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918400" cy="32918400"/>
  <p:notesSz cx="21488400" cy="3246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9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548569" algn="l" rtl="0" fontAlgn="base">
      <a:spcBef>
        <a:spcPct val="0"/>
      </a:spcBef>
      <a:spcAft>
        <a:spcPct val="0"/>
      </a:spcAft>
      <a:defRPr sz="29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1097138" algn="l" rtl="0" fontAlgn="base">
      <a:spcBef>
        <a:spcPct val="0"/>
      </a:spcBef>
      <a:spcAft>
        <a:spcPct val="0"/>
      </a:spcAft>
      <a:defRPr sz="29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645707" algn="l" rtl="0" fontAlgn="base">
      <a:spcBef>
        <a:spcPct val="0"/>
      </a:spcBef>
      <a:spcAft>
        <a:spcPct val="0"/>
      </a:spcAft>
      <a:defRPr sz="29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2194276" algn="l" rtl="0" fontAlgn="base">
      <a:spcBef>
        <a:spcPct val="0"/>
      </a:spcBef>
      <a:spcAft>
        <a:spcPct val="0"/>
      </a:spcAft>
      <a:defRPr sz="29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742845" algn="l" defTabSz="1097138" rtl="0" eaLnBrk="1" latinLnBrk="0" hangingPunct="1">
      <a:defRPr sz="29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3291413" algn="l" defTabSz="1097138" rtl="0" eaLnBrk="1" latinLnBrk="0" hangingPunct="1">
      <a:defRPr sz="29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839983" algn="l" defTabSz="1097138" rtl="0" eaLnBrk="1" latinLnBrk="0" hangingPunct="1">
      <a:defRPr sz="29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4388551" algn="l" defTabSz="1097138" rtl="0" eaLnBrk="1" latinLnBrk="0" hangingPunct="1">
      <a:defRPr sz="29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00"/>
    <a:srgbClr val="006699"/>
    <a:srgbClr val="003366"/>
    <a:srgbClr val="336699"/>
    <a:srgbClr val="FF3300"/>
    <a:srgbClr val="000099"/>
    <a:srgbClr val="66CCFF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0199" autoAdjust="0"/>
    <p:restoredTop sz="94660"/>
  </p:normalViewPr>
  <p:slideViewPr>
    <p:cSldViewPr>
      <p:cViewPr varScale="1">
        <p:scale>
          <a:sx n="19" d="100"/>
          <a:sy n="19" d="100"/>
        </p:scale>
        <p:origin x="-2166" y="-162"/>
      </p:cViewPr>
      <p:guideLst>
        <p:guide orient="horz" pos="10368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93122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2171363" y="0"/>
            <a:ext cx="93122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57725" y="2435225"/>
            <a:ext cx="12172950" cy="12172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149475" y="15419388"/>
            <a:ext cx="17189450" cy="146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30832425"/>
            <a:ext cx="93122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2171363" y="30832425"/>
            <a:ext cx="93122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49D6C325-AEF0-4936-9973-A74B09725D8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1pPr>
    <a:lvl2pPr marL="548569" algn="l" rtl="0" fontAlgn="base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2pPr>
    <a:lvl3pPr marL="1097138" algn="l" rtl="0" fontAlgn="base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3pPr>
    <a:lvl4pPr marL="1645707" algn="l" rtl="0" fontAlgn="base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4pPr>
    <a:lvl5pPr marL="2194276" algn="l" rtl="0" fontAlgn="base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5pPr>
    <a:lvl6pPr marL="2742845" algn="l" defTabSz="109713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291413" algn="l" defTabSz="109713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839983" algn="l" defTabSz="109713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388551" algn="l" defTabSz="109713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358" y="10226675"/>
            <a:ext cx="27979687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8713" y="18653125"/>
            <a:ext cx="230409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548569" indent="0" algn="ctr">
              <a:buNone/>
              <a:defRPr/>
            </a:lvl2pPr>
            <a:lvl3pPr marL="1097138" indent="0" algn="ctr">
              <a:buNone/>
              <a:defRPr/>
            </a:lvl3pPr>
            <a:lvl4pPr marL="1645707" indent="0" algn="ctr">
              <a:buNone/>
              <a:defRPr/>
            </a:lvl4pPr>
            <a:lvl5pPr marL="2194276" indent="0" algn="ctr">
              <a:buNone/>
              <a:defRPr/>
            </a:lvl5pPr>
            <a:lvl6pPr marL="2742845" indent="0" algn="ctr">
              <a:buNone/>
              <a:defRPr/>
            </a:lvl6pPr>
            <a:lvl7pPr marL="3291413" indent="0" algn="ctr">
              <a:buNone/>
              <a:defRPr/>
            </a:lvl7pPr>
            <a:lvl8pPr marL="3839983" indent="0" algn="ctr">
              <a:buNone/>
              <a:defRPr/>
            </a:lvl8pPr>
            <a:lvl9pPr marL="438855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D78F8-61B4-4F7F-A082-EAA240B2C9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7DDDA-2B8A-4DC6-B372-48715983A4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7271" y="1317625"/>
            <a:ext cx="7405687" cy="2808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444" y="1317625"/>
            <a:ext cx="21993225" cy="2808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9A0FF-0CBA-41A1-89B3-DA606C6B74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CC13A-AE7E-4E6E-87D0-1621C04B62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21153439"/>
            <a:ext cx="27979687" cy="653732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13952539"/>
            <a:ext cx="27979687" cy="7200900"/>
          </a:xfrm>
        </p:spPr>
        <p:txBody>
          <a:bodyPr anchor="b"/>
          <a:lstStyle>
            <a:lvl1pPr marL="0" indent="0">
              <a:buNone/>
              <a:defRPr sz="2400"/>
            </a:lvl1pPr>
            <a:lvl2pPr marL="548569" indent="0">
              <a:buNone/>
              <a:defRPr sz="2200"/>
            </a:lvl2pPr>
            <a:lvl3pPr marL="1097138" indent="0">
              <a:buNone/>
              <a:defRPr sz="1900"/>
            </a:lvl3pPr>
            <a:lvl4pPr marL="1645707" indent="0">
              <a:buNone/>
              <a:defRPr sz="1700"/>
            </a:lvl4pPr>
            <a:lvl5pPr marL="2194276" indent="0">
              <a:buNone/>
              <a:defRPr sz="1700"/>
            </a:lvl5pPr>
            <a:lvl6pPr marL="2742845" indent="0">
              <a:buNone/>
              <a:defRPr sz="1700"/>
            </a:lvl6pPr>
            <a:lvl7pPr marL="3291413" indent="0">
              <a:buNone/>
              <a:defRPr sz="1700"/>
            </a:lvl7pPr>
            <a:lvl8pPr marL="3839983" indent="0">
              <a:buNone/>
              <a:defRPr sz="1700"/>
            </a:lvl8pPr>
            <a:lvl9pPr marL="4388551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5AADE-D5B9-4D27-AD19-05900F633D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445" y="7680325"/>
            <a:ext cx="14699456" cy="21724938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73500" y="7680325"/>
            <a:ext cx="14699457" cy="21724938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BDA40-46CD-4BED-B7CD-6E431DCD48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445" y="7369176"/>
            <a:ext cx="14544675" cy="3070225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569" indent="0">
              <a:buNone/>
              <a:defRPr sz="2400" b="1"/>
            </a:lvl2pPr>
            <a:lvl3pPr marL="1097138" indent="0">
              <a:buNone/>
              <a:defRPr sz="2200" b="1"/>
            </a:lvl3pPr>
            <a:lvl4pPr marL="1645707" indent="0">
              <a:buNone/>
              <a:defRPr sz="1900" b="1"/>
            </a:lvl4pPr>
            <a:lvl5pPr marL="2194276" indent="0">
              <a:buNone/>
              <a:defRPr sz="1900" b="1"/>
            </a:lvl5pPr>
            <a:lvl6pPr marL="2742845" indent="0">
              <a:buNone/>
              <a:defRPr sz="1900" b="1"/>
            </a:lvl6pPr>
            <a:lvl7pPr marL="3291413" indent="0">
              <a:buNone/>
              <a:defRPr sz="1900" b="1"/>
            </a:lvl7pPr>
            <a:lvl8pPr marL="3839983" indent="0">
              <a:buNone/>
              <a:defRPr sz="1900" b="1"/>
            </a:lvl8pPr>
            <a:lvl9pPr marL="4388551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445" y="10439401"/>
            <a:ext cx="14544675" cy="189658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1138" y="7369176"/>
            <a:ext cx="14551820" cy="3070225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569" indent="0">
              <a:buNone/>
              <a:defRPr sz="2400" b="1"/>
            </a:lvl2pPr>
            <a:lvl3pPr marL="1097138" indent="0">
              <a:buNone/>
              <a:defRPr sz="2200" b="1"/>
            </a:lvl3pPr>
            <a:lvl4pPr marL="1645707" indent="0">
              <a:buNone/>
              <a:defRPr sz="1900" b="1"/>
            </a:lvl4pPr>
            <a:lvl5pPr marL="2194276" indent="0">
              <a:buNone/>
              <a:defRPr sz="1900" b="1"/>
            </a:lvl5pPr>
            <a:lvl6pPr marL="2742845" indent="0">
              <a:buNone/>
              <a:defRPr sz="1900" b="1"/>
            </a:lvl6pPr>
            <a:lvl7pPr marL="3291413" indent="0">
              <a:buNone/>
              <a:defRPr sz="1900" b="1"/>
            </a:lvl7pPr>
            <a:lvl8pPr marL="3839983" indent="0">
              <a:buNone/>
              <a:defRPr sz="1900" b="1"/>
            </a:lvl8pPr>
            <a:lvl9pPr marL="4388551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1138" y="10439401"/>
            <a:ext cx="14551820" cy="189658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1AFD2-A163-4080-8F3F-60BF0A9646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FC15D-6810-4150-8556-0BE91FEDDD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0EFAD-65A0-405E-B8F4-C698E5F972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445" y="1311276"/>
            <a:ext cx="10829925" cy="557688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657" y="1311275"/>
            <a:ext cx="18402300" cy="28093988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445" y="6888163"/>
            <a:ext cx="10829925" cy="22517100"/>
          </a:xfrm>
        </p:spPr>
        <p:txBody>
          <a:bodyPr/>
          <a:lstStyle>
            <a:lvl1pPr marL="0" indent="0">
              <a:buNone/>
              <a:defRPr sz="1700"/>
            </a:lvl1pPr>
            <a:lvl2pPr marL="548569" indent="0">
              <a:buNone/>
              <a:defRPr sz="1500"/>
            </a:lvl2pPr>
            <a:lvl3pPr marL="1097138" indent="0">
              <a:buNone/>
              <a:defRPr sz="1200"/>
            </a:lvl3pPr>
            <a:lvl4pPr marL="1645707" indent="0">
              <a:buNone/>
              <a:defRPr sz="1000"/>
            </a:lvl4pPr>
            <a:lvl5pPr marL="2194276" indent="0">
              <a:buNone/>
              <a:defRPr sz="1000"/>
            </a:lvl5pPr>
            <a:lvl6pPr marL="2742845" indent="0">
              <a:buNone/>
              <a:defRPr sz="1000"/>
            </a:lvl6pPr>
            <a:lvl7pPr marL="3291413" indent="0">
              <a:buNone/>
              <a:defRPr sz="1000"/>
            </a:lvl7pPr>
            <a:lvl8pPr marL="3839983" indent="0">
              <a:buNone/>
              <a:defRPr sz="1000"/>
            </a:lvl8pPr>
            <a:lvl9pPr marL="438855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5BD21-9137-4256-BBBB-B1F4C8F1F7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189" y="23042564"/>
            <a:ext cx="19750087" cy="2720975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3189" y="2941638"/>
            <a:ext cx="19750087" cy="19750087"/>
          </a:xfrm>
        </p:spPr>
        <p:txBody>
          <a:bodyPr/>
          <a:lstStyle>
            <a:lvl1pPr marL="0" indent="0">
              <a:buNone/>
              <a:defRPr sz="3800"/>
            </a:lvl1pPr>
            <a:lvl2pPr marL="548569" indent="0">
              <a:buNone/>
              <a:defRPr sz="3400"/>
            </a:lvl2pPr>
            <a:lvl3pPr marL="1097138" indent="0">
              <a:buNone/>
              <a:defRPr sz="2900"/>
            </a:lvl3pPr>
            <a:lvl4pPr marL="1645707" indent="0">
              <a:buNone/>
              <a:defRPr sz="2400"/>
            </a:lvl4pPr>
            <a:lvl5pPr marL="2194276" indent="0">
              <a:buNone/>
              <a:defRPr sz="2400"/>
            </a:lvl5pPr>
            <a:lvl6pPr marL="2742845" indent="0">
              <a:buNone/>
              <a:defRPr sz="2400"/>
            </a:lvl6pPr>
            <a:lvl7pPr marL="3291413" indent="0">
              <a:buNone/>
              <a:defRPr sz="2400"/>
            </a:lvl7pPr>
            <a:lvl8pPr marL="3839983" indent="0">
              <a:buNone/>
              <a:defRPr sz="2400"/>
            </a:lvl8pPr>
            <a:lvl9pPr marL="4388551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3189" y="25763539"/>
            <a:ext cx="19750087" cy="3862387"/>
          </a:xfrm>
        </p:spPr>
        <p:txBody>
          <a:bodyPr/>
          <a:lstStyle>
            <a:lvl1pPr marL="0" indent="0">
              <a:buNone/>
              <a:defRPr sz="1700"/>
            </a:lvl1pPr>
            <a:lvl2pPr marL="548569" indent="0">
              <a:buNone/>
              <a:defRPr sz="1500"/>
            </a:lvl2pPr>
            <a:lvl3pPr marL="1097138" indent="0">
              <a:buNone/>
              <a:defRPr sz="1200"/>
            </a:lvl3pPr>
            <a:lvl4pPr marL="1645707" indent="0">
              <a:buNone/>
              <a:defRPr sz="1000"/>
            </a:lvl4pPr>
            <a:lvl5pPr marL="2194276" indent="0">
              <a:buNone/>
              <a:defRPr sz="1000"/>
            </a:lvl5pPr>
            <a:lvl6pPr marL="2742845" indent="0">
              <a:buNone/>
              <a:defRPr sz="1000"/>
            </a:lvl6pPr>
            <a:lvl7pPr marL="3291413" indent="0">
              <a:buNone/>
              <a:defRPr sz="1000"/>
            </a:lvl7pPr>
            <a:lvl8pPr marL="3839983" indent="0">
              <a:buNone/>
              <a:defRPr sz="1000"/>
            </a:lvl8pPr>
            <a:lvl9pPr marL="438855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788C7-6B63-4086-95ED-F00B56151B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5445" y="1317625"/>
            <a:ext cx="296275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6154" tIns="188076" rIns="376154" bIns="1880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5445" y="7680325"/>
            <a:ext cx="29627513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6154" tIns="188076" rIns="376154" bIns="1880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5445" y="29976763"/>
            <a:ext cx="76819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6154" tIns="188076" rIns="376154" bIns="188076" numCol="1" anchor="t" anchorCtr="0" compatLnSpc="1">
            <a:prstTxWarp prst="textNoShape">
              <a:avLst/>
            </a:prstTxWarp>
          </a:bodyPr>
          <a:lstStyle>
            <a:lvl1pPr defTabSz="3761888">
              <a:defRPr sz="58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6645" y="29976763"/>
            <a:ext cx="104251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6154" tIns="188076" rIns="376154" bIns="188076" numCol="1" anchor="t" anchorCtr="0" compatLnSpc="1">
            <a:prstTxWarp prst="textNoShape">
              <a:avLst/>
            </a:prstTxWarp>
          </a:bodyPr>
          <a:lstStyle>
            <a:lvl1pPr algn="ctr" defTabSz="3761888">
              <a:defRPr sz="58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1045" y="29976763"/>
            <a:ext cx="76819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6154" tIns="188076" rIns="376154" bIns="188076" numCol="1" anchor="t" anchorCtr="0" compatLnSpc="1">
            <a:prstTxWarp prst="textNoShape">
              <a:avLst/>
            </a:prstTxWarp>
          </a:bodyPr>
          <a:lstStyle>
            <a:lvl1pPr algn="r" defTabSz="3761888">
              <a:defRPr sz="5800" b="0">
                <a:latin typeface="+mn-lt"/>
              </a:defRPr>
            </a:lvl1pPr>
          </a:lstStyle>
          <a:p>
            <a:fld id="{2AD61AD8-3D31-466B-B8FD-E991C99D169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761888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761888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charset="0"/>
        </a:defRPr>
      </a:lvl2pPr>
      <a:lvl3pPr algn="ctr" defTabSz="3761888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charset="0"/>
        </a:defRPr>
      </a:lvl3pPr>
      <a:lvl4pPr algn="ctr" defTabSz="3761888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charset="0"/>
        </a:defRPr>
      </a:lvl4pPr>
      <a:lvl5pPr algn="ctr" defTabSz="3761888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charset="0"/>
        </a:defRPr>
      </a:lvl5pPr>
      <a:lvl6pPr marL="548569" algn="ctr" defTabSz="3761888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charset="0"/>
        </a:defRPr>
      </a:lvl6pPr>
      <a:lvl7pPr marL="1097138" algn="ctr" defTabSz="3761888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charset="0"/>
        </a:defRPr>
      </a:lvl7pPr>
      <a:lvl8pPr marL="1645707" algn="ctr" defTabSz="3761888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charset="0"/>
        </a:defRPr>
      </a:lvl8pPr>
      <a:lvl9pPr marL="2194276" algn="ctr" defTabSz="3761888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charset="0"/>
        </a:defRPr>
      </a:lvl9pPr>
    </p:titleStyle>
    <p:bodyStyle>
      <a:lvl1pPr marL="1411423" indent="-1411423" algn="l" defTabSz="3761888" rtl="0" fontAlgn="base">
        <a:spcBef>
          <a:spcPct val="20000"/>
        </a:spcBef>
        <a:spcAft>
          <a:spcPct val="0"/>
        </a:spcAft>
        <a:buChar char="•"/>
        <a:defRPr sz="13200">
          <a:solidFill>
            <a:schemeClr val="tx1"/>
          </a:solidFill>
          <a:latin typeface="+mn-lt"/>
          <a:ea typeface="+mn-ea"/>
          <a:cs typeface="+mn-cs"/>
        </a:defRPr>
      </a:lvl1pPr>
      <a:lvl2pPr marL="3057129" indent="-1177138" algn="l" defTabSz="3761888" rtl="0" fontAlgn="base">
        <a:spcBef>
          <a:spcPct val="20000"/>
        </a:spcBef>
        <a:spcAft>
          <a:spcPct val="0"/>
        </a:spcAft>
        <a:buChar char="–"/>
        <a:defRPr sz="11500">
          <a:solidFill>
            <a:schemeClr val="tx1"/>
          </a:solidFill>
          <a:latin typeface="+mn-lt"/>
        </a:defRPr>
      </a:lvl2pPr>
      <a:lvl3pPr marL="4702836" indent="-940948" algn="l" defTabSz="3761888" rtl="0" fontAlgn="base">
        <a:spcBef>
          <a:spcPct val="20000"/>
        </a:spcBef>
        <a:spcAft>
          <a:spcPct val="0"/>
        </a:spcAft>
        <a:buChar char="•"/>
        <a:defRPr sz="9800">
          <a:solidFill>
            <a:schemeClr val="tx1"/>
          </a:solidFill>
          <a:latin typeface="+mn-lt"/>
        </a:defRPr>
      </a:lvl3pPr>
      <a:lvl4pPr marL="6582827" indent="-940948" algn="l" defTabSz="3761888" rtl="0" fontAlgn="base">
        <a:spcBef>
          <a:spcPct val="20000"/>
        </a:spcBef>
        <a:spcAft>
          <a:spcPct val="0"/>
        </a:spcAft>
        <a:buChar char="–"/>
        <a:defRPr sz="8300">
          <a:solidFill>
            <a:schemeClr val="tx1"/>
          </a:solidFill>
          <a:latin typeface="+mn-lt"/>
        </a:defRPr>
      </a:lvl4pPr>
      <a:lvl5pPr marL="8462819" indent="-939044" algn="l" defTabSz="3761888" rtl="0" fontAlgn="base">
        <a:spcBef>
          <a:spcPct val="20000"/>
        </a:spcBef>
        <a:spcAft>
          <a:spcPct val="0"/>
        </a:spcAft>
        <a:buChar char="»"/>
        <a:defRPr sz="8300">
          <a:solidFill>
            <a:schemeClr val="tx1"/>
          </a:solidFill>
          <a:latin typeface="+mn-lt"/>
        </a:defRPr>
      </a:lvl5pPr>
      <a:lvl6pPr marL="9011388" indent="-939044" algn="l" defTabSz="3761888" rtl="0" fontAlgn="base">
        <a:spcBef>
          <a:spcPct val="20000"/>
        </a:spcBef>
        <a:spcAft>
          <a:spcPct val="0"/>
        </a:spcAft>
        <a:buChar char="»"/>
        <a:defRPr sz="8300">
          <a:solidFill>
            <a:schemeClr val="tx1"/>
          </a:solidFill>
          <a:latin typeface="+mn-lt"/>
        </a:defRPr>
      </a:lvl6pPr>
      <a:lvl7pPr marL="9559957" indent="-939044" algn="l" defTabSz="3761888" rtl="0" fontAlgn="base">
        <a:spcBef>
          <a:spcPct val="20000"/>
        </a:spcBef>
        <a:spcAft>
          <a:spcPct val="0"/>
        </a:spcAft>
        <a:buChar char="»"/>
        <a:defRPr sz="8300">
          <a:solidFill>
            <a:schemeClr val="tx1"/>
          </a:solidFill>
          <a:latin typeface="+mn-lt"/>
        </a:defRPr>
      </a:lvl7pPr>
      <a:lvl8pPr marL="10108526" indent="-939044" algn="l" defTabSz="3761888" rtl="0" fontAlgn="base">
        <a:spcBef>
          <a:spcPct val="20000"/>
        </a:spcBef>
        <a:spcAft>
          <a:spcPct val="0"/>
        </a:spcAft>
        <a:buChar char="»"/>
        <a:defRPr sz="8300">
          <a:solidFill>
            <a:schemeClr val="tx1"/>
          </a:solidFill>
          <a:latin typeface="+mn-lt"/>
        </a:defRPr>
      </a:lvl8pPr>
      <a:lvl9pPr marL="10657095" indent="-939044" algn="l" defTabSz="3761888" rtl="0" fontAlgn="base">
        <a:spcBef>
          <a:spcPct val="20000"/>
        </a:spcBef>
        <a:spcAft>
          <a:spcPct val="0"/>
        </a:spcAft>
        <a:buChar char="»"/>
        <a:defRPr sz="8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71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569" algn="l" defTabSz="10971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138" algn="l" defTabSz="10971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707" algn="l" defTabSz="10971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276" algn="l" defTabSz="10971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2845" algn="l" defTabSz="10971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413" algn="l" defTabSz="10971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9983" algn="l" defTabSz="10971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8551" algn="l" defTabSz="10971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hyperlink" Target="http://www.fluxdata.org/" TargetMode="External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5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wmf"/><Relationship Id="rId20" Type="http://schemas.openxmlformats.org/officeDocument/2006/relationships/image" Target="../media/image19.png"/><Relationship Id="rId29" Type="http://schemas.openxmlformats.org/officeDocument/2006/relationships/image" Target="../media/image26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oleObject" Target="../embeddings/Microsoft_Office_Excel_97-2003_Worksheet1.xls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28" Type="http://schemas.openxmlformats.org/officeDocument/2006/relationships/image" Target="../media/image25.emf"/><Relationship Id="rId10" Type="http://schemas.openxmlformats.org/officeDocument/2006/relationships/image" Target="../media/image9.jpeg"/><Relationship Id="rId19" Type="http://schemas.openxmlformats.org/officeDocument/2006/relationships/image" Target="../media/image18.wmf"/><Relationship Id="rId31" Type="http://schemas.openxmlformats.org/officeDocument/2006/relationships/image" Target="../media/image2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2918400" cy="3930370"/>
          </a:xfrm>
          <a:solidFill>
            <a:srgbClr val="008000"/>
          </a:solidFill>
        </p:spPr>
        <p:txBody>
          <a:bodyPr/>
          <a:lstStyle/>
          <a:p>
            <a:r>
              <a:rPr lang="en-US" sz="7900" dirty="0" smtClean="0">
                <a:solidFill>
                  <a:schemeClr val="bg1"/>
                </a:solidFill>
                <a:latin typeface="Tahoma" pitchFamily="34" charset="0"/>
              </a:rPr>
              <a:t> A Next Generation </a:t>
            </a:r>
            <a:r>
              <a:rPr lang="en-US" sz="7900" dirty="0" err="1" smtClean="0">
                <a:solidFill>
                  <a:schemeClr val="bg1"/>
                </a:solidFill>
                <a:latin typeface="Tahoma" pitchFamily="34" charset="0"/>
              </a:rPr>
              <a:t>AmeriFlux</a:t>
            </a:r>
            <a:r>
              <a:rPr lang="en-US" sz="7900" dirty="0" smtClean="0">
                <a:solidFill>
                  <a:schemeClr val="bg1"/>
                </a:solidFill>
                <a:latin typeface="Tahoma" pitchFamily="34" charset="0"/>
              </a:rPr>
              <a:t> Network Data Server</a:t>
            </a:r>
            <a:br>
              <a:rPr lang="en-US" sz="7900" dirty="0" smtClean="0">
                <a:solidFill>
                  <a:schemeClr val="bg1"/>
                </a:solidFill>
                <a:latin typeface="Tahoma" pitchFamily="34" charset="0"/>
              </a:rPr>
            </a:br>
            <a:r>
              <a:rPr lang="en-US" sz="6400" dirty="0" smtClean="0">
                <a:solidFill>
                  <a:schemeClr val="bg1"/>
                </a:solidFill>
                <a:latin typeface="Tahoma" pitchFamily="34" charset="0"/>
              </a:rPr>
              <a:t>Deb </a:t>
            </a:r>
            <a:r>
              <a:rPr lang="en-US" sz="6400" dirty="0" err="1" smtClean="0">
                <a:solidFill>
                  <a:schemeClr val="bg1"/>
                </a:solidFill>
                <a:latin typeface="Tahoma" pitchFamily="34" charset="0"/>
              </a:rPr>
              <a:t>Agarwal</a:t>
            </a:r>
            <a:r>
              <a:rPr lang="en-US" sz="6400" dirty="0" smtClean="0">
                <a:solidFill>
                  <a:schemeClr val="bg1"/>
                </a:solidFill>
                <a:latin typeface="Tahoma" pitchFamily="34" charset="0"/>
              </a:rPr>
              <a:t>, Catharine van </a:t>
            </a:r>
            <a:r>
              <a:rPr lang="en-US" sz="6400" dirty="0" err="1" smtClean="0">
                <a:solidFill>
                  <a:schemeClr val="bg1"/>
                </a:solidFill>
                <a:latin typeface="Tahoma" pitchFamily="34" charset="0"/>
              </a:rPr>
              <a:t>Ingen</a:t>
            </a:r>
            <a:r>
              <a:rPr lang="en-US" sz="6400" dirty="0" smtClean="0">
                <a:solidFill>
                  <a:schemeClr val="bg1"/>
                </a:solidFill>
                <a:latin typeface="Tahoma" pitchFamily="34" charset="0"/>
              </a:rPr>
              <a:t>, and Susan Holladay</a:t>
            </a:r>
            <a:br>
              <a:rPr lang="en-US" sz="6400" dirty="0" smtClean="0">
                <a:solidFill>
                  <a:schemeClr val="bg1"/>
                </a:solidFill>
                <a:latin typeface="Tahoma" pitchFamily="34" charset="0"/>
              </a:rPr>
            </a:br>
            <a:r>
              <a:rPr lang="en-US" sz="6400" dirty="0" smtClean="0">
                <a:solidFill>
                  <a:schemeClr val="bg1"/>
                </a:solidFill>
                <a:latin typeface="Tahoma" pitchFamily="34" charset="0"/>
              </a:rPr>
              <a:t>Berkeley Water Center and ORNL</a:t>
            </a:r>
            <a:endParaRPr lang="en-US" sz="79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6764000" y="10287000"/>
            <a:ext cx="14117444" cy="408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714" tIns="54857" rIns="109714" bIns="54857"/>
          <a:lstStyle/>
          <a:p>
            <a:pPr marL="1407952" indent="-1407952" defTabSz="4023011">
              <a:lnSpc>
                <a:spcPct val="90000"/>
              </a:lnSpc>
            </a:pPr>
            <a:r>
              <a:rPr lang="en-US" sz="3200" b="0" dirty="0" err="1" smtClean="0"/>
              <a:t>Ameriflux</a:t>
            </a:r>
            <a:r>
              <a:rPr lang="en-US" sz="3200" b="0" dirty="0" smtClean="0"/>
              <a:t> data server</a:t>
            </a:r>
          </a:p>
          <a:p>
            <a:pPr marL="1407952" indent="-1407952" defTabSz="402301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b="0" dirty="0" smtClean="0"/>
              <a:t>Common data repository capturing provenance information and common data processing</a:t>
            </a:r>
          </a:p>
          <a:p>
            <a:pPr marL="1407952" indent="-1407952" defTabSz="402301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b="0" dirty="0" smtClean="0"/>
              <a:t>Ancillary and biological </a:t>
            </a:r>
            <a:r>
              <a:rPr lang="en-US" sz="3200" b="0" smtClean="0"/>
              <a:t>data </a:t>
            </a:r>
            <a:r>
              <a:rPr lang="en-US" sz="3200" b="0" smtClean="0"/>
              <a:t>being </a:t>
            </a:r>
            <a:r>
              <a:rPr lang="en-US" sz="3200" b="0" smtClean="0"/>
              <a:t>incorporated</a:t>
            </a:r>
            <a:endParaRPr lang="en-US" sz="3200" b="0" dirty="0" smtClean="0"/>
          </a:p>
          <a:p>
            <a:pPr marL="1407952" indent="-1407952" defTabSz="402301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b="0" dirty="0" smtClean="0"/>
              <a:t>Data browsing, mining, and plotting capabilities</a:t>
            </a:r>
          </a:p>
          <a:p>
            <a:pPr marL="1407952" indent="-1407952" defTabSz="402301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b="0" dirty="0" smtClean="0"/>
              <a:t>Data repository that is easy to maintain, load with data, and expand capabilities</a:t>
            </a:r>
          </a:p>
          <a:p>
            <a:pPr marL="1407952" indent="-1407952" defTabSz="4023011">
              <a:lnSpc>
                <a:spcPct val="90000"/>
              </a:lnSpc>
            </a:pPr>
            <a:r>
              <a:rPr lang="en-US" sz="3200" b="0" dirty="0" smtClean="0"/>
              <a:t>Reduce cut &amp; paste manipulation of data</a:t>
            </a:r>
          </a:p>
          <a:p>
            <a:pPr marL="1407952" indent="-1407952" defTabSz="4023011">
              <a:lnSpc>
                <a:spcPct val="90000"/>
              </a:lnSpc>
            </a:pPr>
            <a:r>
              <a:rPr lang="en-US" sz="3200" b="0" dirty="0" smtClean="0"/>
              <a:t>Dramatically increase the scale of the data that can be analyzed</a:t>
            </a: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802888" y="4721665"/>
            <a:ext cx="14318166" cy="560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714" tIns="54857" rIns="109714" bIns="54857"/>
          <a:lstStyle/>
          <a:p>
            <a:pPr marL="1407952" indent="-1407952" defTabSz="4023011">
              <a:lnSpc>
                <a:spcPct val="90000"/>
              </a:lnSpc>
            </a:pPr>
            <a:r>
              <a:rPr lang="en-US" sz="3200" b="0" dirty="0" smtClean="0"/>
              <a:t>Enabling cross-site carbon-climate synthesis depends on:</a:t>
            </a:r>
          </a:p>
          <a:p>
            <a:pPr marL="1407952" indent="-1407952" defTabSz="402301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b="0" dirty="0" smtClean="0"/>
              <a:t>Data and site ancillary data submitted to network archives by tower investigators</a:t>
            </a:r>
          </a:p>
          <a:p>
            <a:pPr marL="1407952" indent="-1407952" defTabSz="402301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b="0" dirty="0" smtClean="0"/>
              <a:t>Common processes for data quality assessment and gap filling now evolving</a:t>
            </a:r>
          </a:p>
          <a:p>
            <a:pPr marL="1407952" indent="-1407952" defTabSz="402301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b="0" dirty="0" smtClean="0"/>
              <a:t>Collaborative analyses that build on single site investigations</a:t>
            </a:r>
          </a:p>
          <a:p>
            <a:pPr marL="1407952" indent="-1407952" defTabSz="402301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b="0" dirty="0" smtClean="0"/>
              <a:t>Enabling data availability browsing and simple analyses</a:t>
            </a:r>
          </a:p>
          <a:p>
            <a:pPr marL="1407952" indent="-1407952" defTabSz="4023011">
              <a:lnSpc>
                <a:spcPct val="90000"/>
              </a:lnSpc>
            </a:pPr>
            <a:r>
              <a:rPr lang="en-US" sz="3200" b="0" dirty="0" smtClean="0"/>
              <a:t>Leads to dramatically increased data availability – 600+ site years from 250+ sites now available</a:t>
            </a:r>
          </a:p>
          <a:p>
            <a:pPr marL="1407952" indent="-1407952" defTabSz="4023011">
              <a:lnSpc>
                <a:spcPct val="90000"/>
              </a:lnSpc>
            </a:pPr>
            <a:r>
              <a:rPr lang="en-US" sz="3200" b="0" dirty="0" smtClean="0"/>
              <a:t>Requires help from investigators: no longer bypass common processes and the archives, apply their own corrections, lose data files, etc which can make comparing results problematic</a:t>
            </a:r>
          </a:p>
        </p:txBody>
      </p:sp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914400" y="31927800"/>
            <a:ext cx="21602700" cy="83406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54857" rIns="0" bIns="54857">
            <a:spAutoFit/>
          </a:bodyPr>
          <a:lstStyle/>
          <a:p>
            <a:r>
              <a:rPr lang="en-US" sz="4700" dirty="0">
                <a:solidFill>
                  <a:schemeClr val="bg1"/>
                </a:solidFill>
              </a:rPr>
              <a:t>http</a:t>
            </a:r>
            <a:r>
              <a:rPr lang="en-US" sz="4700" dirty="0" smtClean="0">
                <a:solidFill>
                  <a:schemeClr val="bg1"/>
                </a:solidFill>
              </a:rPr>
              <a:t>://bwc.berkeley.edu/</a:t>
            </a:r>
            <a:endParaRPr lang="en-US" sz="4700" dirty="0">
              <a:solidFill>
                <a:schemeClr val="bg1"/>
              </a:solidFill>
            </a:endParaRPr>
          </a:p>
        </p:txBody>
      </p:sp>
      <p:grpSp>
        <p:nvGrpSpPr>
          <p:cNvPr id="187" name="Group 186"/>
          <p:cNvGrpSpPr>
            <a:grpSpLocks noChangeAspect="1"/>
          </p:cNvGrpSpPr>
          <p:nvPr/>
        </p:nvGrpSpPr>
        <p:grpSpPr>
          <a:xfrm>
            <a:off x="1806498" y="11579550"/>
            <a:ext cx="9004217" cy="6000650"/>
            <a:chOff x="685800" y="1066800"/>
            <a:chExt cx="8001000" cy="5410200"/>
          </a:xfrm>
        </p:grpSpPr>
        <p:sp>
          <p:nvSpPr>
            <p:cNvPr id="188" name="Rectangle 3"/>
            <p:cNvSpPr>
              <a:spLocks noChangeArrowheads="1"/>
            </p:cNvSpPr>
            <p:nvPr/>
          </p:nvSpPr>
          <p:spPr bwMode="auto">
            <a:xfrm>
              <a:off x="685800" y="1143000"/>
              <a:ext cx="2209800" cy="44196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r>
                <a:rPr lang="en-US"/>
                <a:t>Large Data Archives</a:t>
              </a:r>
            </a:p>
          </p:txBody>
        </p:sp>
        <p:grpSp>
          <p:nvGrpSpPr>
            <p:cNvPr id="189" name="Group 4"/>
            <p:cNvGrpSpPr>
              <a:grpSpLocks/>
            </p:cNvGrpSpPr>
            <p:nvPr/>
          </p:nvGrpSpPr>
          <p:grpSpPr bwMode="auto">
            <a:xfrm>
              <a:off x="838200" y="1676401"/>
              <a:ext cx="1924050" cy="3794127"/>
              <a:chOff x="2304" y="1056"/>
              <a:chExt cx="1212" cy="2390"/>
            </a:xfrm>
          </p:grpSpPr>
          <p:pic>
            <p:nvPicPr>
              <p:cNvPr id="204" name="Picture 5" descr="climate-web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04" y="2352"/>
                <a:ext cx="1152" cy="679"/>
              </a:xfrm>
              <a:prstGeom prst="rect">
                <a:avLst/>
              </a:prstGeom>
              <a:noFill/>
            </p:spPr>
          </p:pic>
          <p:grpSp>
            <p:nvGrpSpPr>
              <p:cNvPr id="205" name="Group 6"/>
              <p:cNvGrpSpPr>
                <a:grpSpLocks/>
              </p:cNvGrpSpPr>
              <p:nvPr/>
            </p:nvGrpSpPr>
            <p:grpSpPr bwMode="auto">
              <a:xfrm>
                <a:off x="2400" y="1056"/>
                <a:ext cx="1116" cy="2390"/>
                <a:chOff x="144" y="720"/>
                <a:chExt cx="1116" cy="2390"/>
              </a:xfrm>
            </p:grpSpPr>
            <p:pic>
              <p:nvPicPr>
                <p:cNvPr id="206" name="Picture 7" descr="Ameriflux-web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92" y="720"/>
                  <a:ext cx="1068" cy="673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7" name="Picture 8" descr="lter-web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92" y="1152"/>
                  <a:ext cx="960" cy="597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8" name="Picture 9" descr="NOAA-hydro-info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44" y="2544"/>
                  <a:ext cx="960" cy="566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9" name="Picture 10" descr="cuahsi-his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192" y="1536"/>
                  <a:ext cx="912" cy="549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90" name="Picture 11" descr="Ameriflux-tower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257800" y="5181600"/>
              <a:ext cx="723900" cy="1285875"/>
            </a:xfrm>
            <a:prstGeom prst="rect">
              <a:avLst/>
            </a:prstGeom>
            <a:noFill/>
          </p:spPr>
        </p:pic>
        <p:pic>
          <p:nvPicPr>
            <p:cNvPr id="191" name="Picture 12" descr="Ameriflux-instrument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419600" y="5867400"/>
              <a:ext cx="838200" cy="552450"/>
            </a:xfrm>
            <a:prstGeom prst="rect">
              <a:avLst/>
            </a:prstGeom>
            <a:noFill/>
          </p:spPr>
        </p:pic>
        <p:sp>
          <p:nvSpPr>
            <p:cNvPr id="192" name="Rectangle 13"/>
            <p:cNvSpPr>
              <a:spLocks noChangeArrowheads="1"/>
            </p:cNvSpPr>
            <p:nvPr/>
          </p:nvSpPr>
          <p:spPr bwMode="auto">
            <a:xfrm>
              <a:off x="3810000" y="4800600"/>
              <a:ext cx="2667000" cy="167640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r>
                <a:rPr lang="en-US"/>
                <a:t>Local measurements</a:t>
              </a:r>
            </a:p>
          </p:txBody>
        </p:sp>
        <p:pic>
          <p:nvPicPr>
            <p:cNvPr id="193" name="Picture 14" descr="MPj04019530000[1]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62400" y="1143000"/>
              <a:ext cx="1905000" cy="1268413"/>
            </a:xfrm>
            <a:prstGeom prst="rect">
              <a:avLst/>
            </a:prstGeom>
            <a:noFill/>
          </p:spPr>
        </p:pic>
        <p:pic>
          <p:nvPicPr>
            <p:cNvPr id="194" name="Picture 15" descr="MPj04095960000[1]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086600" y="4419600"/>
              <a:ext cx="1373188" cy="917575"/>
            </a:xfrm>
            <a:prstGeom prst="rect">
              <a:avLst/>
            </a:prstGeom>
            <a:noFill/>
          </p:spPr>
        </p:pic>
        <p:pic>
          <p:nvPicPr>
            <p:cNvPr id="195" name="Picture 16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086600" y="2514600"/>
              <a:ext cx="1600200" cy="157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6" name="Line 17"/>
            <p:cNvSpPr>
              <a:spLocks noChangeShapeType="1"/>
            </p:cNvSpPr>
            <p:nvPr/>
          </p:nvSpPr>
          <p:spPr bwMode="auto">
            <a:xfrm>
              <a:off x="2895600" y="3505200"/>
              <a:ext cx="1905000" cy="152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20"/>
            <p:cNvSpPr>
              <a:spLocks noChangeShapeType="1"/>
            </p:cNvSpPr>
            <p:nvPr/>
          </p:nvSpPr>
          <p:spPr bwMode="auto">
            <a:xfrm flipV="1">
              <a:off x="4800600" y="4343400"/>
              <a:ext cx="76200" cy="4572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198" name="Picture 23" descr="MPj04094900000[1]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705600" y="1066800"/>
              <a:ext cx="858838" cy="1290638"/>
            </a:xfrm>
            <a:prstGeom prst="rect">
              <a:avLst/>
            </a:prstGeom>
            <a:noFill/>
          </p:spPr>
        </p:pic>
        <p:sp>
          <p:nvSpPr>
            <p:cNvPr id="199" name="server"/>
            <p:cNvSpPr>
              <a:spLocks noEditPoints="1" noChangeArrowheads="1"/>
            </p:cNvSpPr>
            <p:nvPr/>
          </p:nvSpPr>
          <p:spPr bwMode="auto">
            <a:xfrm>
              <a:off x="4724400" y="2971800"/>
              <a:ext cx="1200150" cy="137160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28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  <a:path w="21600" h="21600" extrusionOk="0">
                  <a:moveTo>
                    <a:pt x="1662" y="1709"/>
                  </a:moveTo>
                  <a:lnTo>
                    <a:pt x="9046" y="1709"/>
                  </a:lnTo>
                  <a:lnTo>
                    <a:pt x="9046" y="2331"/>
                  </a:lnTo>
                  <a:lnTo>
                    <a:pt x="1662" y="2331"/>
                  </a:lnTo>
                  <a:lnTo>
                    <a:pt x="1662" y="1709"/>
                  </a:lnTo>
                  <a:moveTo>
                    <a:pt x="0" y="4351"/>
                  </a:moveTo>
                  <a:lnTo>
                    <a:pt x="10892" y="4351"/>
                  </a:lnTo>
                  <a:lnTo>
                    <a:pt x="10892" y="14141"/>
                  </a:lnTo>
                  <a:lnTo>
                    <a:pt x="21600" y="14141"/>
                  </a:lnTo>
                  <a:moveTo>
                    <a:pt x="11631" y="1243"/>
                  </a:moveTo>
                  <a:lnTo>
                    <a:pt x="20492" y="1243"/>
                  </a:lnTo>
                  <a:lnTo>
                    <a:pt x="20492" y="1554"/>
                  </a:lnTo>
                  <a:lnTo>
                    <a:pt x="11631" y="1554"/>
                  </a:lnTo>
                  <a:lnTo>
                    <a:pt x="11631" y="1243"/>
                  </a:lnTo>
                  <a:moveTo>
                    <a:pt x="11631" y="3263"/>
                  </a:moveTo>
                  <a:lnTo>
                    <a:pt x="20492" y="3263"/>
                  </a:lnTo>
                  <a:lnTo>
                    <a:pt x="20492" y="3574"/>
                  </a:lnTo>
                  <a:lnTo>
                    <a:pt x="11631" y="3574"/>
                  </a:lnTo>
                  <a:lnTo>
                    <a:pt x="11631" y="3263"/>
                  </a:lnTo>
                  <a:moveTo>
                    <a:pt x="11631" y="6060"/>
                  </a:moveTo>
                  <a:lnTo>
                    <a:pt x="20492" y="6060"/>
                  </a:lnTo>
                  <a:lnTo>
                    <a:pt x="20492" y="6371"/>
                  </a:lnTo>
                  <a:lnTo>
                    <a:pt x="11631" y="6371"/>
                  </a:lnTo>
                  <a:lnTo>
                    <a:pt x="11631" y="6060"/>
                  </a:lnTo>
                  <a:moveTo>
                    <a:pt x="11631" y="8081"/>
                  </a:moveTo>
                  <a:lnTo>
                    <a:pt x="20308" y="8081"/>
                  </a:lnTo>
                  <a:lnTo>
                    <a:pt x="20308" y="8391"/>
                  </a:lnTo>
                  <a:lnTo>
                    <a:pt x="11631" y="8391"/>
                  </a:lnTo>
                  <a:lnTo>
                    <a:pt x="11631" y="8081"/>
                  </a:lnTo>
                  <a:moveTo>
                    <a:pt x="11631" y="4196"/>
                  </a:moveTo>
                  <a:lnTo>
                    <a:pt x="12369" y="4196"/>
                  </a:lnTo>
                  <a:lnTo>
                    <a:pt x="12369" y="4817"/>
                  </a:lnTo>
                  <a:lnTo>
                    <a:pt x="11631" y="4817"/>
                  </a:lnTo>
                  <a:lnTo>
                    <a:pt x="11631" y="4196"/>
                  </a:lnTo>
                  <a:moveTo>
                    <a:pt x="14400" y="4196"/>
                  </a:moveTo>
                  <a:lnTo>
                    <a:pt x="15138" y="4196"/>
                  </a:lnTo>
                  <a:lnTo>
                    <a:pt x="15138" y="4817"/>
                  </a:lnTo>
                  <a:lnTo>
                    <a:pt x="14400" y="4817"/>
                  </a:lnTo>
                  <a:lnTo>
                    <a:pt x="14400" y="4196"/>
                  </a:lnTo>
                  <a:moveTo>
                    <a:pt x="16985" y="4196"/>
                  </a:moveTo>
                  <a:lnTo>
                    <a:pt x="17723" y="4196"/>
                  </a:lnTo>
                  <a:lnTo>
                    <a:pt x="17723" y="4817"/>
                  </a:lnTo>
                  <a:lnTo>
                    <a:pt x="16985" y="4817"/>
                  </a:lnTo>
                  <a:lnTo>
                    <a:pt x="16985" y="4196"/>
                  </a:lnTo>
                  <a:moveTo>
                    <a:pt x="19754" y="4196"/>
                  </a:moveTo>
                  <a:lnTo>
                    <a:pt x="20492" y="4196"/>
                  </a:lnTo>
                  <a:lnTo>
                    <a:pt x="20492" y="4817"/>
                  </a:lnTo>
                  <a:lnTo>
                    <a:pt x="19754" y="4817"/>
                  </a:lnTo>
                  <a:lnTo>
                    <a:pt x="19754" y="4196"/>
                  </a:lnTo>
                  <a:moveTo>
                    <a:pt x="11631" y="9635"/>
                  </a:moveTo>
                  <a:lnTo>
                    <a:pt x="12369" y="9635"/>
                  </a:lnTo>
                  <a:lnTo>
                    <a:pt x="12369" y="10256"/>
                  </a:lnTo>
                  <a:lnTo>
                    <a:pt x="11631" y="10256"/>
                  </a:lnTo>
                  <a:lnTo>
                    <a:pt x="11631" y="9635"/>
                  </a:lnTo>
                  <a:moveTo>
                    <a:pt x="14400" y="9635"/>
                  </a:moveTo>
                  <a:lnTo>
                    <a:pt x="15138" y="9635"/>
                  </a:lnTo>
                  <a:lnTo>
                    <a:pt x="15138" y="10256"/>
                  </a:lnTo>
                  <a:lnTo>
                    <a:pt x="14400" y="10256"/>
                  </a:lnTo>
                  <a:lnTo>
                    <a:pt x="14400" y="9635"/>
                  </a:lnTo>
                  <a:moveTo>
                    <a:pt x="16985" y="9635"/>
                  </a:moveTo>
                  <a:lnTo>
                    <a:pt x="17723" y="9635"/>
                  </a:lnTo>
                  <a:lnTo>
                    <a:pt x="17723" y="10256"/>
                  </a:lnTo>
                  <a:lnTo>
                    <a:pt x="16985" y="10256"/>
                  </a:lnTo>
                  <a:lnTo>
                    <a:pt x="16985" y="9635"/>
                  </a:lnTo>
                  <a:moveTo>
                    <a:pt x="19754" y="9635"/>
                  </a:moveTo>
                  <a:lnTo>
                    <a:pt x="20492" y="9635"/>
                  </a:lnTo>
                  <a:lnTo>
                    <a:pt x="20492" y="10256"/>
                  </a:lnTo>
                  <a:lnTo>
                    <a:pt x="19754" y="10256"/>
                  </a:lnTo>
                  <a:lnTo>
                    <a:pt x="19754" y="9635"/>
                  </a:lnTo>
                  <a:moveTo>
                    <a:pt x="10892" y="14141"/>
                  </a:moveTo>
                  <a:lnTo>
                    <a:pt x="10892" y="15384"/>
                  </a:lnTo>
                  <a:lnTo>
                    <a:pt x="10892" y="20046"/>
                  </a:lnTo>
                  <a:lnTo>
                    <a:pt x="10892" y="21600"/>
                  </a:lnTo>
                  <a:lnTo>
                    <a:pt x="10892" y="14141"/>
                  </a:lnTo>
                  <a:moveTo>
                    <a:pt x="10892" y="4351"/>
                  </a:moveTo>
                  <a:lnTo>
                    <a:pt x="10892" y="3574"/>
                  </a:lnTo>
                  <a:lnTo>
                    <a:pt x="10892" y="932"/>
                  </a:lnTo>
                  <a:lnTo>
                    <a:pt x="10892" y="0"/>
                  </a:lnTo>
                  <a:lnTo>
                    <a:pt x="10892" y="4351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Line 28"/>
            <p:cNvSpPr>
              <a:spLocks noChangeShapeType="1"/>
            </p:cNvSpPr>
            <p:nvPr/>
          </p:nvSpPr>
          <p:spPr bwMode="auto">
            <a:xfrm>
              <a:off x="5943600" y="3810000"/>
              <a:ext cx="1143000" cy="83820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 type="triangle" w="med" len="med"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Line 29"/>
            <p:cNvSpPr>
              <a:spLocks noChangeShapeType="1"/>
            </p:cNvSpPr>
            <p:nvPr/>
          </p:nvSpPr>
          <p:spPr bwMode="auto">
            <a:xfrm flipV="1">
              <a:off x="5943600" y="3581400"/>
              <a:ext cx="1371600" cy="7620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 type="triangle" w="med" len="med"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30"/>
            <p:cNvSpPr>
              <a:spLocks noChangeShapeType="1"/>
            </p:cNvSpPr>
            <p:nvPr/>
          </p:nvSpPr>
          <p:spPr bwMode="auto">
            <a:xfrm flipV="1">
              <a:off x="5867400" y="2362200"/>
              <a:ext cx="838200" cy="60960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 type="triangle" w="med" len="med"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31"/>
            <p:cNvSpPr>
              <a:spLocks noChangeShapeType="1"/>
            </p:cNvSpPr>
            <p:nvPr/>
          </p:nvSpPr>
          <p:spPr bwMode="auto">
            <a:xfrm flipV="1">
              <a:off x="5029200" y="2362200"/>
              <a:ext cx="0" cy="60960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 type="triangle" w="med" len="med"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39" name="Rectangle 7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877800" y="10134600"/>
            <a:ext cx="2854711" cy="211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" name="Picture 127" descr="nancy and tonz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392400" y="7848600"/>
            <a:ext cx="2892099" cy="2134377"/>
          </a:xfrm>
          <a:prstGeom prst="rect">
            <a:avLst/>
          </a:prstGeom>
          <a:noFill/>
        </p:spPr>
      </p:pic>
      <p:sp>
        <p:nvSpPr>
          <p:cNvPr id="245" name="Rectangle 14"/>
          <p:cNvSpPr>
            <a:spLocks noChangeArrowheads="1"/>
          </p:cNvSpPr>
          <p:nvPr/>
        </p:nvSpPr>
        <p:spPr bwMode="auto">
          <a:xfrm>
            <a:off x="602166" y="18833083"/>
            <a:ext cx="14318166" cy="336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714" tIns="54857" rIns="109714" bIns="54857"/>
          <a:lstStyle/>
          <a:p>
            <a:pPr marL="1407952" indent="-1407952" defTabSz="4023011">
              <a:lnSpc>
                <a:spcPct val="90000"/>
              </a:lnSpc>
            </a:pPr>
            <a:r>
              <a:rPr lang="en-US" sz="3200" b="0" dirty="0" smtClean="0"/>
              <a:t>All data and site ancillary data are held in a relational (SQL) database</a:t>
            </a:r>
          </a:p>
          <a:p>
            <a:pPr marL="1407952" indent="-1407952" defTabSz="402301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b="0" dirty="0" smtClean="0"/>
              <a:t>Available data from ORNL web archive automatically downloaded and ingested into the database</a:t>
            </a:r>
          </a:p>
          <a:p>
            <a:pPr marL="1407952" indent="-1407952" defTabSz="402301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b="0" dirty="0" smtClean="0"/>
              <a:t>Site ancillary data updated infrequently by manual load</a:t>
            </a:r>
          </a:p>
          <a:p>
            <a:pPr marL="1407952" indent="-1407952" defTabSz="4023011">
              <a:lnSpc>
                <a:spcPct val="90000"/>
              </a:lnSpc>
            </a:pPr>
            <a:r>
              <a:rPr lang="en-US" sz="3200" b="0" dirty="0" smtClean="0"/>
              <a:t>Selected data and site ancillary data flow into data cubes (OLAP database)</a:t>
            </a:r>
          </a:p>
          <a:p>
            <a:pPr marL="1407952" indent="-1407952" defTabSz="4023011">
              <a:lnSpc>
                <a:spcPct val="90000"/>
              </a:lnSpc>
            </a:pPr>
            <a:r>
              <a:rPr lang="en-US" sz="3200" b="0" dirty="0" smtClean="0"/>
              <a:t>Client visualization and analysis tools query the database or data cube</a:t>
            </a:r>
          </a:p>
        </p:txBody>
      </p:sp>
      <p:grpSp>
        <p:nvGrpSpPr>
          <p:cNvPr id="247" name="Group 246"/>
          <p:cNvGrpSpPr>
            <a:grpSpLocks noChangeAspect="1"/>
          </p:cNvGrpSpPr>
          <p:nvPr/>
        </p:nvGrpSpPr>
        <p:grpSpPr>
          <a:xfrm>
            <a:off x="735981" y="22591732"/>
            <a:ext cx="11395434" cy="6864069"/>
            <a:chOff x="212725" y="1447800"/>
            <a:chExt cx="9253196" cy="5186363"/>
          </a:xfrm>
        </p:grpSpPr>
        <p:pic>
          <p:nvPicPr>
            <p:cNvPr id="248" name="Picture 3" descr="MCj04041590000[1]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57200" y="1447800"/>
              <a:ext cx="1422400" cy="1427163"/>
            </a:xfrm>
            <a:prstGeom prst="rect">
              <a:avLst/>
            </a:prstGeom>
            <a:noFill/>
          </p:spPr>
        </p:pic>
        <p:sp>
          <p:nvSpPr>
            <p:cNvPr id="249" name="Text Box 4"/>
            <p:cNvSpPr txBox="1">
              <a:spLocks noChangeArrowheads="1"/>
            </p:cNvSpPr>
            <p:nvPr/>
          </p:nvSpPr>
          <p:spPr bwMode="auto">
            <a:xfrm>
              <a:off x="212725" y="3084513"/>
              <a:ext cx="2576231" cy="744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ORNL Ameriflux</a:t>
              </a:r>
            </a:p>
            <a:p>
              <a:pPr algn="l"/>
              <a:r>
                <a:rPr lang="en-US"/>
                <a:t>Web Site</a:t>
              </a:r>
            </a:p>
          </p:txBody>
        </p:sp>
        <p:pic>
          <p:nvPicPr>
            <p:cNvPr id="250" name="Picture 5" descr="ornl-csv-file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209800" y="2209800"/>
              <a:ext cx="1800225" cy="989013"/>
            </a:xfrm>
            <a:prstGeom prst="rect">
              <a:avLst/>
            </a:prstGeom>
            <a:noFill/>
          </p:spPr>
        </p:pic>
        <p:pic>
          <p:nvPicPr>
            <p:cNvPr id="251" name="Picture 6" descr="csv-as-excel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590800" y="2514600"/>
              <a:ext cx="1800225" cy="915988"/>
            </a:xfrm>
            <a:prstGeom prst="rect">
              <a:avLst/>
            </a:prstGeom>
            <a:noFill/>
          </p:spPr>
        </p:pic>
        <p:sp>
          <p:nvSpPr>
            <p:cNvPr id="252" name="Line 7"/>
            <p:cNvSpPr>
              <a:spLocks noChangeShapeType="1"/>
            </p:cNvSpPr>
            <p:nvPr/>
          </p:nvSpPr>
          <p:spPr bwMode="auto">
            <a:xfrm>
              <a:off x="1447800" y="24384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Text Box 8"/>
            <p:cNvSpPr txBox="1">
              <a:spLocks noChangeArrowheads="1"/>
            </p:cNvSpPr>
            <p:nvPr/>
          </p:nvSpPr>
          <p:spPr bwMode="auto">
            <a:xfrm>
              <a:off x="2574925" y="1789113"/>
              <a:ext cx="1528402" cy="406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CSV Files</a:t>
              </a:r>
            </a:p>
          </p:txBody>
        </p:sp>
        <p:pic>
          <p:nvPicPr>
            <p:cNvPr id="254" name="Picture 9" descr="j0195384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6934200" y="4800600"/>
              <a:ext cx="1795463" cy="1833563"/>
            </a:xfrm>
            <a:prstGeom prst="rect">
              <a:avLst/>
            </a:prstGeom>
            <a:noFill/>
          </p:spPr>
        </p:pic>
        <p:pic>
          <p:nvPicPr>
            <p:cNvPr id="255" name="Picture 10" descr="MCj04041590000[1]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524000" y="4114800"/>
              <a:ext cx="1422400" cy="1427163"/>
            </a:xfrm>
            <a:prstGeom prst="rect">
              <a:avLst/>
            </a:prstGeom>
            <a:noFill/>
          </p:spPr>
        </p:pic>
        <p:sp>
          <p:nvSpPr>
            <p:cNvPr id="256" name="Line 11"/>
            <p:cNvSpPr>
              <a:spLocks noChangeShapeType="1"/>
            </p:cNvSpPr>
            <p:nvPr/>
          </p:nvSpPr>
          <p:spPr bwMode="auto">
            <a:xfrm flipH="1">
              <a:off x="2057400" y="3200400"/>
              <a:ext cx="533400" cy="1143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Text Box 12"/>
            <p:cNvSpPr txBox="1">
              <a:spLocks noChangeArrowheads="1"/>
            </p:cNvSpPr>
            <p:nvPr/>
          </p:nvSpPr>
          <p:spPr bwMode="auto">
            <a:xfrm>
              <a:off x="1143000" y="5638800"/>
              <a:ext cx="2719414" cy="744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BWC SQL Server </a:t>
              </a:r>
            </a:p>
            <a:p>
              <a:pPr algn="l"/>
              <a:r>
                <a:rPr lang="en-US"/>
                <a:t>Database</a:t>
              </a:r>
            </a:p>
          </p:txBody>
        </p:sp>
        <p:pic>
          <p:nvPicPr>
            <p:cNvPr id="258" name="Picture 13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3505200" y="3810000"/>
              <a:ext cx="1984375" cy="1563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9" name="Line 14"/>
            <p:cNvSpPr>
              <a:spLocks noChangeShapeType="1"/>
            </p:cNvSpPr>
            <p:nvPr/>
          </p:nvSpPr>
          <p:spPr bwMode="auto">
            <a:xfrm>
              <a:off x="2590800" y="4724400"/>
              <a:ext cx="914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260" name="Picture 15" descr="pivot-table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5715000" y="2590800"/>
              <a:ext cx="2395538" cy="1169988"/>
            </a:xfrm>
            <a:prstGeom prst="rect">
              <a:avLst/>
            </a:prstGeom>
            <a:noFill/>
          </p:spPr>
        </p:pic>
        <p:pic>
          <p:nvPicPr>
            <p:cNvPr id="261" name="Picture 16" descr="pivot-chart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6096000" y="3352800"/>
              <a:ext cx="2395538" cy="1169988"/>
            </a:xfrm>
            <a:prstGeom prst="rect">
              <a:avLst/>
            </a:prstGeom>
            <a:noFill/>
          </p:spPr>
        </p:pic>
        <p:sp>
          <p:nvSpPr>
            <p:cNvPr id="262" name="Line 17"/>
            <p:cNvSpPr>
              <a:spLocks noChangeShapeType="1"/>
            </p:cNvSpPr>
            <p:nvPr/>
          </p:nvSpPr>
          <p:spPr bwMode="auto">
            <a:xfrm flipV="1">
              <a:off x="5181600" y="3810000"/>
              <a:ext cx="8382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Line 18"/>
            <p:cNvSpPr>
              <a:spLocks noChangeShapeType="1"/>
            </p:cNvSpPr>
            <p:nvPr/>
          </p:nvSpPr>
          <p:spPr bwMode="auto">
            <a:xfrm>
              <a:off x="6477000" y="4572000"/>
              <a:ext cx="53340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Text Box 19"/>
            <p:cNvSpPr txBox="1">
              <a:spLocks noChangeArrowheads="1"/>
            </p:cNvSpPr>
            <p:nvPr/>
          </p:nvSpPr>
          <p:spPr bwMode="auto">
            <a:xfrm>
              <a:off x="4022725" y="5522913"/>
              <a:ext cx="1721046" cy="406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Data Cube</a:t>
              </a:r>
            </a:p>
          </p:txBody>
        </p:sp>
        <p:sp>
          <p:nvSpPr>
            <p:cNvPr id="265" name="Text Box 20"/>
            <p:cNvSpPr txBox="1">
              <a:spLocks noChangeArrowheads="1"/>
            </p:cNvSpPr>
            <p:nvPr/>
          </p:nvSpPr>
          <p:spPr bwMode="auto">
            <a:xfrm>
              <a:off x="5638800" y="1752600"/>
              <a:ext cx="3827121" cy="744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Reports and Excel Pivot </a:t>
              </a:r>
            </a:p>
            <a:p>
              <a:pPr algn="l"/>
              <a:r>
                <a:rPr lang="en-US"/>
                <a:t>Table and Chart</a:t>
              </a:r>
            </a:p>
          </p:txBody>
        </p:sp>
        <p:pic>
          <p:nvPicPr>
            <p:cNvPr id="266" name="Picture 21" descr="data-avail-report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7010400" y="2362200"/>
              <a:ext cx="1909763" cy="1400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11582400" y="26670000"/>
            <a:ext cx="4549698" cy="63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9699" tIns="39850" rIns="79699" bIns="39850">
            <a:spAutoFit/>
          </a:bodyPr>
          <a:lstStyle/>
          <a:p>
            <a:pPr algn="ctr"/>
            <a:r>
              <a:rPr lang="en-US" sz="1800" b="0" dirty="0"/>
              <a:t>What’s going on at </a:t>
            </a:r>
            <a:r>
              <a:rPr lang="en-US" sz="1800" b="0" dirty="0" smtClean="0"/>
              <a:t>higher latitudes</a:t>
            </a:r>
            <a:r>
              <a:rPr lang="en-US" sz="1800" b="0" dirty="0"/>
              <a:t>? </a:t>
            </a:r>
          </a:p>
          <a:p>
            <a:pPr algn="ctr"/>
            <a:r>
              <a:rPr lang="en-US" sz="1800" b="0" dirty="0"/>
              <a:t>(It should be getting colder)</a:t>
            </a:r>
            <a:r>
              <a:rPr lang="en-US" sz="1800" b="0" dirty="0">
                <a:solidFill>
                  <a:srgbClr val="0066FF"/>
                </a:solidFill>
                <a:latin typeface="Arial" pitchFamily="34" charset="0"/>
              </a:rPr>
              <a:t>  </a:t>
            </a:r>
          </a:p>
        </p:txBody>
      </p:sp>
      <p:graphicFrame>
        <p:nvGraphicFramePr>
          <p:cNvPr id="86" name="Object 100"/>
          <p:cNvGraphicFramePr>
            <a:graphicFrameLocks noChangeAspect="1"/>
          </p:cNvGraphicFramePr>
          <p:nvPr/>
        </p:nvGraphicFramePr>
        <p:xfrm>
          <a:off x="11775688" y="27273558"/>
          <a:ext cx="3493120" cy="1868334"/>
        </p:xfrm>
        <a:graphic>
          <a:graphicData uri="http://schemas.openxmlformats.org/presentationml/2006/ole">
            <p:oleObj spid="_x0000_s17410" name="Chart" r:id="rId24" imgW="5857875" imgH="3067050" progId="Excel.Sheet.8">
              <p:embed/>
            </p:oleObj>
          </a:graphicData>
        </a:graphic>
      </p:graphicFrame>
      <p:sp>
        <p:nvSpPr>
          <p:cNvPr id="87" name="Text Box 101"/>
          <p:cNvSpPr txBox="1">
            <a:spLocks noChangeArrowheads="1"/>
          </p:cNvSpPr>
          <p:nvPr/>
        </p:nvSpPr>
        <p:spPr bwMode="auto">
          <a:xfrm>
            <a:off x="11582400" y="29032200"/>
            <a:ext cx="4348976" cy="35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9699" tIns="39850" rIns="79699" bIns="39850">
            <a:spAutoFit/>
          </a:bodyPr>
          <a:lstStyle/>
          <a:p>
            <a:r>
              <a:rPr lang="en-US" sz="1800" b="0" dirty="0"/>
              <a:t>Data is often missing in the winter!</a:t>
            </a:r>
          </a:p>
        </p:txBody>
      </p:sp>
      <p:sp>
        <p:nvSpPr>
          <p:cNvPr id="88" name="Text Box 102"/>
          <p:cNvSpPr txBox="1">
            <a:spLocks noChangeArrowheads="1"/>
          </p:cNvSpPr>
          <p:nvPr/>
        </p:nvSpPr>
        <p:spPr bwMode="auto">
          <a:xfrm>
            <a:off x="12110224" y="27405440"/>
            <a:ext cx="1070517" cy="188208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39850" rIns="0" bIns="39850">
            <a:spAutoFit/>
          </a:bodyPr>
          <a:lstStyle/>
          <a:p>
            <a:r>
              <a:rPr lang="en-US" sz="700" b="0" dirty="0">
                <a:latin typeface="Arial" pitchFamily="34" charset="0"/>
              </a:rPr>
              <a:t> Measurements per Month</a:t>
            </a:r>
          </a:p>
        </p:txBody>
      </p:sp>
      <p:pic>
        <p:nvPicPr>
          <p:cNvPr id="90" name="Picture 4" descr="static1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8965581" y="29779324"/>
            <a:ext cx="3523785" cy="204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3" name="Rectangle 13"/>
          <p:cNvSpPr>
            <a:spLocks noChangeArrowheads="1"/>
          </p:cNvSpPr>
          <p:nvPr/>
        </p:nvSpPr>
        <p:spPr bwMode="auto">
          <a:xfrm>
            <a:off x="23774400" y="24765000"/>
            <a:ext cx="829650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714" tIns="54857" rIns="109714" bIns="54857"/>
          <a:lstStyle/>
          <a:p>
            <a:pPr marL="1407952" indent="-1407952" defTabSz="4023011">
              <a:lnSpc>
                <a:spcPct val="90000"/>
              </a:lnSpc>
            </a:pPr>
            <a:r>
              <a:rPr lang="en-US" sz="3200" b="0" dirty="0" smtClean="0"/>
              <a:t>Fully normalized schema for both data and ancillary/biological  data</a:t>
            </a:r>
          </a:p>
          <a:p>
            <a:pPr marL="1407952" indent="-1407952" defTabSz="4023011">
              <a:lnSpc>
                <a:spcPct val="90000"/>
              </a:lnSpc>
            </a:pPr>
            <a:r>
              <a:rPr lang="en-US" sz="3200" b="0" dirty="0" smtClean="0"/>
              <a:t>Built in versioning to handle data changes for cleaning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2936200" y="15240000"/>
            <a:ext cx="8437756" cy="4497072"/>
          </a:xfrm>
          <a:prstGeom prst="rect">
            <a:avLst/>
          </a:prstGeom>
          <a:noFill/>
        </p:spPr>
        <p:txBody>
          <a:bodyPr wrap="square" lIns="79699" tIns="39850" rIns="79699" bIns="39850" rtlCol="0">
            <a:spAutoFit/>
          </a:bodyPr>
          <a:lstStyle/>
          <a:p>
            <a:r>
              <a:rPr lang="en-US" sz="3200" b="0" dirty="0" smtClean="0"/>
              <a:t>FLUXNET Data Site – </a:t>
            </a:r>
            <a:r>
              <a:rPr lang="en-US" sz="3200" b="0" dirty="0" smtClean="0">
                <a:hlinkClick r:id="rId26"/>
              </a:rPr>
              <a:t>http://www.fluxdata.org</a:t>
            </a:r>
            <a:endParaRPr lang="en-US" sz="3200" b="0" dirty="0" smtClean="0"/>
          </a:p>
          <a:p>
            <a:r>
              <a:rPr lang="en-US" sz="3200" b="0" dirty="0" smtClean="0"/>
              <a:t>~920 site years from ~240 sites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b="0" dirty="0" smtClean="0"/>
              <a:t>Summaries of data and availability information</a:t>
            </a:r>
          </a:p>
          <a:p>
            <a:pPr lvl="1">
              <a:buFont typeface="Arial" pitchFamily="34" charset="0"/>
              <a:buChar char="•"/>
            </a:pPr>
            <a:r>
              <a:rPr lang="en-US" sz="3200" b="0" dirty="0" smtClean="0"/>
              <a:t>Data download</a:t>
            </a:r>
          </a:p>
          <a:p>
            <a:pPr lvl="1">
              <a:buFont typeface="Arial" pitchFamily="34" charset="0"/>
              <a:buChar char="•"/>
            </a:pPr>
            <a:r>
              <a:rPr lang="en-US" sz="3200" b="0" dirty="0" smtClean="0"/>
              <a:t>Pivot tables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b="0" dirty="0" smtClean="0"/>
              <a:t>Collaboration services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b="0" dirty="0" smtClean="0"/>
              <a:t>Site PI contact support</a:t>
            </a:r>
          </a:p>
          <a:p>
            <a:pPr lvl="1">
              <a:buFont typeface="Arial" pitchFamily="34" charset="0"/>
              <a:buChar char="•"/>
            </a:pPr>
            <a:endParaRPr lang="en-US" sz="3100" b="0" dirty="0" smtClean="0"/>
          </a:p>
        </p:txBody>
      </p:sp>
      <p:sp>
        <p:nvSpPr>
          <p:cNvPr id="95" name="TextBox 94"/>
          <p:cNvSpPr txBox="1"/>
          <p:nvPr/>
        </p:nvSpPr>
        <p:spPr>
          <a:xfrm>
            <a:off x="16078200" y="27203400"/>
            <a:ext cx="11277600" cy="5004903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lIns="79699" tIns="39850" rIns="79699" bIns="39850" rtlCol="0">
            <a:spAutoFit/>
          </a:bodyPr>
          <a:lstStyle/>
          <a:p>
            <a:r>
              <a:rPr lang="en-US" sz="36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Data Cube User Support Available</a:t>
            </a:r>
          </a:p>
          <a:p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Tutorials - Wednesday and Thursday, 3-5pm, Evergreen Room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One-on-one - help available at this table during meeting breaks</a:t>
            </a:r>
          </a:p>
          <a:p>
            <a:pPr lvl="1"/>
            <a:endParaRPr lang="en-US" sz="3600" dirty="0" smtClean="0"/>
          </a:p>
          <a:p>
            <a:pPr lvl="1"/>
            <a:r>
              <a:rPr lang="en-US" sz="3600" dirty="0" smtClean="0"/>
              <a:t>E-mail: bwc-support@lists.berkeley.edu</a:t>
            </a:r>
          </a:p>
          <a:p>
            <a:endParaRPr lang="en-US" sz="3200" b="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15544800" y="15316200"/>
            <a:ext cx="5980953" cy="826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4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28117800" y="27203400"/>
            <a:ext cx="3962400" cy="487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" name="Picture 91" descr="Sharepoint-report.jp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2174200" y="20116800"/>
            <a:ext cx="6781800" cy="3781898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15697200" y="14782800"/>
            <a:ext cx="602491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/>
              <a:t>Ameriflux</a:t>
            </a:r>
            <a:r>
              <a:rPr lang="en-US" b="0" dirty="0" smtClean="0"/>
              <a:t>/</a:t>
            </a:r>
            <a:r>
              <a:rPr lang="en-US" b="0" dirty="0" err="1" smtClean="0"/>
              <a:t>Fluxnet</a:t>
            </a:r>
            <a:r>
              <a:rPr lang="en-US" b="0" dirty="0" smtClean="0"/>
              <a:t> Data Intersection</a:t>
            </a:r>
            <a:endParaRPr lang="en-US" b="0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19050000" y="4038600"/>
            <a:ext cx="7111082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" name="Picture 96" descr="Ameriflux-Precip-ByBiomeYear.jp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6746200" y="6583000"/>
            <a:ext cx="4887152" cy="339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CCFF"/>
        </a:solidFill>
        <a:ln w="2857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CCFF"/>
        </a:solidFill>
        <a:ln w="2857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</TotalTime>
  <Words>355</Words>
  <Application>Microsoft Office PowerPoint</Application>
  <PresentationFormat>Custom</PresentationFormat>
  <Paragraphs>51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Default Design</vt:lpstr>
      <vt:lpstr>Chart</vt:lpstr>
      <vt:lpstr> A Next Generation AmeriFlux Network Data Server Deb Agarwal, Catharine van Ingen, and Susan Holladay Berkeley Water Center and ORNL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Catharine van Ingen</dc:creator>
  <cp:lastModifiedBy>Deb</cp:lastModifiedBy>
  <cp:revision>85</cp:revision>
  <dcterms:created xsi:type="dcterms:W3CDTF">2006-10-10T17:47:21Z</dcterms:created>
  <dcterms:modified xsi:type="dcterms:W3CDTF">2007-10-13T00:05:04Z</dcterms:modified>
</cp:coreProperties>
</file>