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4" r:id="rId9"/>
    <p:sldId id="265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FFFFFF"/>
    <a:srgbClr val="009900"/>
    <a:srgbClr val="EEECE1"/>
    <a:srgbClr val="0000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856" autoAdjust="0"/>
    <p:restoredTop sz="94655" autoAdjust="0"/>
  </p:normalViewPr>
  <p:slideViewPr>
    <p:cSldViewPr snapToGrid="0">
      <p:cViewPr>
        <p:scale>
          <a:sx n="120" d="100"/>
          <a:sy n="120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5FD7A-8030-41A8-8C3B-561CC7DA4ADD}" type="datetimeFigureOut">
              <a:rPr lang="en-US" smtClean="0"/>
              <a:pPr/>
              <a:t>11-Dec-08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1F0E9-CA0C-468B-9664-055C721D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Templat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77000"/>
            <a:ext cx="914400" cy="244475"/>
          </a:xfrm>
        </p:spPr>
        <p:txBody>
          <a:bodyPr/>
          <a:lstStyle/>
          <a:p>
            <a:fld id="{28C13124-6F1C-45D1-9868-314A5C921F2B}" type="datetime1">
              <a:rPr lang="en-US" smtClean="0"/>
              <a:pPr/>
              <a:t>11-Dec-08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477000"/>
            <a:ext cx="7315200" cy="244475"/>
          </a:xfrm>
        </p:spPr>
        <p:txBody>
          <a:bodyPr/>
          <a:lstStyle/>
          <a:p>
            <a:r>
              <a:rPr lang="en-US" smtClean="0"/>
              <a:t>A PROPOSAL FOR GUI IMPROVEMENTS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77000"/>
            <a:ext cx="533400" cy="244475"/>
          </a:xfrm>
        </p:spPr>
        <p:txBody>
          <a:bodyPr/>
          <a:lstStyle/>
          <a:p>
            <a:fld id="{5665F105-2CC7-4210-BDC5-304440EAA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6761-FCDD-4F5F-9E6C-2C62D775B6F3}" type="datetime1">
              <a:rPr lang="en-US" smtClean="0"/>
              <a:pPr/>
              <a:t>11-Dec-08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PROPOSAL FOR GUI IMPROVEMENTS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105-2CC7-4210-BDC5-304440EAA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100F-D875-4B59-95D1-846500F62EB5}" type="datetime1">
              <a:rPr lang="en-US" smtClean="0"/>
              <a:pPr/>
              <a:t>11-Dec-08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PROPOSAL FOR GUI IMPROVEMENTS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105-2CC7-4210-BDC5-304440EAA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12DD-DD21-4DA1-A604-0A6CC4A0C82D}" type="datetime1">
              <a:rPr lang="en-US" smtClean="0"/>
              <a:pPr/>
              <a:t>11-Dec-08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PROPOSAL FOR GUI IMPROVEMENTS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105-2CC7-4210-BDC5-304440EAA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81D0-9524-4123-94CA-FB1FB17EC870}" type="datetime1">
              <a:rPr lang="en-US" smtClean="0"/>
              <a:pPr/>
              <a:t>11-Dec-08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PROPOSAL FOR GUI IMPROVEMENTS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105-2CC7-4210-BDC5-304440EAA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E20A-520F-49D0-B749-3470468CDC74}" type="datetime1">
              <a:rPr lang="en-US" smtClean="0"/>
              <a:pPr/>
              <a:t>11-Dec-08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PROPOSAL FOR GUI IMPROVEMENTS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105-2CC7-4210-BDC5-304440EAA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6E22-A5E7-40F2-827C-436BA2CF0AB0}" type="datetime1">
              <a:rPr lang="en-US" smtClean="0"/>
              <a:pPr/>
              <a:t>11-Dec-08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PROPOSAL FOR GUI IMPROVEMENTS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105-2CC7-4210-BDC5-304440EAA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305F-EB3B-4642-A9EF-D40682287AC2}" type="datetime1">
              <a:rPr lang="en-US" smtClean="0"/>
              <a:pPr/>
              <a:t>11-Dec-08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PROPOSAL FOR GUI IMPROVEMENTS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105-2CC7-4210-BDC5-304440EAA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Templat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77000"/>
            <a:ext cx="914400" cy="244475"/>
          </a:xfrm>
        </p:spPr>
        <p:txBody>
          <a:bodyPr/>
          <a:lstStyle/>
          <a:p>
            <a:fld id="{3C3B743C-2829-421F-9A7F-7154288DFAC1}" type="datetime1">
              <a:rPr lang="en-US" smtClean="0"/>
              <a:pPr/>
              <a:t>11-Dec-08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477000"/>
            <a:ext cx="7315200" cy="244475"/>
          </a:xfrm>
        </p:spPr>
        <p:txBody>
          <a:bodyPr/>
          <a:lstStyle/>
          <a:p>
            <a:r>
              <a:rPr lang="en-US" smtClean="0"/>
              <a:t>A PROPOSAL FOR GUI IMPROVEMENTS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77000"/>
            <a:ext cx="533400" cy="244475"/>
          </a:xfrm>
        </p:spPr>
        <p:txBody>
          <a:bodyPr/>
          <a:lstStyle/>
          <a:p>
            <a:fld id="{5665F105-2CC7-4210-BDC5-304440EAA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6082-5A4C-4D02-910D-CC9AB588D492}" type="datetime1">
              <a:rPr lang="en-US" smtClean="0"/>
              <a:pPr/>
              <a:t>11-Dec-08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PROPOSAL FOR GUI IMPROVEMENTS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105-2CC7-4210-BDC5-304440EAA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B7B6-49D1-4168-B2BC-B1D8CB8CFF5B}" type="datetime1">
              <a:rPr lang="en-US" smtClean="0"/>
              <a:pPr/>
              <a:t>11-Dec-08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PROPOSAL FOR GUI IMPROVEMENTS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105-2CC7-4210-BDC5-304440EAA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E346-0402-44EA-B9B9-BDA1015ADAAD}" type="datetime1">
              <a:rPr lang="en-US" smtClean="0"/>
              <a:pPr/>
              <a:t>11-Dec-08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 PROPOSAL FOR GUI IMPROVEMENTS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5F105-2CC7-4210-BDC5-304440EAA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hal9000.mib.infn.it/~menasce/Tutorial/ConfigurationPager/ConfigurationPager.ht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0102" y="103367"/>
            <a:ext cx="64131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proposal for improvements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8163" y="5967035"/>
            <a:ext cx="481862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Menasce</a:t>
            </a:r>
            <a:r>
              <a:rPr lang="en-US" dirty="0" smtClean="0"/>
              <a:t>, M. Rovere      I.N.F.N. Milano-</a:t>
            </a:r>
            <a:r>
              <a:rPr lang="en-US" dirty="0" err="1" smtClean="0"/>
              <a:t>Bicocca</a:t>
            </a:r>
            <a:endParaRPr lang="en-US" dirty="0"/>
          </a:p>
        </p:txBody>
      </p:sp>
      <p:pic>
        <p:nvPicPr>
          <p:cNvPr id="6" name="Picture 5" descr="te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91" y="728045"/>
            <a:ext cx="6623436" cy="5285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2624-7996-46CE-A716-94A277F34412}" type="datetime1">
              <a:rPr lang="en-US" smtClean="0"/>
              <a:pPr/>
              <a:t>11-Dec-08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PROPOSAL FOR GUI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105-2CC7-4210-BDC5-304440EAABC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50829" y="123318"/>
            <a:ext cx="30750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Introduction</a:t>
            </a:r>
            <a:endParaRPr lang="en-US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65" y="1184745"/>
            <a:ext cx="89929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CMS Pixel detector is properly initialized and eventually calibrated using a (potentially) large set of configuration files. Currently there is no room in POS to manage timestamp and comment of either </a:t>
            </a:r>
            <a:r>
              <a:rPr lang="en-US" dirty="0" smtClean="0"/>
              <a:t>a KOC </a:t>
            </a:r>
            <a:r>
              <a:rPr lang="en-US" dirty="0" smtClean="0"/>
              <a:t>or </a:t>
            </a:r>
            <a:r>
              <a:rPr lang="en-US" dirty="0" smtClean="0"/>
              <a:t>a global </a:t>
            </a:r>
            <a:r>
              <a:rPr lang="en-US" dirty="0" smtClean="0"/>
              <a:t>key, with the result that it’s up to the user to know when and for which purpose a specific configuration or a version of a KOC </a:t>
            </a:r>
            <a:r>
              <a:rPr lang="en-US" dirty="0" smtClean="0"/>
              <a:t>had </a:t>
            </a:r>
            <a:r>
              <a:rPr lang="en-US" dirty="0" smtClean="0"/>
              <a:t>been </a:t>
            </a:r>
            <a:r>
              <a:rPr lang="en-US" dirty="0" smtClean="0"/>
              <a:t>created (these information are not currently recorded in the file-based repository).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bound to create confusion and ambiguities over time, as more and more configurations (particularly KOCs) will be added to the catalog.</a:t>
            </a:r>
          </a:p>
          <a:p>
            <a:endParaRPr lang="en-US" dirty="0" smtClean="0"/>
          </a:p>
          <a:p>
            <a:r>
              <a:rPr lang="en-US" dirty="0" smtClean="0"/>
              <a:t>Let’s examine in detail what </a:t>
            </a:r>
            <a:r>
              <a:rPr lang="en-US" dirty="0" smtClean="0"/>
              <a:t>needs/can </a:t>
            </a:r>
            <a:r>
              <a:rPr lang="en-US" dirty="0" smtClean="0"/>
              <a:t>be done to </a:t>
            </a:r>
            <a:r>
              <a:rPr lang="en-US" dirty="0" smtClean="0"/>
              <a:t>possibly improve </a:t>
            </a:r>
            <a:r>
              <a:rPr lang="en-US" dirty="0" smtClean="0"/>
              <a:t>this scenario.</a:t>
            </a:r>
          </a:p>
          <a:p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Make room in POS to handle timestamp, comment and author name to be attached to a specific configuration (already almost in place for the DB but not for the file-based version)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Do this for KOCs as well 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Provide Debbie with display/inspect capabilities of these fields (already in place, see demo later on)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2624-7996-46CE-A716-94A277F34412}" type="datetime1">
              <a:rPr lang="en-US" smtClean="0"/>
              <a:pPr/>
              <a:t>11-Dec-08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PROPOSAL FOR GUI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105-2CC7-4210-BDC5-304440EAABC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50829" y="123318"/>
            <a:ext cx="30750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Introduction</a:t>
            </a:r>
            <a:endParaRPr lang="en-US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65" y="1184745"/>
            <a:ext cx="89929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entry point to manage the CMS Pixel detector is the </a:t>
            </a:r>
            <a:r>
              <a:rPr lang="en-US" dirty="0" err="1" smtClean="0"/>
              <a:t>PixelSupervisor</a:t>
            </a:r>
            <a:r>
              <a:rPr lang="en-US" dirty="0" smtClean="0"/>
              <a:t> </a:t>
            </a:r>
            <a:r>
              <a:rPr lang="en-US" dirty="0" smtClean="0"/>
              <a:t>HTML </a:t>
            </a:r>
            <a:r>
              <a:rPr lang="en-US" dirty="0" smtClean="0"/>
              <a:t>page which allow users to configure the detector (see snapshot in the next page). In the currently implemented version the list of available configurations is </a:t>
            </a:r>
            <a:r>
              <a:rPr lang="en-US" dirty="0" smtClean="0"/>
              <a:t>implemented just as an </a:t>
            </a:r>
            <a:r>
              <a:rPr lang="en-US" dirty="0" smtClean="0"/>
              <a:t>(already too long) </a:t>
            </a:r>
            <a:r>
              <a:rPr lang="en-US" dirty="0" smtClean="0"/>
              <a:t>table </a:t>
            </a:r>
            <a:r>
              <a:rPr lang="en-US" dirty="0" smtClean="0"/>
              <a:t>with radio buttons labeled with the corresponding global key alias. From this list there is no way to quickly locate a </a:t>
            </a:r>
            <a:r>
              <a:rPr lang="en-US" dirty="0" smtClean="0"/>
              <a:t>specific configuration</a:t>
            </a:r>
            <a:r>
              <a:rPr lang="en-US" dirty="0" smtClean="0"/>
              <a:t> </a:t>
            </a:r>
            <a:r>
              <a:rPr lang="en-US" dirty="0" smtClean="0"/>
              <a:t>(they are not </a:t>
            </a:r>
            <a:r>
              <a:rPr lang="en-US" dirty="0" smtClean="0"/>
              <a:t>listed in </a:t>
            </a:r>
            <a:r>
              <a:rPr lang="en-US" dirty="0" smtClean="0"/>
              <a:t>alphabetical order), to sort them by creation date, to identify a particular configuration based on a comment </a:t>
            </a:r>
            <a:r>
              <a:rPr lang="en-US" dirty="0" smtClean="0"/>
              <a:t>field or by author </a:t>
            </a:r>
            <a:r>
              <a:rPr lang="en-US" dirty="0" smtClean="0"/>
              <a:t>and so on.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have not yet taken </a:t>
            </a:r>
            <a:r>
              <a:rPr lang="en-US" dirty="0" smtClean="0"/>
              <a:t>any significant amount of real </a:t>
            </a:r>
            <a:r>
              <a:rPr lang="en-US" dirty="0" smtClean="0"/>
              <a:t>data </a:t>
            </a:r>
            <a:r>
              <a:rPr lang="en-US" dirty="0" smtClean="0"/>
              <a:t>and </a:t>
            </a:r>
            <a:r>
              <a:rPr lang="en-US" dirty="0" smtClean="0"/>
              <a:t>the number of </a:t>
            </a:r>
            <a:r>
              <a:rPr lang="en-US" dirty="0" smtClean="0"/>
              <a:t>stored existing </a:t>
            </a:r>
            <a:r>
              <a:rPr lang="en-US" dirty="0" smtClean="0"/>
              <a:t>configurations already </a:t>
            </a:r>
            <a:r>
              <a:rPr lang="en-US" dirty="0" smtClean="0"/>
              <a:t>exceeds 80!</a:t>
            </a:r>
          </a:p>
          <a:p>
            <a:endParaRPr lang="en-US" dirty="0" smtClean="0"/>
          </a:p>
          <a:p>
            <a:r>
              <a:rPr lang="en-US" dirty="0" smtClean="0"/>
              <a:t>I believe we have to agree upon a strategy to provide the </a:t>
            </a:r>
            <a:r>
              <a:rPr lang="en-US" dirty="0" err="1" smtClean="0"/>
              <a:t>PixelSupervisor</a:t>
            </a:r>
            <a:r>
              <a:rPr lang="en-US" dirty="0" smtClean="0"/>
              <a:t> of the capability to display the list of configurations in a useful way from the user’s perspective.</a:t>
            </a:r>
          </a:p>
          <a:p>
            <a:endParaRPr lang="en-US" dirty="0" smtClean="0"/>
          </a:p>
          <a:p>
            <a:r>
              <a:rPr lang="en-US" dirty="0" smtClean="0"/>
              <a:t>We have already implemented such a strategy in Debbie (time-stamp, comment and author of a configuration are hardwired for the time-being, but the basic functionality is in place): later on in this presentation there will be a link to a live-demo of this functionality, see page 6.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743C-2829-421F-9A7F-7154288DFAC1}" type="datetime1">
              <a:rPr lang="en-US" smtClean="0"/>
              <a:pPr/>
              <a:t>11-Dec-08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PROPOSAL FOR GUI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105-2CC7-4210-BDC5-304440EAABCA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448628" y="842839"/>
            <a:ext cx="3601776" cy="5470497"/>
            <a:chOff x="1448628" y="842839"/>
            <a:chExt cx="3601776" cy="5470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8628" y="842839"/>
              <a:ext cx="3600450" cy="456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/>
            <a:srcRect b="79677"/>
            <a:stretch>
              <a:fillRect/>
            </a:stretch>
          </p:blipFill>
          <p:spPr bwMode="auto">
            <a:xfrm>
              <a:off x="1449954" y="5395789"/>
              <a:ext cx="3600450" cy="917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Group 9"/>
          <p:cNvGrpSpPr/>
          <p:nvPr/>
        </p:nvGrpSpPr>
        <p:grpSpPr>
          <a:xfrm>
            <a:off x="5138033" y="2377430"/>
            <a:ext cx="3600451" cy="3937884"/>
            <a:chOff x="5058520" y="1113183"/>
            <a:chExt cx="3600451" cy="39378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 t="19648"/>
            <a:stretch>
              <a:fillRect/>
            </a:stretch>
          </p:blipFill>
          <p:spPr bwMode="auto">
            <a:xfrm>
              <a:off x="5058520" y="1113183"/>
              <a:ext cx="3600450" cy="3627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58521" y="4736742"/>
              <a:ext cx="360045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Freeform 11"/>
          <p:cNvSpPr/>
          <p:nvPr/>
        </p:nvSpPr>
        <p:spPr>
          <a:xfrm>
            <a:off x="3275936" y="2210464"/>
            <a:ext cx="3458818" cy="4253949"/>
          </a:xfrm>
          <a:custGeom>
            <a:avLst/>
            <a:gdLst>
              <a:gd name="connsiteX0" fmla="*/ 0 w 3506526"/>
              <a:gd name="connsiteY0" fmla="*/ 5074257 h 5233284"/>
              <a:gd name="connsiteX1" fmla="*/ 55660 w 3506526"/>
              <a:gd name="connsiteY1" fmla="*/ 5201478 h 5233284"/>
              <a:gd name="connsiteX2" fmla="*/ 151075 w 3506526"/>
              <a:gd name="connsiteY2" fmla="*/ 5225332 h 5233284"/>
              <a:gd name="connsiteX3" fmla="*/ 286247 w 3506526"/>
              <a:gd name="connsiteY3" fmla="*/ 5209430 h 5233284"/>
              <a:gd name="connsiteX4" fmla="*/ 485030 w 3506526"/>
              <a:gd name="connsiteY4" fmla="*/ 5082209 h 5233284"/>
              <a:gd name="connsiteX5" fmla="*/ 739472 w 3506526"/>
              <a:gd name="connsiteY5" fmla="*/ 4716449 h 5233284"/>
              <a:gd name="connsiteX6" fmla="*/ 1280160 w 3506526"/>
              <a:gd name="connsiteY6" fmla="*/ 3086431 h 5233284"/>
              <a:gd name="connsiteX7" fmla="*/ 1661823 w 3506526"/>
              <a:gd name="connsiteY7" fmla="*/ 1360998 h 5233284"/>
              <a:gd name="connsiteX8" fmla="*/ 1979875 w 3506526"/>
              <a:gd name="connsiteY8" fmla="*/ 502257 h 5233284"/>
              <a:gd name="connsiteX9" fmla="*/ 2472856 w 3506526"/>
              <a:gd name="connsiteY9" fmla="*/ 128546 h 5233284"/>
              <a:gd name="connsiteX10" fmla="*/ 2926080 w 3506526"/>
              <a:gd name="connsiteY10" fmla="*/ 9276 h 5233284"/>
              <a:gd name="connsiteX11" fmla="*/ 3236181 w 3506526"/>
              <a:gd name="connsiteY11" fmla="*/ 72887 h 5233284"/>
              <a:gd name="connsiteX12" fmla="*/ 3442915 w 3506526"/>
              <a:gd name="connsiteY12" fmla="*/ 263718 h 5233284"/>
              <a:gd name="connsiteX13" fmla="*/ 3482672 w 3506526"/>
              <a:gd name="connsiteY13" fmla="*/ 398890 h 5233284"/>
              <a:gd name="connsiteX14" fmla="*/ 3506526 w 3506526"/>
              <a:gd name="connsiteY14" fmla="*/ 526111 h 5233284"/>
              <a:gd name="connsiteX0" fmla="*/ 0 w 3697358"/>
              <a:gd name="connsiteY0" fmla="*/ 5074257 h 5233284"/>
              <a:gd name="connsiteX1" fmla="*/ 55660 w 3697358"/>
              <a:gd name="connsiteY1" fmla="*/ 5201478 h 5233284"/>
              <a:gd name="connsiteX2" fmla="*/ 151075 w 3697358"/>
              <a:gd name="connsiteY2" fmla="*/ 5225332 h 5233284"/>
              <a:gd name="connsiteX3" fmla="*/ 286247 w 3697358"/>
              <a:gd name="connsiteY3" fmla="*/ 5209430 h 5233284"/>
              <a:gd name="connsiteX4" fmla="*/ 485030 w 3697358"/>
              <a:gd name="connsiteY4" fmla="*/ 5082209 h 5233284"/>
              <a:gd name="connsiteX5" fmla="*/ 739472 w 3697358"/>
              <a:gd name="connsiteY5" fmla="*/ 4716449 h 5233284"/>
              <a:gd name="connsiteX6" fmla="*/ 1280160 w 3697358"/>
              <a:gd name="connsiteY6" fmla="*/ 3086431 h 5233284"/>
              <a:gd name="connsiteX7" fmla="*/ 1661823 w 3697358"/>
              <a:gd name="connsiteY7" fmla="*/ 1360998 h 5233284"/>
              <a:gd name="connsiteX8" fmla="*/ 1979875 w 3697358"/>
              <a:gd name="connsiteY8" fmla="*/ 502257 h 5233284"/>
              <a:gd name="connsiteX9" fmla="*/ 2472856 w 3697358"/>
              <a:gd name="connsiteY9" fmla="*/ 128546 h 5233284"/>
              <a:gd name="connsiteX10" fmla="*/ 2926080 w 3697358"/>
              <a:gd name="connsiteY10" fmla="*/ 9276 h 5233284"/>
              <a:gd name="connsiteX11" fmla="*/ 3236181 w 3697358"/>
              <a:gd name="connsiteY11" fmla="*/ 72887 h 5233284"/>
              <a:gd name="connsiteX12" fmla="*/ 3442915 w 3697358"/>
              <a:gd name="connsiteY12" fmla="*/ 263718 h 5233284"/>
              <a:gd name="connsiteX13" fmla="*/ 3482672 w 3697358"/>
              <a:gd name="connsiteY13" fmla="*/ 398890 h 5233284"/>
              <a:gd name="connsiteX14" fmla="*/ 3697358 w 3697358"/>
              <a:gd name="connsiteY14" fmla="*/ 1201971 h 5233284"/>
              <a:gd name="connsiteX0" fmla="*/ 0 w 3697358"/>
              <a:gd name="connsiteY0" fmla="*/ 5074257 h 5233284"/>
              <a:gd name="connsiteX1" fmla="*/ 55660 w 3697358"/>
              <a:gd name="connsiteY1" fmla="*/ 5201478 h 5233284"/>
              <a:gd name="connsiteX2" fmla="*/ 151075 w 3697358"/>
              <a:gd name="connsiteY2" fmla="*/ 5225332 h 5233284"/>
              <a:gd name="connsiteX3" fmla="*/ 286247 w 3697358"/>
              <a:gd name="connsiteY3" fmla="*/ 5209430 h 5233284"/>
              <a:gd name="connsiteX4" fmla="*/ 485030 w 3697358"/>
              <a:gd name="connsiteY4" fmla="*/ 5082209 h 5233284"/>
              <a:gd name="connsiteX5" fmla="*/ 739472 w 3697358"/>
              <a:gd name="connsiteY5" fmla="*/ 4716449 h 5233284"/>
              <a:gd name="connsiteX6" fmla="*/ 1280160 w 3697358"/>
              <a:gd name="connsiteY6" fmla="*/ 3086431 h 5233284"/>
              <a:gd name="connsiteX7" fmla="*/ 1661823 w 3697358"/>
              <a:gd name="connsiteY7" fmla="*/ 1360998 h 5233284"/>
              <a:gd name="connsiteX8" fmla="*/ 1979875 w 3697358"/>
              <a:gd name="connsiteY8" fmla="*/ 502257 h 5233284"/>
              <a:gd name="connsiteX9" fmla="*/ 2472856 w 3697358"/>
              <a:gd name="connsiteY9" fmla="*/ 128546 h 5233284"/>
              <a:gd name="connsiteX10" fmla="*/ 2926080 w 3697358"/>
              <a:gd name="connsiteY10" fmla="*/ 9276 h 5233284"/>
              <a:gd name="connsiteX11" fmla="*/ 3236181 w 3697358"/>
              <a:gd name="connsiteY11" fmla="*/ 72887 h 5233284"/>
              <a:gd name="connsiteX12" fmla="*/ 3442915 w 3697358"/>
              <a:gd name="connsiteY12" fmla="*/ 263718 h 5233284"/>
              <a:gd name="connsiteX13" fmla="*/ 3649649 w 3697358"/>
              <a:gd name="connsiteY13" fmla="*/ 947530 h 5233284"/>
              <a:gd name="connsiteX14" fmla="*/ 3697358 w 3697358"/>
              <a:gd name="connsiteY14" fmla="*/ 1201971 h 5233284"/>
              <a:gd name="connsiteX0" fmla="*/ 0 w 3697358"/>
              <a:gd name="connsiteY0" fmla="*/ 5074257 h 5233284"/>
              <a:gd name="connsiteX1" fmla="*/ 55660 w 3697358"/>
              <a:gd name="connsiteY1" fmla="*/ 5201478 h 5233284"/>
              <a:gd name="connsiteX2" fmla="*/ 151075 w 3697358"/>
              <a:gd name="connsiteY2" fmla="*/ 5225332 h 5233284"/>
              <a:gd name="connsiteX3" fmla="*/ 286247 w 3697358"/>
              <a:gd name="connsiteY3" fmla="*/ 5209430 h 5233284"/>
              <a:gd name="connsiteX4" fmla="*/ 485030 w 3697358"/>
              <a:gd name="connsiteY4" fmla="*/ 5082209 h 5233284"/>
              <a:gd name="connsiteX5" fmla="*/ 739472 w 3697358"/>
              <a:gd name="connsiteY5" fmla="*/ 4716449 h 5233284"/>
              <a:gd name="connsiteX6" fmla="*/ 1280160 w 3697358"/>
              <a:gd name="connsiteY6" fmla="*/ 3086431 h 5233284"/>
              <a:gd name="connsiteX7" fmla="*/ 1661823 w 3697358"/>
              <a:gd name="connsiteY7" fmla="*/ 1360998 h 5233284"/>
              <a:gd name="connsiteX8" fmla="*/ 1979875 w 3697358"/>
              <a:gd name="connsiteY8" fmla="*/ 502257 h 5233284"/>
              <a:gd name="connsiteX9" fmla="*/ 2472856 w 3697358"/>
              <a:gd name="connsiteY9" fmla="*/ 128546 h 5233284"/>
              <a:gd name="connsiteX10" fmla="*/ 2926080 w 3697358"/>
              <a:gd name="connsiteY10" fmla="*/ 9276 h 5233284"/>
              <a:gd name="connsiteX11" fmla="*/ 3236181 w 3697358"/>
              <a:gd name="connsiteY11" fmla="*/ 72887 h 5233284"/>
              <a:gd name="connsiteX12" fmla="*/ 3442915 w 3697358"/>
              <a:gd name="connsiteY12" fmla="*/ 263718 h 5233284"/>
              <a:gd name="connsiteX13" fmla="*/ 3578087 w 3697358"/>
              <a:gd name="connsiteY13" fmla="*/ 653332 h 5233284"/>
              <a:gd name="connsiteX14" fmla="*/ 3649649 w 3697358"/>
              <a:gd name="connsiteY14" fmla="*/ 947530 h 5233284"/>
              <a:gd name="connsiteX15" fmla="*/ 3697358 w 3697358"/>
              <a:gd name="connsiteY15" fmla="*/ 1201971 h 5233284"/>
              <a:gd name="connsiteX0" fmla="*/ 0 w 3697358"/>
              <a:gd name="connsiteY0" fmla="*/ 5074257 h 5233284"/>
              <a:gd name="connsiteX1" fmla="*/ 55660 w 3697358"/>
              <a:gd name="connsiteY1" fmla="*/ 5201478 h 5233284"/>
              <a:gd name="connsiteX2" fmla="*/ 151075 w 3697358"/>
              <a:gd name="connsiteY2" fmla="*/ 5225332 h 5233284"/>
              <a:gd name="connsiteX3" fmla="*/ 286247 w 3697358"/>
              <a:gd name="connsiteY3" fmla="*/ 5209430 h 5233284"/>
              <a:gd name="connsiteX4" fmla="*/ 485030 w 3697358"/>
              <a:gd name="connsiteY4" fmla="*/ 5082209 h 5233284"/>
              <a:gd name="connsiteX5" fmla="*/ 739472 w 3697358"/>
              <a:gd name="connsiteY5" fmla="*/ 4716449 h 5233284"/>
              <a:gd name="connsiteX6" fmla="*/ 1280160 w 3697358"/>
              <a:gd name="connsiteY6" fmla="*/ 3086431 h 5233284"/>
              <a:gd name="connsiteX7" fmla="*/ 1661823 w 3697358"/>
              <a:gd name="connsiteY7" fmla="*/ 1360998 h 5233284"/>
              <a:gd name="connsiteX8" fmla="*/ 1979875 w 3697358"/>
              <a:gd name="connsiteY8" fmla="*/ 502257 h 5233284"/>
              <a:gd name="connsiteX9" fmla="*/ 2472856 w 3697358"/>
              <a:gd name="connsiteY9" fmla="*/ 128546 h 5233284"/>
              <a:gd name="connsiteX10" fmla="*/ 2926080 w 3697358"/>
              <a:gd name="connsiteY10" fmla="*/ 9276 h 5233284"/>
              <a:gd name="connsiteX11" fmla="*/ 3236181 w 3697358"/>
              <a:gd name="connsiteY11" fmla="*/ 72887 h 5233284"/>
              <a:gd name="connsiteX12" fmla="*/ 3442915 w 3697358"/>
              <a:gd name="connsiteY12" fmla="*/ 263718 h 5233284"/>
              <a:gd name="connsiteX13" fmla="*/ 3450866 w 3697358"/>
              <a:gd name="connsiteY13" fmla="*/ 422744 h 5233284"/>
              <a:gd name="connsiteX14" fmla="*/ 3578087 w 3697358"/>
              <a:gd name="connsiteY14" fmla="*/ 653332 h 5233284"/>
              <a:gd name="connsiteX15" fmla="*/ 3649649 w 3697358"/>
              <a:gd name="connsiteY15" fmla="*/ 947530 h 5233284"/>
              <a:gd name="connsiteX16" fmla="*/ 3697358 w 3697358"/>
              <a:gd name="connsiteY16" fmla="*/ 1201971 h 5233284"/>
              <a:gd name="connsiteX0" fmla="*/ 0 w 3697358"/>
              <a:gd name="connsiteY0" fmla="*/ 5074257 h 5233284"/>
              <a:gd name="connsiteX1" fmla="*/ 55660 w 3697358"/>
              <a:gd name="connsiteY1" fmla="*/ 5201478 h 5233284"/>
              <a:gd name="connsiteX2" fmla="*/ 151075 w 3697358"/>
              <a:gd name="connsiteY2" fmla="*/ 5225332 h 5233284"/>
              <a:gd name="connsiteX3" fmla="*/ 286247 w 3697358"/>
              <a:gd name="connsiteY3" fmla="*/ 5209430 h 5233284"/>
              <a:gd name="connsiteX4" fmla="*/ 485030 w 3697358"/>
              <a:gd name="connsiteY4" fmla="*/ 5082209 h 5233284"/>
              <a:gd name="connsiteX5" fmla="*/ 739472 w 3697358"/>
              <a:gd name="connsiteY5" fmla="*/ 4716449 h 5233284"/>
              <a:gd name="connsiteX6" fmla="*/ 1280160 w 3697358"/>
              <a:gd name="connsiteY6" fmla="*/ 3086431 h 5233284"/>
              <a:gd name="connsiteX7" fmla="*/ 1661823 w 3697358"/>
              <a:gd name="connsiteY7" fmla="*/ 1360998 h 5233284"/>
              <a:gd name="connsiteX8" fmla="*/ 1979875 w 3697358"/>
              <a:gd name="connsiteY8" fmla="*/ 502257 h 5233284"/>
              <a:gd name="connsiteX9" fmla="*/ 2472856 w 3697358"/>
              <a:gd name="connsiteY9" fmla="*/ 128546 h 5233284"/>
              <a:gd name="connsiteX10" fmla="*/ 2926080 w 3697358"/>
              <a:gd name="connsiteY10" fmla="*/ 9276 h 5233284"/>
              <a:gd name="connsiteX11" fmla="*/ 3236181 w 3697358"/>
              <a:gd name="connsiteY11" fmla="*/ 72887 h 5233284"/>
              <a:gd name="connsiteX12" fmla="*/ 3307743 w 3697358"/>
              <a:gd name="connsiteY12" fmla="*/ 263718 h 5233284"/>
              <a:gd name="connsiteX13" fmla="*/ 3450866 w 3697358"/>
              <a:gd name="connsiteY13" fmla="*/ 422744 h 5233284"/>
              <a:gd name="connsiteX14" fmla="*/ 3578087 w 3697358"/>
              <a:gd name="connsiteY14" fmla="*/ 653332 h 5233284"/>
              <a:gd name="connsiteX15" fmla="*/ 3649649 w 3697358"/>
              <a:gd name="connsiteY15" fmla="*/ 947530 h 5233284"/>
              <a:gd name="connsiteX16" fmla="*/ 3697358 w 3697358"/>
              <a:gd name="connsiteY16" fmla="*/ 1201971 h 5233284"/>
              <a:gd name="connsiteX0" fmla="*/ 0 w 3697358"/>
              <a:gd name="connsiteY0" fmla="*/ 5096786 h 5255813"/>
              <a:gd name="connsiteX1" fmla="*/ 55660 w 3697358"/>
              <a:gd name="connsiteY1" fmla="*/ 5224007 h 5255813"/>
              <a:gd name="connsiteX2" fmla="*/ 151075 w 3697358"/>
              <a:gd name="connsiteY2" fmla="*/ 5247861 h 5255813"/>
              <a:gd name="connsiteX3" fmla="*/ 286247 w 3697358"/>
              <a:gd name="connsiteY3" fmla="*/ 5231959 h 5255813"/>
              <a:gd name="connsiteX4" fmla="*/ 485030 w 3697358"/>
              <a:gd name="connsiteY4" fmla="*/ 5104738 h 5255813"/>
              <a:gd name="connsiteX5" fmla="*/ 739472 w 3697358"/>
              <a:gd name="connsiteY5" fmla="*/ 4738978 h 5255813"/>
              <a:gd name="connsiteX6" fmla="*/ 1280160 w 3697358"/>
              <a:gd name="connsiteY6" fmla="*/ 3108960 h 5255813"/>
              <a:gd name="connsiteX7" fmla="*/ 1661823 w 3697358"/>
              <a:gd name="connsiteY7" fmla="*/ 1383527 h 5255813"/>
              <a:gd name="connsiteX8" fmla="*/ 1979875 w 3697358"/>
              <a:gd name="connsiteY8" fmla="*/ 524786 h 5255813"/>
              <a:gd name="connsiteX9" fmla="*/ 2472856 w 3697358"/>
              <a:gd name="connsiteY9" fmla="*/ 151075 h 5255813"/>
              <a:gd name="connsiteX10" fmla="*/ 2926080 w 3697358"/>
              <a:gd name="connsiteY10" fmla="*/ 31805 h 5255813"/>
              <a:gd name="connsiteX11" fmla="*/ 3236181 w 3697358"/>
              <a:gd name="connsiteY11" fmla="*/ 95416 h 5255813"/>
              <a:gd name="connsiteX12" fmla="*/ 3029447 w 3697358"/>
              <a:gd name="connsiteY12" fmla="*/ 604299 h 5255813"/>
              <a:gd name="connsiteX13" fmla="*/ 3307743 w 3697358"/>
              <a:gd name="connsiteY13" fmla="*/ 286247 h 5255813"/>
              <a:gd name="connsiteX14" fmla="*/ 3450866 w 3697358"/>
              <a:gd name="connsiteY14" fmla="*/ 445273 h 5255813"/>
              <a:gd name="connsiteX15" fmla="*/ 3578087 w 3697358"/>
              <a:gd name="connsiteY15" fmla="*/ 675861 h 5255813"/>
              <a:gd name="connsiteX16" fmla="*/ 3649649 w 3697358"/>
              <a:gd name="connsiteY16" fmla="*/ 970059 h 5255813"/>
              <a:gd name="connsiteX17" fmla="*/ 3697358 w 3697358"/>
              <a:gd name="connsiteY17" fmla="*/ 1224500 h 5255813"/>
              <a:gd name="connsiteX0" fmla="*/ 0 w 3697358"/>
              <a:gd name="connsiteY0" fmla="*/ 5096786 h 5255813"/>
              <a:gd name="connsiteX1" fmla="*/ 55660 w 3697358"/>
              <a:gd name="connsiteY1" fmla="*/ 5224007 h 5255813"/>
              <a:gd name="connsiteX2" fmla="*/ 151075 w 3697358"/>
              <a:gd name="connsiteY2" fmla="*/ 5247861 h 5255813"/>
              <a:gd name="connsiteX3" fmla="*/ 286247 w 3697358"/>
              <a:gd name="connsiteY3" fmla="*/ 5231959 h 5255813"/>
              <a:gd name="connsiteX4" fmla="*/ 485030 w 3697358"/>
              <a:gd name="connsiteY4" fmla="*/ 5104738 h 5255813"/>
              <a:gd name="connsiteX5" fmla="*/ 739472 w 3697358"/>
              <a:gd name="connsiteY5" fmla="*/ 4738978 h 5255813"/>
              <a:gd name="connsiteX6" fmla="*/ 1280160 w 3697358"/>
              <a:gd name="connsiteY6" fmla="*/ 3108960 h 5255813"/>
              <a:gd name="connsiteX7" fmla="*/ 1661823 w 3697358"/>
              <a:gd name="connsiteY7" fmla="*/ 1383527 h 5255813"/>
              <a:gd name="connsiteX8" fmla="*/ 1979875 w 3697358"/>
              <a:gd name="connsiteY8" fmla="*/ 524786 h 5255813"/>
              <a:gd name="connsiteX9" fmla="*/ 2472856 w 3697358"/>
              <a:gd name="connsiteY9" fmla="*/ 151075 h 5255813"/>
              <a:gd name="connsiteX10" fmla="*/ 2926080 w 3697358"/>
              <a:gd name="connsiteY10" fmla="*/ 31805 h 5255813"/>
              <a:gd name="connsiteX11" fmla="*/ 3236181 w 3697358"/>
              <a:gd name="connsiteY11" fmla="*/ 95416 h 5255813"/>
              <a:gd name="connsiteX12" fmla="*/ 3029447 w 3697358"/>
              <a:gd name="connsiteY12" fmla="*/ 604299 h 5255813"/>
              <a:gd name="connsiteX13" fmla="*/ 3450866 w 3697358"/>
              <a:gd name="connsiteY13" fmla="*/ 445273 h 5255813"/>
              <a:gd name="connsiteX14" fmla="*/ 3578087 w 3697358"/>
              <a:gd name="connsiteY14" fmla="*/ 675861 h 5255813"/>
              <a:gd name="connsiteX15" fmla="*/ 3649649 w 3697358"/>
              <a:gd name="connsiteY15" fmla="*/ 970059 h 5255813"/>
              <a:gd name="connsiteX16" fmla="*/ 3697358 w 3697358"/>
              <a:gd name="connsiteY16" fmla="*/ 1224500 h 5255813"/>
              <a:gd name="connsiteX0" fmla="*/ 0 w 3697358"/>
              <a:gd name="connsiteY0" fmla="*/ 5140518 h 5299545"/>
              <a:gd name="connsiteX1" fmla="*/ 55660 w 3697358"/>
              <a:gd name="connsiteY1" fmla="*/ 5267739 h 5299545"/>
              <a:gd name="connsiteX2" fmla="*/ 151075 w 3697358"/>
              <a:gd name="connsiteY2" fmla="*/ 5291593 h 5299545"/>
              <a:gd name="connsiteX3" fmla="*/ 286247 w 3697358"/>
              <a:gd name="connsiteY3" fmla="*/ 5275691 h 5299545"/>
              <a:gd name="connsiteX4" fmla="*/ 485030 w 3697358"/>
              <a:gd name="connsiteY4" fmla="*/ 5148470 h 5299545"/>
              <a:gd name="connsiteX5" fmla="*/ 739472 w 3697358"/>
              <a:gd name="connsiteY5" fmla="*/ 4782710 h 5299545"/>
              <a:gd name="connsiteX6" fmla="*/ 1280160 w 3697358"/>
              <a:gd name="connsiteY6" fmla="*/ 3152692 h 5299545"/>
              <a:gd name="connsiteX7" fmla="*/ 1661823 w 3697358"/>
              <a:gd name="connsiteY7" fmla="*/ 1427259 h 5299545"/>
              <a:gd name="connsiteX8" fmla="*/ 1979875 w 3697358"/>
              <a:gd name="connsiteY8" fmla="*/ 568518 h 5299545"/>
              <a:gd name="connsiteX9" fmla="*/ 2472856 w 3697358"/>
              <a:gd name="connsiteY9" fmla="*/ 194807 h 5299545"/>
              <a:gd name="connsiteX10" fmla="*/ 2926080 w 3697358"/>
              <a:gd name="connsiteY10" fmla="*/ 75537 h 5299545"/>
              <a:gd name="connsiteX11" fmla="*/ 3029447 w 3697358"/>
              <a:gd name="connsiteY11" fmla="*/ 648031 h 5299545"/>
              <a:gd name="connsiteX12" fmla="*/ 3450866 w 3697358"/>
              <a:gd name="connsiteY12" fmla="*/ 489005 h 5299545"/>
              <a:gd name="connsiteX13" fmla="*/ 3578087 w 3697358"/>
              <a:gd name="connsiteY13" fmla="*/ 719593 h 5299545"/>
              <a:gd name="connsiteX14" fmla="*/ 3649649 w 3697358"/>
              <a:gd name="connsiteY14" fmla="*/ 1013791 h 5299545"/>
              <a:gd name="connsiteX15" fmla="*/ 3697358 w 3697358"/>
              <a:gd name="connsiteY15" fmla="*/ 1268232 h 5299545"/>
              <a:gd name="connsiteX0" fmla="*/ 0 w 3697358"/>
              <a:gd name="connsiteY0" fmla="*/ 4958963 h 5117990"/>
              <a:gd name="connsiteX1" fmla="*/ 55660 w 3697358"/>
              <a:gd name="connsiteY1" fmla="*/ 5086184 h 5117990"/>
              <a:gd name="connsiteX2" fmla="*/ 151075 w 3697358"/>
              <a:gd name="connsiteY2" fmla="*/ 5110038 h 5117990"/>
              <a:gd name="connsiteX3" fmla="*/ 286247 w 3697358"/>
              <a:gd name="connsiteY3" fmla="*/ 5094136 h 5117990"/>
              <a:gd name="connsiteX4" fmla="*/ 485030 w 3697358"/>
              <a:gd name="connsiteY4" fmla="*/ 4966915 h 5117990"/>
              <a:gd name="connsiteX5" fmla="*/ 739472 w 3697358"/>
              <a:gd name="connsiteY5" fmla="*/ 4601155 h 5117990"/>
              <a:gd name="connsiteX6" fmla="*/ 1280160 w 3697358"/>
              <a:gd name="connsiteY6" fmla="*/ 2971137 h 5117990"/>
              <a:gd name="connsiteX7" fmla="*/ 1661823 w 3697358"/>
              <a:gd name="connsiteY7" fmla="*/ 1245704 h 5117990"/>
              <a:gd name="connsiteX8" fmla="*/ 1979875 w 3697358"/>
              <a:gd name="connsiteY8" fmla="*/ 386963 h 5117990"/>
              <a:gd name="connsiteX9" fmla="*/ 2472856 w 3697358"/>
              <a:gd name="connsiteY9" fmla="*/ 13252 h 5117990"/>
              <a:gd name="connsiteX10" fmla="*/ 3029447 w 3697358"/>
              <a:gd name="connsiteY10" fmla="*/ 466476 h 5117990"/>
              <a:gd name="connsiteX11" fmla="*/ 3450866 w 3697358"/>
              <a:gd name="connsiteY11" fmla="*/ 307450 h 5117990"/>
              <a:gd name="connsiteX12" fmla="*/ 3578087 w 3697358"/>
              <a:gd name="connsiteY12" fmla="*/ 538038 h 5117990"/>
              <a:gd name="connsiteX13" fmla="*/ 3649649 w 3697358"/>
              <a:gd name="connsiteY13" fmla="*/ 832236 h 5117990"/>
              <a:gd name="connsiteX14" fmla="*/ 3697358 w 3697358"/>
              <a:gd name="connsiteY14" fmla="*/ 1086677 h 5117990"/>
              <a:gd name="connsiteX0" fmla="*/ 0 w 3697358"/>
              <a:gd name="connsiteY0" fmla="*/ 4701871 h 4860898"/>
              <a:gd name="connsiteX1" fmla="*/ 55660 w 3697358"/>
              <a:gd name="connsiteY1" fmla="*/ 4829092 h 4860898"/>
              <a:gd name="connsiteX2" fmla="*/ 151075 w 3697358"/>
              <a:gd name="connsiteY2" fmla="*/ 4852946 h 4860898"/>
              <a:gd name="connsiteX3" fmla="*/ 286247 w 3697358"/>
              <a:gd name="connsiteY3" fmla="*/ 4837044 h 4860898"/>
              <a:gd name="connsiteX4" fmla="*/ 485030 w 3697358"/>
              <a:gd name="connsiteY4" fmla="*/ 4709823 h 4860898"/>
              <a:gd name="connsiteX5" fmla="*/ 739472 w 3697358"/>
              <a:gd name="connsiteY5" fmla="*/ 4344063 h 4860898"/>
              <a:gd name="connsiteX6" fmla="*/ 1280160 w 3697358"/>
              <a:gd name="connsiteY6" fmla="*/ 2714045 h 4860898"/>
              <a:gd name="connsiteX7" fmla="*/ 1661823 w 3697358"/>
              <a:gd name="connsiteY7" fmla="*/ 988612 h 4860898"/>
              <a:gd name="connsiteX8" fmla="*/ 1979875 w 3697358"/>
              <a:gd name="connsiteY8" fmla="*/ 129871 h 4860898"/>
              <a:gd name="connsiteX9" fmla="*/ 3029447 w 3697358"/>
              <a:gd name="connsiteY9" fmla="*/ 209384 h 4860898"/>
              <a:gd name="connsiteX10" fmla="*/ 3450866 w 3697358"/>
              <a:gd name="connsiteY10" fmla="*/ 50358 h 4860898"/>
              <a:gd name="connsiteX11" fmla="*/ 3578087 w 3697358"/>
              <a:gd name="connsiteY11" fmla="*/ 280946 h 4860898"/>
              <a:gd name="connsiteX12" fmla="*/ 3649649 w 3697358"/>
              <a:gd name="connsiteY12" fmla="*/ 575144 h 4860898"/>
              <a:gd name="connsiteX13" fmla="*/ 3697358 w 3697358"/>
              <a:gd name="connsiteY13" fmla="*/ 829585 h 4860898"/>
              <a:gd name="connsiteX0" fmla="*/ 0 w 3697358"/>
              <a:gd name="connsiteY0" fmla="*/ 4663440 h 4822467"/>
              <a:gd name="connsiteX1" fmla="*/ 55660 w 3697358"/>
              <a:gd name="connsiteY1" fmla="*/ 4790661 h 4822467"/>
              <a:gd name="connsiteX2" fmla="*/ 151075 w 3697358"/>
              <a:gd name="connsiteY2" fmla="*/ 4814515 h 4822467"/>
              <a:gd name="connsiteX3" fmla="*/ 286247 w 3697358"/>
              <a:gd name="connsiteY3" fmla="*/ 4798613 h 4822467"/>
              <a:gd name="connsiteX4" fmla="*/ 485030 w 3697358"/>
              <a:gd name="connsiteY4" fmla="*/ 4671392 h 4822467"/>
              <a:gd name="connsiteX5" fmla="*/ 739472 w 3697358"/>
              <a:gd name="connsiteY5" fmla="*/ 4305632 h 4822467"/>
              <a:gd name="connsiteX6" fmla="*/ 1280160 w 3697358"/>
              <a:gd name="connsiteY6" fmla="*/ 2675614 h 4822467"/>
              <a:gd name="connsiteX7" fmla="*/ 1661823 w 3697358"/>
              <a:gd name="connsiteY7" fmla="*/ 950181 h 4822467"/>
              <a:gd name="connsiteX8" fmla="*/ 2250219 w 3697358"/>
              <a:gd name="connsiteY8" fmla="*/ 298174 h 4822467"/>
              <a:gd name="connsiteX9" fmla="*/ 3029447 w 3697358"/>
              <a:gd name="connsiteY9" fmla="*/ 170953 h 4822467"/>
              <a:gd name="connsiteX10" fmla="*/ 3450866 w 3697358"/>
              <a:gd name="connsiteY10" fmla="*/ 11927 h 4822467"/>
              <a:gd name="connsiteX11" fmla="*/ 3578087 w 3697358"/>
              <a:gd name="connsiteY11" fmla="*/ 242515 h 4822467"/>
              <a:gd name="connsiteX12" fmla="*/ 3649649 w 3697358"/>
              <a:gd name="connsiteY12" fmla="*/ 536713 h 4822467"/>
              <a:gd name="connsiteX13" fmla="*/ 3697358 w 3697358"/>
              <a:gd name="connsiteY13" fmla="*/ 791154 h 4822467"/>
              <a:gd name="connsiteX0" fmla="*/ 0 w 3697358"/>
              <a:gd name="connsiteY0" fmla="*/ 4670066 h 4829093"/>
              <a:gd name="connsiteX1" fmla="*/ 55660 w 3697358"/>
              <a:gd name="connsiteY1" fmla="*/ 4797287 h 4829093"/>
              <a:gd name="connsiteX2" fmla="*/ 151075 w 3697358"/>
              <a:gd name="connsiteY2" fmla="*/ 4821141 h 4829093"/>
              <a:gd name="connsiteX3" fmla="*/ 286247 w 3697358"/>
              <a:gd name="connsiteY3" fmla="*/ 4805239 h 4829093"/>
              <a:gd name="connsiteX4" fmla="*/ 485030 w 3697358"/>
              <a:gd name="connsiteY4" fmla="*/ 4678018 h 4829093"/>
              <a:gd name="connsiteX5" fmla="*/ 739472 w 3697358"/>
              <a:gd name="connsiteY5" fmla="*/ 4312258 h 4829093"/>
              <a:gd name="connsiteX6" fmla="*/ 1280160 w 3697358"/>
              <a:gd name="connsiteY6" fmla="*/ 2682240 h 4829093"/>
              <a:gd name="connsiteX7" fmla="*/ 1661823 w 3697358"/>
              <a:gd name="connsiteY7" fmla="*/ 956807 h 4829093"/>
              <a:gd name="connsiteX8" fmla="*/ 2250219 w 3697358"/>
              <a:gd name="connsiteY8" fmla="*/ 304800 h 4829093"/>
              <a:gd name="connsiteX9" fmla="*/ 3029447 w 3697358"/>
              <a:gd name="connsiteY9" fmla="*/ 177579 h 4829093"/>
              <a:gd name="connsiteX10" fmla="*/ 3450866 w 3697358"/>
              <a:gd name="connsiteY10" fmla="*/ 18553 h 4829093"/>
              <a:gd name="connsiteX11" fmla="*/ 3466769 w 3697358"/>
              <a:gd name="connsiteY11" fmla="*/ 288898 h 4829093"/>
              <a:gd name="connsiteX12" fmla="*/ 3578087 w 3697358"/>
              <a:gd name="connsiteY12" fmla="*/ 249141 h 4829093"/>
              <a:gd name="connsiteX13" fmla="*/ 3649649 w 3697358"/>
              <a:gd name="connsiteY13" fmla="*/ 543339 h 4829093"/>
              <a:gd name="connsiteX14" fmla="*/ 3697358 w 3697358"/>
              <a:gd name="connsiteY14" fmla="*/ 797780 h 4829093"/>
              <a:gd name="connsiteX0" fmla="*/ 0 w 3697358"/>
              <a:gd name="connsiteY0" fmla="*/ 4500438 h 4659465"/>
              <a:gd name="connsiteX1" fmla="*/ 55660 w 3697358"/>
              <a:gd name="connsiteY1" fmla="*/ 4627659 h 4659465"/>
              <a:gd name="connsiteX2" fmla="*/ 151075 w 3697358"/>
              <a:gd name="connsiteY2" fmla="*/ 4651513 h 4659465"/>
              <a:gd name="connsiteX3" fmla="*/ 286247 w 3697358"/>
              <a:gd name="connsiteY3" fmla="*/ 4635611 h 4659465"/>
              <a:gd name="connsiteX4" fmla="*/ 485030 w 3697358"/>
              <a:gd name="connsiteY4" fmla="*/ 4508390 h 4659465"/>
              <a:gd name="connsiteX5" fmla="*/ 739472 w 3697358"/>
              <a:gd name="connsiteY5" fmla="*/ 4142630 h 4659465"/>
              <a:gd name="connsiteX6" fmla="*/ 1280160 w 3697358"/>
              <a:gd name="connsiteY6" fmla="*/ 2512612 h 4659465"/>
              <a:gd name="connsiteX7" fmla="*/ 1661823 w 3697358"/>
              <a:gd name="connsiteY7" fmla="*/ 787179 h 4659465"/>
              <a:gd name="connsiteX8" fmla="*/ 2250219 w 3697358"/>
              <a:gd name="connsiteY8" fmla="*/ 135172 h 4659465"/>
              <a:gd name="connsiteX9" fmla="*/ 3029447 w 3697358"/>
              <a:gd name="connsiteY9" fmla="*/ 7951 h 4659465"/>
              <a:gd name="connsiteX10" fmla="*/ 3339548 w 3697358"/>
              <a:gd name="connsiteY10" fmla="*/ 87464 h 4659465"/>
              <a:gd name="connsiteX11" fmla="*/ 3466769 w 3697358"/>
              <a:gd name="connsiteY11" fmla="*/ 119270 h 4659465"/>
              <a:gd name="connsiteX12" fmla="*/ 3578087 w 3697358"/>
              <a:gd name="connsiteY12" fmla="*/ 79513 h 4659465"/>
              <a:gd name="connsiteX13" fmla="*/ 3649649 w 3697358"/>
              <a:gd name="connsiteY13" fmla="*/ 373711 h 4659465"/>
              <a:gd name="connsiteX14" fmla="*/ 3697358 w 3697358"/>
              <a:gd name="connsiteY14" fmla="*/ 628152 h 4659465"/>
              <a:gd name="connsiteX0" fmla="*/ 0 w 3697358"/>
              <a:gd name="connsiteY0" fmla="*/ 4500438 h 4659465"/>
              <a:gd name="connsiteX1" fmla="*/ 55660 w 3697358"/>
              <a:gd name="connsiteY1" fmla="*/ 4627659 h 4659465"/>
              <a:gd name="connsiteX2" fmla="*/ 151075 w 3697358"/>
              <a:gd name="connsiteY2" fmla="*/ 4651513 h 4659465"/>
              <a:gd name="connsiteX3" fmla="*/ 286247 w 3697358"/>
              <a:gd name="connsiteY3" fmla="*/ 4635611 h 4659465"/>
              <a:gd name="connsiteX4" fmla="*/ 485030 w 3697358"/>
              <a:gd name="connsiteY4" fmla="*/ 4508390 h 4659465"/>
              <a:gd name="connsiteX5" fmla="*/ 739472 w 3697358"/>
              <a:gd name="connsiteY5" fmla="*/ 4142630 h 4659465"/>
              <a:gd name="connsiteX6" fmla="*/ 1280160 w 3697358"/>
              <a:gd name="connsiteY6" fmla="*/ 2512612 h 4659465"/>
              <a:gd name="connsiteX7" fmla="*/ 1661823 w 3697358"/>
              <a:gd name="connsiteY7" fmla="*/ 787179 h 4659465"/>
              <a:gd name="connsiteX8" fmla="*/ 2250219 w 3697358"/>
              <a:gd name="connsiteY8" fmla="*/ 135172 h 4659465"/>
              <a:gd name="connsiteX9" fmla="*/ 3029447 w 3697358"/>
              <a:gd name="connsiteY9" fmla="*/ 7951 h 4659465"/>
              <a:gd name="connsiteX10" fmla="*/ 3339548 w 3697358"/>
              <a:gd name="connsiteY10" fmla="*/ 87464 h 4659465"/>
              <a:gd name="connsiteX11" fmla="*/ 3466769 w 3697358"/>
              <a:gd name="connsiteY11" fmla="*/ 119270 h 4659465"/>
              <a:gd name="connsiteX12" fmla="*/ 3649649 w 3697358"/>
              <a:gd name="connsiteY12" fmla="*/ 373711 h 4659465"/>
              <a:gd name="connsiteX13" fmla="*/ 3697358 w 3697358"/>
              <a:gd name="connsiteY13" fmla="*/ 628152 h 4659465"/>
              <a:gd name="connsiteX0" fmla="*/ 0 w 3697358"/>
              <a:gd name="connsiteY0" fmla="*/ 4495137 h 4654164"/>
              <a:gd name="connsiteX1" fmla="*/ 55660 w 3697358"/>
              <a:gd name="connsiteY1" fmla="*/ 4622358 h 4654164"/>
              <a:gd name="connsiteX2" fmla="*/ 151075 w 3697358"/>
              <a:gd name="connsiteY2" fmla="*/ 4646212 h 4654164"/>
              <a:gd name="connsiteX3" fmla="*/ 286247 w 3697358"/>
              <a:gd name="connsiteY3" fmla="*/ 4630310 h 4654164"/>
              <a:gd name="connsiteX4" fmla="*/ 485030 w 3697358"/>
              <a:gd name="connsiteY4" fmla="*/ 4503089 h 4654164"/>
              <a:gd name="connsiteX5" fmla="*/ 739472 w 3697358"/>
              <a:gd name="connsiteY5" fmla="*/ 4137329 h 4654164"/>
              <a:gd name="connsiteX6" fmla="*/ 1280160 w 3697358"/>
              <a:gd name="connsiteY6" fmla="*/ 2507311 h 4654164"/>
              <a:gd name="connsiteX7" fmla="*/ 1661823 w 3697358"/>
              <a:gd name="connsiteY7" fmla="*/ 781878 h 4654164"/>
              <a:gd name="connsiteX8" fmla="*/ 2250219 w 3697358"/>
              <a:gd name="connsiteY8" fmla="*/ 129871 h 4654164"/>
              <a:gd name="connsiteX9" fmla="*/ 3029447 w 3697358"/>
              <a:gd name="connsiteY9" fmla="*/ 2650 h 4654164"/>
              <a:gd name="connsiteX10" fmla="*/ 3466769 w 3697358"/>
              <a:gd name="connsiteY10" fmla="*/ 113969 h 4654164"/>
              <a:gd name="connsiteX11" fmla="*/ 3649649 w 3697358"/>
              <a:gd name="connsiteY11" fmla="*/ 368410 h 4654164"/>
              <a:gd name="connsiteX12" fmla="*/ 3697358 w 3697358"/>
              <a:gd name="connsiteY12" fmla="*/ 622851 h 4654164"/>
              <a:gd name="connsiteX0" fmla="*/ 0 w 3697358"/>
              <a:gd name="connsiteY0" fmla="*/ 4476584 h 4635611"/>
              <a:gd name="connsiteX1" fmla="*/ 55660 w 3697358"/>
              <a:gd name="connsiteY1" fmla="*/ 4603805 h 4635611"/>
              <a:gd name="connsiteX2" fmla="*/ 151075 w 3697358"/>
              <a:gd name="connsiteY2" fmla="*/ 4627659 h 4635611"/>
              <a:gd name="connsiteX3" fmla="*/ 286247 w 3697358"/>
              <a:gd name="connsiteY3" fmla="*/ 4611757 h 4635611"/>
              <a:gd name="connsiteX4" fmla="*/ 485030 w 3697358"/>
              <a:gd name="connsiteY4" fmla="*/ 4484536 h 4635611"/>
              <a:gd name="connsiteX5" fmla="*/ 739472 w 3697358"/>
              <a:gd name="connsiteY5" fmla="*/ 4118776 h 4635611"/>
              <a:gd name="connsiteX6" fmla="*/ 1280160 w 3697358"/>
              <a:gd name="connsiteY6" fmla="*/ 2488758 h 4635611"/>
              <a:gd name="connsiteX7" fmla="*/ 1661823 w 3697358"/>
              <a:gd name="connsiteY7" fmla="*/ 763325 h 4635611"/>
              <a:gd name="connsiteX8" fmla="*/ 2250219 w 3697358"/>
              <a:gd name="connsiteY8" fmla="*/ 111318 h 4635611"/>
              <a:gd name="connsiteX9" fmla="*/ 3029447 w 3697358"/>
              <a:gd name="connsiteY9" fmla="*/ 95415 h 4635611"/>
              <a:gd name="connsiteX10" fmla="*/ 3466769 w 3697358"/>
              <a:gd name="connsiteY10" fmla="*/ 95416 h 4635611"/>
              <a:gd name="connsiteX11" fmla="*/ 3649649 w 3697358"/>
              <a:gd name="connsiteY11" fmla="*/ 349857 h 4635611"/>
              <a:gd name="connsiteX12" fmla="*/ 3697358 w 3697358"/>
              <a:gd name="connsiteY12" fmla="*/ 604298 h 4635611"/>
              <a:gd name="connsiteX0" fmla="*/ 0 w 3697358"/>
              <a:gd name="connsiteY0" fmla="*/ 4476584 h 4635611"/>
              <a:gd name="connsiteX1" fmla="*/ 55660 w 3697358"/>
              <a:gd name="connsiteY1" fmla="*/ 4603805 h 4635611"/>
              <a:gd name="connsiteX2" fmla="*/ 151075 w 3697358"/>
              <a:gd name="connsiteY2" fmla="*/ 4627659 h 4635611"/>
              <a:gd name="connsiteX3" fmla="*/ 286247 w 3697358"/>
              <a:gd name="connsiteY3" fmla="*/ 4611757 h 4635611"/>
              <a:gd name="connsiteX4" fmla="*/ 485030 w 3697358"/>
              <a:gd name="connsiteY4" fmla="*/ 4484536 h 4635611"/>
              <a:gd name="connsiteX5" fmla="*/ 739472 w 3697358"/>
              <a:gd name="connsiteY5" fmla="*/ 4118776 h 4635611"/>
              <a:gd name="connsiteX6" fmla="*/ 1280160 w 3697358"/>
              <a:gd name="connsiteY6" fmla="*/ 2488758 h 4635611"/>
              <a:gd name="connsiteX7" fmla="*/ 1661823 w 3697358"/>
              <a:gd name="connsiteY7" fmla="*/ 763325 h 4635611"/>
              <a:gd name="connsiteX8" fmla="*/ 2250219 w 3697358"/>
              <a:gd name="connsiteY8" fmla="*/ 111318 h 4635611"/>
              <a:gd name="connsiteX9" fmla="*/ 3029447 w 3697358"/>
              <a:gd name="connsiteY9" fmla="*/ 95415 h 4635611"/>
              <a:gd name="connsiteX10" fmla="*/ 3466769 w 3697358"/>
              <a:gd name="connsiteY10" fmla="*/ 198783 h 4635611"/>
              <a:gd name="connsiteX11" fmla="*/ 3649649 w 3697358"/>
              <a:gd name="connsiteY11" fmla="*/ 349857 h 4635611"/>
              <a:gd name="connsiteX12" fmla="*/ 3697358 w 3697358"/>
              <a:gd name="connsiteY12" fmla="*/ 604298 h 4635611"/>
              <a:gd name="connsiteX0" fmla="*/ 0 w 3697358"/>
              <a:gd name="connsiteY0" fmla="*/ 4419600 h 4578627"/>
              <a:gd name="connsiteX1" fmla="*/ 55660 w 3697358"/>
              <a:gd name="connsiteY1" fmla="*/ 4546821 h 4578627"/>
              <a:gd name="connsiteX2" fmla="*/ 151075 w 3697358"/>
              <a:gd name="connsiteY2" fmla="*/ 4570675 h 4578627"/>
              <a:gd name="connsiteX3" fmla="*/ 286247 w 3697358"/>
              <a:gd name="connsiteY3" fmla="*/ 4554773 h 4578627"/>
              <a:gd name="connsiteX4" fmla="*/ 485030 w 3697358"/>
              <a:gd name="connsiteY4" fmla="*/ 4427552 h 4578627"/>
              <a:gd name="connsiteX5" fmla="*/ 739472 w 3697358"/>
              <a:gd name="connsiteY5" fmla="*/ 4061792 h 4578627"/>
              <a:gd name="connsiteX6" fmla="*/ 1280160 w 3697358"/>
              <a:gd name="connsiteY6" fmla="*/ 2431774 h 4578627"/>
              <a:gd name="connsiteX7" fmla="*/ 1661823 w 3697358"/>
              <a:gd name="connsiteY7" fmla="*/ 706341 h 4578627"/>
              <a:gd name="connsiteX8" fmla="*/ 2361537 w 3697358"/>
              <a:gd name="connsiteY8" fmla="*/ 372386 h 4578627"/>
              <a:gd name="connsiteX9" fmla="*/ 3029447 w 3697358"/>
              <a:gd name="connsiteY9" fmla="*/ 38431 h 4578627"/>
              <a:gd name="connsiteX10" fmla="*/ 3466769 w 3697358"/>
              <a:gd name="connsiteY10" fmla="*/ 141799 h 4578627"/>
              <a:gd name="connsiteX11" fmla="*/ 3649649 w 3697358"/>
              <a:gd name="connsiteY11" fmla="*/ 292873 h 4578627"/>
              <a:gd name="connsiteX12" fmla="*/ 3697358 w 3697358"/>
              <a:gd name="connsiteY12" fmla="*/ 547314 h 4578627"/>
              <a:gd name="connsiteX0" fmla="*/ 0 w 3697358"/>
              <a:gd name="connsiteY0" fmla="*/ 4338761 h 4497788"/>
              <a:gd name="connsiteX1" fmla="*/ 55660 w 3697358"/>
              <a:gd name="connsiteY1" fmla="*/ 4465982 h 4497788"/>
              <a:gd name="connsiteX2" fmla="*/ 151075 w 3697358"/>
              <a:gd name="connsiteY2" fmla="*/ 4489836 h 4497788"/>
              <a:gd name="connsiteX3" fmla="*/ 286247 w 3697358"/>
              <a:gd name="connsiteY3" fmla="*/ 4473934 h 4497788"/>
              <a:gd name="connsiteX4" fmla="*/ 485030 w 3697358"/>
              <a:gd name="connsiteY4" fmla="*/ 4346713 h 4497788"/>
              <a:gd name="connsiteX5" fmla="*/ 739472 w 3697358"/>
              <a:gd name="connsiteY5" fmla="*/ 3980953 h 4497788"/>
              <a:gd name="connsiteX6" fmla="*/ 1280160 w 3697358"/>
              <a:gd name="connsiteY6" fmla="*/ 2350935 h 4497788"/>
              <a:gd name="connsiteX7" fmla="*/ 1661823 w 3697358"/>
              <a:gd name="connsiteY7" fmla="*/ 625502 h 4497788"/>
              <a:gd name="connsiteX8" fmla="*/ 2361537 w 3697358"/>
              <a:gd name="connsiteY8" fmla="*/ 291547 h 4497788"/>
              <a:gd name="connsiteX9" fmla="*/ 3029447 w 3697358"/>
              <a:gd name="connsiteY9" fmla="*/ 235888 h 4497788"/>
              <a:gd name="connsiteX10" fmla="*/ 3466769 w 3697358"/>
              <a:gd name="connsiteY10" fmla="*/ 60960 h 4497788"/>
              <a:gd name="connsiteX11" fmla="*/ 3649649 w 3697358"/>
              <a:gd name="connsiteY11" fmla="*/ 212034 h 4497788"/>
              <a:gd name="connsiteX12" fmla="*/ 3697358 w 3697358"/>
              <a:gd name="connsiteY12" fmla="*/ 466475 h 4497788"/>
              <a:gd name="connsiteX0" fmla="*/ 0 w 3697358"/>
              <a:gd name="connsiteY0" fmla="*/ 4211541 h 4370568"/>
              <a:gd name="connsiteX1" fmla="*/ 55660 w 3697358"/>
              <a:gd name="connsiteY1" fmla="*/ 4338762 h 4370568"/>
              <a:gd name="connsiteX2" fmla="*/ 151075 w 3697358"/>
              <a:gd name="connsiteY2" fmla="*/ 4362616 h 4370568"/>
              <a:gd name="connsiteX3" fmla="*/ 286247 w 3697358"/>
              <a:gd name="connsiteY3" fmla="*/ 4346714 h 4370568"/>
              <a:gd name="connsiteX4" fmla="*/ 485030 w 3697358"/>
              <a:gd name="connsiteY4" fmla="*/ 4219493 h 4370568"/>
              <a:gd name="connsiteX5" fmla="*/ 739472 w 3697358"/>
              <a:gd name="connsiteY5" fmla="*/ 3853733 h 4370568"/>
              <a:gd name="connsiteX6" fmla="*/ 1280160 w 3697358"/>
              <a:gd name="connsiteY6" fmla="*/ 2223715 h 4370568"/>
              <a:gd name="connsiteX7" fmla="*/ 1661823 w 3697358"/>
              <a:gd name="connsiteY7" fmla="*/ 498282 h 4370568"/>
              <a:gd name="connsiteX8" fmla="*/ 2361537 w 3697358"/>
              <a:gd name="connsiteY8" fmla="*/ 164327 h 4370568"/>
              <a:gd name="connsiteX9" fmla="*/ 3029447 w 3697358"/>
              <a:gd name="connsiteY9" fmla="*/ 108668 h 4370568"/>
              <a:gd name="connsiteX10" fmla="*/ 3466769 w 3697358"/>
              <a:gd name="connsiteY10" fmla="*/ 132523 h 4370568"/>
              <a:gd name="connsiteX11" fmla="*/ 3649649 w 3697358"/>
              <a:gd name="connsiteY11" fmla="*/ 84814 h 4370568"/>
              <a:gd name="connsiteX12" fmla="*/ 3697358 w 3697358"/>
              <a:gd name="connsiteY12" fmla="*/ 339255 h 4370568"/>
              <a:gd name="connsiteX0" fmla="*/ 0 w 3697358"/>
              <a:gd name="connsiteY0" fmla="*/ 4139978 h 4299005"/>
              <a:gd name="connsiteX1" fmla="*/ 55660 w 3697358"/>
              <a:gd name="connsiteY1" fmla="*/ 4267199 h 4299005"/>
              <a:gd name="connsiteX2" fmla="*/ 151075 w 3697358"/>
              <a:gd name="connsiteY2" fmla="*/ 4291053 h 4299005"/>
              <a:gd name="connsiteX3" fmla="*/ 286247 w 3697358"/>
              <a:gd name="connsiteY3" fmla="*/ 4275151 h 4299005"/>
              <a:gd name="connsiteX4" fmla="*/ 485030 w 3697358"/>
              <a:gd name="connsiteY4" fmla="*/ 4147930 h 4299005"/>
              <a:gd name="connsiteX5" fmla="*/ 739472 w 3697358"/>
              <a:gd name="connsiteY5" fmla="*/ 3782170 h 4299005"/>
              <a:gd name="connsiteX6" fmla="*/ 1280160 w 3697358"/>
              <a:gd name="connsiteY6" fmla="*/ 2152152 h 4299005"/>
              <a:gd name="connsiteX7" fmla="*/ 1661823 w 3697358"/>
              <a:gd name="connsiteY7" fmla="*/ 426719 h 4299005"/>
              <a:gd name="connsiteX8" fmla="*/ 2361537 w 3697358"/>
              <a:gd name="connsiteY8" fmla="*/ 92764 h 4299005"/>
              <a:gd name="connsiteX9" fmla="*/ 3029447 w 3697358"/>
              <a:gd name="connsiteY9" fmla="*/ 37105 h 4299005"/>
              <a:gd name="connsiteX10" fmla="*/ 3466769 w 3697358"/>
              <a:gd name="connsiteY10" fmla="*/ 60960 h 4299005"/>
              <a:gd name="connsiteX11" fmla="*/ 3697358 w 3697358"/>
              <a:gd name="connsiteY11" fmla="*/ 267692 h 4299005"/>
              <a:gd name="connsiteX0" fmla="*/ 0 w 3578087"/>
              <a:gd name="connsiteY0" fmla="*/ 4139978 h 4299005"/>
              <a:gd name="connsiteX1" fmla="*/ 55660 w 3578087"/>
              <a:gd name="connsiteY1" fmla="*/ 4267199 h 4299005"/>
              <a:gd name="connsiteX2" fmla="*/ 151075 w 3578087"/>
              <a:gd name="connsiteY2" fmla="*/ 4291053 h 4299005"/>
              <a:gd name="connsiteX3" fmla="*/ 286247 w 3578087"/>
              <a:gd name="connsiteY3" fmla="*/ 4275151 h 4299005"/>
              <a:gd name="connsiteX4" fmla="*/ 485030 w 3578087"/>
              <a:gd name="connsiteY4" fmla="*/ 4147930 h 4299005"/>
              <a:gd name="connsiteX5" fmla="*/ 739472 w 3578087"/>
              <a:gd name="connsiteY5" fmla="*/ 3782170 h 4299005"/>
              <a:gd name="connsiteX6" fmla="*/ 1280160 w 3578087"/>
              <a:gd name="connsiteY6" fmla="*/ 2152152 h 4299005"/>
              <a:gd name="connsiteX7" fmla="*/ 1661823 w 3578087"/>
              <a:gd name="connsiteY7" fmla="*/ 426719 h 4299005"/>
              <a:gd name="connsiteX8" fmla="*/ 2361537 w 3578087"/>
              <a:gd name="connsiteY8" fmla="*/ 92764 h 4299005"/>
              <a:gd name="connsiteX9" fmla="*/ 3029447 w 3578087"/>
              <a:gd name="connsiteY9" fmla="*/ 37105 h 4299005"/>
              <a:gd name="connsiteX10" fmla="*/ 3466769 w 3578087"/>
              <a:gd name="connsiteY10" fmla="*/ 60960 h 4299005"/>
              <a:gd name="connsiteX11" fmla="*/ 3458818 w 3578087"/>
              <a:gd name="connsiteY11" fmla="*/ 538036 h 4299005"/>
              <a:gd name="connsiteX0" fmla="*/ 0 w 3458818"/>
              <a:gd name="connsiteY0" fmla="*/ 4117450 h 4276477"/>
              <a:gd name="connsiteX1" fmla="*/ 55660 w 3458818"/>
              <a:gd name="connsiteY1" fmla="*/ 4244671 h 4276477"/>
              <a:gd name="connsiteX2" fmla="*/ 151075 w 3458818"/>
              <a:gd name="connsiteY2" fmla="*/ 4268525 h 4276477"/>
              <a:gd name="connsiteX3" fmla="*/ 286247 w 3458818"/>
              <a:gd name="connsiteY3" fmla="*/ 4252623 h 4276477"/>
              <a:gd name="connsiteX4" fmla="*/ 485030 w 3458818"/>
              <a:gd name="connsiteY4" fmla="*/ 4125402 h 4276477"/>
              <a:gd name="connsiteX5" fmla="*/ 739472 w 3458818"/>
              <a:gd name="connsiteY5" fmla="*/ 3759642 h 4276477"/>
              <a:gd name="connsiteX6" fmla="*/ 1280160 w 3458818"/>
              <a:gd name="connsiteY6" fmla="*/ 2129624 h 4276477"/>
              <a:gd name="connsiteX7" fmla="*/ 1661823 w 3458818"/>
              <a:gd name="connsiteY7" fmla="*/ 404191 h 4276477"/>
              <a:gd name="connsiteX8" fmla="*/ 2361537 w 3458818"/>
              <a:gd name="connsiteY8" fmla="*/ 70236 h 4276477"/>
              <a:gd name="connsiteX9" fmla="*/ 3029447 w 3458818"/>
              <a:gd name="connsiteY9" fmla="*/ 14577 h 4276477"/>
              <a:gd name="connsiteX10" fmla="*/ 3307743 w 3458818"/>
              <a:gd name="connsiteY10" fmla="*/ 157701 h 4276477"/>
              <a:gd name="connsiteX11" fmla="*/ 3458818 w 3458818"/>
              <a:gd name="connsiteY11" fmla="*/ 515508 h 4276477"/>
              <a:gd name="connsiteX0" fmla="*/ 0 w 3458818"/>
              <a:gd name="connsiteY0" fmla="*/ 4094922 h 4253949"/>
              <a:gd name="connsiteX1" fmla="*/ 55660 w 3458818"/>
              <a:gd name="connsiteY1" fmla="*/ 4222143 h 4253949"/>
              <a:gd name="connsiteX2" fmla="*/ 151075 w 3458818"/>
              <a:gd name="connsiteY2" fmla="*/ 4245997 h 4253949"/>
              <a:gd name="connsiteX3" fmla="*/ 286247 w 3458818"/>
              <a:gd name="connsiteY3" fmla="*/ 4230095 h 4253949"/>
              <a:gd name="connsiteX4" fmla="*/ 485030 w 3458818"/>
              <a:gd name="connsiteY4" fmla="*/ 4102874 h 4253949"/>
              <a:gd name="connsiteX5" fmla="*/ 739472 w 3458818"/>
              <a:gd name="connsiteY5" fmla="*/ 3737114 h 4253949"/>
              <a:gd name="connsiteX6" fmla="*/ 1280160 w 3458818"/>
              <a:gd name="connsiteY6" fmla="*/ 2107096 h 4253949"/>
              <a:gd name="connsiteX7" fmla="*/ 1661823 w 3458818"/>
              <a:gd name="connsiteY7" fmla="*/ 381663 h 4253949"/>
              <a:gd name="connsiteX8" fmla="*/ 2361537 w 3458818"/>
              <a:gd name="connsiteY8" fmla="*/ 47708 h 4253949"/>
              <a:gd name="connsiteX9" fmla="*/ 3029447 w 3458818"/>
              <a:gd name="connsiteY9" fmla="*/ 95416 h 4253949"/>
              <a:gd name="connsiteX10" fmla="*/ 3307743 w 3458818"/>
              <a:gd name="connsiteY10" fmla="*/ 135173 h 4253949"/>
              <a:gd name="connsiteX11" fmla="*/ 3458818 w 3458818"/>
              <a:gd name="connsiteY11" fmla="*/ 492980 h 425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8818" h="4253949">
                <a:moveTo>
                  <a:pt x="0" y="4094922"/>
                </a:moveTo>
                <a:cubicBezTo>
                  <a:pt x="15240" y="4145943"/>
                  <a:pt x="30481" y="4196964"/>
                  <a:pt x="55660" y="4222143"/>
                </a:cubicBezTo>
                <a:cubicBezTo>
                  <a:pt x="80839" y="4247322"/>
                  <a:pt x="112644" y="4244672"/>
                  <a:pt x="151075" y="4245997"/>
                </a:cubicBezTo>
                <a:cubicBezTo>
                  <a:pt x="189506" y="4247322"/>
                  <a:pt x="230588" y="4253949"/>
                  <a:pt x="286247" y="4230095"/>
                </a:cubicBezTo>
                <a:cubicBezTo>
                  <a:pt x="341906" y="4206241"/>
                  <a:pt x="409493" y="4185038"/>
                  <a:pt x="485030" y="4102874"/>
                </a:cubicBezTo>
                <a:cubicBezTo>
                  <a:pt x="560568" y="4020711"/>
                  <a:pt x="606950" y="4069744"/>
                  <a:pt x="739472" y="3737114"/>
                </a:cubicBezTo>
                <a:cubicBezTo>
                  <a:pt x="871994" y="3404484"/>
                  <a:pt x="1126435" y="2666338"/>
                  <a:pt x="1280160" y="2107096"/>
                </a:cubicBezTo>
                <a:cubicBezTo>
                  <a:pt x="1433885" y="1547854"/>
                  <a:pt x="1481594" y="724894"/>
                  <a:pt x="1661823" y="381663"/>
                </a:cubicBezTo>
                <a:cubicBezTo>
                  <a:pt x="1842052" y="38432"/>
                  <a:pt x="2133600" y="95416"/>
                  <a:pt x="2361537" y="47708"/>
                </a:cubicBezTo>
                <a:cubicBezTo>
                  <a:pt x="2589474" y="0"/>
                  <a:pt x="2871746" y="80839"/>
                  <a:pt x="3029447" y="95416"/>
                </a:cubicBezTo>
                <a:cubicBezTo>
                  <a:pt x="3187148" y="109994"/>
                  <a:pt x="3204376" y="74213"/>
                  <a:pt x="3307743" y="135173"/>
                </a:cubicBezTo>
                <a:cubicBezTo>
                  <a:pt x="3419061" y="173604"/>
                  <a:pt x="3410779" y="449911"/>
                  <a:pt x="3458818" y="492980"/>
                </a:cubicBezTo>
              </a:path>
            </a:pathLst>
          </a:custGeom>
          <a:ln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55984" y="123319"/>
            <a:ext cx="57637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Current implementation</a:t>
            </a:r>
            <a:endParaRPr lang="en-US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8234" y="1009815"/>
            <a:ext cx="38623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is how the </a:t>
            </a:r>
            <a:r>
              <a:rPr lang="en-US" sz="1400" dirty="0" err="1" smtClean="0"/>
              <a:t>PixelSupervisor</a:t>
            </a:r>
            <a:r>
              <a:rPr lang="en-US" sz="1400" dirty="0" smtClean="0"/>
              <a:t> currently displays the list of existing configurations: the list will inevitably grow in time and it will become difficult to remember what a particular configuration was meant to accomplish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743C-2829-421F-9A7F-7154288DFAC1}" type="datetime1">
              <a:rPr lang="en-US" smtClean="0"/>
              <a:pPr/>
              <a:t>11-Dec-08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PROPOSAL FOR GUI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105-2CC7-4210-BDC5-304440EAABC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43445" y="123319"/>
            <a:ext cx="55889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Proposed improvement</a:t>
            </a:r>
            <a:endParaRPr lang="en-US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8598" y="2366712"/>
            <a:ext cx="6614160" cy="384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9270" y="1097280"/>
            <a:ext cx="891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ease the choice of </a:t>
            </a:r>
            <a:r>
              <a:rPr lang="en-US" dirty="0" smtClean="0"/>
              <a:t>an </a:t>
            </a:r>
            <a:r>
              <a:rPr lang="en-US" dirty="0" smtClean="0"/>
              <a:t>appropriate configuration by the user, I propose to complement the main page of the Pixel Supervisor with a panel like the one we implemented for Debbie (shown below). It features a paged (with a server-side cache) list of configurations, each displaying the </a:t>
            </a:r>
            <a:r>
              <a:rPr lang="en-US" dirty="0" smtClean="0">
                <a:solidFill>
                  <a:srgbClr val="FF0000"/>
                </a:solidFill>
              </a:rPr>
              <a:t>Key Number</a:t>
            </a:r>
            <a:r>
              <a:rPr lang="en-US" dirty="0" smtClean="0"/>
              <a:t>,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Creation Date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FF0000"/>
                </a:solidFill>
              </a:rPr>
              <a:t>Alias</a:t>
            </a:r>
            <a:r>
              <a:rPr lang="en-US" dirty="0" smtClean="0"/>
              <a:t>,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Comment</a:t>
            </a:r>
            <a:r>
              <a:rPr lang="en-US" dirty="0" smtClean="0"/>
              <a:t> </a:t>
            </a:r>
            <a:r>
              <a:rPr lang="en-US" dirty="0" smtClean="0"/>
              <a:t>and the name of the </a:t>
            </a:r>
            <a:r>
              <a:rPr lang="en-US" dirty="0" smtClean="0">
                <a:solidFill>
                  <a:srgbClr val="FF0000"/>
                </a:solidFill>
              </a:rPr>
              <a:t>Author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58456" y="4532243"/>
            <a:ext cx="3315331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100" dirty="0" smtClean="0"/>
              <a:t>Nb. Timestamp and comment fields are just hard-wired</a:t>
            </a:r>
          </a:p>
          <a:p>
            <a:r>
              <a:rPr lang="en-US" sz="1100" dirty="0" smtClean="0"/>
              <a:t> </a:t>
            </a:r>
            <a:r>
              <a:rPr lang="en-US" sz="1100" dirty="0" smtClean="0"/>
              <a:t>       fakes for the time-being, they are displayed only</a:t>
            </a:r>
          </a:p>
          <a:p>
            <a:r>
              <a:rPr lang="en-US" sz="1100" dirty="0" smtClean="0"/>
              <a:t>        for ad-hoc demo purposes.</a:t>
            </a:r>
            <a:endParaRPr lang="en-US" sz="1100" dirty="0"/>
          </a:p>
        </p:txBody>
      </p:sp>
      <p:sp>
        <p:nvSpPr>
          <p:cNvPr id="9" name="Right Arrow 8"/>
          <p:cNvSpPr/>
          <p:nvPr/>
        </p:nvSpPr>
        <p:spPr>
          <a:xfrm rot="19569079">
            <a:off x="4492486" y="4134680"/>
            <a:ext cx="834887" cy="270344"/>
          </a:xfrm>
          <a:prstGeom prst="rightArrow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4670796">
            <a:off x="1790366" y="4016735"/>
            <a:ext cx="834887" cy="270344"/>
          </a:xfrm>
          <a:prstGeom prst="rightArrow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743C-2829-421F-9A7F-7154288DFAC1}" type="datetime1">
              <a:rPr lang="en-US" smtClean="0"/>
              <a:pPr/>
              <a:t>11-Dec-08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PROPOSAL FOR GUI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105-2CC7-4210-BDC5-304440EAABC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43445" y="123319"/>
            <a:ext cx="55889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Proposed improvement</a:t>
            </a:r>
            <a:endParaRPr lang="en-US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370" y="1383527"/>
            <a:ext cx="81241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movie is probably better than a thousand words: I therefore encourage you to please watch the movie with a  demo of my proposal at </a:t>
            </a:r>
            <a:r>
              <a:rPr lang="en-US" dirty="0" smtClean="0">
                <a:hlinkClick r:id="rId2"/>
              </a:rPr>
              <a:t>this location</a:t>
            </a:r>
            <a:r>
              <a:rPr lang="en-US" dirty="0" smtClean="0"/>
              <a:t>. The movie can be paused and restarted at any time to suit your own pace. Once done, please come back to this presentation and continue reading the proposal.</a:t>
            </a:r>
          </a:p>
          <a:p>
            <a:endParaRPr lang="en-US" dirty="0" smtClean="0"/>
          </a:p>
          <a:p>
            <a:r>
              <a:rPr lang="en-US" dirty="0" smtClean="0"/>
              <a:t>What is shown in the movie is a snapshot of the entry page of Debbie, where users can inspect the repository of configurations and perform various search/filter operations: this is an example of what I’m proposing to implement for the </a:t>
            </a:r>
            <a:r>
              <a:rPr lang="en-US" dirty="0" err="1" smtClean="0"/>
              <a:t>PixelSupervisor</a:t>
            </a:r>
            <a:r>
              <a:rPr lang="en-US" dirty="0" smtClean="0"/>
              <a:t> as well.</a:t>
            </a:r>
          </a:p>
          <a:p>
            <a:endParaRPr lang="en-US" dirty="0" smtClean="0"/>
          </a:p>
          <a:p>
            <a:r>
              <a:rPr lang="en-US" dirty="0" smtClean="0"/>
              <a:t>In the following pages we discuss what still needs to be done in POS in order to make this proposal viable.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743C-2829-421F-9A7F-7154288DFAC1}" type="datetime1">
              <a:rPr lang="en-US" smtClean="0"/>
              <a:pPr/>
              <a:t>11-Dec-08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PROPOSAL FOR GUI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105-2CC7-4210-BDC5-304440EAABC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99102" y="123319"/>
            <a:ext cx="57079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What we probably need</a:t>
            </a:r>
            <a:endParaRPr lang="en-US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027" y="1049576"/>
            <a:ext cx="87782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Before delving into technicalities, let’s review the most common use-cases: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A user starts a calibration and creates a brand new configuration. If this configuration has a particular meaning, he will most likely jot down a few lines of comment to qualify  the meaning of that specific configuration. Additionally, the configuration will be automatically tagged with the creation time and the name of the author.</a:t>
            </a:r>
          </a:p>
          <a:p>
            <a:pPr marL="174625" indent="-174625">
              <a:buFont typeface="Arial" pitchFamily="34" charset="0"/>
              <a:buChar char="•"/>
            </a:pPr>
            <a:endParaRPr lang="en-US" dirty="0" smtClean="0"/>
          </a:p>
          <a:p>
            <a:pPr marL="739775" lvl="1" indent="-282575">
              <a:buFont typeface="Wingdings" pitchFamily="2" charset="2"/>
              <a:buChar char="ü"/>
            </a:pPr>
            <a:r>
              <a:rPr lang="en-US" sz="1600" dirty="0" smtClean="0"/>
              <a:t>in order to allow for this behavior, both Debbie and the </a:t>
            </a:r>
            <a:r>
              <a:rPr lang="en-US" sz="1600" dirty="0" err="1" smtClean="0"/>
              <a:t>PixelSupervisor</a:t>
            </a:r>
            <a:r>
              <a:rPr lang="en-US" sz="1600" dirty="0" smtClean="0"/>
              <a:t> (and any other program in charge of creating configurations in the DB) must be properly equipped of an interactive widget to accept such a comment and forward it to the DB (Debbie already has provision for this, at least in part).</a:t>
            </a:r>
          </a:p>
          <a:p>
            <a:pPr marL="684213" lvl="1" indent="-227013">
              <a:buFont typeface="Wingdings" pitchFamily="2" charset="2"/>
              <a:buChar char="ü"/>
            </a:pPr>
            <a:endParaRPr lang="en-US" dirty="0" smtClean="0"/>
          </a:p>
          <a:p>
            <a:pPr marL="227013" indent="-227013">
              <a:buFont typeface="Arial" pitchFamily="34" charset="0"/>
              <a:buChar char="•"/>
            </a:pPr>
            <a:r>
              <a:rPr lang="en-US" dirty="0" smtClean="0"/>
              <a:t>A user just creates a new version of one or more kind-of-conditions: again, he would probably like to tag them with a specific comment. The problem here is what happens in two alternative circumstances:</a:t>
            </a:r>
          </a:p>
          <a:p>
            <a:pPr marL="227013" indent="-227013">
              <a:buFont typeface="Arial" pitchFamily="34" charset="0"/>
              <a:buChar char="•"/>
            </a:pPr>
            <a:endParaRPr lang="en-US" dirty="0" smtClean="0"/>
          </a:p>
          <a:p>
            <a:pPr marL="739775" lvl="1" indent="-282575">
              <a:buFont typeface="Wingdings" pitchFamily="2" charset="2"/>
              <a:buChar char="ü"/>
            </a:pPr>
            <a:r>
              <a:rPr lang="en-US" sz="1600" dirty="0" smtClean="0"/>
              <a:t>These new versions are not referenced by any existing configuration</a:t>
            </a:r>
          </a:p>
          <a:p>
            <a:pPr marL="739775" lvl="1" indent="-282575">
              <a:buFont typeface="Wingdings" pitchFamily="2" charset="2"/>
              <a:buChar char="ü"/>
            </a:pPr>
            <a:r>
              <a:rPr lang="en-US" sz="1600" dirty="0" smtClean="0"/>
              <a:t>One or more of these KOC versions are referenced by one or more existing configurations: in this case, should the time-stamp of the configuration be its actual creation time, or should it instead be the time-stamp of the most recent change of one of it’s KOCs?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743C-2829-421F-9A7F-7154288DFAC1}" type="datetime1">
              <a:rPr lang="en-US" smtClean="0"/>
              <a:pPr/>
              <a:t>11-Dec-08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PROPOSAL FOR GUI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105-2CC7-4210-BDC5-304440EAABC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10112" y="131270"/>
            <a:ext cx="33000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Technicalities</a:t>
            </a:r>
            <a:endParaRPr lang="en-US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249" y="1200651"/>
            <a:ext cx="85798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The POS interface needs to be equipped with methods to deal with time-stamps, comments and Author names. We propose to do this at least for the DB interface and not overhaul the file-based interface at all (since the latter will hardly be of any use in the future anyway).</a:t>
            </a:r>
          </a:p>
          <a:p>
            <a:pPr marL="174625" indent="-174625">
              <a:buFont typeface="Arial" pitchFamily="34" charset="0"/>
              <a:buChar char="•"/>
            </a:pPr>
            <a:endParaRPr lang="en-US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How to deal with the complex issue of providing a sophisticated widget has already been solved in Debbie by means of appropriate JavaScript components that can be ported to the </a:t>
            </a:r>
            <a:r>
              <a:rPr lang="en-US" dirty="0" err="1" smtClean="0"/>
              <a:t>PixelSupervisor</a:t>
            </a:r>
            <a:r>
              <a:rPr lang="en-US" dirty="0" smtClean="0"/>
              <a:t> as well with a reasonable effort.</a:t>
            </a:r>
          </a:p>
          <a:p>
            <a:pPr marL="174625" indent="-174625">
              <a:buFont typeface="Arial" pitchFamily="34" charset="0"/>
              <a:buChar char="•"/>
            </a:pPr>
            <a:endParaRPr lang="en-US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Once we provide the </a:t>
            </a:r>
            <a:r>
              <a:rPr lang="en-US" dirty="0" err="1" smtClean="0"/>
              <a:t>PixelSupervisor</a:t>
            </a:r>
            <a:r>
              <a:rPr lang="en-US" dirty="0" smtClean="0"/>
              <a:t> web interface with this tool, adding more sophisticated feedback features and widget becomes just a matter of man-power (driven by a prioritized list of suitably identified needs). For example, calibrations that take a long time to be performed should be able to periodically notify their progress and eventually allow users to safely and cleanly abort the procedure.</a:t>
            </a:r>
          </a:p>
          <a:p>
            <a:pPr marL="174625" indent="-174625">
              <a:buFont typeface="Arial" pitchFamily="34" charset="0"/>
              <a:buChar char="•"/>
            </a:pPr>
            <a:endParaRPr lang="en-US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These overhauls require expertise and man power: we are open to provide the expertise and work with the developers of online components to help them learning the required technology for an eventual implementation.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743C-2829-421F-9A7F-7154288DFAC1}" type="datetime1">
              <a:rPr lang="en-US" smtClean="0"/>
              <a:pPr/>
              <a:t>11-Dec-08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PROPOSAL FOR GUI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F105-2CC7-4210-BDC5-304440EAABC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52018" y="107416"/>
            <a:ext cx="29241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Conclusions</a:t>
            </a:r>
            <a:endParaRPr lang="en-US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833" y="1168842"/>
            <a:ext cx="86430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There is ample room to improve the way users can manage/browse the repository of Pixel Configurations: in this presentation we have shown a demo of what Debbie can already provide</a:t>
            </a:r>
          </a:p>
          <a:p>
            <a:pPr marL="174625" indent="-174625">
              <a:buFont typeface="Arial" pitchFamily="34" charset="0"/>
              <a:buChar char="•"/>
            </a:pPr>
            <a:endParaRPr lang="en-US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We suggest to implement a subset of these same features in the </a:t>
            </a:r>
            <a:r>
              <a:rPr lang="en-US" dirty="0" err="1" smtClean="0"/>
              <a:t>PixelSupervisor</a:t>
            </a:r>
            <a:r>
              <a:rPr lang="en-US" dirty="0" smtClean="0"/>
              <a:t> as well, or at least start a discussion whether people think this is necessary/useful.</a:t>
            </a:r>
          </a:p>
          <a:p>
            <a:pPr marL="174625" indent="-174625">
              <a:buFont typeface="Arial" pitchFamily="34" charset="0"/>
              <a:buChar char="•"/>
            </a:pPr>
            <a:endParaRPr lang="en-US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Should there be consensus about the need to improve the </a:t>
            </a:r>
            <a:r>
              <a:rPr lang="en-US" dirty="0" err="1" smtClean="0"/>
              <a:t>PixelSupervisor</a:t>
            </a:r>
            <a:r>
              <a:rPr lang="en-US" dirty="0" smtClean="0"/>
              <a:t> interface we are open to discussion and tutoring to port the necessary code from Debbie. We should also identify the necessary manpower and the time scale of this project.</a:t>
            </a:r>
          </a:p>
          <a:p>
            <a:pPr marL="174625" indent="-174625">
              <a:buFont typeface="Arial" pitchFamily="34" charset="0"/>
              <a:buChar char="•"/>
            </a:pPr>
            <a:endParaRPr lang="en-US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We should also try to adopt a common approach towards the way </a:t>
            </a:r>
          </a:p>
          <a:p>
            <a:pPr marL="174625" indent="-174625"/>
            <a:r>
              <a:rPr lang="en-US" dirty="0" smtClean="0"/>
              <a:t> </a:t>
            </a:r>
            <a:r>
              <a:rPr lang="en-US" dirty="0" smtClean="0"/>
              <a:t>  web pages with dynamic content are built: we have lots of </a:t>
            </a:r>
          </a:p>
          <a:p>
            <a:pPr marL="174625" indent="-174625"/>
            <a:r>
              <a:rPr lang="en-US" dirty="0" smtClean="0"/>
              <a:t> </a:t>
            </a:r>
            <a:r>
              <a:rPr lang="en-US" dirty="0" smtClean="0"/>
              <a:t>  suggestions and actual code to provide to this extent should this </a:t>
            </a:r>
          </a:p>
          <a:p>
            <a:pPr marL="174625" indent="-174625"/>
            <a:r>
              <a:rPr lang="en-US" dirty="0" smtClean="0"/>
              <a:t> </a:t>
            </a:r>
            <a:r>
              <a:rPr lang="en-US" dirty="0" smtClean="0"/>
              <a:t>  activity be considered worthwhile.</a:t>
            </a:r>
          </a:p>
          <a:p>
            <a:pPr marL="174625" indent="-174625">
              <a:buFont typeface="Arial" pitchFamily="34" charset="0"/>
              <a:buChar char="•"/>
            </a:pPr>
            <a:endParaRPr lang="en-US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Please, provide feedback!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9440" y="4013862"/>
            <a:ext cx="1798486" cy="221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3639</TotalTime>
  <Words>1311</Words>
  <Application>Microsoft Office PowerPoint</Application>
  <PresentationFormat>On-screen Show (4:3)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menasce</dc:creator>
  <cp:lastModifiedBy>menasce</cp:lastModifiedBy>
  <cp:revision>396</cp:revision>
  <dcterms:created xsi:type="dcterms:W3CDTF">2007-09-04T07:09:54Z</dcterms:created>
  <dcterms:modified xsi:type="dcterms:W3CDTF">2008-12-11T13:16:32Z</dcterms:modified>
</cp:coreProperties>
</file>