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257" r:id="rId2"/>
    <p:sldId id="258" r:id="rId3"/>
    <p:sldId id="296" r:id="rId4"/>
    <p:sldId id="289" r:id="rId5"/>
    <p:sldId id="290" r:id="rId6"/>
    <p:sldId id="270" r:id="rId7"/>
    <p:sldId id="263" r:id="rId8"/>
    <p:sldId id="269" r:id="rId9"/>
    <p:sldId id="272" r:id="rId10"/>
    <p:sldId id="266" r:id="rId11"/>
    <p:sldId id="285" r:id="rId12"/>
    <p:sldId id="276" r:id="rId13"/>
    <p:sldId id="293" r:id="rId14"/>
    <p:sldId id="295" r:id="rId15"/>
    <p:sldId id="297" r:id="rId16"/>
    <p:sldId id="267" r:id="rId17"/>
    <p:sldId id="279" r:id="rId18"/>
    <p:sldId id="29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1222" autoAdjust="0"/>
  </p:normalViewPr>
  <p:slideViewPr>
    <p:cSldViewPr>
      <p:cViewPr varScale="1">
        <p:scale>
          <a:sx n="69" d="100"/>
          <a:sy n="69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195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8A5A7A5-1DD6-49EB-B6C1-17087F0284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E97FC-0C58-4044-88A5-624C8C60F856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C5A44-C1A8-44AD-BBAB-94DD8A7CB764}" type="slidenum">
              <a:rPr lang="en-US"/>
              <a:pPr/>
              <a:t>4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2625"/>
            <a:ext cx="4572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9E0A3-48F1-4A34-B89D-72CD74974DDF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BAA23-AE3E-473A-9CA1-2444BD727DC8}" type="slidenum">
              <a:rPr lang="en-US"/>
              <a:pPr/>
              <a:t>7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Around this time the west port card cooling manifold began to show similar symptoms as the east.  We suspected that a leak was developing but most likely in the return manifold.  This proved to be wrong, in fact the leak was in the supply and was at least a factor of 2 magnitude greater than the east.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63733-B9AF-47B4-B01E-20E102A078F5}" type="slidenum">
              <a:rPr lang="en-US"/>
              <a:pPr/>
              <a:t>8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5A5B2-3578-4FA4-B4D8-7E1AC2916C2D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D2CF9-796D-404B-B7FB-8D67C13060EB}" type="slidenum">
              <a:rPr lang="en-US"/>
              <a:pPr/>
              <a:t>12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B9FAF-37B3-4439-B096-38DC773BC5D4}" type="slidenum">
              <a:rPr lang="en-US"/>
              <a:pPr/>
              <a:t>16</a:t>
            </a:fld>
            <a:endParaRPr 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3FCE-DFA7-4152-B89B-52D698EB3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EB1B6-A1E6-4E7B-9950-ABA877D5C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2B178-834E-4314-AD4A-1E01A19F66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5293A-B7F3-441E-8C84-25B3BF4C8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0DA8D-B242-407F-AD6C-69B8FF08B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16E9B-1525-4051-A288-7CA8AE0B3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6E970-A669-433C-B110-0A3CACC13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16D8C-0508-4292-B4C7-9264D0A79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5F254-8574-4513-8DD5-96880550A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1998E-396D-4467-A609-BF95C8A32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64256-8013-49BF-9108-A81C827B6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0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3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23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3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3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124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Ken Schultz</a:t>
            </a:r>
          </a:p>
        </p:txBody>
      </p:sp>
      <p:sp>
        <p:nvSpPr>
          <p:cNvPr id="5124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41A026B-CA73-4FB0-B8A2-3572864486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snoop%20test.mov" TargetMode="External"/><Relationship Id="rId2" Type="http://schemas.openxmlformats.org/officeDocument/2006/relationships/hyperlink" Target="Epoxy%20Application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Pressure%20test.m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0sili01.fnal.gov/TWiki/pub/Silicon/BorePhotos/slides/IMG_0490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dfsili_endview"/>
          <p:cNvPicPr>
            <a:picLocks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15"/>
          <a:stretch>
            <a:fillRect/>
          </a:stretch>
        </p:blipFill>
        <p:spPr>
          <a:xfrm>
            <a:off x="1752600" y="1752600"/>
            <a:ext cx="5029200" cy="4038600"/>
          </a:xfrm>
          <a:noFill/>
          <a:ln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828800" y="1066800"/>
            <a:ext cx="54673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CDF Silicon Detectors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ISL PortCard Leak Repair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371600" y="6019800"/>
            <a:ext cx="6342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   Ken Schultz (kschultz@fnal.gov)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1BC-79C8-4FD5-9366-E840722902D4}" type="slidenum">
              <a:rPr lang="en-US"/>
              <a:pPr/>
              <a:t>10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1242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1600"/>
          </a:p>
          <a:p>
            <a:pPr marL="609600" indent="-609600">
              <a:lnSpc>
                <a:spcPct val="90000"/>
              </a:lnSpc>
            </a:pPr>
            <a:r>
              <a:rPr lang="en-US" sz="2400"/>
              <a:t>Clear pitting observed on at least 7 of 8 weld locations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/>
              <a:t>Pressure test isolating rear ring/manifold shows leak there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/>
              <a:t>Assume West looks same as East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4000"/>
              <a:t>In July further investigation with bore scopes (new camera</a:t>
            </a:r>
            <a:r>
              <a:rPr lang="en-US" sz="3600" b="1"/>
              <a:t>)</a:t>
            </a:r>
            <a:r>
              <a:rPr lang="en-US" sz="3600">
                <a:latin typeface="Castellar" pitchFamily="18" charset="0"/>
              </a:rPr>
              <a:t/>
            </a:r>
            <a:br>
              <a:rPr lang="en-US" sz="3600">
                <a:latin typeface="Castellar" pitchFamily="18" charset="0"/>
              </a:rPr>
            </a:br>
            <a:endParaRPr lang="en-US" sz="3600">
              <a:latin typeface="Castellar" pitchFamily="18" charset="0"/>
            </a:endParaRPr>
          </a:p>
        </p:txBody>
      </p:sp>
      <p:pic>
        <p:nvPicPr>
          <p:cNvPr id="17412" name="Picture 4" descr="manifold_det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45148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62D8-476A-4817-8DE8-03AA96A2CAC2}" type="slidenum">
              <a:rPr lang="en-US"/>
              <a:pPr/>
              <a:t>11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 Concerns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Failed</a:t>
            </a:r>
            <a:r>
              <a:rPr lang="en-US"/>
              <a:t> to do repair in July access</a:t>
            </a:r>
          </a:p>
          <a:p>
            <a:r>
              <a:rPr lang="en-US"/>
              <a:t>Not able to get tools in place inside manifold</a:t>
            </a:r>
          </a:p>
          <a:p>
            <a:r>
              <a:rPr lang="en-US"/>
              <a:t>Bends in Cilran tubing sharper than expected</a:t>
            </a:r>
          </a:p>
          <a:p>
            <a:r>
              <a:rPr lang="en-US"/>
              <a:t>Mockup was too optimistic</a:t>
            </a:r>
          </a:p>
          <a:p>
            <a:r>
              <a:rPr lang="en-US"/>
              <a:t>Did not attempt deposition of epoxy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072A-06DC-4F87-B3FA-14B5C25A1DCC}" type="slidenum">
              <a:rPr lang="en-US"/>
              <a:pPr/>
              <a:t>12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Manifold Mockup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b="19272"/>
          <a:stretch>
            <a:fillRect/>
          </a:stretch>
        </p:blipFill>
        <p:spPr>
          <a:xfrm>
            <a:off x="1676400" y="1600200"/>
            <a:ext cx="5715000" cy="3657600"/>
          </a:xfrm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80125" y="1860550"/>
            <a:ext cx="1344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Oval Tube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98725" y="1631950"/>
            <a:ext cx="1477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Weld Areas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733800" y="19812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886200" y="2057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953000" y="21336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4648200" y="21336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D7C3-2D5E-4D84-A0CB-0AC97024BCAF}" type="slidenum">
              <a:rPr lang="en-US"/>
              <a:pPr/>
              <a:t>13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Silicon Dry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844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Requirements:</a:t>
            </a:r>
          </a:p>
          <a:p>
            <a:pPr lvl="1"/>
            <a:r>
              <a:rPr lang="en-US" sz="2400"/>
              <a:t>  Cold and Dry</a:t>
            </a:r>
          </a:p>
          <a:p>
            <a:pPr lvl="1"/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Solution:</a:t>
            </a:r>
          </a:p>
          <a:p>
            <a:r>
              <a:rPr lang="en-US" sz="2400"/>
              <a:t>We will turn the COT bore into a dry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820C-DBE1-4269-AF16-510A1E9C8B6D}" type="slidenum">
              <a:rPr lang="en-US"/>
              <a:pPr/>
              <a:t>14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Drying System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Build Air drying system for east and west ends</a:t>
            </a:r>
          </a:p>
          <a:p>
            <a:pPr>
              <a:lnSpc>
                <a:spcPct val="90000"/>
              </a:lnSpc>
            </a:pPr>
            <a:r>
              <a:rPr lang="en-US" sz="2800"/>
              <a:t>Separate dryers for each side</a:t>
            </a:r>
          </a:p>
          <a:p>
            <a:pPr>
              <a:lnSpc>
                <a:spcPct val="90000"/>
              </a:lnSpc>
            </a:pPr>
            <a:r>
              <a:rPr lang="en-US" sz="2800"/>
              <a:t>Push dry air through Si volume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from end opposite workers to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push humid air away from Silicon</a:t>
            </a:r>
          </a:p>
        </p:txBody>
      </p:sp>
      <p:pic>
        <p:nvPicPr>
          <p:cNvPr id="61444" name="Picture 4" descr="BorePhotosShutdown?rev=;filename=IMG_0001_edite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429000"/>
            <a:ext cx="5334000" cy="279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7266-EB83-4050-AFD3-BD5E52EEB855}" type="slidenum">
              <a:rPr lang="en-US"/>
              <a:pPr/>
              <a:t>15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 Equipment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Test: Mock up - deposit epoxy over pitting in Al and filling holes in mockup of manifold</a:t>
            </a:r>
          </a:p>
          <a:p>
            <a:pPr>
              <a:lnSpc>
                <a:spcPct val="80000"/>
              </a:lnSpc>
            </a:pPr>
            <a:r>
              <a:rPr lang="en-US" sz="2000"/>
              <a:t>Wets and fills 30, 40 mil holes when applied from above or below</a:t>
            </a:r>
          </a:p>
          <a:p>
            <a:pPr>
              <a:lnSpc>
                <a:spcPct val="80000"/>
              </a:lnSpc>
            </a:pPr>
            <a:r>
              <a:rPr lang="en-US" sz="2000"/>
              <a:t>Good bonding on surface previously contaminated with coolant</a:t>
            </a:r>
          </a:p>
          <a:p>
            <a:pPr>
              <a:lnSpc>
                <a:spcPct val="80000"/>
              </a:lnSpc>
            </a:pPr>
            <a:r>
              <a:rPr lang="en-US" sz="2000"/>
              <a:t>Cures at temperature of tube ~15°C</a:t>
            </a:r>
          </a:p>
          <a:p>
            <a:pPr>
              <a:lnSpc>
                <a:spcPct val="80000"/>
              </a:lnSpc>
            </a:pPr>
            <a:r>
              <a:rPr lang="en-US" sz="2000"/>
              <a:t>Tested and practiced along 1m length of tubing using tooling and bore scope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/>
          <a:srcRect l="8409" t="4651" r="4135"/>
          <a:stretch>
            <a:fillRect/>
          </a:stretch>
        </p:blipFill>
        <p:spPr bwMode="auto">
          <a:xfrm>
            <a:off x="5638800" y="1447800"/>
            <a:ext cx="2976563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E97-7446-40DF-807D-E896870F5B2C}" type="slidenum">
              <a:rPr lang="en-US"/>
              <a:pPr/>
              <a:t>16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 Technique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44196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400"/>
              <a:t>Leak was repaired with epoxy (3M DP190 faster curing version of structural epoxy 3M 2216 used in ladder cooling line joints)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/>
              <a:t>Tooling to transport and deposit epoxy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/>
              <a:t>New bore scopes greatly improved resolution 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/>
              <a:t>Filled all pitting areas - applied bead around the annulus of each joint</a:t>
            </a:r>
          </a:p>
        </p:txBody>
      </p:sp>
      <p:pic>
        <p:nvPicPr>
          <p:cNvPr id="18436" name="Picture 4" descr="IMG_0105"/>
          <p:cNvPicPr>
            <a:picLocks noChangeAspect="1" noChangeArrowheads="1"/>
          </p:cNvPicPr>
          <p:nvPr/>
        </p:nvPicPr>
        <p:blipFill>
          <a:blip r:embed="rId3"/>
          <a:srcRect b="3125"/>
          <a:stretch>
            <a:fillRect/>
          </a:stretch>
        </p:blipFill>
        <p:spPr bwMode="auto">
          <a:xfrm>
            <a:off x="4724400" y="1447800"/>
            <a:ext cx="3927475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9842-9216-43BA-B1B3-4DDAF8B50588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7" name="Picture 5" descr="IMG_0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CDF9-2819-4AED-A15C-90DD741ED974}" type="slidenum">
              <a:rPr lang="en-US"/>
              <a:pPr/>
              <a:t>18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Videos / Conclusion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4876800" cy="1828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>
                <a:hlinkClick r:id="rId2" action="ppaction://hlinkfile"/>
              </a:rPr>
              <a:t>Epoxy Application</a:t>
            </a:r>
            <a:endParaRPr lang="en-US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>
                <a:hlinkClick r:id="rId3" action="ppaction://hlinkfile"/>
              </a:rPr>
              <a:t>Leak Detection</a:t>
            </a:r>
            <a:endParaRPr lang="en-US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>
                <a:hlinkClick r:id="rId4" action="ppaction://hlinkfile"/>
              </a:rPr>
              <a:t>Balloon Test</a:t>
            </a:r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600200" y="4876800"/>
            <a:ext cx="611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Tw Cen MT" pitchFamily="34" charset="0"/>
              </a:rPr>
              <a:t>Full System is Ready for Start Up…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38200" y="3200400"/>
            <a:ext cx="662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Epoxy a Total of 16 Joints – East/West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105-FDE9-489A-B531-248E8A306A4F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May 8</a:t>
            </a:r>
            <a:r>
              <a:rPr lang="en-US" sz="1800" baseline="30000"/>
              <a:t>th</a:t>
            </a:r>
            <a:r>
              <a:rPr lang="en-US" sz="1800"/>
              <a:t>: Problems with the Silicon Readout Electronics for Layer 0 and ISL cooling system started: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/>
              <a:t>Flow dropped from 1.7 to 1.3 lpm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/>
              <a:t>Pressure increased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/>
              <a:t>Differential Pressure dropped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The problem did not appear to be with a valve but like an obstruction, likely an air bubble.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This was investigated during an access due to Accelerator Safety System tests on May 10</a:t>
            </a:r>
            <a:r>
              <a:rPr lang="en-US" sz="1800" baseline="30000"/>
              <a:t>th</a:t>
            </a:r>
            <a:r>
              <a:rPr lang="en-US" sz="1800"/>
              <a:t>: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/>
              <a:t>During the access: Rate of Rise and visual inspection were realized.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/>
              <a:t>The investigation pointed to an air leak in the system.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/>
              <a:t>After access: it was not possible to recover the amount of flow needed to reach the lower limit required by the interlock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330D-E161-4874-B7A8-C494DBB7D035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 wish to thank all who helped!</a:t>
            </a:r>
            <a:br>
              <a:rPr lang="en-US" sz="4000"/>
            </a:br>
            <a:r>
              <a:rPr lang="en-US" sz="4000"/>
              <a:t>This Succeeded by TEAM Effort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Task Force Members: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Del Allspach, Mary Convery, Jose Enrique Garcia, Doug Glenzinski , Ignacio Redondo Fernandez, Ulrich Husemann, C.M. Lei, Mike Lindgren Aseet Mukherjee, Bill Noe, Robert Roser, Ken Schultz, David Stuart, Bob Wagner, Peter Wilson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Also the CDF Tech Team for their support.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33400" y="4343400"/>
            <a:ext cx="8077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Reviewers: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Jim Strait, Bob Kephart, Rich Stanek, Richard  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Schmitt, Bill Cooper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14AA-BE61-4CB0-8CB0-FEC55B72712A}" type="slidenum">
              <a:rPr lang="en-US"/>
              <a:pPr/>
              <a:t>4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Silicon Cooling Systems (I)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Cools sensors, readout electronics on detector (SVX chips) and nearby readout electronics (Portcards)</a:t>
            </a:r>
          </a:p>
          <a:p>
            <a:pPr>
              <a:lnSpc>
                <a:spcPct val="90000"/>
              </a:lnSpc>
            </a:pPr>
            <a:r>
              <a:rPr lang="en-US" sz="2400"/>
              <a:t>SVX and ISL have independent cooling systems using water and ethylene glycol as coolant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SVX (-10</a:t>
            </a:r>
            <a:r>
              <a:rPr lang="en-US" sz="2000" baseline="30000"/>
              <a:t>o</a:t>
            </a:r>
            <a:r>
              <a:rPr lang="en-US" sz="2000"/>
              <a:t>C)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SVX 70/30 water/glycol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ISL (+6</a:t>
            </a:r>
            <a:r>
              <a:rPr lang="en-US" sz="2000" baseline="30000"/>
              <a:t>o</a:t>
            </a:r>
            <a:r>
              <a:rPr lang="en-US" sz="2000"/>
              <a:t>C) - includes portcards for ISL/L00 on one cooling ring and SVX on a separate cooling ring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Need to keep SVX colder to reduce impact of radiation damage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ISL initially used water, added 10% glycol in 2005 to avoid rare freeze condition 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7725-15FC-4A55-9458-81A7A0FBF8BD}" type="slidenum">
              <a:rPr lang="en-US"/>
              <a:pPr/>
              <a:t>5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Silicon Cooling Systems (II)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1">
              <a:buFontTx/>
              <a:buNone/>
            </a:pPr>
            <a:endParaRPr lang="en-US"/>
          </a:p>
          <a:p>
            <a:r>
              <a:rPr lang="en-US" sz="2800"/>
              <a:t>Each system broken into ~10 cooling circuits on face of central detector with separate electronic control valves</a:t>
            </a:r>
          </a:p>
          <a:p>
            <a:pPr lvl="1"/>
            <a:r>
              <a:rPr lang="en-US" sz="2400"/>
              <a:t>From control valves cooling lines follow COT/Silicon cables to COT face</a:t>
            </a:r>
            <a:r>
              <a:rPr lang="en-US"/>
              <a:t>  </a:t>
            </a:r>
          </a:p>
          <a:p>
            <a:r>
              <a:rPr lang="en-US" sz="2800"/>
              <a:t>Operated sub-atmospheric: leak sucks air into system rather than pushing coolant onto detector or electronics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782C-45E8-475C-B54E-79FF2ADDC559}" type="slidenum">
              <a:rPr lang="en-US"/>
              <a:pPr/>
              <a:t>6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ISL Port Card Cooling Manifold Assembly</a:t>
            </a:r>
          </a:p>
        </p:txBody>
      </p:sp>
      <p:pic>
        <p:nvPicPr>
          <p:cNvPr id="23556" name="Picture 4" descr="manifold_info"/>
          <p:cNvPicPr>
            <a:picLocks noChangeAspect="1" noChangeArrowheads="1"/>
          </p:cNvPicPr>
          <p:nvPr/>
        </p:nvPicPr>
        <p:blipFill>
          <a:blip r:embed="rId3"/>
          <a:srcRect l="7028" t="3383" r="3954" b="6976"/>
          <a:stretch>
            <a:fillRect/>
          </a:stretch>
        </p:blipFill>
        <p:spPr bwMode="auto">
          <a:xfrm>
            <a:off x="1676400" y="1752600"/>
            <a:ext cx="5791200" cy="40386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819400" y="3352800"/>
            <a:ext cx="1295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90800" y="3352800"/>
            <a:ext cx="17526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O.D. = 55.5cm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124200" y="5257800"/>
            <a:ext cx="22860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3276600" y="4267200"/>
            <a:ext cx="2209800" cy="228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301D-2A55-43CF-8BD8-3034D700CEC7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Leak Observations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May, Doug and I investigated leak in east postcard ring</a:t>
            </a:r>
          </a:p>
          <a:p>
            <a:pPr>
              <a:lnSpc>
                <a:spcPct val="90000"/>
              </a:lnSpc>
            </a:pPr>
            <a:r>
              <a:rPr lang="en-US" sz="2800"/>
              <a:t>Isolated to manifold/ring assembly with catheters</a:t>
            </a:r>
          </a:p>
          <a:p>
            <a:pPr>
              <a:lnSpc>
                <a:spcPct val="90000"/>
              </a:lnSpc>
            </a:pPr>
            <a:r>
              <a:rPr lang="en-US" sz="2800"/>
              <a:t>Bore scope investigation shows pitting on heat affect zone (HAZ) of manifold</a:t>
            </a:r>
          </a:p>
          <a:p>
            <a:pPr>
              <a:lnSpc>
                <a:spcPct val="90000"/>
              </a:lnSpc>
            </a:pPr>
            <a:r>
              <a:rPr lang="en-US" sz="2800"/>
              <a:t>Observe suspected hole on supply manifold next to first tube</a:t>
            </a:r>
          </a:p>
          <a:p>
            <a:pPr>
              <a:lnSpc>
                <a:spcPct val="90000"/>
              </a:lnSpc>
            </a:pPr>
            <a:r>
              <a:rPr lang="en-US" sz="2800"/>
              <a:t>Estimate size of order 20mils</a:t>
            </a:r>
          </a:p>
          <a:p>
            <a:pPr>
              <a:lnSpc>
                <a:spcPct val="90000"/>
              </a:lnSpc>
            </a:pPr>
            <a:r>
              <a:rPr lang="en-US" sz="2800"/>
              <a:t>Pitting observed in several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4FD0-D1F4-4101-A4B3-031CFC728EF7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8" name="AutoShape 4" descr="IMG_0489">
            <a:hlinkClick r:id="rId3" tooltip="Next image"/>
          </p:cNvPr>
          <p:cNvSpPr>
            <a:spLocks noChangeAspect="1" noChangeArrowheads="1"/>
          </p:cNvSpPr>
          <p:nvPr/>
        </p:nvSpPr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1509" name="AutoShape 5" descr="IMG_0489">
            <a:hlinkClick r:id="rId3" tooltip="Next image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15240000" cy="114300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21510" name="Picture 6" descr="IMG_0489">
            <a:hlinkClick r:id="rId3" tooltip="Next imag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0" y="-2743200"/>
            <a:ext cx="15240000" cy="11430000"/>
          </a:xfrm>
          <a:prstGeom prst="rect">
            <a:avLst/>
          </a:prstGeom>
          <a:noFill/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8001000" y="4114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648200" y="4876800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Silicon Volume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14400" y="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COT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 rot="-136153">
            <a:off x="533400" y="2971800"/>
            <a:ext cx="3738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Supply &amp; Return Manifolds</a:t>
            </a:r>
          </a:p>
          <a:p>
            <a:r>
              <a:rPr lang="en-US" b="1"/>
              <a:t>Are &gt; 63.5 cm in Z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089525" y="2165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</a:t>
            </a:r>
            <a:r>
              <a:rPr lang="en-US" baseline="30000"/>
              <a:t>th</a:t>
            </a:r>
            <a:r>
              <a:rPr lang="en-US"/>
              <a:t> 2007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Ken Schultz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F76E-E0C5-4D82-A975-1047DD8C6BF2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Port Card Manifold at Port Card Support Ring</a:t>
            </a:r>
          </a:p>
        </p:txBody>
      </p:sp>
      <p:pic>
        <p:nvPicPr>
          <p:cNvPr id="26628" name="Picture 4" descr="isl_det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667000"/>
            <a:ext cx="4857750" cy="2828925"/>
          </a:xfrm>
          <a:prstGeom prst="rect">
            <a:avLst/>
          </a:prstGeom>
          <a:noFill/>
        </p:spPr>
      </p:pic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1066800" y="1752600"/>
            <a:ext cx="1371600" cy="609600"/>
          </a:xfrm>
          <a:prstGeom prst="wedgeRectCallout">
            <a:avLst>
              <a:gd name="adj1" fmla="val 146528"/>
              <a:gd name="adj2" fmla="val 3036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Manifold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6553200" y="1752600"/>
            <a:ext cx="1371600" cy="609600"/>
          </a:xfrm>
          <a:prstGeom prst="wedgeRectCallout">
            <a:avLst>
              <a:gd name="adj1" fmla="val -219560"/>
              <a:gd name="adj2" fmla="val 286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Manifold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6553200" y="1752600"/>
            <a:ext cx="1371600" cy="609600"/>
          </a:xfrm>
          <a:prstGeom prst="wedgeRectCallout">
            <a:avLst>
              <a:gd name="adj1" fmla="val -89236"/>
              <a:gd name="adj2" fmla="val 3078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Oval Tubes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452</TotalTime>
  <Words>696</Words>
  <Application>Microsoft Office PowerPoint</Application>
  <PresentationFormat>On-screen Show (4:3)</PresentationFormat>
  <Paragraphs>96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Verdana</vt:lpstr>
      <vt:lpstr>Wingdings</vt:lpstr>
      <vt:lpstr>MS PGothic</vt:lpstr>
      <vt:lpstr>Castellar</vt:lpstr>
      <vt:lpstr>Tw Cen MT</vt:lpstr>
      <vt:lpstr>Globe</vt:lpstr>
      <vt:lpstr>Slide 1</vt:lpstr>
      <vt:lpstr>Introduction</vt:lpstr>
      <vt:lpstr>I wish to thank all who helped! This Succeeded by TEAM Effort</vt:lpstr>
      <vt:lpstr>Silicon Cooling Systems (I)</vt:lpstr>
      <vt:lpstr>Silicon Cooling Systems (II)</vt:lpstr>
      <vt:lpstr>ISL Port Card Cooling Manifold Assembly</vt:lpstr>
      <vt:lpstr>Leak Observations</vt:lpstr>
      <vt:lpstr>Slide 8</vt:lpstr>
      <vt:lpstr>Port Card Manifold at Port Card Support Ring</vt:lpstr>
      <vt:lpstr>In July further investigation with bore scopes (new camera) </vt:lpstr>
      <vt:lpstr>Repair Concerns</vt:lpstr>
      <vt:lpstr>Manifold Mockup</vt:lpstr>
      <vt:lpstr>Keeping Silicon Dry</vt:lpstr>
      <vt:lpstr>Air Drying System</vt:lpstr>
      <vt:lpstr>Repair Equipment</vt:lpstr>
      <vt:lpstr>Repair Technique</vt:lpstr>
      <vt:lpstr>Slide 17</vt:lpstr>
      <vt:lpstr>Videos / Conclusion</vt:lpstr>
    </vt:vector>
  </TitlesOfParts>
  <Company>Fermi Lab - Particle Physics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kschultz</dc:creator>
  <cp:lastModifiedBy>kschultz</cp:lastModifiedBy>
  <cp:revision>40</cp:revision>
  <dcterms:created xsi:type="dcterms:W3CDTF">2007-10-09T21:21:58Z</dcterms:created>
  <dcterms:modified xsi:type="dcterms:W3CDTF">2007-10-15T14:50:20Z</dcterms:modified>
</cp:coreProperties>
</file>