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1"/>
  </p:sldMasterIdLst>
  <p:notesMasterIdLst>
    <p:notesMasterId r:id="rId28"/>
  </p:notesMasterIdLst>
  <p:sldIdLst>
    <p:sldId id="366" r:id="rId2"/>
    <p:sldId id="408" r:id="rId3"/>
    <p:sldId id="407" r:id="rId4"/>
    <p:sldId id="409" r:id="rId5"/>
    <p:sldId id="403" r:id="rId6"/>
    <p:sldId id="404" r:id="rId7"/>
    <p:sldId id="405" r:id="rId8"/>
    <p:sldId id="399" r:id="rId9"/>
    <p:sldId id="410" r:id="rId10"/>
    <p:sldId id="400" r:id="rId11"/>
    <p:sldId id="411" r:id="rId12"/>
    <p:sldId id="367" r:id="rId13"/>
    <p:sldId id="396" r:id="rId14"/>
    <p:sldId id="398" r:id="rId15"/>
    <p:sldId id="379" r:id="rId16"/>
    <p:sldId id="402" r:id="rId17"/>
    <p:sldId id="395" r:id="rId18"/>
    <p:sldId id="412" r:id="rId19"/>
    <p:sldId id="376" r:id="rId20"/>
    <p:sldId id="392" r:id="rId21"/>
    <p:sldId id="393" r:id="rId22"/>
    <p:sldId id="371" r:id="rId23"/>
    <p:sldId id="394" r:id="rId24"/>
    <p:sldId id="397" r:id="rId25"/>
    <p:sldId id="390" r:id="rId26"/>
    <p:sldId id="401" r:id="rId27"/>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pitchFamily="18" charset="0"/>
        <a:ea typeface="+mn-ea"/>
        <a:cs typeface="+mn-cs"/>
      </a:defRPr>
    </a:lvl5pPr>
    <a:lvl6pPr marL="2286000" algn="l" defTabSz="914400" rtl="0" eaLnBrk="1" latinLnBrk="0" hangingPunct="1">
      <a:defRPr sz="2000" kern="1200">
        <a:solidFill>
          <a:schemeClr val="tx1"/>
        </a:solidFill>
        <a:latin typeface="Times" pitchFamily="18" charset="0"/>
        <a:ea typeface="+mn-ea"/>
        <a:cs typeface="+mn-cs"/>
      </a:defRPr>
    </a:lvl6pPr>
    <a:lvl7pPr marL="2743200" algn="l" defTabSz="914400" rtl="0" eaLnBrk="1" latinLnBrk="0" hangingPunct="1">
      <a:defRPr sz="2000" kern="1200">
        <a:solidFill>
          <a:schemeClr val="tx1"/>
        </a:solidFill>
        <a:latin typeface="Times" pitchFamily="18" charset="0"/>
        <a:ea typeface="+mn-ea"/>
        <a:cs typeface="+mn-cs"/>
      </a:defRPr>
    </a:lvl7pPr>
    <a:lvl8pPr marL="3200400" algn="l" defTabSz="914400" rtl="0" eaLnBrk="1" latinLnBrk="0" hangingPunct="1">
      <a:defRPr sz="2000" kern="1200">
        <a:solidFill>
          <a:schemeClr val="tx1"/>
        </a:solidFill>
        <a:latin typeface="Times" pitchFamily="18" charset="0"/>
        <a:ea typeface="+mn-ea"/>
        <a:cs typeface="+mn-cs"/>
      </a:defRPr>
    </a:lvl8pPr>
    <a:lvl9pPr marL="3657600" algn="l" defTabSz="914400" rtl="0" eaLnBrk="1" latinLnBrk="0" hangingPunct="1">
      <a:defRPr sz="20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FF00"/>
    <a:srgbClr val="F71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710" autoAdjust="0"/>
    <p:restoredTop sz="94705" autoAdjust="0"/>
  </p:normalViewPr>
  <p:slideViewPr>
    <p:cSldViewPr>
      <p:cViewPr>
        <p:scale>
          <a:sx n="100" d="100"/>
          <a:sy n="100" d="100"/>
        </p:scale>
        <p:origin x="-686" y="173"/>
      </p:cViewPr>
      <p:guideLst>
        <p:guide orient="horz" pos="2160"/>
        <p:guide pos="2880"/>
      </p:guideLst>
    </p:cSldViewPr>
  </p:slideViewPr>
  <p:outlineViewPr>
    <p:cViewPr>
      <p:scale>
        <a:sx n="33" d="100"/>
        <a:sy n="33" d="100"/>
      </p:scale>
      <p:origin x="0" y="14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179" y="-101"/>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170238" cy="481013"/>
          </a:xfrm>
          <a:prstGeom prst="rect">
            <a:avLst/>
          </a:prstGeom>
          <a:noFill/>
          <a:ln w="9525">
            <a:noFill/>
            <a:miter lim="800000"/>
            <a:headEnd/>
            <a:tailEnd/>
          </a:ln>
          <a:effectLst/>
        </p:spPr>
        <p:txBody>
          <a:bodyPr vert="horz" wrap="square" lIns="96631" tIns="48316" rIns="96631" bIns="48316" numCol="1" anchor="t" anchorCtr="0" compatLnSpc="1">
            <a:prstTxWarp prst="textNoShape">
              <a:avLst/>
            </a:prstTxWarp>
          </a:bodyPr>
          <a:lstStyle>
            <a:lvl1pPr defTabSz="966124">
              <a:defRPr sz="1300">
                <a:latin typeface="Times" charset="0"/>
              </a:defRPr>
            </a:lvl1pPr>
          </a:lstStyle>
          <a:p>
            <a:pPr>
              <a:defRPr/>
            </a:pPr>
            <a:endParaRPr lang="en-US"/>
          </a:p>
        </p:txBody>
      </p:sp>
      <p:sp>
        <p:nvSpPr>
          <p:cNvPr id="3075" name="Rectangle 3"/>
          <p:cNvSpPr>
            <a:spLocks noGrp="1" noChangeArrowheads="1"/>
          </p:cNvSpPr>
          <p:nvPr>
            <p:ph type="dt" idx="1"/>
          </p:nvPr>
        </p:nvSpPr>
        <p:spPr bwMode="auto">
          <a:xfrm>
            <a:off x="4144963" y="1"/>
            <a:ext cx="3170237" cy="481013"/>
          </a:xfrm>
          <a:prstGeom prst="rect">
            <a:avLst/>
          </a:prstGeom>
          <a:noFill/>
          <a:ln w="9525">
            <a:noFill/>
            <a:miter lim="800000"/>
            <a:headEnd/>
            <a:tailEnd/>
          </a:ln>
          <a:effectLst/>
        </p:spPr>
        <p:txBody>
          <a:bodyPr vert="horz" wrap="square" lIns="96631" tIns="48316" rIns="96631" bIns="48316" numCol="1" anchor="t" anchorCtr="0" compatLnSpc="1">
            <a:prstTxWarp prst="textNoShape">
              <a:avLst/>
            </a:prstTxWarp>
          </a:bodyPr>
          <a:lstStyle>
            <a:lvl1pPr algn="r" defTabSz="966124">
              <a:defRPr sz="1300">
                <a:latin typeface="Times"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6" y="4560889"/>
            <a:ext cx="5365750" cy="4321175"/>
          </a:xfrm>
          <a:prstGeom prst="rect">
            <a:avLst/>
          </a:prstGeom>
          <a:noFill/>
          <a:ln w="9525">
            <a:noFill/>
            <a:miter lim="800000"/>
            <a:headEnd/>
            <a:tailEnd/>
          </a:ln>
          <a:effectLst/>
        </p:spPr>
        <p:txBody>
          <a:bodyPr vert="horz" wrap="square" lIns="96631" tIns="48316" rIns="96631" bIns="483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31" tIns="48316" rIns="96631" bIns="48316" numCol="1" anchor="b" anchorCtr="0" compatLnSpc="1">
            <a:prstTxWarp prst="textNoShape">
              <a:avLst/>
            </a:prstTxWarp>
          </a:bodyPr>
          <a:lstStyle>
            <a:lvl1pPr defTabSz="966124">
              <a:defRPr sz="1300">
                <a:latin typeface="Times" charset="0"/>
              </a:defRPr>
            </a:lvl1pPr>
          </a:lstStyle>
          <a:p>
            <a:pPr>
              <a:defRPr/>
            </a:pPr>
            <a:endParaRPr lang="en-US"/>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31" tIns="48316" rIns="96631" bIns="48316" numCol="1" anchor="b" anchorCtr="0" compatLnSpc="1">
            <a:prstTxWarp prst="textNoShape">
              <a:avLst/>
            </a:prstTxWarp>
          </a:bodyPr>
          <a:lstStyle>
            <a:lvl1pPr algn="r" defTabSz="966124">
              <a:defRPr sz="1300">
                <a:latin typeface="Times" charset="0"/>
              </a:defRPr>
            </a:lvl1pPr>
          </a:lstStyle>
          <a:p>
            <a:pPr>
              <a:defRPr/>
            </a:pPr>
            <a:fld id="{C16B17B7-FA89-4E49-A1E2-469F311613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65151"/>
            <a:fld id="{58832FD3-555C-4A01-8B66-F121484FBBA2}" type="slidenum">
              <a:rPr lang="en-US" smtClean="0">
                <a:latin typeface="Times" pitchFamily="18" charset="0"/>
              </a:rPr>
              <a:pPr defTabSz="965151"/>
              <a:t>1</a:t>
            </a:fld>
            <a:endParaRPr lang="en-US" dirty="0" smtClean="0">
              <a:latin typeface="Times"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a:spcBef>
                <a:spcPct val="0"/>
              </a:spcBef>
            </a:pPr>
            <a:r>
              <a:rPr lang="en-US" sz="2500" b="1" dirty="0" smtClean="0">
                <a:latin typeface="Times" pitchFamily="18" charset="0"/>
              </a:rPr>
              <a:t>Optical Biosensor Detects Biological Toxins and Infectious Agents</a:t>
            </a:r>
            <a:endParaRPr lang="en-US" sz="2500" dirty="0" smtClean="0">
              <a:latin typeface="Times" pitchFamily="18" charset="0"/>
            </a:endParaRPr>
          </a:p>
          <a:p>
            <a:pPr>
              <a:spcBef>
                <a:spcPct val="0"/>
              </a:spcBef>
            </a:pPr>
            <a:endParaRPr lang="en-US" sz="2500" dirty="0" smtClean="0">
              <a:latin typeface="Times" pitchFamily="18" charset="0"/>
            </a:endParaRPr>
          </a:p>
          <a:p>
            <a:pPr>
              <a:spcBef>
                <a:spcPct val="0"/>
              </a:spcBef>
            </a:pPr>
            <a:r>
              <a:rPr lang="en-US" sz="2500" dirty="0" smtClean="0">
                <a:latin typeface="Times" pitchFamily="18" charset="0"/>
              </a:rPr>
              <a:t>Toxins (poisons produced by living organisms) and disease-causing organisms such as viruses work by binding to specific receptors on the surface of an affected cell. Binding causes the receptors to aggregate, allowing the toxin or invading virus to enter the cell. </a:t>
            </a:r>
          </a:p>
          <a:p>
            <a:pPr>
              <a:spcBef>
                <a:spcPct val="0"/>
              </a:spcBef>
            </a:pPr>
            <a:endParaRPr lang="en-US" sz="2500" dirty="0" smtClean="0">
              <a:latin typeface="Times" pitchFamily="18" charset="0"/>
            </a:endParaRPr>
          </a:p>
          <a:p>
            <a:pPr>
              <a:spcBef>
                <a:spcPct val="0"/>
              </a:spcBef>
            </a:pPr>
            <a:r>
              <a:rPr lang="en-US" sz="2500" dirty="0" smtClean="0">
                <a:latin typeface="Times" pitchFamily="18" charset="0"/>
              </a:rPr>
              <a:t>Our Optical Biosensor uses optically tagged natural receptors embedded in a synthetic cell membrane to mimic a natural chain of events. When a target protein binds, the receptors in the cell membrane are pulled into a cluster by the toxin’s binding sites (shown for cholera toxin in red). The close proximity of the receptors, which are normally further apart, triggers an energy transfer leading to a fluorescent response.</a:t>
            </a:r>
          </a:p>
          <a:p>
            <a:pPr eaLnBrk="1" hangingPunct="1"/>
            <a:endParaRPr lang="en-US" dirty="0"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latin typeface="Times" pitchFamily="18" charset="0"/>
            </a:endParaRPr>
          </a:p>
        </p:txBody>
      </p:sp>
      <p:sp>
        <p:nvSpPr>
          <p:cNvPr id="65540" name="Slide Number Placeholder 3"/>
          <p:cNvSpPr>
            <a:spLocks noGrp="1"/>
          </p:cNvSpPr>
          <p:nvPr>
            <p:ph type="sldNum" sz="quarter" idx="5"/>
          </p:nvPr>
        </p:nvSpPr>
        <p:spPr>
          <a:noFill/>
        </p:spPr>
        <p:txBody>
          <a:bodyPr/>
          <a:lstStyle/>
          <a:p>
            <a:pPr defTabSz="965151"/>
            <a:fld id="{0E18AEC8-8935-4B6E-AFC7-1B2B1D3DA897}" type="slidenum">
              <a:rPr lang="en-US" smtClean="0">
                <a:latin typeface="Times" pitchFamily="18" charset="0"/>
              </a:rPr>
              <a:pPr defTabSz="965151"/>
              <a:t>15</a:t>
            </a:fld>
            <a:endParaRPr lang="en-US" dirty="0"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latin typeface="Times" pitchFamily="18" charset="0"/>
            </a:endParaRPr>
          </a:p>
        </p:txBody>
      </p:sp>
      <p:sp>
        <p:nvSpPr>
          <p:cNvPr id="65540" name="Slide Number Placeholder 3"/>
          <p:cNvSpPr>
            <a:spLocks noGrp="1"/>
          </p:cNvSpPr>
          <p:nvPr>
            <p:ph type="sldNum" sz="quarter" idx="5"/>
          </p:nvPr>
        </p:nvSpPr>
        <p:spPr>
          <a:noFill/>
        </p:spPr>
        <p:txBody>
          <a:bodyPr/>
          <a:lstStyle/>
          <a:p>
            <a:pPr defTabSz="965151"/>
            <a:fld id="{0E18AEC8-8935-4B6E-AFC7-1B2B1D3DA897}" type="slidenum">
              <a:rPr lang="en-US" smtClean="0">
                <a:latin typeface="Times" pitchFamily="18" charset="0"/>
              </a:rPr>
              <a:pPr defTabSz="965151"/>
              <a:t>16</a:t>
            </a:fld>
            <a:endParaRPr lang="en-US" dirty="0"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latin typeface="Times" pitchFamily="18" charset="0"/>
            </a:endParaRPr>
          </a:p>
        </p:txBody>
      </p:sp>
      <p:sp>
        <p:nvSpPr>
          <p:cNvPr id="65540" name="Slide Number Placeholder 3"/>
          <p:cNvSpPr>
            <a:spLocks noGrp="1"/>
          </p:cNvSpPr>
          <p:nvPr>
            <p:ph type="sldNum" sz="quarter" idx="5"/>
          </p:nvPr>
        </p:nvSpPr>
        <p:spPr>
          <a:noFill/>
        </p:spPr>
        <p:txBody>
          <a:bodyPr/>
          <a:lstStyle/>
          <a:p>
            <a:pPr defTabSz="965151"/>
            <a:fld id="{0E18AEC8-8935-4B6E-AFC7-1B2B1D3DA897}" type="slidenum">
              <a:rPr lang="en-US" smtClean="0">
                <a:latin typeface="Times" pitchFamily="18" charset="0"/>
              </a:rPr>
              <a:pPr defTabSz="965151"/>
              <a:t>17</a:t>
            </a:fld>
            <a:endParaRPr lang="en-US" dirty="0"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latin typeface="Times" pitchFamily="18" charset="0"/>
            </a:endParaRPr>
          </a:p>
        </p:txBody>
      </p:sp>
      <p:sp>
        <p:nvSpPr>
          <p:cNvPr id="65540" name="Slide Number Placeholder 3"/>
          <p:cNvSpPr>
            <a:spLocks noGrp="1"/>
          </p:cNvSpPr>
          <p:nvPr>
            <p:ph type="sldNum" sz="quarter" idx="5"/>
          </p:nvPr>
        </p:nvSpPr>
        <p:spPr>
          <a:noFill/>
        </p:spPr>
        <p:txBody>
          <a:bodyPr/>
          <a:lstStyle/>
          <a:p>
            <a:pPr defTabSz="965151"/>
            <a:fld id="{0E18AEC8-8935-4B6E-AFC7-1B2B1D3DA897}" type="slidenum">
              <a:rPr lang="en-US" smtClean="0">
                <a:latin typeface="Times" pitchFamily="18" charset="0"/>
              </a:rPr>
              <a:pPr defTabSz="965151"/>
              <a:t>18</a:t>
            </a:fld>
            <a:endParaRPr lang="en-US" dirty="0"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6B17B7-FA89-4E49-A1E2-469F31161391}"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r>
              <a:rPr lang="en-US"/>
              <a:t>Slide </a:t>
            </a:r>
            <a:fld id="{90B6ED11-FB4E-44AF-B058-5E927A3263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r>
              <a:rPr lang="en-US"/>
              <a:t>Slide </a:t>
            </a:r>
            <a:fld id="{142476B5-33FA-4809-9EEF-3EB41B46942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r>
              <a:rPr lang="en-US"/>
              <a:t>LA-UR-03-3287</a:t>
            </a:r>
          </a:p>
        </p:txBody>
      </p:sp>
      <p:sp>
        <p:nvSpPr>
          <p:cNvPr id="7" name="Rectangle 6"/>
          <p:cNvSpPr>
            <a:spLocks noGrp="1" noChangeArrowheads="1"/>
          </p:cNvSpPr>
          <p:nvPr>
            <p:ph type="sldNum" sz="quarter" idx="12"/>
          </p:nvPr>
        </p:nvSpPr>
        <p:spPr/>
        <p:txBody>
          <a:bodyPr/>
          <a:lstStyle>
            <a:lvl1pPr>
              <a:defRPr/>
            </a:lvl1pPr>
          </a:lstStyle>
          <a:p>
            <a:pPr>
              <a:defRPr/>
            </a:pPr>
            <a:fld id="{FDCB4B29-42F9-43DD-BFE4-6F1E86B9CA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60"/>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13200" cy="45258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73600" y="1600201"/>
            <a:ext cx="4013200" cy="4525840"/>
          </a:xfrm>
          <a:prstGeom prst="rect">
            <a:avLst/>
          </a:prstGeom>
        </p:spPr>
        <p:txBody>
          <a:bodyPr/>
          <a:lstStyle/>
          <a:p>
            <a:pPr lvl="0"/>
            <a:endParaRPr lang="en-US"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42900" y="393700"/>
            <a:ext cx="8343900" cy="4111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342900" y="1460500"/>
            <a:ext cx="8343900"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4" name="Picture 7"/>
          <p:cNvPicPr>
            <a:picLocks noChangeAspect="1" noChangeArrowheads="1"/>
          </p:cNvPicPr>
          <p:nvPr userDrawn="1"/>
        </p:nvPicPr>
        <p:blipFill>
          <a:blip r:embed="rId6"/>
          <a:srcRect/>
          <a:stretch>
            <a:fillRect/>
          </a:stretch>
        </p:blipFill>
        <p:spPr bwMode="auto">
          <a:xfrm>
            <a:off x="7788275" y="6496050"/>
            <a:ext cx="920750" cy="212725"/>
          </a:xfrm>
          <a:prstGeom prst="rect">
            <a:avLst/>
          </a:prstGeom>
          <a:noFill/>
          <a:ln w="9525">
            <a:noFill/>
            <a:miter lim="800000"/>
            <a:headEnd/>
            <a:tailEnd/>
          </a:ln>
        </p:spPr>
      </p:pic>
      <p:sp>
        <p:nvSpPr>
          <p:cNvPr id="1032" name="Text Box 8"/>
          <p:cNvSpPr txBox="1">
            <a:spLocks noChangeArrowheads="1"/>
          </p:cNvSpPr>
          <p:nvPr userDrawn="1"/>
        </p:nvSpPr>
        <p:spPr bwMode="auto">
          <a:xfrm>
            <a:off x="3708400" y="6188075"/>
            <a:ext cx="1828800"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chemeClr val="bg2"/>
                </a:solidFill>
                <a:latin typeface="Arial" charset="0"/>
              </a:rPr>
              <a:t>U N C L A S S I F I E D</a:t>
            </a:r>
            <a:endParaRPr lang="en-US" sz="1000">
              <a:solidFill>
                <a:schemeClr val="bg2"/>
              </a:solidFill>
            </a:endParaRPr>
          </a:p>
        </p:txBody>
      </p:sp>
      <p:pic>
        <p:nvPicPr>
          <p:cNvPr id="5126" name="Picture 10"/>
          <p:cNvPicPr>
            <a:picLocks noChangeAspect="1" noChangeArrowheads="1"/>
          </p:cNvPicPr>
          <p:nvPr userDrawn="1"/>
        </p:nvPicPr>
        <p:blipFill>
          <a:blip r:embed="rId7"/>
          <a:srcRect/>
          <a:stretch>
            <a:fillRect/>
          </a:stretch>
        </p:blipFill>
        <p:spPr bwMode="auto">
          <a:xfrm>
            <a:off x="190500" y="5791200"/>
            <a:ext cx="1430338" cy="660400"/>
          </a:xfrm>
          <a:prstGeom prst="rect">
            <a:avLst/>
          </a:prstGeom>
          <a:noFill/>
          <a:ln w="9525">
            <a:noFill/>
            <a:miter lim="800000"/>
            <a:headEnd/>
            <a:tailEnd/>
          </a:ln>
        </p:spPr>
      </p:pic>
      <p:sp>
        <p:nvSpPr>
          <p:cNvPr id="1036" name="Line 12"/>
          <p:cNvSpPr>
            <a:spLocks noChangeShapeType="1"/>
          </p:cNvSpPr>
          <p:nvPr userDrawn="1"/>
        </p:nvSpPr>
        <p:spPr bwMode="auto">
          <a:xfrm>
            <a:off x="1241425" y="6430963"/>
            <a:ext cx="7445375" cy="0"/>
          </a:xfrm>
          <a:prstGeom prst="line">
            <a:avLst/>
          </a:prstGeom>
          <a:noFill/>
          <a:ln w="9525">
            <a:solidFill>
              <a:schemeClr val="tx1"/>
            </a:solidFill>
            <a:round/>
            <a:headEnd/>
            <a:tailEnd/>
          </a:ln>
          <a:effectLst/>
        </p:spPr>
        <p:txBody>
          <a:bodyPr wrap="none" anchor="ctr"/>
          <a:lstStyle/>
          <a:p>
            <a:pPr>
              <a:defRPr/>
            </a:pPr>
            <a:endParaRPr lang="en-US"/>
          </a:p>
        </p:txBody>
      </p:sp>
      <p:sp>
        <p:nvSpPr>
          <p:cNvPr id="1037" name="Line 13"/>
          <p:cNvSpPr>
            <a:spLocks noChangeShapeType="1"/>
          </p:cNvSpPr>
          <p:nvPr userDrawn="1"/>
        </p:nvSpPr>
        <p:spPr bwMode="auto">
          <a:xfrm>
            <a:off x="463550" y="6430963"/>
            <a:ext cx="355600" cy="0"/>
          </a:xfrm>
          <a:prstGeom prst="line">
            <a:avLst/>
          </a:prstGeom>
          <a:noFill/>
          <a:ln w="9525">
            <a:solidFill>
              <a:schemeClr val="tx1"/>
            </a:solidFill>
            <a:round/>
            <a:headEnd/>
            <a:tailEnd/>
          </a:ln>
          <a:effectLst/>
        </p:spPr>
        <p:txBody>
          <a:bodyPr wrap="none" anchor="ctr"/>
          <a:lstStyle/>
          <a:p>
            <a:pPr>
              <a:defRPr/>
            </a:pPr>
            <a:endParaRPr lang="en-US"/>
          </a:p>
        </p:txBody>
      </p:sp>
      <p:sp>
        <p:nvSpPr>
          <p:cNvPr id="1038" name="Line 14"/>
          <p:cNvSpPr>
            <a:spLocks noChangeShapeType="1"/>
          </p:cNvSpPr>
          <p:nvPr userDrawn="1"/>
        </p:nvSpPr>
        <p:spPr bwMode="auto">
          <a:xfrm flipV="1">
            <a:off x="336550" y="952500"/>
            <a:ext cx="8229600" cy="12700"/>
          </a:xfrm>
          <a:prstGeom prst="line">
            <a:avLst/>
          </a:prstGeom>
          <a:noFill/>
          <a:ln w="38100">
            <a:solidFill>
              <a:srgbClr val="FFB300"/>
            </a:solidFill>
            <a:round/>
            <a:headEnd/>
            <a:tailEnd/>
          </a:ln>
          <a:effectLst/>
        </p:spPr>
        <p:txBody>
          <a:bodyPr wrap="none" anchor="ctr"/>
          <a:lstStyle/>
          <a:p>
            <a:pPr>
              <a:defRPr/>
            </a:pPr>
            <a:endParaRPr lang="en-US"/>
          </a:p>
        </p:txBody>
      </p:sp>
      <p:sp>
        <p:nvSpPr>
          <p:cNvPr id="1040" name="Rectangle 16"/>
          <p:cNvSpPr>
            <a:spLocks noGrp="1" noChangeArrowheads="1"/>
          </p:cNvSpPr>
          <p:nvPr>
            <p:ph type="sldNum" sz="quarter" idx="4"/>
          </p:nvPr>
        </p:nvSpPr>
        <p:spPr bwMode="auto">
          <a:xfrm>
            <a:off x="6845300" y="61468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r>
              <a:rPr lang="en-US"/>
              <a:t>Slide </a:t>
            </a:r>
            <a:fld id="{571B3A11-6C18-4F04-B684-DBA8C61B17FE}" type="slidenum">
              <a:rPr lang="en-US"/>
              <a:pPr>
                <a:defRPr/>
              </a:pPr>
              <a:t>‹#›</a:t>
            </a:fld>
            <a:endParaRPr lang="en-US"/>
          </a:p>
        </p:txBody>
      </p:sp>
      <p:sp>
        <p:nvSpPr>
          <p:cNvPr id="1041" name="Text Box 17"/>
          <p:cNvSpPr txBox="1">
            <a:spLocks noChangeArrowheads="1"/>
          </p:cNvSpPr>
          <p:nvPr userDrawn="1"/>
        </p:nvSpPr>
        <p:spPr bwMode="auto">
          <a:xfrm>
            <a:off x="407988" y="6442075"/>
            <a:ext cx="5334000" cy="214313"/>
          </a:xfrm>
          <a:prstGeom prst="rect">
            <a:avLst/>
          </a:prstGeom>
          <a:noFill/>
          <a:ln w="9525">
            <a:noFill/>
            <a:miter lim="800000"/>
            <a:headEnd/>
            <a:tailEnd/>
          </a:ln>
          <a:effectLst/>
        </p:spPr>
        <p:txBody>
          <a:bodyPr lIns="45720">
            <a:spAutoFit/>
          </a:bodyPr>
          <a:lstStyle/>
          <a:p>
            <a:pPr>
              <a:defRPr/>
            </a:pPr>
            <a:r>
              <a:rPr lang="en-US" sz="800">
                <a:solidFill>
                  <a:srgbClr val="000000"/>
                </a:solidFill>
                <a:latin typeface="Arial" charset="0"/>
              </a:rPr>
              <a:t>Operated by the Los Alamos National Security, LLC for the DOE/NNSA</a:t>
            </a:r>
            <a:endParaRPr lang="en-US" sz="9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4" r:id="rId3"/>
    <p:sldLayoutId id="2147483795" r:id="rId4"/>
  </p:sldLayoutIdLst>
  <p:hf hdr="0" ftr="0" dt="0"/>
  <p:txStyles>
    <p:titleStyle>
      <a:lvl1pPr algn="l" rtl="0" eaLnBrk="0" fontAlgn="base" hangingPunct="0">
        <a:spcBef>
          <a:spcPct val="0"/>
        </a:spcBef>
        <a:spcAft>
          <a:spcPct val="0"/>
        </a:spcAft>
        <a:defRPr sz="2800" b="1">
          <a:solidFill>
            <a:srgbClr val="24459C"/>
          </a:solidFill>
          <a:latin typeface="+mj-lt"/>
          <a:ea typeface="+mj-ea"/>
          <a:cs typeface="+mj-cs"/>
        </a:defRPr>
      </a:lvl1pPr>
      <a:lvl2pPr algn="l" rtl="0" eaLnBrk="0" fontAlgn="base" hangingPunct="0">
        <a:spcBef>
          <a:spcPct val="0"/>
        </a:spcBef>
        <a:spcAft>
          <a:spcPct val="0"/>
        </a:spcAft>
        <a:defRPr sz="2800" b="1">
          <a:solidFill>
            <a:srgbClr val="24459C"/>
          </a:solidFill>
          <a:latin typeface="Arial" charset="0"/>
        </a:defRPr>
      </a:lvl2pPr>
      <a:lvl3pPr algn="l" rtl="0" eaLnBrk="0" fontAlgn="base" hangingPunct="0">
        <a:spcBef>
          <a:spcPct val="0"/>
        </a:spcBef>
        <a:spcAft>
          <a:spcPct val="0"/>
        </a:spcAft>
        <a:defRPr sz="2800" b="1">
          <a:solidFill>
            <a:srgbClr val="24459C"/>
          </a:solidFill>
          <a:latin typeface="Arial" charset="0"/>
        </a:defRPr>
      </a:lvl3pPr>
      <a:lvl4pPr algn="l" rtl="0" eaLnBrk="0" fontAlgn="base" hangingPunct="0">
        <a:spcBef>
          <a:spcPct val="0"/>
        </a:spcBef>
        <a:spcAft>
          <a:spcPct val="0"/>
        </a:spcAft>
        <a:defRPr sz="2800" b="1">
          <a:solidFill>
            <a:srgbClr val="24459C"/>
          </a:solidFill>
          <a:latin typeface="Arial" charset="0"/>
        </a:defRPr>
      </a:lvl4pPr>
      <a:lvl5pPr algn="l" rtl="0" eaLnBrk="0" fontAlgn="base" hangingPunct="0">
        <a:spcBef>
          <a:spcPct val="0"/>
        </a:spcBef>
        <a:spcAft>
          <a:spcPct val="0"/>
        </a:spcAft>
        <a:defRPr sz="2800" b="1">
          <a:solidFill>
            <a:srgbClr val="24459C"/>
          </a:solidFill>
          <a:latin typeface="Arial" charset="0"/>
        </a:defRPr>
      </a:lvl5pPr>
      <a:lvl6pPr marL="457200" algn="l" rtl="0" fontAlgn="base">
        <a:spcBef>
          <a:spcPct val="0"/>
        </a:spcBef>
        <a:spcAft>
          <a:spcPct val="0"/>
        </a:spcAft>
        <a:defRPr sz="2800" b="1">
          <a:solidFill>
            <a:srgbClr val="24459C"/>
          </a:solidFill>
          <a:latin typeface="Arial" charset="0"/>
        </a:defRPr>
      </a:lvl6pPr>
      <a:lvl7pPr marL="914400" algn="l" rtl="0" fontAlgn="base">
        <a:spcBef>
          <a:spcPct val="0"/>
        </a:spcBef>
        <a:spcAft>
          <a:spcPct val="0"/>
        </a:spcAft>
        <a:defRPr sz="2800" b="1">
          <a:solidFill>
            <a:srgbClr val="24459C"/>
          </a:solidFill>
          <a:latin typeface="Arial" charset="0"/>
        </a:defRPr>
      </a:lvl7pPr>
      <a:lvl8pPr marL="1371600" algn="l" rtl="0" fontAlgn="base">
        <a:spcBef>
          <a:spcPct val="0"/>
        </a:spcBef>
        <a:spcAft>
          <a:spcPct val="0"/>
        </a:spcAft>
        <a:defRPr sz="2800" b="1">
          <a:solidFill>
            <a:srgbClr val="24459C"/>
          </a:solidFill>
          <a:latin typeface="Arial" charset="0"/>
        </a:defRPr>
      </a:lvl8pPr>
      <a:lvl9pPr marL="1828800" algn="l" rtl="0" fontAlgn="base">
        <a:spcBef>
          <a:spcPct val="0"/>
        </a:spcBef>
        <a:spcAft>
          <a:spcPct val="0"/>
        </a:spcAft>
        <a:defRPr sz="2800" b="1">
          <a:solidFill>
            <a:srgbClr val="24459C"/>
          </a:solidFill>
          <a:latin typeface="Arial" charset="0"/>
        </a:defRPr>
      </a:lvl9pPr>
    </p:titleStyle>
    <p:bodyStyle>
      <a:lvl1pPr marL="342900" indent="-342900" algn="l" rtl="0" eaLnBrk="0" fontAlgn="base" hangingPunct="0">
        <a:spcBef>
          <a:spcPct val="50000"/>
        </a:spcBef>
        <a:spcAft>
          <a:spcPct val="0"/>
        </a:spcAft>
        <a:buClr>
          <a:srgbClr val="24459C"/>
        </a:buClr>
        <a:buSzPct val="11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10000"/>
        </a:spcBef>
        <a:spcAft>
          <a:spcPct val="0"/>
        </a:spcAft>
        <a:buFont typeface="Times" pitchFamily="18" charset="0"/>
        <a:buChar char="–"/>
        <a:defRPr sz="2000">
          <a:solidFill>
            <a:schemeClr val="tx1"/>
          </a:solidFill>
          <a:latin typeface="+mn-lt"/>
        </a:defRPr>
      </a:lvl2pPr>
      <a:lvl3pPr marL="1143000" indent="-228600" algn="l" rtl="0" eaLnBrk="0" fontAlgn="base" hangingPunct="0">
        <a:spcBef>
          <a:spcPct val="10000"/>
        </a:spcBef>
        <a:spcAft>
          <a:spcPct val="0"/>
        </a:spcAft>
        <a:buFont typeface="Times" pitchFamily="18" charset="0"/>
        <a:buChar char="–"/>
        <a:defRPr sz="2400">
          <a:solidFill>
            <a:schemeClr val="tx1"/>
          </a:solidFill>
          <a:latin typeface="+mn-lt"/>
        </a:defRPr>
      </a:lvl3pPr>
      <a:lvl4pPr marL="1600200" indent="-228600" algn="l" rtl="0" eaLnBrk="0" fontAlgn="base" hangingPunct="0">
        <a:spcBef>
          <a:spcPct val="10000"/>
        </a:spcBef>
        <a:spcAft>
          <a:spcPct val="0"/>
        </a:spcAft>
        <a:buFont typeface="Times" pitchFamily="18" charset="0"/>
        <a:buChar char="–"/>
        <a:defRPr sz="1600">
          <a:solidFill>
            <a:schemeClr val="tx1"/>
          </a:solidFill>
          <a:latin typeface="+mn-lt"/>
        </a:defRPr>
      </a:lvl4pPr>
      <a:lvl5pPr marL="2057400" indent="-228600" algn="l" rtl="0" eaLnBrk="0" fontAlgn="base" hangingPunct="0">
        <a:spcBef>
          <a:spcPct val="10000"/>
        </a:spcBef>
        <a:spcAft>
          <a:spcPct val="0"/>
        </a:spcAft>
        <a:buFont typeface="Times" pitchFamily="18" charset="0"/>
        <a:buChar char="»"/>
        <a:defRPr sz="1600">
          <a:solidFill>
            <a:schemeClr val="tx1"/>
          </a:solidFill>
          <a:latin typeface="+mn-lt"/>
        </a:defRPr>
      </a:lvl5pPr>
      <a:lvl6pPr marL="2514600" indent="-228600" algn="l" rtl="0" fontAlgn="base">
        <a:spcBef>
          <a:spcPct val="10000"/>
        </a:spcBef>
        <a:spcAft>
          <a:spcPct val="0"/>
        </a:spcAft>
        <a:buFont typeface="Times" pitchFamily="18" charset="0"/>
        <a:defRPr sz="1600">
          <a:solidFill>
            <a:schemeClr val="tx1"/>
          </a:solidFill>
          <a:latin typeface="+mn-lt"/>
        </a:defRPr>
      </a:lvl6pPr>
      <a:lvl7pPr marL="2971800" indent="-228600" algn="l" rtl="0" fontAlgn="base">
        <a:spcBef>
          <a:spcPct val="10000"/>
        </a:spcBef>
        <a:spcAft>
          <a:spcPct val="0"/>
        </a:spcAft>
        <a:buFont typeface="Times" pitchFamily="18" charset="0"/>
        <a:defRPr sz="1600">
          <a:solidFill>
            <a:schemeClr val="tx1"/>
          </a:solidFill>
          <a:latin typeface="+mn-lt"/>
        </a:defRPr>
      </a:lvl7pPr>
      <a:lvl8pPr marL="3429000" indent="-228600" algn="l" rtl="0" fontAlgn="base">
        <a:spcBef>
          <a:spcPct val="10000"/>
        </a:spcBef>
        <a:spcAft>
          <a:spcPct val="0"/>
        </a:spcAft>
        <a:buFont typeface="Times" pitchFamily="18" charset="0"/>
        <a:defRPr sz="1600">
          <a:solidFill>
            <a:schemeClr val="tx1"/>
          </a:solidFill>
          <a:latin typeface="+mn-lt"/>
        </a:defRPr>
      </a:lvl8pPr>
      <a:lvl9pPr marL="3886200" indent="-228600" algn="l" rtl="0" fontAlgn="base">
        <a:spcBef>
          <a:spcPct val="10000"/>
        </a:spcBef>
        <a:spcAft>
          <a:spcPct val="0"/>
        </a:spcAft>
        <a:buFont typeface="Times" pitchFamily="18" charset="0"/>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oppie.lanl.gov/oppie/service?url_ver=Z39.88-2004&amp;rft_id=info:lanl-repo/oppie&amp;svc_val_fmt=http://oppie.lanl.gov/openurl/oppie.html&amp;svc_id=info:lanl-repo/svc/oppie/solr-bib-search&amp;svc.oparam2=0&amp;svc.oparam3=25&amp;svc.oparam4=score%20desc&amp;svc.oparam1=name:%22%20Juttner,%20B.%20%22" TargetMode="External"/><Relationship Id="rId3" Type="http://schemas.openxmlformats.org/officeDocument/2006/relationships/hyperlink" Target="http://oppie.lanl.gov/oppie/service?url_ver=Z39.88-2004&amp;rft_id=info:lanl-repo/oppie&amp;svc_val_fmt=http://oppie.lanl.gov/openurl/oppie.html&amp;svc_id=info:lanl-repo/svc/oppie/full-rec&amp;svc.oparam1=info:lanl-repo/inspec/10003669&amp;svc.oparam2=info:lanl-repo/svc/getDIDL" TargetMode="External"/><Relationship Id="rId7" Type="http://schemas.openxmlformats.org/officeDocument/2006/relationships/hyperlink" Target="http://oppie.lanl.gov/oppie/service?url_ver=Z39.88-2004&amp;rft_id=info:lanl-repo/oppie&amp;svc_val_fmt=http://oppie.lanl.gov/openurl/oppie.html&amp;svc_id=info:lanl-repo/svc/oppie/solr-bib-search&amp;svc.oparam2=0&amp;svc.oparam3=25&amp;svc.oparam4=score%20desc&amp;svc.oparam1=name:%22%20Fussmann,%20G.%20%22"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oppie.lanl.gov/oppie/service?url_ver=Z39.88-2004&amp;rft_id=info:lanl-repo/oppie&amp;svc_val_fmt=http://oppie.lanl.gov/openurl/oppie.html&amp;svc_id=info:lanl-repo/svc/oppie/solr-bib-search&amp;svc.oparam2=0&amp;svc.oparam3=25&amp;svc.oparam4=score%20desc&amp;svc.oparam1=name:%22%20Fantz,%20U.%20%22" TargetMode="External"/><Relationship Id="rId5" Type="http://schemas.openxmlformats.org/officeDocument/2006/relationships/hyperlink" Target="http://oppie.lanl.gov/oppie/service?url_ver=Z39.88-2004&amp;rft_id=info:lanl-repo/oppie&amp;svc_val_fmt=http://oppie.lanl.gov/openurl/oppie.html&amp;svc_id=info:lanl-repo/svc/oppie/solr-bib-search&amp;svc.oparam2=0&amp;svc.oparam3=25&amp;svc.oparam4=score%20desc&amp;svc.oparam1=name:%22%20Behringer,%20K.%20%22" TargetMode="External"/><Relationship Id="rId4" Type="http://schemas.openxmlformats.org/officeDocument/2006/relationships/hyperlink" Target="http://oppie.lanl.gov/oppie/service?url_ver=Z39.88-2004&amp;rft_id=info:lanl-repo/oppie&amp;svc_val_fmt=http://oppie.lanl.gov/openurl/oppie.html&amp;svc_id=info:lanl-repo/svc/oppie/solr-bib-search&amp;svc.oparam2=0&amp;svc.oparam3=25&amp;svc.oparam4=score%20desc&amp;svc.oparam1=name:%22Versteegh,%20A.%20%22" TargetMode="External"/><Relationship Id="rId9" Type="http://schemas.openxmlformats.org/officeDocument/2006/relationships/hyperlink" Target="http://oppie.lanl.gov/oppie/service?url_ver=Z39.88-2004&amp;rft_id=info:lanl-repo/oppie&amp;svc_val_fmt=http://oppie.lanl.gov/openurl/oppie.html&amp;svc_id=info:lanl-repo/svc/oppie/solr-bib-search&amp;svc.oparam2=0&amp;svc.oparam3=25&amp;svc.oparam4=score%20desc&amp;svc.oparam1=name:%22%20et%20al.%20%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457200" y="0"/>
            <a:ext cx="8001000" cy="4124206"/>
          </a:xfrm>
          <a:prstGeom prst="rect">
            <a:avLst/>
          </a:prstGeom>
          <a:noFill/>
          <a:ln w="9525">
            <a:noFill/>
            <a:miter lim="800000"/>
            <a:headEnd/>
            <a:tailEnd/>
          </a:ln>
        </p:spPr>
        <p:txBody>
          <a:bodyPr wrap="square" lIns="0" tIns="0" rIns="0" bIns="0">
            <a:spAutoFit/>
          </a:bodyPr>
          <a:lstStyle/>
          <a:p>
            <a:pPr algn="ctr"/>
            <a:endParaRPr lang="en-US" sz="2400" b="1" dirty="0">
              <a:latin typeface="Helvetica" pitchFamily="34" charset="0"/>
            </a:endParaRPr>
          </a:p>
          <a:p>
            <a:pPr algn="ctr"/>
            <a:r>
              <a:rPr lang="en-US" sz="2400" b="1" dirty="0" smtClean="0">
                <a:latin typeface="Helvetica" pitchFamily="34" charset="0"/>
              </a:rPr>
              <a:t>Free-Floating Atmospheric Pressure Ball Plasmas</a:t>
            </a:r>
            <a:endParaRPr lang="en-US" sz="2400" b="1" dirty="0">
              <a:latin typeface="Helvetica" pitchFamily="34" charset="0"/>
            </a:endParaRPr>
          </a:p>
          <a:p>
            <a:pPr algn="ctr"/>
            <a:endParaRPr lang="en-US" sz="2400" b="1" dirty="0">
              <a:latin typeface="Helvetica" pitchFamily="34" charset="0"/>
            </a:endParaRPr>
          </a:p>
          <a:p>
            <a:pPr marL="914400" lvl="1" indent="-292100"/>
            <a:r>
              <a:rPr lang="en-US" b="1" dirty="0"/>
              <a:t>			</a:t>
            </a:r>
            <a:r>
              <a:rPr lang="en-US" sz="1400" b="1" dirty="0"/>
              <a:t>		</a:t>
            </a:r>
          </a:p>
          <a:p>
            <a:pPr marL="914400" lvl="1" indent="-292100" algn="ctr"/>
            <a:r>
              <a:rPr lang="en-US" sz="1600" b="1" u="sng" dirty="0">
                <a:latin typeface="Helvetica" pitchFamily="34" charset="0"/>
              </a:rPr>
              <a:t>G. A. </a:t>
            </a:r>
            <a:r>
              <a:rPr lang="en-US" sz="1600" b="1" u="sng" dirty="0" smtClean="0">
                <a:latin typeface="Helvetica" pitchFamily="34" charset="0"/>
              </a:rPr>
              <a:t>Wurden</a:t>
            </a:r>
            <a:r>
              <a:rPr lang="en-US" sz="1600" b="1" dirty="0" smtClean="0">
                <a:latin typeface="Helvetica" pitchFamily="34" charset="0"/>
              </a:rPr>
              <a:t>, Z. Wang, C. Ticos </a:t>
            </a:r>
          </a:p>
          <a:p>
            <a:pPr marL="914400" lvl="1" indent="-292100" algn="ctr"/>
            <a:r>
              <a:rPr lang="en-US" sz="1600" i="1" dirty="0" smtClean="0">
                <a:latin typeface="Helvetica" pitchFamily="34" charset="0"/>
              </a:rPr>
              <a:t>Los Alamos National Laboratory</a:t>
            </a:r>
          </a:p>
          <a:p>
            <a:pPr marL="914400" lvl="1" indent="-292100" algn="ctr"/>
            <a:r>
              <a:rPr lang="en-US" sz="1600" i="1" dirty="0" smtClean="0">
                <a:latin typeface="Helvetica" pitchFamily="34" charset="0"/>
              </a:rPr>
              <a:t>Los Alamos, NM 87545 USA</a:t>
            </a:r>
            <a:endParaRPr lang="en-US" sz="1600" b="1" u="sng" dirty="0" smtClean="0">
              <a:latin typeface="Helvetica" pitchFamily="34" charset="0"/>
            </a:endParaRPr>
          </a:p>
          <a:p>
            <a:pPr marL="914400" lvl="1" indent="-292100" algn="ctr"/>
            <a:endParaRPr lang="en-US" sz="1600" b="1" u="sng" dirty="0" smtClean="0">
              <a:latin typeface="Helvetica" pitchFamily="34" charset="0"/>
            </a:endParaRPr>
          </a:p>
          <a:p>
            <a:pPr marL="914400" lvl="1" indent="-292100" algn="ctr"/>
            <a:r>
              <a:rPr lang="en-US" sz="1600" b="1" dirty="0" smtClean="0">
                <a:latin typeface="Helvetica" pitchFamily="34" charset="0"/>
              </a:rPr>
              <a:t>C. J. v. Wurden</a:t>
            </a:r>
            <a:endParaRPr lang="en-US" sz="1600" b="1" dirty="0">
              <a:latin typeface="Helvetica" pitchFamily="34" charset="0"/>
            </a:endParaRPr>
          </a:p>
          <a:p>
            <a:pPr marL="914400" lvl="1" indent="-292100" algn="ctr"/>
            <a:r>
              <a:rPr lang="en-US" sz="1600" i="1" dirty="0" smtClean="0">
                <a:latin typeface="Helvetica" pitchFamily="34" charset="0"/>
              </a:rPr>
              <a:t>Los Alamos High School</a:t>
            </a:r>
            <a:endParaRPr lang="en-US" sz="1600" i="1" dirty="0">
              <a:latin typeface="Helvetica" pitchFamily="34" charset="0"/>
            </a:endParaRPr>
          </a:p>
          <a:p>
            <a:pPr marL="914400" lvl="1" indent="-292100" algn="ctr"/>
            <a:r>
              <a:rPr lang="en-US" sz="1600" i="1" dirty="0" smtClean="0">
                <a:latin typeface="Helvetica" pitchFamily="34" charset="0"/>
              </a:rPr>
              <a:t>Los Alamos, NM 87544</a:t>
            </a:r>
            <a:endParaRPr lang="en-US" sz="1600" i="1" dirty="0">
              <a:latin typeface="Helvetica" pitchFamily="34" charset="0"/>
            </a:endParaRPr>
          </a:p>
          <a:p>
            <a:pPr marL="914400" lvl="1" indent="-292100" algn="ctr"/>
            <a:endParaRPr lang="en-US" sz="1600" dirty="0">
              <a:latin typeface="Helvetica" pitchFamily="34" charset="0"/>
            </a:endParaRPr>
          </a:p>
          <a:p>
            <a:pPr marL="914400" lvl="1" indent="-292100" algn="ctr"/>
            <a:endParaRPr lang="en-US" sz="1600" dirty="0" smtClean="0">
              <a:latin typeface="Helvetica" pitchFamily="34" charset="0"/>
            </a:endParaRPr>
          </a:p>
          <a:p>
            <a:pPr marL="914400" lvl="1" indent="-292100" algn="ctr"/>
            <a:endParaRPr lang="en-US" sz="1600" dirty="0" smtClean="0">
              <a:latin typeface="Helvetica" pitchFamily="34" charset="0"/>
            </a:endParaRPr>
          </a:p>
          <a:p>
            <a:pPr algn="ctr"/>
            <a:endParaRPr lang="en-US" sz="1600" dirty="0"/>
          </a:p>
        </p:txBody>
      </p:sp>
      <p:sp>
        <p:nvSpPr>
          <p:cNvPr id="3" name="TextBox 2"/>
          <p:cNvSpPr txBox="1"/>
          <p:nvPr/>
        </p:nvSpPr>
        <p:spPr>
          <a:xfrm>
            <a:off x="7543800" y="6172200"/>
            <a:ext cx="1295547" cy="276999"/>
          </a:xfrm>
          <a:prstGeom prst="rect">
            <a:avLst/>
          </a:prstGeom>
          <a:noFill/>
        </p:spPr>
        <p:txBody>
          <a:bodyPr wrap="none" rtlCol="0">
            <a:spAutoFit/>
          </a:bodyPr>
          <a:lstStyle/>
          <a:p>
            <a:r>
              <a:rPr lang="en-US" sz="1200" dirty="0" smtClean="0"/>
              <a:t>LA-UR-08-06284</a:t>
            </a:r>
            <a:endParaRPr lang="en-US" sz="1200" dirty="0"/>
          </a:p>
        </p:txBody>
      </p:sp>
      <p:pic>
        <p:nvPicPr>
          <p:cNvPr id="1029" name="Picture 5" descr="E:\ISEF\Ball-plasma-Phantom7\NIK_0105-1.jpg"/>
          <p:cNvPicPr>
            <a:picLocks noChangeAspect="1" noChangeArrowheads="1"/>
          </p:cNvPicPr>
          <p:nvPr/>
        </p:nvPicPr>
        <p:blipFill>
          <a:blip r:embed="rId3" cstate="print"/>
          <a:srcRect/>
          <a:stretch>
            <a:fillRect/>
          </a:stretch>
        </p:blipFill>
        <p:spPr bwMode="auto">
          <a:xfrm>
            <a:off x="381000" y="1752600"/>
            <a:ext cx="2592562" cy="2766523"/>
          </a:xfrm>
          <a:prstGeom prst="rect">
            <a:avLst/>
          </a:prstGeom>
          <a:noFill/>
        </p:spPr>
      </p:pic>
      <p:pic>
        <p:nvPicPr>
          <p:cNvPr id="1031" name="Picture 7" descr="E:\ISEF\Ball-plasma-Phantom7\Feb25-garage\NIK_0051.JPG"/>
          <p:cNvPicPr>
            <a:picLocks noChangeAspect="1" noChangeArrowheads="1"/>
          </p:cNvPicPr>
          <p:nvPr/>
        </p:nvPicPr>
        <p:blipFill>
          <a:blip r:embed="rId4" cstate="print"/>
          <a:srcRect/>
          <a:stretch>
            <a:fillRect/>
          </a:stretch>
        </p:blipFill>
        <p:spPr bwMode="auto">
          <a:xfrm>
            <a:off x="3352800" y="3352800"/>
            <a:ext cx="2491011" cy="2597150"/>
          </a:xfrm>
          <a:prstGeom prst="rect">
            <a:avLst/>
          </a:prstGeom>
          <a:noFill/>
        </p:spPr>
      </p:pic>
      <p:sp>
        <p:nvSpPr>
          <p:cNvPr id="10" name="TextBox 9"/>
          <p:cNvSpPr txBox="1"/>
          <p:nvPr/>
        </p:nvSpPr>
        <p:spPr>
          <a:xfrm>
            <a:off x="381000" y="4648200"/>
            <a:ext cx="2408416" cy="1138773"/>
          </a:xfrm>
          <a:prstGeom prst="rect">
            <a:avLst/>
          </a:prstGeom>
          <a:noFill/>
        </p:spPr>
        <p:txBody>
          <a:bodyPr wrap="square" rtlCol="0">
            <a:spAutoFit/>
          </a:bodyPr>
          <a:lstStyle/>
          <a:p>
            <a:pPr marL="914400" lvl="1" indent="-292100" algn="ctr"/>
            <a:r>
              <a:rPr lang="en-US" sz="1600" dirty="0" smtClean="0">
                <a:latin typeface="Helvetica" pitchFamily="34" charset="0"/>
              </a:rPr>
              <a:t>Presented at the</a:t>
            </a:r>
          </a:p>
          <a:p>
            <a:pPr marL="914400" lvl="1" indent="-292100" algn="ctr"/>
            <a:r>
              <a:rPr lang="en-US" sz="1600" dirty="0" smtClean="0">
                <a:latin typeface="Helvetica" pitchFamily="34" charset="0"/>
              </a:rPr>
              <a:t>PPPL Colloquium</a:t>
            </a:r>
          </a:p>
          <a:p>
            <a:pPr marL="914400" lvl="1" indent="-292100" algn="ctr"/>
            <a:r>
              <a:rPr lang="en-US" sz="1600" dirty="0" smtClean="0">
                <a:latin typeface="Helvetica" pitchFamily="34" charset="0"/>
              </a:rPr>
              <a:t>Sept. 17, 2008</a:t>
            </a:r>
            <a:endParaRPr lang="en-US" sz="1600" dirty="0" smtClean="0"/>
          </a:p>
          <a:p>
            <a:endParaRPr lang="en-US" dirty="0"/>
          </a:p>
        </p:txBody>
      </p:sp>
      <p:pic>
        <p:nvPicPr>
          <p:cNvPr id="1032" name="Picture 8" descr="E:\ISEF\Ball-plasma-Phantom7\April7-8\NIK_0091-1.JPG"/>
          <p:cNvPicPr>
            <a:picLocks noChangeAspect="1" noChangeArrowheads="1"/>
          </p:cNvPicPr>
          <p:nvPr/>
        </p:nvPicPr>
        <p:blipFill>
          <a:blip r:embed="rId5" cstate="print"/>
          <a:srcRect/>
          <a:stretch>
            <a:fillRect/>
          </a:stretch>
        </p:blipFill>
        <p:spPr bwMode="auto">
          <a:xfrm>
            <a:off x="6096000" y="2057400"/>
            <a:ext cx="2885259" cy="3352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Slide </a:t>
            </a:r>
            <a:fld id="{29D6A3E7-B659-42E3-8D2C-CB6BD419F555}" type="slidenum">
              <a:rPr lang="en-US" smtClean="0"/>
              <a:pPr>
                <a:defRPr/>
              </a:pPr>
              <a:t>10</a:t>
            </a:fld>
            <a:endParaRPr lang="en-US"/>
          </a:p>
        </p:txBody>
      </p:sp>
      <p:sp>
        <p:nvSpPr>
          <p:cNvPr id="11268" name="TextBox 3"/>
          <p:cNvSpPr txBox="1">
            <a:spLocks noChangeArrowheads="1"/>
          </p:cNvSpPr>
          <p:nvPr/>
        </p:nvSpPr>
        <p:spPr bwMode="auto">
          <a:xfrm>
            <a:off x="1600200" y="381000"/>
            <a:ext cx="5778057" cy="400110"/>
          </a:xfrm>
          <a:prstGeom prst="rect">
            <a:avLst/>
          </a:prstGeom>
          <a:noFill/>
          <a:ln w="9525">
            <a:noFill/>
            <a:miter lim="800000"/>
            <a:headEnd/>
            <a:tailEnd/>
          </a:ln>
        </p:spPr>
        <p:txBody>
          <a:bodyPr wrap="none">
            <a:spAutoFit/>
          </a:bodyPr>
          <a:lstStyle/>
          <a:p>
            <a:r>
              <a:rPr lang="en-US" b="1" dirty="0" smtClean="0"/>
              <a:t>We have made several experiments in Los Alamos: </a:t>
            </a:r>
            <a:endParaRPr lang="en-US" b="1" dirty="0"/>
          </a:p>
        </p:txBody>
      </p:sp>
      <p:sp>
        <p:nvSpPr>
          <p:cNvPr id="7" name="TextBox 6"/>
          <p:cNvSpPr txBox="1"/>
          <p:nvPr/>
        </p:nvSpPr>
        <p:spPr>
          <a:xfrm>
            <a:off x="304800" y="1066801"/>
            <a:ext cx="8458200" cy="2246769"/>
          </a:xfrm>
          <a:prstGeom prst="rect">
            <a:avLst/>
          </a:prstGeom>
          <a:noFill/>
        </p:spPr>
        <p:txBody>
          <a:bodyPr wrap="square" rtlCol="0">
            <a:spAutoFit/>
          </a:bodyPr>
          <a:lstStyle/>
          <a:p>
            <a:pPr>
              <a:buFont typeface="Arial" pitchFamily="34" charset="0"/>
              <a:buChar char="•"/>
            </a:pPr>
            <a:r>
              <a:rPr lang="en-US" dirty="0" smtClean="0"/>
              <a:t>At LANL, with a 1mF, 10kV cap bank, hooked up to copper electrodes in a 5-gallon bucket, filled with a weak solution of tap water and copper sulfate. Various high speed cameras, including DiCam Pro, Phantom 4, and Phantom 7.3 were available. We learned that a negative center electrode is essential to forming good ball plasmas. </a:t>
            </a:r>
          </a:p>
          <a:p>
            <a:endParaRPr lang="en-US" dirty="0" smtClean="0"/>
          </a:p>
          <a:p>
            <a:endParaRPr lang="en-US" dirty="0"/>
          </a:p>
        </p:txBody>
      </p:sp>
      <p:pic>
        <p:nvPicPr>
          <p:cNvPr id="5" name="Picture 4" descr="NIK_0041-1.jpg"/>
          <p:cNvPicPr>
            <a:picLocks noChangeAspect="1"/>
          </p:cNvPicPr>
          <p:nvPr/>
        </p:nvPicPr>
        <p:blipFill>
          <a:blip r:embed="rId2"/>
          <a:stretch>
            <a:fillRect/>
          </a:stretch>
        </p:blipFill>
        <p:spPr>
          <a:xfrm>
            <a:off x="304799" y="2895600"/>
            <a:ext cx="3502245" cy="2801112"/>
          </a:xfrm>
          <a:prstGeom prst="rect">
            <a:avLst/>
          </a:prstGeom>
        </p:spPr>
      </p:pic>
      <p:pic>
        <p:nvPicPr>
          <p:cNvPr id="6" name="Picture 5" descr="NIK_0058.jpg"/>
          <p:cNvPicPr>
            <a:picLocks noChangeAspect="1"/>
          </p:cNvPicPr>
          <p:nvPr/>
        </p:nvPicPr>
        <p:blipFill>
          <a:blip r:embed="rId3" cstate="print"/>
          <a:stretch>
            <a:fillRect/>
          </a:stretch>
        </p:blipFill>
        <p:spPr>
          <a:xfrm>
            <a:off x="5410200" y="2362200"/>
            <a:ext cx="3352800" cy="3450827"/>
          </a:xfrm>
          <a:prstGeom prst="rect">
            <a:avLst/>
          </a:prstGeom>
        </p:spPr>
      </p:pic>
      <p:pic>
        <p:nvPicPr>
          <p:cNvPr id="8" name="Picture 7" descr="NIK_0325.jpg"/>
          <p:cNvPicPr>
            <a:picLocks noChangeAspect="1"/>
          </p:cNvPicPr>
          <p:nvPr/>
        </p:nvPicPr>
        <p:blipFill>
          <a:blip r:embed="rId4" cstate="print"/>
          <a:stretch>
            <a:fillRect/>
          </a:stretch>
        </p:blipFill>
        <p:spPr>
          <a:xfrm>
            <a:off x="3429000" y="2743200"/>
            <a:ext cx="2134908" cy="2743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Slide </a:t>
            </a:r>
            <a:fld id="{29D6A3E7-B659-42E3-8D2C-CB6BD419F555}" type="slidenum">
              <a:rPr lang="en-US" smtClean="0"/>
              <a:pPr>
                <a:defRPr/>
              </a:pPr>
              <a:t>11</a:t>
            </a:fld>
            <a:endParaRPr lang="en-US"/>
          </a:p>
        </p:txBody>
      </p:sp>
      <p:sp>
        <p:nvSpPr>
          <p:cNvPr id="11268" name="TextBox 3"/>
          <p:cNvSpPr txBox="1">
            <a:spLocks noChangeArrowheads="1"/>
          </p:cNvSpPr>
          <p:nvPr/>
        </p:nvSpPr>
        <p:spPr bwMode="auto">
          <a:xfrm>
            <a:off x="1600200" y="381000"/>
            <a:ext cx="5778057" cy="400110"/>
          </a:xfrm>
          <a:prstGeom prst="rect">
            <a:avLst/>
          </a:prstGeom>
          <a:noFill/>
          <a:ln w="9525">
            <a:noFill/>
            <a:miter lim="800000"/>
            <a:headEnd/>
            <a:tailEnd/>
          </a:ln>
        </p:spPr>
        <p:txBody>
          <a:bodyPr wrap="none">
            <a:spAutoFit/>
          </a:bodyPr>
          <a:lstStyle/>
          <a:p>
            <a:r>
              <a:rPr lang="en-US" b="1" dirty="0" smtClean="0"/>
              <a:t>We have made several experiments in Los Alamos: </a:t>
            </a:r>
            <a:endParaRPr lang="en-US" b="1" dirty="0"/>
          </a:p>
        </p:txBody>
      </p:sp>
      <p:sp>
        <p:nvSpPr>
          <p:cNvPr id="7" name="TextBox 6"/>
          <p:cNvSpPr txBox="1"/>
          <p:nvPr/>
        </p:nvSpPr>
        <p:spPr>
          <a:xfrm>
            <a:off x="304800" y="1066800"/>
            <a:ext cx="5334000" cy="2954655"/>
          </a:xfrm>
          <a:prstGeom prst="rect">
            <a:avLst/>
          </a:prstGeom>
          <a:noFill/>
        </p:spPr>
        <p:txBody>
          <a:bodyPr wrap="square" rtlCol="0">
            <a:spAutoFit/>
          </a:bodyPr>
          <a:lstStyle/>
          <a:p>
            <a:pPr algn="just">
              <a:buFont typeface="Arial" pitchFamily="34" charset="0"/>
              <a:buChar char="•"/>
            </a:pPr>
            <a:r>
              <a:rPr lang="en-US" dirty="0" smtClean="0"/>
              <a:t> </a:t>
            </a:r>
            <a:r>
              <a:rPr lang="en-US" sz="1400" dirty="0" smtClean="0"/>
              <a:t>In Caroline von W</a:t>
            </a:r>
            <a:r>
              <a:rPr lang="hu-HU" sz="1400" dirty="0" smtClean="0"/>
              <a:t>ű</a:t>
            </a:r>
            <a:r>
              <a:rPr lang="en-US" sz="1400" dirty="0" err="1" smtClean="0"/>
              <a:t>rden’s</a:t>
            </a:r>
            <a:r>
              <a:rPr lang="en-US" sz="1400" dirty="0" smtClean="0"/>
              <a:t> lab (a garage), we used a 0.4mF capacitor, charged to 4-5 kV, in a 2-gallon plastic bucket, using distilled water, and a variety of salts, including copper sulfate, sodium chloride, lithium chloride, and copper chloride. We used a spectrometer loaned from Ocean Optics, and optics donated from CVI. A 2-channel 60 MHZ digital scope recorded light and current waveforms via USB port to a laptop computer. FLIR Systems engineers took  mid-IR movies for us. Vision Research engineers took up to 20,000 fps visible video, and we took digital Nikon visible photos and standard video movies. A flush-cut center electrode surrounded by a ceramic piece was optimal.</a:t>
            </a:r>
          </a:p>
          <a:p>
            <a:endParaRPr lang="en-US" dirty="0" smtClean="0"/>
          </a:p>
          <a:p>
            <a:endParaRPr lang="en-US" dirty="0"/>
          </a:p>
        </p:txBody>
      </p:sp>
      <p:pic>
        <p:nvPicPr>
          <p:cNvPr id="1026" name="Picture 2" descr="C:\Documents and Settings\094597\My Documents\Pictures\DataImport\DSC_2981.JPG"/>
          <p:cNvPicPr>
            <a:picLocks noChangeAspect="1" noChangeArrowheads="1"/>
          </p:cNvPicPr>
          <p:nvPr/>
        </p:nvPicPr>
        <p:blipFill>
          <a:blip r:embed="rId2" cstate="print"/>
          <a:srcRect/>
          <a:stretch>
            <a:fillRect/>
          </a:stretch>
        </p:blipFill>
        <p:spPr bwMode="auto">
          <a:xfrm>
            <a:off x="457200" y="3581400"/>
            <a:ext cx="3122370" cy="2076044"/>
          </a:xfrm>
          <a:prstGeom prst="rect">
            <a:avLst/>
          </a:prstGeom>
          <a:noFill/>
        </p:spPr>
      </p:pic>
      <p:pic>
        <p:nvPicPr>
          <p:cNvPr id="1027" name="Picture 3" descr="C:\Documents and Settings\094597\My Documents\Pictures\DataImport\DSC_2722.JPG"/>
          <p:cNvPicPr>
            <a:picLocks noChangeAspect="1" noChangeArrowheads="1"/>
          </p:cNvPicPr>
          <p:nvPr/>
        </p:nvPicPr>
        <p:blipFill>
          <a:blip r:embed="rId3" cstate="print"/>
          <a:srcRect/>
          <a:stretch>
            <a:fillRect/>
          </a:stretch>
        </p:blipFill>
        <p:spPr bwMode="auto">
          <a:xfrm>
            <a:off x="3810000" y="3429000"/>
            <a:ext cx="1671941" cy="2514600"/>
          </a:xfrm>
          <a:prstGeom prst="rect">
            <a:avLst/>
          </a:prstGeom>
          <a:noFill/>
        </p:spPr>
      </p:pic>
      <p:pic>
        <p:nvPicPr>
          <p:cNvPr id="1031" name="Picture 7" descr="C:\Documents and Settings\094597\Desktop\ISEF2008-2\NIK_0018.JPG"/>
          <p:cNvPicPr>
            <a:picLocks noChangeAspect="1" noChangeArrowheads="1"/>
          </p:cNvPicPr>
          <p:nvPr/>
        </p:nvPicPr>
        <p:blipFill>
          <a:blip r:embed="rId4" cstate="print"/>
          <a:srcRect/>
          <a:stretch>
            <a:fillRect/>
          </a:stretch>
        </p:blipFill>
        <p:spPr bwMode="auto">
          <a:xfrm>
            <a:off x="5791200" y="1143000"/>
            <a:ext cx="2776016" cy="48402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IK_0058.JPG"/>
          <p:cNvPicPr>
            <a:picLocks noChangeAspect="1"/>
          </p:cNvPicPr>
          <p:nvPr/>
        </p:nvPicPr>
        <p:blipFill>
          <a:blip r:embed="rId2"/>
          <a:stretch>
            <a:fillRect/>
          </a:stretch>
        </p:blipFill>
        <p:spPr>
          <a:xfrm>
            <a:off x="1447800" y="1524000"/>
            <a:ext cx="5690616" cy="4197096"/>
          </a:xfrm>
          <a:prstGeom prst="rect">
            <a:avLst/>
          </a:prstGeom>
        </p:spPr>
      </p:pic>
      <p:sp>
        <p:nvSpPr>
          <p:cNvPr id="12291" name="Rectangle 3"/>
          <p:cNvSpPr>
            <a:spLocks noGrp="1" noChangeArrowheads="1"/>
          </p:cNvSpPr>
          <p:nvPr>
            <p:ph type="title"/>
          </p:nvPr>
        </p:nvSpPr>
        <p:spPr>
          <a:xfrm>
            <a:off x="381000" y="381000"/>
            <a:ext cx="8077200" cy="514350"/>
          </a:xfrm>
          <a:noFill/>
        </p:spPr>
        <p:txBody>
          <a:bodyPr/>
          <a:lstStyle/>
          <a:p>
            <a:pPr eaLnBrk="1" hangingPunct="1">
              <a:lnSpc>
                <a:spcPct val="85000"/>
              </a:lnSpc>
            </a:pPr>
            <a:r>
              <a:rPr lang="en-US" sz="2400" dirty="0" smtClean="0">
                <a:solidFill>
                  <a:schemeClr val="tx1"/>
                </a:solidFill>
                <a:latin typeface="Times New Roman" pitchFamily="18" charset="0"/>
              </a:rPr>
              <a:t>   </a:t>
            </a:r>
            <a:r>
              <a:rPr lang="en-US" sz="2400" dirty="0" smtClean="0"/>
              <a:t>Still visible photography shows discharge evolution</a:t>
            </a:r>
            <a:endParaRPr lang="en-US" sz="2400" dirty="0" smtClean="0">
              <a:solidFill>
                <a:schemeClr val="tx1"/>
              </a:solidFill>
              <a:latin typeface="Times New Roman" pitchFamily="18" charset="0"/>
            </a:endParaRPr>
          </a:p>
        </p:txBody>
      </p:sp>
      <p:sp>
        <p:nvSpPr>
          <p:cNvPr id="12292" name="Rectangle 4"/>
          <p:cNvSpPr>
            <a:spLocks noChangeArrowheads="1"/>
          </p:cNvSpPr>
          <p:nvPr/>
        </p:nvSpPr>
        <p:spPr bwMode="auto">
          <a:xfrm>
            <a:off x="4271963" y="3214688"/>
            <a:ext cx="9144000" cy="0"/>
          </a:xfrm>
          <a:prstGeom prst="rect">
            <a:avLst/>
          </a:prstGeom>
          <a:noFill/>
          <a:ln w="9525">
            <a:noFill/>
            <a:miter lim="800000"/>
            <a:headEnd/>
            <a:tailEnd/>
          </a:ln>
        </p:spPr>
        <p:txBody>
          <a:bodyPr>
            <a:spAutoFit/>
          </a:bodyPr>
          <a:lstStyle/>
          <a:p>
            <a:endParaRPr lang="en-US"/>
          </a:p>
        </p:txBody>
      </p:sp>
      <p:sp>
        <p:nvSpPr>
          <p:cNvPr id="12293" name="Rectangle 5"/>
          <p:cNvSpPr>
            <a:spLocks noChangeArrowheads="1"/>
          </p:cNvSpPr>
          <p:nvPr/>
        </p:nvSpPr>
        <p:spPr bwMode="auto">
          <a:xfrm>
            <a:off x="3900488" y="3219450"/>
            <a:ext cx="9144000" cy="0"/>
          </a:xfrm>
          <a:prstGeom prst="rect">
            <a:avLst/>
          </a:prstGeom>
          <a:noFill/>
          <a:ln w="9525">
            <a:noFill/>
            <a:miter lim="800000"/>
            <a:headEnd/>
            <a:tailEnd/>
          </a:ln>
        </p:spPr>
        <p:txBody>
          <a:bodyPr>
            <a:spAutoFit/>
          </a:bodyPr>
          <a:lstStyle/>
          <a:p>
            <a:endParaRPr lang="en-US"/>
          </a:p>
        </p:txBody>
      </p:sp>
      <p:sp>
        <p:nvSpPr>
          <p:cNvPr id="12294" name="Text Box 8"/>
          <p:cNvSpPr txBox="1">
            <a:spLocks noChangeArrowheads="1"/>
          </p:cNvSpPr>
          <p:nvPr/>
        </p:nvSpPr>
        <p:spPr bwMode="auto">
          <a:xfrm>
            <a:off x="533400" y="5638800"/>
            <a:ext cx="8382000" cy="400110"/>
          </a:xfrm>
          <a:prstGeom prst="rect">
            <a:avLst/>
          </a:prstGeom>
          <a:noFill/>
          <a:ln w="9525">
            <a:noFill/>
            <a:miter lim="800000"/>
            <a:headEnd/>
            <a:tailEnd/>
          </a:ln>
        </p:spPr>
        <p:txBody>
          <a:bodyPr wrap="square">
            <a:spAutoFit/>
          </a:bodyPr>
          <a:lstStyle/>
          <a:p>
            <a:pPr marL="342900" indent="-342900">
              <a:spcBef>
                <a:spcPct val="20000"/>
              </a:spcBef>
            </a:pPr>
            <a:r>
              <a:rPr lang="en-US" i="1" dirty="0">
                <a:solidFill>
                  <a:srgbClr val="0000FF"/>
                </a:solidFill>
                <a:latin typeface="Arial Unicode MS" pitchFamily="34" charset="-128"/>
              </a:rPr>
              <a:t>      </a:t>
            </a:r>
            <a:r>
              <a:rPr lang="en-US" sz="1600" i="1" dirty="0" smtClean="0">
                <a:solidFill>
                  <a:srgbClr val="0000FF"/>
                </a:solidFill>
                <a:latin typeface="Arial Unicode MS" pitchFamily="34" charset="-128"/>
              </a:rPr>
              <a:t>Initial “spider breakdown”, bubble and stalk, detached “ball”, and vortex “smoke ring”. </a:t>
            </a:r>
            <a:endParaRPr lang="en-US" sz="1600" dirty="0">
              <a:solidFill>
                <a:srgbClr val="0000FF"/>
              </a:solidFill>
              <a:latin typeface="Arial Unicode MS" pitchFamily="34" charset="-128"/>
            </a:endParaRPr>
          </a:p>
        </p:txBody>
      </p:sp>
      <p:pic>
        <p:nvPicPr>
          <p:cNvPr id="10" name="Picture 9" descr="NIK_0066.JPG"/>
          <p:cNvPicPr>
            <a:picLocks noChangeAspect="1"/>
          </p:cNvPicPr>
          <p:nvPr/>
        </p:nvPicPr>
        <p:blipFill>
          <a:blip r:embed="rId3" cstate="print"/>
          <a:stretch>
            <a:fillRect/>
          </a:stretch>
        </p:blipFill>
        <p:spPr>
          <a:xfrm>
            <a:off x="304800" y="2133600"/>
            <a:ext cx="2725844" cy="2084332"/>
          </a:xfrm>
          <a:prstGeom prst="rect">
            <a:avLst/>
          </a:prstGeom>
        </p:spPr>
      </p:pic>
      <p:pic>
        <p:nvPicPr>
          <p:cNvPr id="11" name="Picture 10" descr="NIK_0106.JPG"/>
          <p:cNvPicPr>
            <a:picLocks noChangeAspect="1"/>
          </p:cNvPicPr>
          <p:nvPr/>
        </p:nvPicPr>
        <p:blipFill>
          <a:blip r:embed="rId4" cstate="print"/>
          <a:stretch>
            <a:fillRect/>
          </a:stretch>
        </p:blipFill>
        <p:spPr>
          <a:xfrm>
            <a:off x="5562600" y="990600"/>
            <a:ext cx="3396109" cy="3175669"/>
          </a:xfrm>
          <a:prstGeom prst="rect">
            <a:avLst/>
          </a:prstGeom>
        </p:spPr>
      </p:pic>
      <p:pic>
        <p:nvPicPr>
          <p:cNvPr id="9" name="Picture 8" descr="NIK_0004.JPG"/>
          <p:cNvPicPr>
            <a:picLocks noChangeAspect="1"/>
          </p:cNvPicPr>
          <p:nvPr/>
        </p:nvPicPr>
        <p:blipFill>
          <a:blip r:embed="rId5" cstate="print"/>
          <a:stretch>
            <a:fillRect/>
          </a:stretch>
        </p:blipFill>
        <p:spPr>
          <a:xfrm>
            <a:off x="3048000" y="1371600"/>
            <a:ext cx="2514600" cy="284403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381000"/>
            <a:ext cx="8077200" cy="563563"/>
          </a:xfrm>
        </p:spPr>
        <p:txBody>
          <a:bodyPr/>
          <a:lstStyle/>
          <a:p>
            <a:pPr eaLnBrk="1" hangingPunct="1"/>
            <a:r>
              <a:rPr lang="en-US" dirty="0" smtClean="0"/>
              <a:t>If the center electrode tip is exposed part way above the water, it kicks up water into the air !</a:t>
            </a:r>
          </a:p>
        </p:txBody>
      </p:sp>
      <p:sp>
        <p:nvSpPr>
          <p:cNvPr id="8" name="Slide Number Placeholder 3"/>
          <p:cNvSpPr>
            <a:spLocks noGrp="1"/>
          </p:cNvSpPr>
          <p:nvPr>
            <p:ph type="sldNum" sz="quarter" idx="10"/>
          </p:nvPr>
        </p:nvSpPr>
        <p:spPr/>
        <p:txBody>
          <a:bodyPr/>
          <a:lstStyle/>
          <a:p>
            <a:pPr>
              <a:defRPr/>
            </a:pPr>
            <a:r>
              <a:rPr lang="en-US" dirty="0"/>
              <a:t>Slide </a:t>
            </a:r>
            <a:fld id="{336FFEB2-62A7-4760-AC55-197DC958CC5F}" type="slidenum">
              <a:rPr lang="en-US"/>
              <a:pPr>
                <a:defRPr/>
              </a:pPr>
              <a:t>13</a:t>
            </a:fld>
            <a:endParaRPr lang="en-US" dirty="0"/>
          </a:p>
        </p:txBody>
      </p:sp>
      <p:pic>
        <p:nvPicPr>
          <p:cNvPr id="101379" name="Picture 3" descr="D:\Pictures\Jan15-Ball\NIK_0157.JPG"/>
          <p:cNvPicPr>
            <a:picLocks noChangeAspect="1" noChangeArrowheads="1"/>
          </p:cNvPicPr>
          <p:nvPr/>
        </p:nvPicPr>
        <p:blipFill>
          <a:blip r:embed="rId2" cstate="print"/>
          <a:srcRect/>
          <a:stretch>
            <a:fillRect/>
          </a:stretch>
        </p:blipFill>
        <p:spPr bwMode="auto">
          <a:xfrm>
            <a:off x="1524000" y="990600"/>
            <a:ext cx="6358645" cy="5029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381000"/>
            <a:ext cx="7848600" cy="563563"/>
          </a:xfrm>
        </p:spPr>
        <p:txBody>
          <a:bodyPr/>
          <a:lstStyle/>
          <a:p>
            <a:pPr eaLnBrk="1" hangingPunct="1"/>
            <a:r>
              <a:rPr lang="en-US" dirty="0" smtClean="0"/>
              <a:t>We found that a flush-electrode wire doesn’t kick up any water by comparison</a:t>
            </a:r>
          </a:p>
        </p:txBody>
      </p:sp>
      <p:sp>
        <p:nvSpPr>
          <p:cNvPr id="8" name="Slide Number Placeholder 3"/>
          <p:cNvSpPr>
            <a:spLocks noGrp="1"/>
          </p:cNvSpPr>
          <p:nvPr>
            <p:ph type="sldNum" sz="quarter" idx="10"/>
          </p:nvPr>
        </p:nvSpPr>
        <p:spPr/>
        <p:txBody>
          <a:bodyPr/>
          <a:lstStyle/>
          <a:p>
            <a:pPr>
              <a:defRPr/>
            </a:pPr>
            <a:r>
              <a:rPr lang="en-US" dirty="0"/>
              <a:t>Slide </a:t>
            </a:r>
            <a:fld id="{336FFEB2-62A7-4760-AC55-197DC958CC5F}" type="slidenum">
              <a:rPr lang="en-US"/>
              <a:pPr>
                <a:defRPr/>
              </a:pPr>
              <a:t>14</a:t>
            </a:fld>
            <a:endParaRPr lang="en-US" dirty="0"/>
          </a:p>
        </p:txBody>
      </p:sp>
      <p:pic>
        <p:nvPicPr>
          <p:cNvPr id="102402" name="Picture 2" descr="D:\Pictures\Garage-May6\NIK_0033.JPG"/>
          <p:cNvPicPr>
            <a:picLocks noChangeAspect="1" noChangeArrowheads="1"/>
          </p:cNvPicPr>
          <p:nvPr/>
        </p:nvPicPr>
        <p:blipFill>
          <a:blip r:embed="rId2" cstate="print"/>
          <a:srcRect/>
          <a:stretch>
            <a:fillRect/>
          </a:stretch>
        </p:blipFill>
        <p:spPr bwMode="auto">
          <a:xfrm>
            <a:off x="1600200" y="990600"/>
            <a:ext cx="5984577" cy="507489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381000"/>
            <a:ext cx="8369300" cy="600075"/>
          </a:xfrm>
        </p:spPr>
        <p:txBody>
          <a:bodyPr/>
          <a:lstStyle/>
          <a:p>
            <a:pPr eaLnBrk="1" hangingPunct="1"/>
            <a:r>
              <a:rPr lang="en-US" dirty="0" smtClean="0"/>
              <a:t> Infrared images reveal lift-off of vapor bubble at early times, and torus-smoke ring at late times</a:t>
            </a:r>
          </a:p>
        </p:txBody>
      </p:sp>
      <p:pic>
        <p:nvPicPr>
          <p:cNvPr id="83969" name="Picture 1" descr="D:\Pictures\ISEF-ABQ\FLIR SC-6000 QWIP 931us color.jpg"/>
          <p:cNvPicPr>
            <a:picLocks noChangeAspect="1" noChangeArrowheads="1"/>
          </p:cNvPicPr>
          <p:nvPr/>
        </p:nvPicPr>
        <p:blipFill>
          <a:blip r:embed="rId3"/>
          <a:srcRect/>
          <a:stretch>
            <a:fillRect/>
          </a:stretch>
        </p:blipFill>
        <p:spPr bwMode="auto">
          <a:xfrm>
            <a:off x="-152400" y="1143000"/>
            <a:ext cx="5486400" cy="4114800"/>
          </a:xfrm>
          <a:prstGeom prst="rect">
            <a:avLst/>
          </a:prstGeom>
          <a:noFill/>
        </p:spPr>
      </p:pic>
      <p:sp>
        <p:nvSpPr>
          <p:cNvPr id="7" name="TextBox 6"/>
          <p:cNvSpPr txBox="1"/>
          <p:nvPr/>
        </p:nvSpPr>
        <p:spPr>
          <a:xfrm>
            <a:off x="1828800" y="5334000"/>
            <a:ext cx="4792722" cy="369332"/>
          </a:xfrm>
          <a:prstGeom prst="rect">
            <a:avLst/>
          </a:prstGeom>
          <a:noFill/>
        </p:spPr>
        <p:txBody>
          <a:bodyPr wrap="none" rtlCol="0">
            <a:spAutoFit/>
          </a:bodyPr>
          <a:lstStyle/>
          <a:p>
            <a:r>
              <a:rPr lang="en-US" sz="1800" dirty="0" smtClean="0"/>
              <a:t>FLIR Systems SC-6000 QWIP camera IR images</a:t>
            </a:r>
            <a:endParaRPr lang="en-US" sz="1800" dirty="0"/>
          </a:p>
        </p:txBody>
      </p:sp>
      <p:pic>
        <p:nvPicPr>
          <p:cNvPr id="11" name="Picture 10" descr="FLIR SC-6000 QWIP 931us color-torus.jpg"/>
          <p:cNvPicPr>
            <a:picLocks noChangeAspect="1"/>
          </p:cNvPicPr>
          <p:nvPr/>
        </p:nvPicPr>
        <p:blipFill>
          <a:blip r:embed="rId4"/>
          <a:stretch>
            <a:fillRect/>
          </a:stretch>
        </p:blipFill>
        <p:spPr>
          <a:xfrm>
            <a:off x="3886200" y="1143000"/>
            <a:ext cx="5486400" cy="4114800"/>
          </a:xfrm>
          <a:prstGeom prst="rect">
            <a:avLst/>
          </a:prstGeom>
        </p:spPr>
      </p:pic>
      <p:sp>
        <p:nvSpPr>
          <p:cNvPr id="9" name="TextBox 8"/>
          <p:cNvSpPr txBox="1"/>
          <p:nvPr/>
        </p:nvSpPr>
        <p:spPr>
          <a:xfrm>
            <a:off x="1752600" y="5791200"/>
            <a:ext cx="6781800" cy="338554"/>
          </a:xfrm>
          <a:prstGeom prst="rect">
            <a:avLst/>
          </a:prstGeom>
          <a:noFill/>
        </p:spPr>
        <p:txBody>
          <a:bodyPr wrap="square" rtlCol="0">
            <a:spAutoFit/>
          </a:bodyPr>
          <a:lstStyle/>
          <a:p>
            <a:r>
              <a:rPr lang="en-US" sz="1600" dirty="0" smtClean="0"/>
              <a:t>931 </a:t>
            </a:r>
            <a:r>
              <a:rPr lang="en-US" sz="1600" dirty="0" err="1" smtClean="0"/>
              <a:t>usec</a:t>
            </a:r>
            <a:r>
              <a:rPr lang="en-US" sz="1600" dirty="0" smtClean="0"/>
              <a:t> Exposures,    at  T= +17 </a:t>
            </a:r>
            <a:r>
              <a:rPr lang="en-US" sz="1600" dirty="0" err="1" smtClean="0"/>
              <a:t>msec</a:t>
            </a:r>
            <a:r>
              <a:rPr lang="en-US" sz="1600" dirty="0" smtClean="0"/>
              <a:t>, and T=+483 </a:t>
            </a:r>
            <a:r>
              <a:rPr lang="en-US" sz="1600" dirty="0" err="1" smtClean="0"/>
              <a:t>msec</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381000"/>
            <a:ext cx="8369300" cy="600075"/>
          </a:xfrm>
        </p:spPr>
        <p:txBody>
          <a:bodyPr/>
          <a:lstStyle/>
          <a:p>
            <a:pPr eaLnBrk="1" hangingPunct="1"/>
            <a:r>
              <a:rPr lang="en-US" dirty="0" smtClean="0"/>
              <a:t> Current and light histories are monitored</a:t>
            </a:r>
          </a:p>
        </p:txBody>
      </p:sp>
      <p:sp>
        <p:nvSpPr>
          <p:cNvPr id="7" name="TextBox 6"/>
          <p:cNvSpPr txBox="1"/>
          <p:nvPr/>
        </p:nvSpPr>
        <p:spPr>
          <a:xfrm>
            <a:off x="1828800" y="5334000"/>
            <a:ext cx="6659259" cy="369332"/>
          </a:xfrm>
          <a:prstGeom prst="rect">
            <a:avLst/>
          </a:prstGeom>
          <a:noFill/>
        </p:spPr>
        <p:txBody>
          <a:bodyPr wrap="none" rtlCol="0">
            <a:spAutoFit/>
          </a:bodyPr>
          <a:lstStyle/>
          <a:p>
            <a:r>
              <a:rPr lang="en-US" sz="1800" dirty="0" smtClean="0"/>
              <a:t>Yellow: discharge current, 10 Amp/div    Blue: wide angle photodiode</a:t>
            </a:r>
            <a:endParaRPr lang="en-US" sz="1800" dirty="0"/>
          </a:p>
        </p:txBody>
      </p:sp>
      <p:sp>
        <p:nvSpPr>
          <p:cNvPr id="9" name="TextBox 8"/>
          <p:cNvSpPr txBox="1"/>
          <p:nvPr/>
        </p:nvSpPr>
        <p:spPr>
          <a:xfrm>
            <a:off x="1828800" y="5715000"/>
            <a:ext cx="6781800" cy="369332"/>
          </a:xfrm>
          <a:prstGeom prst="rect">
            <a:avLst/>
          </a:prstGeom>
          <a:noFill/>
        </p:spPr>
        <p:txBody>
          <a:bodyPr wrap="square" rtlCol="0">
            <a:spAutoFit/>
          </a:bodyPr>
          <a:lstStyle/>
          <a:p>
            <a:r>
              <a:rPr lang="en-US" sz="1800" dirty="0" smtClean="0"/>
              <a:t>Purple: collimated light diode, 30 cm above water surface</a:t>
            </a:r>
            <a:endParaRPr lang="en-US" sz="1800" dirty="0"/>
          </a:p>
        </p:txBody>
      </p:sp>
      <p:pic>
        <p:nvPicPr>
          <p:cNvPr id="1028" name="Picture 4" descr="D:\Pictures\Garage-May7-8\DSC_0768.JPG"/>
          <p:cNvPicPr>
            <a:picLocks noChangeAspect="1" noChangeArrowheads="1"/>
          </p:cNvPicPr>
          <p:nvPr/>
        </p:nvPicPr>
        <p:blipFill>
          <a:blip r:embed="rId3" cstate="print"/>
          <a:srcRect/>
          <a:stretch>
            <a:fillRect/>
          </a:stretch>
        </p:blipFill>
        <p:spPr bwMode="auto">
          <a:xfrm>
            <a:off x="304800" y="1676400"/>
            <a:ext cx="5316855" cy="3535363"/>
          </a:xfrm>
          <a:prstGeom prst="rect">
            <a:avLst/>
          </a:prstGeom>
          <a:noFill/>
        </p:spPr>
      </p:pic>
      <p:pic>
        <p:nvPicPr>
          <p:cNvPr id="6" name="Picture 5" descr="DSC_0719.JPG"/>
          <p:cNvPicPr>
            <a:picLocks noChangeAspect="1"/>
          </p:cNvPicPr>
          <p:nvPr/>
        </p:nvPicPr>
        <p:blipFill>
          <a:blip r:embed="rId4" cstate="print"/>
          <a:stretch>
            <a:fillRect/>
          </a:stretch>
        </p:blipFill>
        <p:spPr>
          <a:xfrm>
            <a:off x="4648200" y="1143000"/>
            <a:ext cx="4020671" cy="2971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400800" y="0"/>
            <a:ext cx="2590800" cy="990600"/>
          </a:xfrm>
        </p:spPr>
        <p:txBody>
          <a:bodyPr/>
          <a:lstStyle/>
          <a:p>
            <a:pPr eaLnBrk="1" hangingPunct="1"/>
            <a:r>
              <a:rPr lang="en-US" dirty="0" smtClean="0"/>
              <a:t>Plasma-air boundary </a:t>
            </a:r>
          </a:p>
        </p:txBody>
      </p:sp>
      <p:sp>
        <p:nvSpPr>
          <p:cNvPr id="8" name="Rectangle 7"/>
          <p:cNvSpPr/>
          <p:nvPr/>
        </p:nvSpPr>
        <p:spPr>
          <a:xfrm>
            <a:off x="6477000" y="1447800"/>
            <a:ext cx="2514600" cy="4154984"/>
          </a:xfrm>
          <a:prstGeom prst="rect">
            <a:avLst/>
          </a:prstGeom>
        </p:spPr>
        <p:txBody>
          <a:bodyPr wrap="square">
            <a:spAutoFit/>
          </a:bodyPr>
          <a:lstStyle/>
          <a:p>
            <a:r>
              <a:rPr lang="en-US" sz="1800" dirty="0" smtClean="0"/>
              <a:t>With a Copper electrode, and a weak Copper Sulfate solution, an orange-</a:t>
            </a:r>
            <a:r>
              <a:rPr lang="en-US" sz="1800" dirty="0" err="1" smtClean="0"/>
              <a:t>ish</a:t>
            </a:r>
            <a:r>
              <a:rPr lang="en-US" sz="1800" dirty="0" smtClean="0"/>
              <a:t> boundary layer is observed to separate the surrounding air from the greenish ball plasma. </a:t>
            </a:r>
          </a:p>
          <a:p>
            <a:endParaRPr lang="en-US" sz="1800" dirty="0" smtClean="0"/>
          </a:p>
          <a:p>
            <a:r>
              <a:rPr lang="en-US" sz="1800" dirty="0" smtClean="0"/>
              <a:t>At late times, it rolls up into a vortex ring, with filamentary structures.</a:t>
            </a:r>
          </a:p>
          <a:p>
            <a:endParaRPr lang="en-US" sz="1600" dirty="0" smtClean="0"/>
          </a:p>
          <a:p>
            <a:r>
              <a:rPr lang="en-US" sz="1600" dirty="0" smtClean="0"/>
              <a:t>1/90 second, f4, ISO 100,</a:t>
            </a:r>
          </a:p>
          <a:p>
            <a:r>
              <a:rPr lang="en-US" sz="1600" dirty="0" smtClean="0"/>
              <a:t> white is over-exposed</a:t>
            </a:r>
            <a:endParaRPr lang="en-US" sz="1600" dirty="0"/>
          </a:p>
        </p:txBody>
      </p:sp>
      <p:pic>
        <p:nvPicPr>
          <p:cNvPr id="13" name="Picture 12" descr="Closeup.jpg"/>
          <p:cNvPicPr>
            <a:picLocks noChangeAspect="1"/>
          </p:cNvPicPr>
          <p:nvPr/>
        </p:nvPicPr>
        <p:blipFill>
          <a:blip r:embed="rId3" cstate="print"/>
          <a:stretch>
            <a:fillRect/>
          </a:stretch>
        </p:blipFill>
        <p:spPr>
          <a:xfrm>
            <a:off x="0" y="0"/>
            <a:ext cx="6324600" cy="74320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304800"/>
            <a:ext cx="8610600" cy="685800"/>
          </a:xfrm>
        </p:spPr>
        <p:txBody>
          <a:bodyPr/>
          <a:lstStyle/>
          <a:p>
            <a:pPr eaLnBrk="1" hangingPunct="1"/>
            <a:r>
              <a:rPr lang="en-US" dirty="0" smtClean="0"/>
              <a:t>What is the nature of the boundary layer?</a:t>
            </a:r>
          </a:p>
        </p:txBody>
      </p:sp>
      <p:sp>
        <p:nvSpPr>
          <p:cNvPr id="5" name="TextBox 4"/>
          <p:cNvSpPr txBox="1"/>
          <p:nvPr/>
        </p:nvSpPr>
        <p:spPr>
          <a:xfrm>
            <a:off x="685800" y="1066800"/>
            <a:ext cx="4648200" cy="1569660"/>
          </a:xfrm>
          <a:prstGeom prst="rect">
            <a:avLst/>
          </a:prstGeom>
          <a:noFill/>
        </p:spPr>
        <p:txBody>
          <a:bodyPr wrap="square" rtlCol="0">
            <a:spAutoFit/>
          </a:bodyPr>
          <a:lstStyle/>
          <a:p>
            <a:r>
              <a:rPr lang="en-US" b="1" dirty="0" smtClean="0"/>
              <a:t>To find out, get rid of the air!</a:t>
            </a:r>
          </a:p>
          <a:p>
            <a:pPr>
              <a:buFont typeface="Arial" pitchFamily="34" charset="0"/>
              <a:buChar char="•"/>
            </a:pPr>
            <a:r>
              <a:rPr lang="en-US" dirty="0" smtClean="0"/>
              <a:t> </a:t>
            </a:r>
            <a:r>
              <a:rPr lang="en-US" sz="1400" dirty="0" smtClean="0"/>
              <a:t>Put the entire experiment in a bag full of helium</a:t>
            </a:r>
          </a:p>
          <a:p>
            <a:pPr>
              <a:buFont typeface="Arial" pitchFamily="34" charset="0"/>
              <a:buChar char="•"/>
            </a:pPr>
            <a:r>
              <a:rPr lang="en-US" sz="1400" dirty="0" smtClean="0"/>
              <a:t> The orange boundary layer is gone</a:t>
            </a:r>
          </a:p>
          <a:p>
            <a:pPr>
              <a:buFont typeface="Arial" pitchFamily="34" charset="0"/>
              <a:buChar char="•"/>
            </a:pPr>
            <a:r>
              <a:rPr lang="en-US" sz="1400" dirty="0" smtClean="0"/>
              <a:t> The plasma makes more of a jet, and less of a “ball”</a:t>
            </a:r>
          </a:p>
          <a:p>
            <a:pPr>
              <a:buFont typeface="Arial" pitchFamily="34" charset="0"/>
              <a:buChar char="•"/>
            </a:pPr>
            <a:r>
              <a:rPr lang="en-US" sz="1400" dirty="0" smtClean="0"/>
              <a:t> The spider legs become much more pronounced, and red</a:t>
            </a:r>
          </a:p>
          <a:p>
            <a:pPr>
              <a:buFont typeface="Arial" pitchFamily="34" charset="0"/>
              <a:buChar char="•"/>
            </a:pPr>
            <a:r>
              <a:rPr lang="en-US" sz="1400" dirty="0" smtClean="0"/>
              <a:t> H-alpha looking towards the water surface….no helium lines </a:t>
            </a:r>
            <a:endParaRPr lang="en-US" sz="1400" dirty="0"/>
          </a:p>
        </p:txBody>
      </p:sp>
      <p:pic>
        <p:nvPicPr>
          <p:cNvPr id="1029" name="Picture 5" descr="E:\Pictures\ScienceFair-March2008\DSC_3174.JPG"/>
          <p:cNvPicPr>
            <a:picLocks noChangeAspect="1" noChangeArrowheads="1"/>
          </p:cNvPicPr>
          <p:nvPr/>
        </p:nvPicPr>
        <p:blipFill>
          <a:blip r:embed="rId3" cstate="print"/>
          <a:srcRect/>
          <a:stretch>
            <a:fillRect/>
          </a:stretch>
        </p:blipFill>
        <p:spPr bwMode="auto">
          <a:xfrm>
            <a:off x="5562600" y="1295400"/>
            <a:ext cx="2989414" cy="4495800"/>
          </a:xfrm>
          <a:prstGeom prst="rect">
            <a:avLst/>
          </a:prstGeom>
          <a:noFill/>
        </p:spPr>
      </p:pic>
      <p:pic>
        <p:nvPicPr>
          <p:cNvPr id="1030" name="Picture 6" descr="E:\Pictures\ScienceFair-LongLens\NIK_0308.JPG"/>
          <p:cNvPicPr>
            <a:picLocks noChangeAspect="1" noChangeArrowheads="1"/>
          </p:cNvPicPr>
          <p:nvPr/>
        </p:nvPicPr>
        <p:blipFill>
          <a:blip r:embed="rId4" cstate="print"/>
          <a:srcRect/>
          <a:stretch>
            <a:fillRect/>
          </a:stretch>
        </p:blipFill>
        <p:spPr bwMode="auto">
          <a:xfrm>
            <a:off x="761999" y="2667000"/>
            <a:ext cx="4666525" cy="3124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152400"/>
            <a:ext cx="8915400" cy="914400"/>
          </a:xfrm>
          <a:noFill/>
        </p:spPr>
        <p:txBody>
          <a:bodyPr anchor="t"/>
          <a:lstStyle/>
          <a:p>
            <a:pPr eaLnBrk="1" hangingPunct="1"/>
            <a:r>
              <a:rPr lang="en-US" sz="2400" dirty="0" smtClean="0"/>
              <a:t>Using an Ocean Optics spectrometer, spectrograms are obtained every 3 milliseconds </a:t>
            </a:r>
          </a:p>
        </p:txBody>
      </p:sp>
      <p:pic>
        <p:nvPicPr>
          <p:cNvPr id="8" name="Picture 7" descr="CuCl7-12msec.JPG"/>
          <p:cNvPicPr>
            <a:picLocks noChangeAspect="1"/>
          </p:cNvPicPr>
          <p:nvPr/>
        </p:nvPicPr>
        <p:blipFill>
          <a:blip r:embed="rId2"/>
          <a:stretch>
            <a:fillRect/>
          </a:stretch>
        </p:blipFill>
        <p:spPr>
          <a:xfrm>
            <a:off x="1143000" y="990600"/>
            <a:ext cx="7010400" cy="514500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Slide </a:t>
            </a:r>
            <a:fld id="{29D6A3E7-B659-42E3-8D2C-CB6BD419F555}" type="slidenum">
              <a:rPr lang="en-US" smtClean="0"/>
              <a:pPr>
                <a:defRPr/>
              </a:pPr>
              <a:t>2</a:t>
            </a:fld>
            <a:endParaRPr lang="en-US"/>
          </a:p>
        </p:txBody>
      </p:sp>
      <p:sp>
        <p:nvSpPr>
          <p:cNvPr id="11267" name="Rectangle 2"/>
          <p:cNvSpPr>
            <a:spLocks noChangeArrowheads="1"/>
          </p:cNvSpPr>
          <p:nvPr/>
        </p:nvSpPr>
        <p:spPr bwMode="auto">
          <a:xfrm>
            <a:off x="838200" y="1219200"/>
            <a:ext cx="7543800" cy="4154984"/>
          </a:xfrm>
          <a:prstGeom prst="rect">
            <a:avLst/>
          </a:prstGeom>
          <a:noFill/>
          <a:ln w="9525">
            <a:noFill/>
            <a:miter lim="800000"/>
            <a:headEnd/>
            <a:tailEnd/>
          </a:ln>
        </p:spPr>
        <p:txBody>
          <a:bodyPr wrap="square">
            <a:spAutoFit/>
          </a:bodyPr>
          <a:lstStyle/>
          <a:p>
            <a:pPr algn="just">
              <a:buFont typeface="Arial" pitchFamily="34" charset="0"/>
              <a:buChar char="•"/>
            </a:pPr>
            <a:r>
              <a:rPr lang="en-US" sz="2400" dirty="0" smtClean="0"/>
              <a:t>A discussion of ball lightning reports in nature</a:t>
            </a:r>
          </a:p>
          <a:p>
            <a:pPr algn="just">
              <a:buFont typeface="Arial" pitchFamily="34" charset="0"/>
              <a:buChar char="•"/>
            </a:pPr>
            <a:endParaRPr lang="en-US" sz="2400" dirty="0" smtClean="0"/>
          </a:p>
          <a:p>
            <a:pPr algn="just">
              <a:buFont typeface="Arial" pitchFamily="34" charset="0"/>
              <a:buChar char="•"/>
            </a:pPr>
            <a:r>
              <a:rPr lang="en-US" sz="2400" dirty="0" smtClean="0"/>
              <a:t>How can ball plasmas be made in the laboratory?</a:t>
            </a:r>
          </a:p>
          <a:p>
            <a:pPr algn="just">
              <a:buFont typeface="Arial" pitchFamily="34" charset="0"/>
              <a:buChar char="•"/>
            </a:pPr>
            <a:endParaRPr lang="en-US" sz="2400" dirty="0" smtClean="0"/>
          </a:p>
          <a:p>
            <a:pPr algn="just">
              <a:buFont typeface="Arial" pitchFamily="34" charset="0"/>
              <a:buChar char="•"/>
            </a:pPr>
            <a:r>
              <a:rPr lang="en-US" sz="2400" dirty="0" smtClean="0"/>
              <a:t>Detailed experiments on long-lived free-floating atmospheric pressure ball plasmas</a:t>
            </a:r>
          </a:p>
          <a:p>
            <a:pPr algn="just">
              <a:buFont typeface="Arial" pitchFamily="34" charset="0"/>
              <a:buChar char="•"/>
            </a:pPr>
            <a:endParaRPr lang="en-US" sz="2400" dirty="0" smtClean="0"/>
          </a:p>
          <a:p>
            <a:pPr algn="just">
              <a:buFont typeface="Arial" pitchFamily="34" charset="0"/>
              <a:buChar char="•"/>
            </a:pPr>
            <a:r>
              <a:rPr lang="en-US" sz="2400" dirty="0" smtClean="0"/>
              <a:t>Comparison of laboratory ball plasmas with “ball lightning”</a:t>
            </a:r>
          </a:p>
          <a:p>
            <a:pPr algn="just">
              <a:buFont typeface="Arial" pitchFamily="34" charset="0"/>
              <a:buChar char="•"/>
            </a:pPr>
            <a:endParaRPr lang="en-US" sz="2400" dirty="0" smtClean="0"/>
          </a:p>
          <a:p>
            <a:pPr algn="just">
              <a:buFont typeface="Arial" pitchFamily="34" charset="0"/>
              <a:buChar char="•"/>
            </a:pPr>
            <a:r>
              <a:rPr lang="en-US" sz="2400" dirty="0" smtClean="0"/>
              <a:t>Summary </a:t>
            </a:r>
            <a:endParaRPr lang="en-US" sz="2400" dirty="0"/>
          </a:p>
        </p:txBody>
      </p:sp>
      <p:sp>
        <p:nvSpPr>
          <p:cNvPr id="11268" name="TextBox 3"/>
          <p:cNvSpPr txBox="1">
            <a:spLocks noChangeArrowheads="1"/>
          </p:cNvSpPr>
          <p:nvPr/>
        </p:nvSpPr>
        <p:spPr bwMode="auto">
          <a:xfrm>
            <a:off x="2743200" y="228600"/>
            <a:ext cx="3070071" cy="523220"/>
          </a:xfrm>
          <a:prstGeom prst="rect">
            <a:avLst/>
          </a:prstGeom>
          <a:noFill/>
          <a:ln w="9525">
            <a:noFill/>
            <a:miter lim="800000"/>
            <a:headEnd/>
            <a:tailEnd/>
          </a:ln>
        </p:spPr>
        <p:txBody>
          <a:bodyPr wrap="none">
            <a:spAutoFit/>
          </a:bodyPr>
          <a:lstStyle/>
          <a:p>
            <a:r>
              <a:rPr lang="en-US" sz="2800" b="1" dirty="0" smtClean="0"/>
              <a:t>Outline of this talk</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152400"/>
            <a:ext cx="8915400" cy="914400"/>
          </a:xfrm>
          <a:noFill/>
        </p:spPr>
        <p:txBody>
          <a:bodyPr anchor="t"/>
          <a:lstStyle/>
          <a:p>
            <a:pPr eaLnBrk="1" hangingPunct="1"/>
            <a:r>
              <a:rPr lang="en-US" sz="2400" dirty="0" smtClean="0"/>
              <a:t>A fixed horizontal sight line samples the light from the plasma, as the ball floats upwards.</a:t>
            </a:r>
          </a:p>
        </p:txBody>
      </p:sp>
      <p:pic>
        <p:nvPicPr>
          <p:cNvPr id="4" name="Picture 3" descr="CuCl7-24msec.JPG"/>
          <p:cNvPicPr>
            <a:picLocks noChangeAspect="1"/>
          </p:cNvPicPr>
          <p:nvPr/>
        </p:nvPicPr>
        <p:blipFill>
          <a:blip r:embed="rId2"/>
          <a:stretch>
            <a:fillRect/>
          </a:stretch>
        </p:blipFill>
        <p:spPr>
          <a:xfrm>
            <a:off x="1219200" y="914400"/>
            <a:ext cx="7060258" cy="5181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 y="304800"/>
            <a:ext cx="9144000" cy="914400"/>
          </a:xfrm>
          <a:noFill/>
        </p:spPr>
        <p:txBody>
          <a:bodyPr anchor="t"/>
          <a:lstStyle/>
          <a:p>
            <a:pPr eaLnBrk="1" hangingPunct="1"/>
            <a:r>
              <a:rPr lang="en-US" sz="2400" dirty="0" smtClean="0"/>
              <a:t>The light spectra simplify over time, as the ball plasma cools</a:t>
            </a:r>
          </a:p>
        </p:txBody>
      </p:sp>
      <p:pic>
        <p:nvPicPr>
          <p:cNvPr id="5" name="Picture 4" descr="CuCl7-60msec.JPG"/>
          <p:cNvPicPr>
            <a:picLocks noChangeAspect="1"/>
          </p:cNvPicPr>
          <p:nvPr/>
        </p:nvPicPr>
        <p:blipFill>
          <a:blip r:embed="rId2"/>
          <a:stretch>
            <a:fillRect/>
          </a:stretch>
        </p:blipFill>
        <p:spPr>
          <a:xfrm>
            <a:off x="1447800" y="914400"/>
            <a:ext cx="7086600" cy="520093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381000"/>
            <a:ext cx="7848600" cy="563563"/>
          </a:xfrm>
        </p:spPr>
        <p:txBody>
          <a:bodyPr/>
          <a:lstStyle/>
          <a:p>
            <a:pPr eaLnBrk="1" hangingPunct="1"/>
            <a:r>
              <a:rPr lang="en-US" dirty="0" smtClean="0"/>
              <a:t>Two dominant spectral lines are from Cu I</a:t>
            </a:r>
          </a:p>
        </p:txBody>
      </p:sp>
      <p:sp>
        <p:nvSpPr>
          <p:cNvPr id="48131" name="Rectangle 3"/>
          <p:cNvSpPr>
            <a:spLocks noGrp="1" noChangeArrowheads="1"/>
          </p:cNvSpPr>
          <p:nvPr>
            <p:ph type="body" idx="1"/>
          </p:nvPr>
        </p:nvSpPr>
        <p:spPr>
          <a:xfrm>
            <a:off x="457200" y="1219200"/>
            <a:ext cx="8229600" cy="4343400"/>
          </a:xfrm>
        </p:spPr>
        <p:txBody>
          <a:bodyPr/>
          <a:lstStyle/>
          <a:p>
            <a:pPr eaLnBrk="1" hangingPunct="1"/>
            <a:r>
              <a:rPr lang="en-US" dirty="0" smtClean="0"/>
              <a:t>The 510.6 nm and 578.2 nm green and yellow emission lines dominate the spectrum, (unless you are looking down towards the center electrode arc).</a:t>
            </a:r>
          </a:p>
          <a:p>
            <a:pPr eaLnBrk="1" hangingPunct="1"/>
            <a:r>
              <a:rPr lang="en-US" dirty="0" smtClean="0"/>
              <a:t>These are known laser lines of a copper vapor laser.</a:t>
            </a:r>
          </a:p>
          <a:p>
            <a:pPr eaLnBrk="1" hangingPunct="1"/>
            <a:r>
              <a:rPr lang="en-US" dirty="0" smtClean="0"/>
              <a:t>We attempted to see if the ball plasma could be an active medium for lasing, at 510.6 nm. Using a flat 100% back reflector, and an 80% concave (R=0.5 m) output coupler, we looked for possible short pulse lasing action as the ball floats upward across a 0.3 m long stable hemispherical resonator optical cavity, but did not see it.</a:t>
            </a:r>
          </a:p>
          <a:p>
            <a:pPr eaLnBrk="1" hangingPunct="1">
              <a:buFontTx/>
              <a:buNone/>
            </a:pPr>
            <a:endParaRPr lang="en-US" dirty="0" smtClean="0"/>
          </a:p>
          <a:p>
            <a:pPr eaLnBrk="1" hangingPunct="1"/>
            <a:endParaRPr lang="en-US" dirty="0" smtClean="0"/>
          </a:p>
        </p:txBody>
      </p:sp>
      <p:sp>
        <p:nvSpPr>
          <p:cNvPr id="8" name="Slide Number Placeholder 3"/>
          <p:cNvSpPr>
            <a:spLocks noGrp="1"/>
          </p:cNvSpPr>
          <p:nvPr>
            <p:ph type="sldNum" sz="quarter" idx="10"/>
          </p:nvPr>
        </p:nvSpPr>
        <p:spPr/>
        <p:txBody>
          <a:bodyPr/>
          <a:lstStyle/>
          <a:p>
            <a:pPr>
              <a:defRPr/>
            </a:pPr>
            <a:r>
              <a:rPr lang="en-US" dirty="0"/>
              <a:t>Slide </a:t>
            </a:r>
            <a:fld id="{336FFEB2-62A7-4760-AC55-197DC958CC5F}" type="slidenum">
              <a:rPr lang="en-US"/>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381000"/>
            <a:ext cx="7848600" cy="563563"/>
          </a:xfrm>
        </p:spPr>
        <p:txBody>
          <a:bodyPr/>
          <a:lstStyle/>
          <a:p>
            <a:pPr eaLnBrk="1" hangingPunct="1"/>
            <a:r>
              <a:rPr lang="en-US" dirty="0" smtClean="0"/>
              <a:t>              Setup looking for laser action</a:t>
            </a:r>
          </a:p>
        </p:txBody>
      </p:sp>
      <p:sp>
        <p:nvSpPr>
          <p:cNvPr id="8" name="Slide Number Placeholder 3"/>
          <p:cNvSpPr>
            <a:spLocks noGrp="1"/>
          </p:cNvSpPr>
          <p:nvPr>
            <p:ph type="sldNum" sz="quarter" idx="10"/>
          </p:nvPr>
        </p:nvSpPr>
        <p:spPr/>
        <p:txBody>
          <a:bodyPr/>
          <a:lstStyle/>
          <a:p>
            <a:pPr>
              <a:defRPr/>
            </a:pPr>
            <a:r>
              <a:rPr lang="en-US" dirty="0"/>
              <a:t>Slide </a:t>
            </a:r>
            <a:fld id="{336FFEB2-62A7-4760-AC55-197DC958CC5F}" type="slidenum">
              <a:rPr lang="en-US"/>
              <a:pPr>
                <a:defRPr/>
              </a:pPr>
              <a:t>23</a:t>
            </a:fld>
            <a:endParaRPr lang="en-US" dirty="0"/>
          </a:p>
        </p:txBody>
      </p:sp>
      <p:pic>
        <p:nvPicPr>
          <p:cNvPr id="9" name="Picture 8" descr="DSC_0748.JPG"/>
          <p:cNvPicPr>
            <a:picLocks noChangeAspect="1"/>
          </p:cNvPicPr>
          <p:nvPr/>
        </p:nvPicPr>
        <p:blipFill>
          <a:blip r:embed="rId2" cstate="print"/>
          <a:stretch>
            <a:fillRect/>
          </a:stretch>
        </p:blipFill>
        <p:spPr>
          <a:xfrm>
            <a:off x="3733800" y="2438400"/>
            <a:ext cx="5181600" cy="3445213"/>
          </a:xfrm>
          <a:prstGeom prst="rect">
            <a:avLst/>
          </a:prstGeom>
        </p:spPr>
      </p:pic>
      <p:pic>
        <p:nvPicPr>
          <p:cNvPr id="6" name="Picture 5" descr="CuSO4-flush7.JPG"/>
          <p:cNvPicPr>
            <a:picLocks noChangeAspect="1"/>
          </p:cNvPicPr>
          <p:nvPr/>
        </p:nvPicPr>
        <p:blipFill>
          <a:blip r:embed="rId3"/>
          <a:stretch>
            <a:fillRect/>
          </a:stretch>
        </p:blipFill>
        <p:spPr>
          <a:xfrm>
            <a:off x="228600" y="1066800"/>
            <a:ext cx="5191366" cy="3810000"/>
          </a:xfrm>
          <a:prstGeom prst="rect">
            <a:avLst/>
          </a:prstGeom>
        </p:spPr>
      </p:pic>
      <p:sp>
        <p:nvSpPr>
          <p:cNvPr id="10" name="TextBox 9"/>
          <p:cNvSpPr txBox="1"/>
          <p:nvPr/>
        </p:nvSpPr>
        <p:spPr>
          <a:xfrm>
            <a:off x="762000" y="4876800"/>
            <a:ext cx="2971800" cy="954107"/>
          </a:xfrm>
          <a:prstGeom prst="rect">
            <a:avLst/>
          </a:prstGeom>
          <a:noFill/>
        </p:spPr>
        <p:txBody>
          <a:bodyPr wrap="square" rtlCol="0">
            <a:spAutoFit/>
          </a:bodyPr>
          <a:lstStyle/>
          <a:p>
            <a:r>
              <a:rPr lang="en-US" sz="1400" dirty="0" smtClean="0"/>
              <a:t>Since the emission and geometry changes as a function of time (height), the laser cavity location has to be scanned</a:t>
            </a:r>
            <a:endParaRPr lang="en-US" sz="1400" dirty="0"/>
          </a:p>
        </p:txBody>
      </p:sp>
      <p:sp>
        <p:nvSpPr>
          <p:cNvPr id="11" name="TextBox 10"/>
          <p:cNvSpPr txBox="1"/>
          <p:nvPr/>
        </p:nvSpPr>
        <p:spPr>
          <a:xfrm>
            <a:off x="5486400" y="1600200"/>
            <a:ext cx="3431144" cy="584775"/>
          </a:xfrm>
          <a:prstGeom prst="rect">
            <a:avLst/>
          </a:prstGeom>
          <a:noFill/>
        </p:spPr>
        <p:txBody>
          <a:bodyPr wrap="square" rtlCol="0">
            <a:spAutoFit/>
          </a:bodyPr>
          <a:lstStyle/>
          <a:p>
            <a:r>
              <a:rPr lang="en-US" sz="1600" dirty="0" smtClean="0"/>
              <a:t>Laser mirrors are visible in the photo below, on mounts above the bucket</a:t>
            </a: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381000"/>
            <a:ext cx="8077200" cy="563563"/>
          </a:xfrm>
        </p:spPr>
        <p:txBody>
          <a:bodyPr/>
          <a:lstStyle/>
          <a:p>
            <a:pPr eaLnBrk="1" hangingPunct="1"/>
            <a:r>
              <a:rPr lang="en-US" dirty="0" smtClean="0"/>
              <a:t>Filamentary structures are visible in the cloud</a:t>
            </a:r>
          </a:p>
        </p:txBody>
      </p:sp>
      <p:sp>
        <p:nvSpPr>
          <p:cNvPr id="8" name="Slide Number Placeholder 3"/>
          <p:cNvSpPr>
            <a:spLocks noGrp="1"/>
          </p:cNvSpPr>
          <p:nvPr>
            <p:ph type="sldNum" sz="quarter" idx="10"/>
          </p:nvPr>
        </p:nvSpPr>
        <p:spPr/>
        <p:txBody>
          <a:bodyPr/>
          <a:lstStyle/>
          <a:p>
            <a:pPr>
              <a:defRPr/>
            </a:pPr>
            <a:r>
              <a:rPr lang="en-US" dirty="0"/>
              <a:t>Slide </a:t>
            </a:r>
            <a:fld id="{336FFEB2-62A7-4760-AC55-197DC958CC5F}" type="slidenum">
              <a:rPr lang="en-US"/>
              <a:pPr>
                <a:defRPr/>
              </a:pPr>
              <a:t>24</a:t>
            </a:fld>
            <a:endParaRPr lang="en-US" dirty="0"/>
          </a:p>
        </p:txBody>
      </p:sp>
      <p:pic>
        <p:nvPicPr>
          <p:cNvPr id="100354" name="Picture 2" descr="D:\Pictures\April-garage-2-3\NIK_0029.JPG"/>
          <p:cNvPicPr>
            <a:picLocks noChangeAspect="1" noChangeArrowheads="1"/>
          </p:cNvPicPr>
          <p:nvPr/>
        </p:nvPicPr>
        <p:blipFill>
          <a:blip r:embed="rId2" cstate="print"/>
          <a:srcRect/>
          <a:stretch>
            <a:fillRect/>
          </a:stretch>
        </p:blipFill>
        <p:spPr bwMode="auto">
          <a:xfrm>
            <a:off x="2819400" y="990600"/>
            <a:ext cx="5714016" cy="5121211"/>
          </a:xfrm>
          <a:prstGeom prst="rect">
            <a:avLst/>
          </a:prstGeom>
          <a:noFill/>
        </p:spPr>
      </p:pic>
      <p:sp>
        <p:nvSpPr>
          <p:cNvPr id="5" name="TextBox 4"/>
          <p:cNvSpPr txBox="1"/>
          <p:nvPr/>
        </p:nvSpPr>
        <p:spPr>
          <a:xfrm>
            <a:off x="609600" y="1828800"/>
            <a:ext cx="2057400" cy="3170099"/>
          </a:xfrm>
          <a:prstGeom prst="rect">
            <a:avLst/>
          </a:prstGeom>
          <a:noFill/>
        </p:spPr>
        <p:txBody>
          <a:bodyPr wrap="square" rtlCol="0">
            <a:spAutoFit/>
          </a:bodyPr>
          <a:lstStyle/>
          <a:p>
            <a:r>
              <a:rPr lang="en-US" dirty="0" smtClean="0"/>
              <a:t>At late times, reddish filaments are seen, and are the last things still emitting visible light. In this case, a </a:t>
            </a:r>
            <a:r>
              <a:rPr lang="en-US" dirty="0" err="1" smtClean="0"/>
              <a:t>NaCl</a:t>
            </a:r>
            <a:r>
              <a:rPr lang="en-US" dirty="0" smtClean="0"/>
              <a:t> solution is used with a copper center electrode.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Slide </a:t>
            </a:r>
            <a:fld id="{29D6A3E7-B659-42E3-8D2C-CB6BD419F555}" type="slidenum">
              <a:rPr lang="en-US" smtClean="0"/>
              <a:pPr>
                <a:defRPr/>
              </a:pPr>
              <a:t>25</a:t>
            </a:fld>
            <a:endParaRPr lang="en-US"/>
          </a:p>
        </p:txBody>
      </p:sp>
      <p:sp>
        <p:nvSpPr>
          <p:cNvPr id="11267" name="Rectangle 2"/>
          <p:cNvSpPr>
            <a:spLocks noChangeArrowheads="1"/>
          </p:cNvSpPr>
          <p:nvPr/>
        </p:nvSpPr>
        <p:spPr bwMode="auto">
          <a:xfrm>
            <a:off x="609600" y="1143000"/>
            <a:ext cx="8153400" cy="4524315"/>
          </a:xfrm>
          <a:prstGeom prst="rect">
            <a:avLst/>
          </a:prstGeom>
          <a:noFill/>
          <a:ln w="9525">
            <a:noFill/>
            <a:miter lim="800000"/>
            <a:headEnd/>
            <a:tailEnd/>
          </a:ln>
        </p:spPr>
        <p:txBody>
          <a:bodyPr wrap="square">
            <a:spAutoFit/>
          </a:bodyPr>
          <a:lstStyle/>
          <a:p>
            <a:pPr algn="just"/>
            <a:r>
              <a:rPr lang="en-US" sz="1800" dirty="0" smtClean="0"/>
              <a:t>A long-lived (</a:t>
            </a:r>
            <a:r>
              <a:rPr lang="en-US" sz="1800" i="1" dirty="0" smtClean="0"/>
              <a:t>0.3 second</a:t>
            </a:r>
            <a:r>
              <a:rPr lang="en-US" sz="1800" dirty="0" smtClean="0"/>
              <a:t>, </a:t>
            </a:r>
            <a:r>
              <a:rPr lang="en-US" sz="1800" i="1" dirty="0" smtClean="0"/>
              <a:t>10-20 cm</a:t>
            </a:r>
            <a:r>
              <a:rPr lang="en-US" sz="1800" dirty="0" smtClean="0"/>
              <a:t> diameter) ball plasma floating in the air above a water surface has been formed and studied in the laboratory. A  </a:t>
            </a:r>
            <a:r>
              <a:rPr lang="en-US" sz="1800" i="1" dirty="0" smtClean="0"/>
              <a:t>0.4 - 1 mF</a:t>
            </a:r>
            <a:r>
              <a:rPr lang="en-US" sz="1800" dirty="0" smtClean="0"/>
              <a:t> capacitor is charged to </a:t>
            </a:r>
            <a:r>
              <a:rPr lang="en-US" sz="1800" i="1" dirty="0" smtClean="0"/>
              <a:t>4-5 kV</a:t>
            </a:r>
            <a:r>
              <a:rPr lang="en-US" sz="1800" dirty="0" smtClean="0"/>
              <a:t>, and subsequently discharged (</a:t>
            </a:r>
            <a:r>
              <a:rPr lang="en-US" sz="1800" i="1" dirty="0" smtClean="0"/>
              <a:t>30-60 Amps, 20-50 </a:t>
            </a:r>
            <a:r>
              <a:rPr lang="en-US" sz="1800" i="1" dirty="0" err="1" smtClean="0"/>
              <a:t>msec</a:t>
            </a:r>
            <a:r>
              <a:rPr lang="en-US" sz="1800" i="1" dirty="0" smtClean="0"/>
              <a:t> </a:t>
            </a:r>
            <a:r>
              <a:rPr lang="en-US" sz="1800" dirty="0" smtClean="0"/>
              <a:t>duration) into central copper cathode fixed just below the surface of a bucket of water (with a weak solution of various salts in  distilled water, such as CuSO</a:t>
            </a:r>
            <a:r>
              <a:rPr lang="en-US" sz="1800" baseline="-25000" dirty="0" smtClean="0"/>
              <a:t>4</a:t>
            </a:r>
            <a:r>
              <a:rPr lang="en-US" sz="1800" dirty="0" smtClean="0"/>
              <a:t> or CuCl</a:t>
            </a:r>
            <a:r>
              <a:rPr lang="en-US" sz="1800" baseline="-25000" dirty="0" smtClean="0"/>
              <a:t>2</a:t>
            </a:r>
            <a:r>
              <a:rPr lang="en-US" sz="1800" dirty="0" smtClean="0"/>
              <a:t>, </a:t>
            </a:r>
            <a:r>
              <a:rPr lang="en-US" sz="1800" dirty="0" err="1" smtClean="0"/>
              <a:t>LiCl</a:t>
            </a:r>
            <a:r>
              <a:rPr lang="en-US" sz="1800" dirty="0" smtClean="0"/>
              <a:t> or </a:t>
            </a:r>
            <a:r>
              <a:rPr lang="en-US" sz="1800" dirty="0" err="1" smtClean="0"/>
              <a:t>NaCl</a:t>
            </a:r>
            <a:r>
              <a:rPr lang="en-US" sz="1800" dirty="0" smtClean="0"/>
              <a:t>). An underwater ring anode completes the circuit. A bubble of hot vapor from the water surface rises up in the first few milliseconds, and changes from a mushroom cloud with stalk, to a detached quasi-spherical object, evolving into a vortex ring. The plasma consists of ionized water vapor, with positive salts and OH</a:t>
            </a:r>
            <a:r>
              <a:rPr lang="en-US" sz="1800" baseline="30000" dirty="0" smtClean="0"/>
              <a:t>-</a:t>
            </a:r>
            <a:r>
              <a:rPr lang="en-US" sz="1800" dirty="0" smtClean="0"/>
              <a:t> radicals, as well as molecular species, and it completely excludes nitrogen or oxygen from the rising plasma structure. A fine boundary layer is visible in orange, in contrast to a green ball interior when using Cu/CuSO</a:t>
            </a:r>
            <a:r>
              <a:rPr lang="en-US" sz="1800" baseline="-25000" dirty="0" smtClean="0"/>
              <a:t>4</a:t>
            </a:r>
            <a:r>
              <a:rPr lang="en-US" sz="1800" dirty="0" smtClean="0"/>
              <a:t>, and filamentary structures are visible at late times. Finally, a rising </a:t>
            </a:r>
            <a:r>
              <a:rPr lang="en-US" sz="1800" dirty="0" err="1" smtClean="0"/>
              <a:t>whisp</a:t>
            </a:r>
            <a:r>
              <a:rPr lang="en-US" sz="1800" dirty="0" smtClean="0"/>
              <a:t> of smoke ring is observed as a residue. A variety of visible and infrared imaging (both video and still cameras) are used, along with </a:t>
            </a:r>
            <a:r>
              <a:rPr lang="en-US" sz="1800" i="1" dirty="0" smtClean="0"/>
              <a:t>200-800</a:t>
            </a:r>
            <a:r>
              <a:rPr lang="en-US" sz="1800" dirty="0" smtClean="0"/>
              <a:t> </a:t>
            </a:r>
            <a:r>
              <a:rPr lang="en-US" sz="1800" i="1" dirty="0" smtClean="0"/>
              <a:t>nm</a:t>
            </a:r>
            <a:r>
              <a:rPr lang="en-US" sz="1800" dirty="0" smtClean="0"/>
              <a:t> time &amp; space resolved spectroscopy, to identify features of this laboratory analog to ball lightning. </a:t>
            </a:r>
            <a:endParaRPr lang="en-US" dirty="0"/>
          </a:p>
        </p:txBody>
      </p:sp>
      <p:sp>
        <p:nvSpPr>
          <p:cNvPr id="11268" name="TextBox 3"/>
          <p:cNvSpPr txBox="1">
            <a:spLocks noChangeArrowheads="1"/>
          </p:cNvSpPr>
          <p:nvPr/>
        </p:nvSpPr>
        <p:spPr bwMode="auto">
          <a:xfrm>
            <a:off x="2667000" y="457200"/>
            <a:ext cx="3389261" cy="400110"/>
          </a:xfrm>
          <a:prstGeom prst="rect">
            <a:avLst/>
          </a:prstGeom>
          <a:noFill/>
          <a:ln w="9525">
            <a:noFill/>
            <a:miter lim="800000"/>
            <a:headEnd/>
            <a:tailEnd/>
          </a:ln>
        </p:spPr>
        <p:txBody>
          <a:bodyPr wrap="none">
            <a:spAutoFit/>
          </a:bodyPr>
          <a:lstStyle/>
          <a:p>
            <a:r>
              <a:rPr lang="en-US" b="1" dirty="0" smtClean="0"/>
              <a:t>Summary of our experiments</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381000"/>
            <a:ext cx="8077200" cy="563563"/>
          </a:xfrm>
        </p:spPr>
        <p:txBody>
          <a:bodyPr/>
          <a:lstStyle/>
          <a:p>
            <a:pPr eaLnBrk="1" hangingPunct="1"/>
            <a:r>
              <a:rPr lang="en-US" dirty="0" smtClean="0"/>
              <a:t>Summary</a:t>
            </a:r>
          </a:p>
        </p:txBody>
      </p:sp>
      <p:sp>
        <p:nvSpPr>
          <p:cNvPr id="8" name="Slide Number Placeholder 3"/>
          <p:cNvSpPr>
            <a:spLocks noGrp="1"/>
          </p:cNvSpPr>
          <p:nvPr>
            <p:ph type="sldNum" sz="quarter" idx="10"/>
          </p:nvPr>
        </p:nvSpPr>
        <p:spPr/>
        <p:txBody>
          <a:bodyPr/>
          <a:lstStyle/>
          <a:p>
            <a:pPr>
              <a:defRPr/>
            </a:pPr>
            <a:r>
              <a:rPr lang="en-US" dirty="0"/>
              <a:t>Slide </a:t>
            </a:r>
            <a:fld id="{336FFEB2-62A7-4760-AC55-197DC958CC5F}" type="slidenum">
              <a:rPr lang="en-US"/>
              <a:pPr>
                <a:defRPr/>
              </a:pPr>
              <a:t>26</a:t>
            </a:fld>
            <a:endParaRPr lang="en-US" dirty="0"/>
          </a:p>
        </p:txBody>
      </p:sp>
      <p:sp>
        <p:nvSpPr>
          <p:cNvPr id="5" name="TextBox 4"/>
          <p:cNvSpPr txBox="1"/>
          <p:nvPr/>
        </p:nvSpPr>
        <p:spPr>
          <a:xfrm>
            <a:off x="762000" y="990600"/>
            <a:ext cx="7848600" cy="5016758"/>
          </a:xfrm>
          <a:prstGeom prst="rect">
            <a:avLst/>
          </a:prstGeom>
          <a:noFill/>
        </p:spPr>
        <p:txBody>
          <a:bodyPr wrap="square" rtlCol="0">
            <a:spAutoFit/>
          </a:bodyPr>
          <a:lstStyle/>
          <a:p>
            <a:pPr>
              <a:buFont typeface="Arial" pitchFamily="34" charset="0"/>
              <a:buChar char="•"/>
            </a:pPr>
            <a:r>
              <a:rPr lang="en-US" dirty="0" smtClean="0"/>
              <a:t> Long lived free-floating plasmas are generated above a bucket of water.</a:t>
            </a:r>
          </a:p>
          <a:p>
            <a:pPr>
              <a:buFont typeface="Arial" pitchFamily="34" charset="0"/>
              <a:buChar char="•"/>
            </a:pPr>
            <a:endParaRPr lang="en-US" dirty="0" smtClean="0"/>
          </a:p>
          <a:p>
            <a:pPr>
              <a:buFont typeface="Arial" pitchFamily="34" charset="0"/>
              <a:buChar char="•"/>
            </a:pPr>
            <a:r>
              <a:rPr lang="en-US" dirty="0" smtClean="0"/>
              <a:t>The plasma consists of excited molecules, hydroxyl radicals, and positive salts from the solution and center electrode material.</a:t>
            </a:r>
          </a:p>
          <a:p>
            <a:pPr>
              <a:buFont typeface="Arial" pitchFamily="34" charset="0"/>
              <a:buChar char="•"/>
            </a:pPr>
            <a:endParaRPr lang="en-US" dirty="0" smtClean="0"/>
          </a:p>
          <a:p>
            <a:pPr>
              <a:buFont typeface="Arial" pitchFamily="34" charset="0"/>
              <a:buChar char="•"/>
            </a:pPr>
            <a:r>
              <a:rPr lang="en-US" dirty="0" smtClean="0"/>
              <a:t>Air is excluded from the plasma (no nitrogen or oxygen lines are seen </a:t>
            </a:r>
            <a:r>
              <a:rPr lang="en-US" dirty="0" err="1" smtClean="0"/>
              <a:t>spectroscopically</a:t>
            </a:r>
            <a:r>
              <a:rPr lang="en-US" dirty="0" smtClean="0"/>
              <a:t>). We were unable to see copper laser emission at 510.6 nm from the medium. When discharged into a Helium atmosphere, the orange boundary layer is absent, and initial spider legs are red (H-alpha).</a:t>
            </a:r>
          </a:p>
          <a:p>
            <a:pPr>
              <a:buFont typeface="Arial" pitchFamily="34" charset="0"/>
              <a:buChar char="•"/>
            </a:pPr>
            <a:endParaRPr lang="en-US" dirty="0" smtClean="0"/>
          </a:p>
          <a:p>
            <a:pPr>
              <a:buFont typeface="Arial" pitchFamily="34" charset="0"/>
              <a:buChar char="•"/>
            </a:pPr>
            <a:r>
              <a:rPr lang="en-US" dirty="0" smtClean="0"/>
              <a:t>At later times, the ball detaches, and evolves into a Hill-vortex type structure. Dusty filamentary structures can be seen inside of the plasma, which at late times remain turn into a non-glowing Hill-vortex smoke ring.</a:t>
            </a:r>
          </a:p>
          <a:p>
            <a:pPr>
              <a:buFont typeface="Arial" pitchFamily="34" charset="0"/>
              <a:buChar char="•"/>
            </a:pPr>
            <a:endParaRPr lang="en-US" dirty="0" smtClean="0"/>
          </a:p>
          <a:p>
            <a:pPr>
              <a:buFont typeface="Arial" pitchFamily="34" charset="0"/>
              <a:buChar char="•"/>
            </a:pPr>
            <a:r>
              <a:rPr lang="en-US" dirty="0" smtClean="0"/>
              <a:t> Our ball plasmas in the lab do NOT reproduce all the features of ball lightning…particularly, they are too buoyant in air.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Slide </a:t>
            </a:r>
            <a:fld id="{29D6A3E7-B659-42E3-8D2C-CB6BD419F555}" type="slidenum">
              <a:rPr lang="en-US" smtClean="0"/>
              <a:pPr>
                <a:defRPr/>
              </a:pPr>
              <a:t>3</a:t>
            </a:fld>
            <a:endParaRPr lang="en-US"/>
          </a:p>
        </p:txBody>
      </p:sp>
      <p:sp>
        <p:nvSpPr>
          <p:cNvPr id="11268" name="TextBox 3"/>
          <p:cNvSpPr txBox="1">
            <a:spLocks noChangeArrowheads="1"/>
          </p:cNvSpPr>
          <p:nvPr/>
        </p:nvSpPr>
        <p:spPr bwMode="auto">
          <a:xfrm>
            <a:off x="1905000" y="457200"/>
            <a:ext cx="6050631" cy="400110"/>
          </a:xfrm>
          <a:prstGeom prst="rect">
            <a:avLst/>
          </a:prstGeom>
          <a:noFill/>
          <a:ln w="9525">
            <a:noFill/>
            <a:miter lim="800000"/>
            <a:headEnd/>
            <a:tailEnd/>
          </a:ln>
        </p:spPr>
        <p:txBody>
          <a:bodyPr wrap="none">
            <a:spAutoFit/>
          </a:bodyPr>
          <a:lstStyle/>
          <a:p>
            <a:r>
              <a:rPr lang="en-US" b="1" dirty="0" smtClean="0"/>
              <a:t>Ball Lightning (BL) reports are hundreds of years old</a:t>
            </a:r>
            <a:endParaRPr lang="en-US" b="1" dirty="0"/>
          </a:p>
        </p:txBody>
      </p:sp>
      <p:pic>
        <p:nvPicPr>
          <p:cNvPr id="1029" name="Picture 5" descr="http://upload.wikimedia.org/wikipedia/commons/9/97/Ball_lightning.png"/>
          <p:cNvPicPr>
            <a:picLocks noChangeAspect="1" noChangeArrowheads="1"/>
          </p:cNvPicPr>
          <p:nvPr/>
        </p:nvPicPr>
        <p:blipFill>
          <a:blip r:embed="rId2"/>
          <a:srcRect/>
          <a:stretch>
            <a:fillRect/>
          </a:stretch>
        </p:blipFill>
        <p:spPr bwMode="auto">
          <a:xfrm>
            <a:off x="381000" y="1143000"/>
            <a:ext cx="3029034" cy="2363616"/>
          </a:xfrm>
          <a:prstGeom prst="rect">
            <a:avLst/>
          </a:prstGeom>
          <a:noFill/>
        </p:spPr>
      </p:pic>
      <p:sp>
        <p:nvSpPr>
          <p:cNvPr id="8" name="TextBox 7"/>
          <p:cNvSpPr txBox="1"/>
          <p:nvPr/>
        </p:nvSpPr>
        <p:spPr>
          <a:xfrm>
            <a:off x="3352800" y="1066800"/>
            <a:ext cx="5536452" cy="1631216"/>
          </a:xfrm>
          <a:prstGeom prst="rect">
            <a:avLst/>
          </a:prstGeom>
          <a:noFill/>
        </p:spPr>
        <p:txBody>
          <a:bodyPr wrap="none" rtlCol="0">
            <a:spAutoFit/>
          </a:bodyPr>
          <a:lstStyle/>
          <a:p>
            <a:r>
              <a:rPr lang="en-US" dirty="0" smtClean="0"/>
              <a:t>Causing amazement, bewilderment, fear, even death</a:t>
            </a:r>
          </a:p>
          <a:p>
            <a:endParaRPr lang="en-US" dirty="0" smtClean="0"/>
          </a:p>
          <a:p>
            <a:r>
              <a:rPr lang="en-US" dirty="0" smtClean="0"/>
              <a:t>        Most reports during thunderstorms</a:t>
            </a:r>
          </a:p>
          <a:p>
            <a:r>
              <a:rPr lang="en-US" dirty="0" smtClean="0"/>
              <a:t>		</a:t>
            </a:r>
          </a:p>
          <a:p>
            <a:r>
              <a:rPr lang="en-US" dirty="0" smtClean="0"/>
              <a:t>	BL floats along (often downwards)</a:t>
            </a:r>
            <a:endParaRPr lang="en-US" dirty="0"/>
          </a:p>
        </p:txBody>
      </p:sp>
      <p:pic>
        <p:nvPicPr>
          <p:cNvPr id="1026" name="Picture 2" descr="C:\Documents and Settings\094597\Desktop\1886-G-Hartwig-ball-lightning_big.jpg"/>
          <p:cNvPicPr>
            <a:picLocks noChangeAspect="1" noChangeArrowheads="1"/>
          </p:cNvPicPr>
          <p:nvPr/>
        </p:nvPicPr>
        <p:blipFill>
          <a:blip r:embed="rId3"/>
          <a:srcRect/>
          <a:stretch>
            <a:fillRect/>
          </a:stretch>
        </p:blipFill>
        <p:spPr bwMode="auto">
          <a:xfrm>
            <a:off x="2438400" y="2819400"/>
            <a:ext cx="2875426" cy="2376436"/>
          </a:xfrm>
          <a:prstGeom prst="rect">
            <a:avLst/>
          </a:prstGeom>
          <a:noFill/>
        </p:spPr>
      </p:pic>
      <p:pic>
        <p:nvPicPr>
          <p:cNvPr id="1027" name="Picture 3" descr="C:\Documents and Settings\094597\Desktop\Fatal%20ball%20lightning.jpg"/>
          <p:cNvPicPr>
            <a:picLocks noChangeAspect="1" noChangeArrowheads="1"/>
          </p:cNvPicPr>
          <p:nvPr/>
        </p:nvPicPr>
        <p:blipFill>
          <a:blip r:embed="rId4"/>
          <a:srcRect/>
          <a:stretch>
            <a:fillRect/>
          </a:stretch>
        </p:blipFill>
        <p:spPr bwMode="auto">
          <a:xfrm>
            <a:off x="5410200" y="2743200"/>
            <a:ext cx="2895600" cy="2670765"/>
          </a:xfrm>
          <a:prstGeom prst="rect">
            <a:avLst/>
          </a:prstGeom>
          <a:noFill/>
        </p:spPr>
      </p:pic>
      <p:sp>
        <p:nvSpPr>
          <p:cNvPr id="9" name="TextBox 8"/>
          <p:cNvSpPr txBox="1"/>
          <p:nvPr/>
        </p:nvSpPr>
        <p:spPr>
          <a:xfrm>
            <a:off x="228600" y="5257800"/>
            <a:ext cx="5105400" cy="400110"/>
          </a:xfrm>
          <a:prstGeom prst="rect">
            <a:avLst/>
          </a:prstGeom>
          <a:noFill/>
        </p:spPr>
        <p:txBody>
          <a:bodyPr wrap="square" rtlCol="0">
            <a:spAutoFit/>
          </a:bodyPr>
          <a:lstStyle/>
          <a:p>
            <a:r>
              <a:rPr lang="en-US" dirty="0" smtClean="0"/>
              <a:t>BL is easily bright enough to be seen in daylight</a:t>
            </a:r>
            <a:endParaRPr lang="en-US" dirty="0"/>
          </a:p>
        </p:txBody>
      </p:sp>
      <p:sp>
        <p:nvSpPr>
          <p:cNvPr id="10" name="TextBox 9"/>
          <p:cNvSpPr txBox="1"/>
          <p:nvPr/>
        </p:nvSpPr>
        <p:spPr>
          <a:xfrm>
            <a:off x="5334000" y="5486400"/>
            <a:ext cx="3733799" cy="861774"/>
          </a:xfrm>
          <a:prstGeom prst="rect">
            <a:avLst/>
          </a:prstGeom>
          <a:noFill/>
        </p:spPr>
        <p:txBody>
          <a:bodyPr wrap="square" rtlCol="0">
            <a:spAutoFit/>
          </a:bodyPr>
          <a:lstStyle/>
          <a:p>
            <a:r>
              <a:rPr lang="en-US" sz="1000" dirty="0" smtClean="0"/>
              <a:t>In 1753, Russian scientist Georg </a:t>
            </a:r>
            <a:r>
              <a:rPr lang="en-US" sz="1000" dirty="0" err="1" smtClean="0"/>
              <a:t>Richmann</a:t>
            </a:r>
            <a:r>
              <a:rPr lang="en-US" sz="1000" dirty="0" smtClean="0"/>
              <a:t> was killed while trying to trap lightning, possibly by ball lightning, according to descriptions</a:t>
            </a:r>
            <a:r>
              <a:rPr lang="en-US" dirty="0" smtClean="0"/>
              <a:t>.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Slide </a:t>
            </a:r>
            <a:fld id="{29D6A3E7-B659-42E3-8D2C-CB6BD419F555}" type="slidenum">
              <a:rPr lang="en-US" smtClean="0"/>
              <a:pPr>
                <a:defRPr/>
              </a:pPr>
              <a:t>4</a:t>
            </a:fld>
            <a:endParaRPr lang="en-US"/>
          </a:p>
        </p:txBody>
      </p:sp>
      <p:sp>
        <p:nvSpPr>
          <p:cNvPr id="11268" name="TextBox 3"/>
          <p:cNvSpPr txBox="1">
            <a:spLocks noChangeArrowheads="1"/>
          </p:cNvSpPr>
          <p:nvPr/>
        </p:nvSpPr>
        <p:spPr bwMode="auto">
          <a:xfrm>
            <a:off x="3429000" y="304800"/>
            <a:ext cx="2131737" cy="523220"/>
          </a:xfrm>
          <a:prstGeom prst="rect">
            <a:avLst/>
          </a:prstGeom>
          <a:noFill/>
          <a:ln w="9525">
            <a:noFill/>
            <a:miter lim="800000"/>
            <a:headEnd/>
            <a:tailEnd/>
          </a:ln>
        </p:spPr>
        <p:txBody>
          <a:bodyPr wrap="none">
            <a:spAutoFit/>
          </a:bodyPr>
          <a:lstStyle/>
          <a:p>
            <a:r>
              <a:rPr lang="en-US" sz="2800" b="1" dirty="0" smtClean="0"/>
              <a:t>A few books </a:t>
            </a:r>
            <a:endParaRPr lang="en-US" sz="2800" b="1" dirty="0"/>
          </a:p>
        </p:txBody>
      </p:sp>
      <p:sp>
        <p:nvSpPr>
          <p:cNvPr id="7" name="TextBox 6"/>
          <p:cNvSpPr txBox="1"/>
          <p:nvPr/>
        </p:nvSpPr>
        <p:spPr>
          <a:xfrm>
            <a:off x="914400" y="1066800"/>
            <a:ext cx="8077200" cy="5724644"/>
          </a:xfrm>
          <a:prstGeom prst="rect">
            <a:avLst/>
          </a:prstGeom>
          <a:noFill/>
        </p:spPr>
        <p:txBody>
          <a:bodyPr wrap="square" rtlCol="0">
            <a:spAutoFit/>
          </a:bodyPr>
          <a:lstStyle/>
          <a:p>
            <a:pPr>
              <a:buFont typeface="Arial" pitchFamily="34" charset="0"/>
              <a:buChar char="•"/>
            </a:pPr>
            <a:r>
              <a:rPr lang="en-US" sz="1800" dirty="0" smtClean="0"/>
              <a:t>“</a:t>
            </a:r>
            <a:r>
              <a:rPr lang="en-US" sz="1800" b="1" dirty="0" smtClean="0"/>
              <a:t>Nature of Ball Lightning</a:t>
            </a:r>
            <a:r>
              <a:rPr lang="en-US" sz="1800" dirty="0" smtClean="0"/>
              <a:t>”, S. Singer, 1972.                        175 pages </a:t>
            </a:r>
          </a:p>
          <a:p>
            <a:pPr>
              <a:buFont typeface="Arial" pitchFamily="34" charset="0"/>
              <a:buChar char="•"/>
            </a:pPr>
            <a:endParaRPr lang="en-US" sz="1800" dirty="0" smtClean="0"/>
          </a:p>
          <a:p>
            <a:pPr>
              <a:buFont typeface="Arial" pitchFamily="34" charset="0"/>
              <a:buChar char="•"/>
            </a:pPr>
            <a:r>
              <a:rPr lang="en-US" sz="1800" dirty="0" smtClean="0"/>
              <a:t>“</a:t>
            </a:r>
            <a:r>
              <a:rPr lang="en-US" sz="1800" b="1" dirty="0" smtClean="0"/>
              <a:t>Lightning, Auroras, Nocturnal Lights, and related luminous phenomena</a:t>
            </a:r>
            <a:r>
              <a:rPr lang="en-US" sz="1800" dirty="0" smtClean="0"/>
              <a:t>”, by William R. Corliss, 1982, published by The Sourcebook Project. ISBN 0-915554-09-7. A catalog of reports including ordinary ball lightning, BL with projections or spikes, with diverging rays, double and triple, </a:t>
            </a:r>
            <a:r>
              <a:rPr lang="en-US" sz="1800" dirty="0" err="1" smtClean="0"/>
              <a:t>minature</a:t>
            </a:r>
            <a:r>
              <a:rPr lang="en-US" sz="1800" dirty="0" smtClean="0"/>
              <a:t>, </a:t>
            </a:r>
            <a:r>
              <a:rPr lang="en-US" sz="1800" dirty="0" err="1" smtClean="0"/>
              <a:t>giant,transparent</a:t>
            </a:r>
            <a:r>
              <a:rPr lang="en-US" sz="1800" dirty="0" smtClean="0"/>
              <a:t>, fragmenting, materialization inside enclosures, black BL, electromagnetic effects, internal structures, long tails, external to aircraft.                   240 pages</a:t>
            </a:r>
          </a:p>
          <a:p>
            <a:endParaRPr lang="en-US" sz="1800" dirty="0" smtClean="0"/>
          </a:p>
          <a:p>
            <a:pPr>
              <a:buFont typeface="Arial" pitchFamily="34" charset="0"/>
              <a:buChar char="•"/>
            </a:pPr>
            <a:r>
              <a:rPr lang="en-US" sz="1800" dirty="0" smtClean="0"/>
              <a:t>“</a:t>
            </a:r>
            <a:r>
              <a:rPr lang="en-US" sz="1800" b="1" dirty="0" smtClean="0"/>
              <a:t>Ball Lightning: An Unsolved Problem in Atmospheric Physics</a:t>
            </a:r>
            <a:r>
              <a:rPr lang="en-US" sz="1800" dirty="0" smtClean="0"/>
              <a:t>” by Mark </a:t>
            </a:r>
            <a:r>
              <a:rPr lang="en-US" sz="1800" dirty="0" err="1" smtClean="0"/>
              <a:t>Stenhoff</a:t>
            </a:r>
            <a:r>
              <a:rPr lang="en-US" sz="1800" dirty="0" smtClean="0"/>
              <a:t>, Published by Springer, 1999</a:t>
            </a:r>
          </a:p>
          <a:p>
            <a:r>
              <a:rPr lang="en-US" sz="1800" dirty="0" smtClean="0"/>
              <a:t>ISBN 0306461501, 9780306461507                                      349 pages</a:t>
            </a:r>
          </a:p>
          <a:p>
            <a:endParaRPr lang="en-US" sz="1800" dirty="0" smtClean="0"/>
          </a:p>
          <a:p>
            <a:pPr>
              <a:buFont typeface="Arial" pitchFamily="34" charset="0"/>
              <a:buChar char="•"/>
            </a:pPr>
            <a:r>
              <a:rPr lang="en-US" sz="1800" b="1" dirty="0" smtClean="0"/>
              <a:t>“Lightning: Physics and Effects” </a:t>
            </a:r>
            <a:r>
              <a:rPr lang="en-US" sz="1800" dirty="0" smtClean="0"/>
              <a:t>by Vladimir A. </a:t>
            </a:r>
            <a:r>
              <a:rPr lang="en-US" sz="1800" dirty="0" err="1" smtClean="0"/>
              <a:t>Rakov</a:t>
            </a:r>
            <a:r>
              <a:rPr lang="en-US" sz="1800" dirty="0" smtClean="0"/>
              <a:t>, Martin A. </a:t>
            </a:r>
            <a:r>
              <a:rPr lang="en-US" sz="1800" dirty="0" err="1" smtClean="0"/>
              <a:t>Uman</a:t>
            </a:r>
            <a:endParaRPr lang="en-US" sz="1800" dirty="0" smtClean="0"/>
          </a:p>
          <a:p>
            <a:r>
              <a:rPr lang="en-US" sz="1800" dirty="0" smtClean="0"/>
              <a:t>Published by Cambridge University Press, 2003</a:t>
            </a:r>
          </a:p>
          <a:p>
            <a:r>
              <a:rPr lang="en-US" sz="1800" dirty="0" smtClean="0"/>
              <a:t>ISBN 0521583276, 9780521583275                                     687 pages</a:t>
            </a:r>
          </a:p>
          <a:p>
            <a:pPr>
              <a:buFont typeface="Arial" pitchFamily="34" charset="0"/>
              <a:buChar char="•"/>
            </a:pPr>
            <a:endParaRPr lang="en-US" sz="1800"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Slide </a:t>
            </a:r>
            <a:fld id="{29D6A3E7-B659-42E3-8D2C-CB6BD419F555}" type="slidenum">
              <a:rPr lang="en-US" smtClean="0"/>
              <a:pPr>
                <a:defRPr/>
              </a:pPr>
              <a:t>5</a:t>
            </a:fld>
            <a:endParaRPr lang="en-US"/>
          </a:p>
        </p:txBody>
      </p:sp>
      <p:sp>
        <p:nvSpPr>
          <p:cNvPr id="11268" name="TextBox 3"/>
          <p:cNvSpPr txBox="1">
            <a:spLocks noChangeArrowheads="1"/>
          </p:cNvSpPr>
          <p:nvPr/>
        </p:nvSpPr>
        <p:spPr bwMode="auto">
          <a:xfrm>
            <a:off x="2819400" y="304800"/>
            <a:ext cx="3486852" cy="523220"/>
          </a:xfrm>
          <a:prstGeom prst="rect">
            <a:avLst/>
          </a:prstGeom>
          <a:noFill/>
          <a:ln w="9525">
            <a:noFill/>
            <a:miter lim="800000"/>
            <a:headEnd/>
            <a:tailEnd/>
          </a:ln>
        </p:spPr>
        <p:txBody>
          <a:bodyPr wrap="none">
            <a:spAutoFit/>
          </a:bodyPr>
          <a:lstStyle/>
          <a:p>
            <a:r>
              <a:rPr lang="en-US" sz="2800" b="1" dirty="0" smtClean="0"/>
              <a:t>Ball Lightning (BL) ?</a:t>
            </a:r>
            <a:endParaRPr lang="en-US" sz="2800" b="1" dirty="0"/>
          </a:p>
        </p:txBody>
      </p:sp>
      <p:sp>
        <p:nvSpPr>
          <p:cNvPr id="7" name="TextBox 6"/>
          <p:cNvSpPr txBox="1"/>
          <p:nvPr/>
        </p:nvSpPr>
        <p:spPr>
          <a:xfrm>
            <a:off x="609600" y="1066800"/>
            <a:ext cx="8077200" cy="5632311"/>
          </a:xfrm>
          <a:prstGeom prst="rect">
            <a:avLst/>
          </a:prstGeom>
          <a:noFill/>
        </p:spPr>
        <p:txBody>
          <a:bodyPr wrap="square" rtlCol="0">
            <a:spAutoFit/>
          </a:bodyPr>
          <a:lstStyle/>
          <a:p>
            <a:r>
              <a:rPr lang="en-US" dirty="0" smtClean="0"/>
              <a:t>A rare natural phenomenon, with a wide range of reported properties</a:t>
            </a:r>
          </a:p>
          <a:p>
            <a:pPr lvl="1">
              <a:buFont typeface="Arial" pitchFamily="34" charset="0"/>
              <a:buChar char="•"/>
            </a:pPr>
            <a:r>
              <a:rPr lang="en-US" dirty="0" smtClean="0"/>
              <a:t>Hundreds of reports over the centuries, many by reliable observers, but not much hard data</a:t>
            </a:r>
          </a:p>
          <a:p>
            <a:pPr lvl="1">
              <a:buFont typeface="Arial" pitchFamily="34" charset="0"/>
              <a:buChar char="•"/>
            </a:pPr>
            <a:r>
              <a:rPr lang="en-US" dirty="0" smtClean="0"/>
              <a:t>Size…from as small as a pea, to as large as a house, but typically less than 1 foot diameter. Duration: seconds to a minute</a:t>
            </a:r>
          </a:p>
          <a:p>
            <a:pPr lvl="1">
              <a:buFont typeface="Arial" pitchFamily="34" charset="0"/>
              <a:buChar char="•"/>
            </a:pPr>
            <a:r>
              <a:rPr lang="en-US" dirty="0" smtClean="0"/>
              <a:t>Varied colors…green, red, violet, blue, yellow, or changing</a:t>
            </a:r>
          </a:p>
          <a:p>
            <a:pPr lvl="1">
              <a:buFont typeface="Arial" pitchFamily="34" charset="0"/>
              <a:buChar char="•"/>
            </a:pPr>
            <a:r>
              <a:rPr lang="en-US" dirty="0" smtClean="0"/>
              <a:t>Shape…generally spherical, but also rods, dumbbells, spiked balls</a:t>
            </a:r>
          </a:p>
          <a:p>
            <a:pPr lvl="1">
              <a:buFont typeface="Arial" pitchFamily="34" charset="0"/>
              <a:buChar char="•"/>
            </a:pPr>
            <a:r>
              <a:rPr lang="en-US" dirty="0" smtClean="0"/>
              <a:t>Features….sometimes with internal structures, can vanish suddenly or explode, with or without noise, with or without an odor, with or without damage to other objects.</a:t>
            </a:r>
          </a:p>
          <a:p>
            <a:pPr lvl="1">
              <a:buFont typeface="Arial" pitchFamily="34" charset="0"/>
              <a:buChar char="•"/>
            </a:pPr>
            <a:r>
              <a:rPr lang="en-US" dirty="0" smtClean="0"/>
              <a:t>Has been reported inside closed rooms…such as aircraft cabins</a:t>
            </a:r>
          </a:p>
          <a:p>
            <a:pPr lvl="1">
              <a:buFont typeface="Arial" pitchFamily="34" charset="0"/>
              <a:buChar char="•"/>
            </a:pPr>
            <a:r>
              <a:rPr lang="en-US" dirty="0" smtClean="0"/>
              <a:t>Has been reported to go through window screens…and supposedly through even glass.</a:t>
            </a:r>
          </a:p>
          <a:p>
            <a:pPr lvl="1">
              <a:buFont typeface="Arial" pitchFamily="34" charset="0"/>
              <a:buChar char="•"/>
            </a:pPr>
            <a:r>
              <a:rPr lang="en-US" dirty="0" smtClean="0"/>
              <a:t>Usually, though not always, associated with thunderstorms.</a:t>
            </a:r>
          </a:p>
          <a:p>
            <a:pPr lvl="1">
              <a:buFont typeface="Arial" pitchFamily="34" charset="0"/>
              <a:buChar char="•"/>
            </a:pPr>
            <a:r>
              <a:rPr lang="en-US" dirty="0" smtClean="0"/>
              <a:t>Can float across a room, or down a lane, without rising noticeably. Can “descend” from the sky. </a:t>
            </a:r>
          </a:p>
          <a:p>
            <a:r>
              <a:rPr lang="en-US" dirty="0" smtClean="0"/>
              <a:t> </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Slide </a:t>
            </a:r>
            <a:fld id="{29D6A3E7-B659-42E3-8D2C-CB6BD419F555}" type="slidenum">
              <a:rPr lang="en-US" smtClean="0"/>
              <a:pPr>
                <a:defRPr/>
              </a:pPr>
              <a:t>6</a:t>
            </a:fld>
            <a:endParaRPr lang="en-US"/>
          </a:p>
        </p:txBody>
      </p:sp>
      <p:sp>
        <p:nvSpPr>
          <p:cNvPr id="11268" name="TextBox 3"/>
          <p:cNvSpPr txBox="1">
            <a:spLocks noChangeArrowheads="1"/>
          </p:cNvSpPr>
          <p:nvPr/>
        </p:nvSpPr>
        <p:spPr bwMode="auto">
          <a:xfrm>
            <a:off x="304800" y="381000"/>
            <a:ext cx="8598123" cy="523220"/>
          </a:xfrm>
          <a:prstGeom prst="rect">
            <a:avLst/>
          </a:prstGeom>
          <a:noFill/>
          <a:ln w="9525">
            <a:noFill/>
            <a:miter lim="800000"/>
            <a:headEnd/>
            <a:tailEnd/>
          </a:ln>
        </p:spPr>
        <p:txBody>
          <a:bodyPr wrap="none">
            <a:spAutoFit/>
          </a:bodyPr>
          <a:lstStyle/>
          <a:p>
            <a:r>
              <a:rPr lang="en-US" sz="2800" b="1" dirty="0" smtClean="0"/>
              <a:t>Notable scientists have tried to reproduce BL in the lab</a:t>
            </a:r>
            <a:endParaRPr lang="en-US" sz="2800" b="1" dirty="0"/>
          </a:p>
        </p:txBody>
      </p:sp>
      <p:sp>
        <p:nvSpPr>
          <p:cNvPr id="7" name="TextBox 6"/>
          <p:cNvSpPr txBox="1"/>
          <p:nvPr/>
        </p:nvSpPr>
        <p:spPr>
          <a:xfrm>
            <a:off x="304800" y="1371600"/>
            <a:ext cx="8686800" cy="2031325"/>
          </a:xfrm>
          <a:prstGeom prst="rect">
            <a:avLst/>
          </a:prstGeom>
          <a:noFill/>
        </p:spPr>
        <p:txBody>
          <a:bodyPr wrap="square" rtlCol="0">
            <a:spAutoFit/>
          </a:bodyPr>
          <a:lstStyle/>
          <a:p>
            <a:pPr>
              <a:buFont typeface="Arial" pitchFamily="34" charset="0"/>
              <a:buChar char="•"/>
            </a:pPr>
            <a:r>
              <a:rPr lang="en-US" sz="1800" dirty="0" smtClean="0"/>
              <a:t> Jim Tuck, an early pioneer in fusion research, played with trying to make BL, based from observations of sparking US Navy submarine battery banks.</a:t>
            </a:r>
          </a:p>
          <a:p>
            <a:r>
              <a:rPr lang="en-US" sz="1800" b="1" dirty="0" smtClean="0"/>
              <a:t>Ball Lightning, A STATUS SUMMARY To NOVEMBER 1971</a:t>
            </a:r>
          </a:p>
          <a:p>
            <a:r>
              <a:rPr lang="en-US" sz="1400" dirty="0" smtClean="0"/>
              <a:t>By J. L. Tuck</a:t>
            </a:r>
          </a:p>
          <a:p>
            <a:r>
              <a:rPr lang="en-US" sz="1400" dirty="0" smtClean="0"/>
              <a:t>Los Alamos report: LA-4847-MS</a:t>
            </a:r>
          </a:p>
          <a:p>
            <a:r>
              <a:rPr lang="en-US" sz="1400" dirty="0" smtClean="0"/>
              <a:t>ABSTRACT</a:t>
            </a:r>
          </a:p>
          <a:p>
            <a:pPr>
              <a:buFont typeface="Arial" pitchFamily="34" charset="0"/>
              <a:buChar char="•"/>
            </a:pPr>
            <a:endParaRPr lang="en-US" sz="1600" dirty="0" smtClean="0"/>
          </a:p>
          <a:p>
            <a:endParaRPr lang="en-US" sz="1400" dirty="0"/>
          </a:p>
        </p:txBody>
      </p:sp>
      <p:sp>
        <p:nvSpPr>
          <p:cNvPr id="5" name="TextBox 4"/>
          <p:cNvSpPr txBox="1"/>
          <p:nvPr/>
        </p:nvSpPr>
        <p:spPr>
          <a:xfrm>
            <a:off x="381000" y="2895600"/>
            <a:ext cx="4648200" cy="2677656"/>
          </a:xfrm>
          <a:prstGeom prst="rect">
            <a:avLst/>
          </a:prstGeom>
          <a:noFill/>
        </p:spPr>
        <p:txBody>
          <a:bodyPr wrap="square" rtlCol="0">
            <a:spAutoFit/>
          </a:bodyPr>
          <a:lstStyle/>
          <a:p>
            <a:pPr algn="just"/>
            <a:r>
              <a:rPr lang="en-US" sz="1400" dirty="0" smtClean="0"/>
              <a:t>Experiments to study Ball Lightning artificially are reported. Switch opening arcs at currents of up to 100,000 amperes from a large submarine storage battery (50-600V) have given interesting but indecisive results. Higher voltage ~10 kV slowed-down condenser discharges have been similarly indecisive but with encouraging afterglows. Conjectures are made that: a) the ball lightning luminosity comes from a </a:t>
            </a:r>
            <a:r>
              <a:rPr lang="en-US" sz="1400" dirty="0" err="1" smtClean="0"/>
              <a:t>chemiluminescent</a:t>
            </a:r>
            <a:r>
              <a:rPr lang="en-US" sz="1400" dirty="0" smtClean="0"/>
              <a:t> reaction preceded by a </a:t>
            </a:r>
            <a:r>
              <a:rPr lang="en-US" sz="1400" dirty="0" err="1" smtClean="0"/>
              <a:t>chemi</a:t>
            </a:r>
            <a:r>
              <a:rPr lang="en-US" sz="1400" dirty="0" smtClean="0"/>
              <a:t>-ionization, b) the ball lightning coherence is a consequence  of a weak surface force in a cold plasma containing positive ion-negative ion dipoles. The scope of further  theoretical and experimental work to elucidate these conjectures is outlined.</a:t>
            </a:r>
          </a:p>
        </p:txBody>
      </p:sp>
      <p:pic>
        <p:nvPicPr>
          <p:cNvPr id="3074" name="Picture 2" descr="C:\Documents and Settings\094597\Desktop\tesla_2.gif"/>
          <p:cNvPicPr>
            <a:picLocks noChangeAspect="1" noChangeArrowheads="1"/>
          </p:cNvPicPr>
          <p:nvPr/>
        </p:nvPicPr>
        <p:blipFill>
          <a:blip r:embed="rId2"/>
          <a:srcRect/>
          <a:stretch>
            <a:fillRect/>
          </a:stretch>
        </p:blipFill>
        <p:spPr bwMode="auto">
          <a:xfrm>
            <a:off x="5791200" y="2438400"/>
            <a:ext cx="2685146" cy="3675062"/>
          </a:xfrm>
          <a:prstGeom prst="rect">
            <a:avLst/>
          </a:prstGeom>
          <a:noFill/>
        </p:spPr>
      </p:pic>
      <p:sp>
        <p:nvSpPr>
          <p:cNvPr id="8" name="TextBox 7"/>
          <p:cNvSpPr txBox="1"/>
          <p:nvPr/>
        </p:nvSpPr>
        <p:spPr>
          <a:xfrm>
            <a:off x="304800" y="990600"/>
            <a:ext cx="6153223" cy="400110"/>
          </a:xfrm>
          <a:prstGeom prst="rect">
            <a:avLst/>
          </a:prstGeom>
          <a:noFill/>
        </p:spPr>
        <p:txBody>
          <a:bodyPr wrap="none" rtlCol="0">
            <a:spAutoFit/>
          </a:bodyPr>
          <a:lstStyle/>
          <a:p>
            <a:pPr>
              <a:buFont typeface="Arial" pitchFamily="34" charset="0"/>
              <a:buChar char="•"/>
            </a:pPr>
            <a:r>
              <a:rPr lang="en-US" dirty="0" smtClean="0"/>
              <a:t> </a:t>
            </a:r>
            <a:r>
              <a:rPr lang="en-US" sz="1800" dirty="0" smtClean="0"/>
              <a:t>Nikola Tesla impressed journalists in his lab in Colorado, 1899</a:t>
            </a:r>
            <a:endParaRPr lang="en-US" sz="1800" dirty="0"/>
          </a:p>
        </p:txBody>
      </p:sp>
      <p:sp>
        <p:nvSpPr>
          <p:cNvPr id="9" name="TextBox 8"/>
          <p:cNvSpPr txBox="1"/>
          <p:nvPr/>
        </p:nvSpPr>
        <p:spPr>
          <a:xfrm>
            <a:off x="4953000" y="5562600"/>
            <a:ext cx="4096058" cy="276999"/>
          </a:xfrm>
          <a:prstGeom prst="rect">
            <a:avLst/>
          </a:prstGeom>
          <a:noFill/>
        </p:spPr>
        <p:txBody>
          <a:bodyPr wrap="none" rtlCol="0">
            <a:spAutoFit/>
          </a:bodyPr>
          <a:lstStyle/>
          <a:p>
            <a:r>
              <a:rPr lang="en-US" sz="1200" dirty="0" smtClean="0"/>
              <a:t>Pearson Magazine, “The New Wizard of the West”, article,1899</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Slide </a:t>
            </a:r>
            <a:fld id="{29D6A3E7-B659-42E3-8D2C-CB6BD419F555}" type="slidenum">
              <a:rPr lang="en-US" smtClean="0"/>
              <a:pPr>
                <a:defRPr/>
              </a:pPr>
              <a:t>7</a:t>
            </a:fld>
            <a:endParaRPr lang="en-US"/>
          </a:p>
        </p:txBody>
      </p:sp>
      <p:sp>
        <p:nvSpPr>
          <p:cNvPr id="11268" name="TextBox 3"/>
          <p:cNvSpPr txBox="1">
            <a:spLocks noChangeArrowheads="1"/>
          </p:cNvSpPr>
          <p:nvPr/>
        </p:nvSpPr>
        <p:spPr bwMode="auto">
          <a:xfrm>
            <a:off x="1371600" y="304800"/>
            <a:ext cx="6740371" cy="523220"/>
          </a:xfrm>
          <a:prstGeom prst="rect">
            <a:avLst/>
          </a:prstGeom>
          <a:noFill/>
          <a:ln w="9525">
            <a:noFill/>
            <a:miter lim="800000"/>
            <a:headEnd/>
            <a:tailEnd/>
          </a:ln>
        </p:spPr>
        <p:txBody>
          <a:bodyPr wrap="none">
            <a:spAutoFit/>
          </a:bodyPr>
          <a:lstStyle/>
          <a:p>
            <a:r>
              <a:rPr lang="en-US" sz="2800" b="1" dirty="0" smtClean="0"/>
              <a:t>One theory of BL deals with dusty plasmas</a:t>
            </a:r>
            <a:endParaRPr lang="en-US" sz="2800" b="1" dirty="0"/>
          </a:p>
        </p:txBody>
      </p:sp>
      <p:sp>
        <p:nvSpPr>
          <p:cNvPr id="5" name="Rectangle 4"/>
          <p:cNvSpPr/>
          <p:nvPr/>
        </p:nvSpPr>
        <p:spPr>
          <a:xfrm>
            <a:off x="762000" y="2590800"/>
            <a:ext cx="7772400" cy="3323987"/>
          </a:xfrm>
          <a:prstGeom prst="rect">
            <a:avLst/>
          </a:prstGeom>
        </p:spPr>
        <p:txBody>
          <a:bodyPr wrap="square">
            <a:spAutoFit/>
          </a:bodyPr>
          <a:lstStyle/>
          <a:p>
            <a:r>
              <a:rPr lang="en-US" sz="1400" b="1" dirty="0" smtClean="0"/>
              <a:t>Evidence for </a:t>
            </a:r>
            <a:r>
              <a:rPr lang="en-US" sz="1400" b="1" dirty="0" err="1" smtClean="0"/>
              <a:t>Nanoparticles</a:t>
            </a:r>
            <a:r>
              <a:rPr lang="en-US" sz="1400" b="1" dirty="0" smtClean="0"/>
              <a:t> in Microwave-Generated Fireballs Observed</a:t>
            </a:r>
          </a:p>
          <a:p>
            <a:r>
              <a:rPr lang="en-US" sz="1400" b="1" dirty="0" smtClean="0"/>
              <a:t>by Synchrotron X-Ray Scattering</a:t>
            </a:r>
          </a:p>
          <a:p>
            <a:r>
              <a:rPr lang="en-US" sz="1400" dirty="0" smtClean="0"/>
              <a:t>J. B. A. Mitchell,1 J. L. LeGarrec,1 M. Sztucki,2 T. Narayanan,2 V. Dikhtyar,3 and E. Jerby3,*</a:t>
            </a:r>
          </a:p>
          <a:p>
            <a:r>
              <a:rPr lang="fr-FR" sz="1400" dirty="0" smtClean="0"/>
              <a:t>1</a:t>
            </a:r>
            <a:r>
              <a:rPr lang="fr-FR" sz="1400" i="1" dirty="0" smtClean="0"/>
              <a:t>P.A.L.M.S., U.M.R. No. 6627 du C.N.R.S., </a:t>
            </a:r>
            <a:r>
              <a:rPr lang="fr-FR" sz="1400" i="1" dirty="0" err="1" smtClean="0"/>
              <a:t>Universite</a:t>
            </a:r>
            <a:r>
              <a:rPr lang="fr-FR" sz="1400" i="1" dirty="0" smtClean="0"/>
              <a:t>´ de Rennes I, 35042 Rennes Cedex, France</a:t>
            </a:r>
          </a:p>
          <a:p>
            <a:r>
              <a:rPr lang="en-US" sz="1400" dirty="0" smtClean="0"/>
              <a:t>2</a:t>
            </a:r>
            <a:r>
              <a:rPr lang="en-US" sz="1400" i="1" dirty="0" smtClean="0"/>
              <a:t>European Synchrotron Radiation Facility, BP-220, 38043 Grenoble </a:t>
            </a:r>
            <a:r>
              <a:rPr lang="en-US" sz="1400" i="1" dirty="0" err="1" smtClean="0"/>
              <a:t>Cedex</a:t>
            </a:r>
            <a:r>
              <a:rPr lang="en-US" sz="1400" i="1" dirty="0" smtClean="0"/>
              <a:t>, France</a:t>
            </a:r>
          </a:p>
          <a:p>
            <a:r>
              <a:rPr lang="en-US" sz="1400" dirty="0" smtClean="0"/>
              <a:t>3</a:t>
            </a:r>
            <a:r>
              <a:rPr lang="en-US" sz="1400" i="1" dirty="0" smtClean="0"/>
              <a:t>Faculty of Engineering, Tel Aviv University, Ramat Aviv, 69978, Israel</a:t>
            </a:r>
          </a:p>
          <a:p>
            <a:r>
              <a:rPr lang="en-US" sz="1400" dirty="0" smtClean="0"/>
              <a:t>(Received 18 October 2007; published 11 February 2008)</a:t>
            </a:r>
          </a:p>
          <a:p>
            <a:r>
              <a:rPr lang="en-US" sz="1400" dirty="0" smtClean="0"/>
              <a:t>The small-angle x-ray scattering method has been applied to study fireballs ejected into the air from</a:t>
            </a:r>
          </a:p>
          <a:p>
            <a:r>
              <a:rPr lang="en-US" sz="1400" dirty="0" smtClean="0"/>
              <a:t>molten hot spots in borosilicate glass by localized microwaves [V. </a:t>
            </a:r>
            <a:r>
              <a:rPr lang="en-US" sz="1400" dirty="0" err="1" smtClean="0"/>
              <a:t>Dikhtyar</a:t>
            </a:r>
            <a:r>
              <a:rPr lang="en-US" sz="1400" dirty="0" smtClean="0"/>
              <a:t> and E. </a:t>
            </a:r>
            <a:r>
              <a:rPr lang="en-US" sz="1400" dirty="0" err="1" smtClean="0"/>
              <a:t>Jerby</a:t>
            </a:r>
            <a:r>
              <a:rPr lang="en-US" sz="1400" dirty="0" smtClean="0"/>
              <a:t>, Phys. Rev. </a:t>
            </a:r>
            <a:r>
              <a:rPr lang="en-US" sz="1400" dirty="0" err="1" smtClean="0"/>
              <a:t>Lett</a:t>
            </a:r>
            <a:r>
              <a:rPr lang="en-US" sz="1400" dirty="0" smtClean="0"/>
              <a:t>.</a:t>
            </a:r>
          </a:p>
          <a:p>
            <a:r>
              <a:rPr lang="en-US" sz="1400" dirty="0" smtClean="0"/>
              <a:t>96 045002 </a:t>
            </a:r>
            <a:r>
              <a:rPr lang="en-US" sz="1400" b="1" dirty="0" smtClean="0"/>
              <a:t>(2006)]. </a:t>
            </a:r>
            <a:r>
              <a:rPr lang="en-US" sz="1400" dirty="0" smtClean="0"/>
              <a:t>The fireball’s particle size distribution, density, and decay rate in atmospheric pressure</a:t>
            </a:r>
          </a:p>
          <a:p>
            <a:r>
              <a:rPr lang="en-US" sz="1400" dirty="0" smtClean="0"/>
              <a:t>were measured. The results show that the fireballs contain particles with a mean size of 50 nm with</a:t>
            </a:r>
          </a:p>
          <a:p>
            <a:r>
              <a:rPr lang="en-US" sz="1400" dirty="0" smtClean="0"/>
              <a:t>average number densities on the order of 10^9. Hence, fireballs can be considered as a dusty plasma</a:t>
            </a:r>
          </a:p>
          <a:p>
            <a:r>
              <a:rPr lang="en-US" sz="1400" dirty="0" smtClean="0"/>
              <a:t>which consists of an ensemble of charged </a:t>
            </a:r>
            <a:r>
              <a:rPr lang="en-US" sz="1400" dirty="0" err="1" smtClean="0"/>
              <a:t>nanoparticles</a:t>
            </a:r>
            <a:r>
              <a:rPr lang="en-US" sz="1400" dirty="0" smtClean="0"/>
              <a:t> in the plasma volume. This finding is likened to</a:t>
            </a:r>
          </a:p>
          <a:p>
            <a:r>
              <a:rPr lang="en-US" sz="1400" dirty="0" smtClean="0"/>
              <a:t>the ball-lightning phenomenon explained by the formation of an oxidizing particle network liberated by</a:t>
            </a:r>
          </a:p>
          <a:p>
            <a:r>
              <a:rPr lang="en-US" sz="1400" dirty="0" smtClean="0"/>
              <a:t>lightning striking the ground [J. Abrahamson and J. </a:t>
            </a:r>
            <a:r>
              <a:rPr lang="en-US" sz="1400" dirty="0" err="1" smtClean="0"/>
              <a:t>Dinniss</a:t>
            </a:r>
            <a:r>
              <a:rPr lang="en-US" sz="1400" dirty="0" smtClean="0"/>
              <a:t>, Nature (London) </a:t>
            </a:r>
            <a:r>
              <a:rPr lang="en-US" sz="1400" b="1" dirty="0" smtClean="0"/>
              <a:t>403, 519 (2000)].</a:t>
            </a:r>
            <a:endParaRPr lang="en-US" sz="1400" dirty="0"/>
          </a:p>
        </p:txBody>
      </p:sp>
      <p:sp>
        <p:nvSpPr>
          <p:cNvPr id="6" name="Rectangle 5"/>
          <p:cNvSpPr/>
          <p:nvPr/>
        </p:nvSpPr>
        <p:spPr>
          <a:xfrm>
            <a:off x="533400" y="1066800"/>
            <a:ext cx="8153400" cy="1508105"/>
          </a:xfrm>
          <a:prstGeom prst="rect">
            <a:avLst/>
          </a:prstGeom>
        </p:spPr>
        <p:txBody>
          <a:bodyPr wrap="square">
            <a:spAutoFit/>
          </a:bodyPr>
          <a:lstStyle/>
          <a:p>
            <a:r>
              <a:rPr lang="en-US" dirty="0" smtClean="0"/>
              <a:t>J. Abrahamson and J. </a:t>
            </a:r>
            <a:r>
              <a:rPr lang="en-US" dirty="0" err="1" smtClean="0"/>
              <a:t>Dinniss</a:t>
            </a:r>
            <a:r>
              <a:rPr lang="en-US" dirty="0" smtClean="0"/>
              <a:t>, Nature (London) 403, 519 (2000) theorize that the long life of ball lightning could be due to oxidation of dust inside the ball. They predict the presence of filamentary structures inside the ball. </a:t>
            </a:r>
          </a:p>
          <a:p>
            <a:endParaRPr lang="en-US" sz="1600" dirty="0" smtClean="0"/>
          </a:p>
          <a:p>
            <a:r>
              <a:rPr lang="en-US" sz="1600" dirty="0" smtClean="0"/>
              <a:t>A recent PRL 100, 065001 (2008), measures the dust inside a microwave produced ball plasma</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Slide </a:t>
            </a:r>
            <a:fld id="{29D6A3E7-B659-42E3-8D2C-CB6BD419F555}" type="slidenum">
              <a:rPr lang="en-US" smtClean="0"/>
              <a:pPr>
                <a:defRPr/>
              </a:pPr>
              <a:t>8</a:t>
            </a:fld>
            <a:endParaRPr lang="en-US"/>
          </a:p>
        </p:txBody>
      </p:sp>
      <p:sp>
        <p:nvSpPr>
          <p:cNvPr id="11267" name="Rectangle 2"/>
          <p:cNvSpPr>
            <a:spLocks noChangeArrowheads="1"/>
          </p:cNvSpPr>
          <p:nvPr/>
        </p:nvSpPr>
        <p:spPr bwMode="auto">
          <a:xfrm>
            <a:off x="4267200" y="762000"/>
            <a:ext cx="4419600" cy="1631216"/>
          </a:xfrm>
          <a:prstGeom prst="rect">
            <a:avLst/>
          </a:prstGeom>
          <a:noFill/>
          <a:ln w="9525">
            <a:noFill/>
            <a:miter lim="800000"/>
            <a:headEnd/>
            <a:tailEnd/>
          </a:ln>
        </p:spPr>
        <p:txBody>
          <a:bodyPr wrap="square">
            <a:spAutoFit/>
          </a:bodyPr>
          <a:lstStyle/>
          <a:p>
            <a:pPr algn="just"/>
            <a:endParaRPr lang="en-US" dirty="0"/>
          </a:p>
          <a:p>
            <a:pPr algn="just"/>
            <a:r>
              <a:rPr lang="en-US" sz="1600" dirty="0" smtClean="0"/>
              <a:t>We heard reports (New Scientist, June 7, 2006) of ball plasmas being generated above a bucket of water, by a German research  group led by Prof. </a:t>
            </a:r>
            <a:r>
              <a:rPr lang="en-US" sz="1600" dirty="0" err="1" smtClean="0"/>
              <a:t>Gerd</a:t>
            </a:r>
            <a:r>
              <a:rPr lang="en-US" sz="1600" dirty="0" smtClean="0"/>
              <a:t> </a:t>
            </a:r>
            <a:r>
              <a:rPr lang="en-US" sz="1600" dirty="0" err="1" smtClean="0"/>
              <a:t>Fussmann</a:t>
            </a:r>
            <a:r>
              <a:rPr lang="en-US" sz="1600" dirty="0" smtClean="0"/>
              <a:t> at the Humboldt University in Berlin, in the summer of 2006.</a:t>
            </a:r>
            <a:endParaRPr lang="en-US" sz="1600" dirty="0"/>
          </a:p>
        </p:txBody>
      </p:sp>
      <p:sp>
        <p:nvSpPr>
          <p:cNvPr id="11268" name="TextBox 3"/>
          <p:cNvSpPr txBox="1">
            <a:spLocks noChangeArrowheads="1"/>
          </p:cNvSpPr>
          <p:nvPr/>
        </p:nvSpPr>
        <p:spPr bwMode="auto">
          <a:xfrm>
            <a:off x="685800" y="152400"/>
            <a:ext cx="7924800" cy="707886"/>
          </a:xfrm>
          <a:prstGeom prst="rect">
            <a:avLst/>
          </a:prstGeom>
          <a:noFill/>
          <a:ln w="9525">
            <a:noFill/>
            <a:miter lim="800000"/>
            <a:headEnd/>
            <a:tailEnd/>
          </a:ln>
        </p:spPr>
        <p:txBody>
          <a:bodyPr wrap="square">
            <a:spAutoFit/>
          </a:bodyPr>
          <a:lstStyle/>
          <a:p>
            <a:r>
              <a:rPr lang="en-US" b="1" dirty="0" smtClean="0"/>
              <a:t>Russian scientists have reported a method to produce ball plasmas in the laboratory</a:t>
            </a:r>
            <a:endParaRPr lang="en-US" b="1" dirty="0"/>
          </a:p>
        </p:txBody>
      </p:sp>
      <p:pic>
        <p:nvPicPr>
          <p:cNvPr id="103427" name="Picture 3" descr="C:\Users\094597\Desktop\Egorov_LabDemonstBL_PhysicsUspekhi'04_Page_1.jpg"/>
          <p:cNvPicPr>
            <a:picLocks noChangeAspect="1" noChangeArrowheads="1"/>
          </p:cNvPicPr>
          <p:nvPr/>
        </p:nvPicPr>
        <p:blipFill>
          <a:blip r:embed="rId2"/>
          <a:srcRect/>
          <a:stretch>
            <a:fillRect/>
          </a:stretch>
        </p:blipFill>
        <p:spPr bwMode="auto">
          <a:xfrm>
            <a:off x="457200" y="1219200"/>
            <a:ext cx="3810000" cy="4621967"/>
          </a:xfrm>
          <a:prstGeom prst="rect">
            <a:avLst/>
          </a:prstGeom>
          <a:noFill/>
        </p:spPr>
      </p:pic>
      <p:sp>
        <p:nvSpPr>
          <p:cNvPr id="8" name="TextBox 7"/>
          <p:cNvSpPr txBox="1"/>
          <p:nvPr/>
        </p:nvSpPr>
        <p:spPr>
          <a:xfrm>
            <a:off x="4800600" y="4191000"/>
            <a:ext cx="4191000" cy="1754326"/>
          </a:xfrm>
          <a:prstGeom prst="rect">
            <a:avLst/>
          </a:prstGeom>
          <a:noFill/>
        </p:spPr>
        <p:txBody>
          <a:bodyPr wrap="square" rtlCol="0">
            <a:spAutoFit/>
          </a:bodyPr>
          <a:lstStyle/>
          <a:p>
            <a:r>
              <a:rPr lang="en-US" sz="1800" dirty="0" smtClean="0"/>
              <a:t>Their technique was actually based on work published by Russian researchers, </a:t>
            </a:r>
            <a:r>
              <a:rPr lang="en-US" sz="1800" b="1" dirty="0" smtClean="0"/>
              <a:t>A. </a:t>
            </a:r>
            <a:r>
              <a:rPr lang="en-US" sz="1800" b="1" dirty="0" err="1" smtClean="0"/>
              <a:t>Egorov</a:t>
            </a:r>
            <a:r>
              <a:rPr lang="en-US" sz="1800" b="1" dirty="0" smtClean="0"/>
              <a:t>, S. </a:t>
            </a:r>
            <a:r>
              <a:rPr lang="en-US" sz="1800" b="1" dirty="0" err="1" smtClean="0"/>
              <a:t>Stepanov</a:t>
            </a:r>
            <a:r>
              <a:rPr lang="en-US" sz="1800" b="1" dirty="0" smtClean="0"/>
              <a:t>, and G. </a:t>
            </a:r>
            <a:r>
              <a:rPr lang="en-US" sz="1800" b="1" dirty="0" err="1" smtClean="0"/>
              <a:t>Shabanov</a:t>
            </a:r>
            <a:r>
              <a:rPr lang="en-US" sz="1800" b="1" dirty="0" smtClean="0"/>
              <a:t>, in Physics-</a:t>
            </a:r>
            <a:r>
              <a:rPr lang="en-US" sz="1800" b="1" dirty="0" err="1" smtClean="0"/>
              <a:t>Uspekhi</a:t>
            </a:r>
            <a:r>
              <a:rPr lang="en-US" sz="1800" b="1" dirty="0" smtClean="0"/>
              <a:t> 47 (1) 99-101 (2004), </a:t>
            </a:r>
            <a:r>
              <a:rPr lang="en-US" sz="1800" dirty="0" smtClean="0"/>
              <a:t>entitled “Laboratory demonstration of ball lightning”. (See Fig. 1)</a:t>
            </a:r>
            <a:endParaRPr lang="en-US" dirty="0"/>
          </a:p>
        </p:txBody>
      </p:sp>
      <p:pic>
        <p:nvPicPr>
          <p:cNvPr id="21506" name="Picture 2" descr="http://www.ipp.mpg.de/ippcms/de/presse/pi/images/05_06.jpg"/>
          <p:cNvPicPr>
            <a:picLocks noChangeAspect="1" noChangeArrowheads="1"/>
          </p:cNvPicPr>
          <p:nvPr/>
        </p:nvPicPr>
        <p:blipFill>
          <a:blip r:embed="rId3"/>
          <a:srcRect/>
          <a:stretch>
            <a:fillRect/>
          </a:stretch>
        </p:blipFill>
        <p:spPr bwMode="auto">
          <a:xfrm>
            <a:off x="5334000" y="2362200"/>
            <a:ext cx="2400300" cy="17623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Slide </a:t>
            </a:r>
            <a:fld id="{29D6A3E7-B659-42E3-8D2C-CB6BD419F555}" type="slidenum">
              <a:rPr lang="en-US" smtClean="0"/>
              <a:pPr>
                <a:defRPr/>
              </a:pPr>
              <a:t>9</a:t>
            </a:fld>
            <a:endParaRPr lang="en-US"/>
          </a:p>
        </p:txBody>
      </p:sp>
      <p:sp>
        <p:nvSpPr>
          <p:cNvPr id="11267" name="Rectangle 2"/>
          <p:cNvSpPr>
            <a:spLocks noChangeArrowheads="1"/>
          </p:cNvSpPr>
          <p:nvPr/>
        </p:nvSpPr>
        <p:spPr bwMode="auto">
          <a:xfrm>
            <a:off x="304800" y="1066800"/>
            <a:ext cx="3810000" cy="3631763"/>
          </a:xfrm>
          <a:prstGeom prst="rect">
            <a:avLst/>
          </a:prstGeom>
          <a:noFill/>
          <a:ln w="9525">
            <a:noFill/>
            <a:miter lim="800000"/>
            <a:headEnd/>
            <a:tailEnd/>
          </a:ln>
        </p:spPr>
        <p:txBody>
          <a:bodyPr wrap="square">
            <a:spAutoFit/>
          </a:bodyPr>
          <a:lstStyle/>
          <a:p>
            <a:r>
              <a:rPr lang="en-US" sz="1600" b="1" dirty="0" smtClean="0"/>
              <a:t>Analysis of Long-living </a:t>
            </a:r>
            <a:r>
              <a:rPr lang="en-US" sz="1600" b="1" dirty="0" err="1" smtClean="0"/>
              <a:t>Plasmoids</a:t>
            </a:r>
            <a:r>
              <a:rPr lang="en-US" sz="1600" b="1" dirty="0" smtClean="0"/>
              <a:t> at Atmospheric Pressure</a:t>
            </a:r>
          </a:p>
          <a:p>
            <a:r>
              <a:rPr lang="en-US" sz="1600" dirty="0" smtClean="0"/>
              <a:t>Stefan </a:t>
            </a:r>
            <a:r>
              <a:rPr lang="en-US" sz="1600" dirty="0" err="1" smtClean="0"/>
              <a:t>Noack</a:t>
            </a:r>
            <a:r>
              <a:rPr lang="en-US" sz="1600" dirty="0" smtClean="0"/>
              <a:t>,†, Alex </a:t>
            </a:r>
            <a:r>
              <a:rPr lang="en-US" sz="1600" dirty="0" err="1" smtClean="0"/>
              <a:t>Versteegh</a:t>
            </a:r>
            <a:r>
              <a:rPr lang="en-US" sz="1600" dirty="0" smtClean="0"/>
              <a:t>*, </a:t>
            </a:r>
            <a:r>
              <a:rPr lang="en-US" sz="1600" dirty="0" err="1" smtClean="0"/>
              <a:t>Burkhard</a:t>
            </a:r>
            <a:r>
              <a:rPr lang="en-US" sz="1600" dirty="0" smtClean="0"/>
              <a:t> </a:t>
            </a:r>
            <a:r>
              <a:rPr lang="en-US" sz="1600" dirty="0" err="1" smtClean="0"/>
              <a:t>Jüttner</a:t>
            </a:r>
            <a:r>
              <a:rPr lang="en-US" sz="1600" dirty="0" smtClean="0"/>
              <a:t> and </a:t>
            </a:r>
            <a:r>
              <a:rPr lang="en-US" sz="1600" dirty="0" err="1" smtClean="0"/>
              <a:t>Gerd</a:t>
            </a:r>
            <a:r>
              <a:rPr lang="en-US" sz="1600" dirty="0" smtClean="0"/>
              <a:t> </a:t>
            </a:r>
            <a:r>
              <a:rPr lang="en-US" sz="1600" dirty="0" err="1" smtClean="0"/>
              <a:t>Fussmann</a:t>
            </a:r>
            <a:r>
              <a:rPr lang="en-US" sz="1600" dirty="0" smtClean="0"/>
              <a:t>,‡</a:t>
            </a:r>
          </a:p>
          <a:p>
            <a:r>
              <a:rPr lang="de-DE" sz="1000" dirty="0" smtClean="0"/>
              <a:t>AG Plasmaphysik, Humboldt-Universität zu Berlin, Newtonstr. 15, 12489 Berlin, Germany</a:t>
            </a:r>
          </a:p>
          <a:p>
            <a:r>
              <a:rPr lang="de-DE" sz="1000" dirty="0" smtClean="0"/>
              <a:t>†Fakultät für Physik und Geowissenschaften, Universität Leipzig, Linnéstr. 5, 04103 Leipzig, Germany</a:t>
            </a:r>
          </a:p>
          <a:p>
            <a:r>
              <a:rPr lang="en-US" sz="1000" dirty="0" smtClean="0"/>
              <a:t>*Eindhoven University of Technology, P.O. Box 513, 5600 MB Eindhoven, The Netherlands</a:t>
            </a:r>
          </a:p>
          <a:p>
            <a:r>
              <a:rPr lang="en-US" sz="1000" dirty="0" smtClean="0"/>
              <a:t>‡Max-Planck-</a:t>
            </a:r>
            <a:r>
              <a:rPr lang="en-US" sz="1000" dirty="0" err="1" smtClean="0"/>
              <a:t>Institut</a:t>
            </a:r>
            <a:r>
              <a:rPr lang="en-US" sz="1000" dirty="0" smtClean="0"/>
              <a:t> </a:t>
            </a:r>
            <a:r>
              <a:rPr lang="en-US" sz="1000" dirty="0" err="1" smtClean="0"/>
              <a:t>für</a:t>
            </a:r>
            <a:r>
              <a:rPr lang="en-US" sz="1000" dirty="0" smtClean="0"/>
              <a:t> </a:t>
            </a:r>
            <a:r>
              <a:rPr lang="en-US" sz="1000" dirty="0" err="1" smtClean="0"/>
              <a:t>Plasmaphysik</a:t>
            </a:r>
            <a:r>
              <a:rPr lang="en-US" sz="1000" dirty="0" smtClean="0"/>
              <a:t>, EURATOM Association, Germany</a:t>
            </a:r>
          </a:p>
          <a:p>
            <a:r>
              <a:rPr lang="en-US" sz="1000" dirty="0" smtClean="0"/>
              <a:t>AIP CONFERENCE PROCEEDINGS (2008) Vol.993, p.129-132</a:t>
            </a:r>
          </a:p>
          <a:p>
            <a:r>
              <a:rPr lang="en-US" sz="1000" dirty="0" smtClean="0"/>
              <a:t>International Conference on Research and Applications of Plasmas/4th German-Polish Conference on Plasma Diagnostics for Fusion and Applications, PLASMA 2007, Greifswald, Germany</a:t>
            </a:r>
          </a:p>
          <a:p>
            <a:endParaRPr lang="en-US" sz="1000" dirty="0" smtClean="0"/>
          </a:p>
          <a:p>
            <a:r>
              <a:rPr lang="en-US" sz="1000" dirty="0" smtClean="0"/>
              <a:t/>
            </a:r>
            <a:br>
              <a:rPr lang="en-US" sz="1000" dirty="0" smtClean="0"/>
            </a:br>
            <a:endParaRPr lang="en-US" sz="1000" dirty="0" smtClean="0"/>
          </a:p>
          <a:p>
            <a:endParaRPr lang="en-US" sz="1600" b="1" dirty="0" smtClean="0"/>
          </a:p>
        </p:txBody>
      </p:sp>
      <p:sp>
        <p:nvSpPr>
          <p:cNvPr id="11268" name="TextBox 3"/>
          <p:cNvSpPr txBox="1">
            <a:spLocks noChangeArrowheads="1"/>
          </p:cNvSpPr>
          <p:nvPr/>
        </p:nvSpPr>
        <p:spPr bwMode="auto">
          <a:xfrm>
            <a:off x="533400" y="381000"/>
            <a:ext cx="8229600" cy="400110"/>
          </a:xfrm>
          <a:prstGeom prst="rect">
            <a:avLst/>
          </a:prstGeom>
          <a:noFill/>
          <a:ln w="9525">
            <a:noFill/>
            <a:miter lim="800000"/>
            <a:headEnd/>
            <a:tailEnd/>
          </a:ln>
        </p:spPr>
        <p:txBody>
          <a:bodyPr wrap="square">
            <a:spAutoFit/>
          </a:bodyPr>
          <a:lstStyle/>
          <a:p>
            <a:r>
              <a:rPr lang="en-US" b="1" dirty="0" smtClean="0"/>
              <a:t>The Berlin effort is led by fusion </a:t>
            </a:r>
            <a:r>
              <a:rPr lang="en-US" b="1" dirty="0" err="1" smtClean="0"/>
              <a:t>spectroscopist</a:t>
            </a:r>
            <a:r>
              <a:rPr lang="en-US" b="1" dirty="0" smtClean="0"/>
              <a:t>, Prof. </a:t>
            </a:r>
            <a:r>
              <a:rPr lang="en-US" b="1" dirty="0" err="1" smtClean="0"/>
              <a:t>Gerd</a:t>
            </a:r>
            <a:r>
              <a:rPr lang="en-US" b="1" dirty="0" smtClean="0"/>
              <a:t> </a:t>
            </a:r>
            <a:r>
              <a:rPr lang="en-US" b="1" dirty="0" err="1" smtClean="0"/>
              <a:t>Fussmann</a:t>
            </a:r>
            <a:endParaRPr lang="en-US" b="1" dirty="0"/>
          </a:p>
        </p:txBody>
      </p:sp>
      <p:pic>
        <p:nvPicPr>
          <p:cNvPr id="1026" name="Picture 2"/>
          <p:cNvPicPr>
            <a:picLocks noChangeAspect="1" noChangeArrowheads="1"/>
          </p:cNvPicPr>
          <p:nvPr/>
        </p:nvPicPr>
        <p:blipFill>
          <a:blip r:embed="rId2"/>
          <a:srcRect/>
          <a:stretch>
            <a:fillRect/>
          </a:stretch>
        </p:blipFill>
        <p:spPr bwMode="auto">
          <a:xfrm>
            <a:off x="4038600" y="1066800"/>
            <a:ext cx="4772025" cy="4057650"/>
          </a:xfrm>
          <a:prstGeom prst="rect">
            <a:avLst/>
          </a:prstGeom>
          <a:noFill/>
          <a:ln w="9525">
            <a:noFill/>
            <a:miter lim="800000"/>
            <a:headEnd/>
            <a:tailEnd/>
          </a:ln>
          <a:effectLst/>
        </p:spPr>
      </p:pic>
      <p:sp>
        <p:nvSpPr>
          <p:cNvPr id="9" name="Rectangle 8"/>
          <p:cNvSpPr/>
          <p:nvPr/>
        </p:nvSpPr>
        <p:spPr>
          <a:xfrm>
            <a:off x="304800" y="4038600"/>
            <a:ext cx="4038600" cy="1569660"/>
          </a:xfrm>
          <a:prstGeom prst="rect">
            <a:avLst/>
          </a:prstGeom>
        </p:spPr>
        <p:txBody>
          <a:bodyPr wrap="square">
            <a:spAutoFit/>
          </a:bodyPr>
          <a:lstStyle/>
          <a:p>
            <a:r>
              <a:rPr lang="en-US" sz="1200" b="1" dirty="0" smtClean="0"/>
              <a:t>Abstract.</a:t>
            </a:r>
            <a:r>
              <a:rPr lang="en-US" sz="1200" dirty="0" smtClean="0"/>
              <a:t> Ball-like </a:t>
            </a:r>
            <a:r>
              <a:rPr lang="en-US" sz="1200" dirty="0" err="1" smtClean="0"/>
              <a:t>plasmoids</a:t>
            </a:r>
            <a:r>
              <a:rPr lang="en-US" sz="1200" dirty="0" smtClean="0"/>
              <a:t> were generated by discharging a capacitor bank via a water surface. In the autonomous stage after current zero they have diameters up to 0.2 m and lifetimes of some hundreds milliseconds. They were studied by applying high speed cameras, spectroscopy and an array of lasers. The latter allows to determine the index of refraction and thus give information on the internal structure of the </a:t>
            </a:r>
            <a:r>
              <a:rPr lang="en-US" sz="1200" dirty="0" err="1" smtClean="0"/>
              <a:t>plasmoids</a:t>
            </a:r>
            <a:r>
              <a:rPr lang="en-US" sz="1200" dirty="0" smtClean="0"/>
              <a:t>.</a:t>
            </a:r>
            <a:endParaRPr lang="en-US" sz="1200" dirty="0"/>
          </a:p>
        </p:txBody>
      </p:sp>
      <p:sp>
        <p:nvSpPr>
          <p:cNvPr id="10" name="TextBox 9"/>
          <p:cNvSpPr txBox="1"/>
          <p:nvPr/>
        </p:nvSpPr>
        <p:spPr>
          <a:xfrm>
            <a:off x="3657600" y="5334000"/>
            <a:ext cx="4876800" cy="707886"/>
          </a:xfrm>
          <a:prstGeom prst="rect">
            <a:avLst/>
          </a:prstGeom>
          <a:noFill/>
        </p:spPr>
        <p:txBody>
          <a:bodyPr wrap="square" rtlCol="0">
            <a:spAutoFit/>
          </a:bodyPr>
          <a:lstStyle/>
          <a:p>
            <a:endParaRPr lang="en-US" sz="1000" dirty="0" smtClean="0">
              <a:hlinkClick r:id="rId3"/>
            </a:endParaRPr>
          </a:p>
          <a:p>
            <a:r>
              <a:rPr lang="en-US" sz="1000" b="1" dirty="0" smtClean="0">
                <a:solidFill>
                  <a:srgbClr val="002060"/>
                </a:solidFill>
                <a:hlinkClick r:id="rId3"/>
              </a:rPr>
              <a:t> </a:t>
            </a:r>
            <a:r>
              <a:rPr lang="en-US" sz="1000" dirty="0" smtClean="0">
                <a:hlinkClick r:id="rId3"/>
              </a:rPr>
              <a:t>Long-living </a:t>
            </a:r>
            <a:r>
              <a:rPr lang="en-US" sz="1000" dirty="0" err="1" smtClean="0">
                <a:hlinkClick r:id="rId3"/>
              </a:rPr>
              <a:t>plasmoids</a:t>
            </a:r>
            <a:r>
              <a:rPr lang="en-US" sz="1000" dirty="0" smtClean="0">
                <a:hlinkClick r:id="rId3"/>
              </a:rPr>
              <a:t> from an atmospheric water discharge</a:t>
            </a:r>
            <a:r>
              <a:rPr lang="en-US" sz="1000" dirty="0" smtClean="0"/>
              <a:t>,  </a:t>
            </a:r>
          </a:p>
          <a:p>
            <a:r>
              <a:rPr lang="en-US" sz="1000" dirty="0" err="1" smtClean="0">
                <a:hlinkClick r:id="rId4"/>
              </a:rPr>
              <a:t>Versteegh</a:t>
            </a:r>
            <a:r>
              <a:rPr lang="en-US" sz="1000" dirty="0" smtClean="0">
                <a:hlinkClick r:id="rId4"/>
              </a:rPr>
              <a:t>, A. </a:t>
            </a:r>
            <a:r>
              <a:rPr lang="en-US" sz="1000" dirty="0" smtClean="0"/>
              <a:t>; </a:t>
            </a:r>
            <a:r>
              <a:rPr lang="en-US" sz="1000" dirty="0" err="1" smtClean="0">
                <a:hlinkClick r:id="rId5"/>
              </a:rPr>
              <a:t>Behringer</a:t>
            </a:r>
            <a:r>
              <a:rPr lang="en-US" sz="1000" dirty="0" smtClean="0">
                <a:hlinkClick r:id="rId5"/>
              </a:rPr>
              <a:t>, K. </a:t>
            </a:r>
            <a:r>
              <a:rPr lang="en-US" sz="1000" dirty="0" smtClean="0"/>
              <a:t>; </a:t>
            </a:r>
            <a:r>
              <a:rPr lang="en-US" sz="1000" dirty="0" err="1" smtClean="0">
                <a:hlinkClick r:id="rId6"/>
              </a:rPr>
              <a:t>Fantz</a:t>
            </a:r>
            <a:r>
              <a:rPr lang="en-US" sz="1000" dirty="0" smtClean="0">
                <a:hlinkClick r:id="rId6"/>
              </a:rPr>
              <a:t>, U. </a:t>
            </a:r>
            <a:r>
              <a:rPr lang="en-US" sz="1000" dirty="0" smtClean="0"/>
              <a:t>; </a:t>
            </a:r>
            <a:r>
              <a:rPr lang="en-US" sz="1000" dirty="0" err="1" smtClean="0">
                <a:hlinkClick r:id="rId7"/>
              </a:rPr>
              <a:t>Fussmann</a:t>
            </a:r>
            <a:r>
              <a:rPr lang="en-US" sz="1000" dirty="0" smtClean="0">
                <a:hlinkClick r:id="rId7"/>
              </a:rPr>
              <a:t>, G. </a:t>
            </a:r>
            <a:r>
              <a:rPr lang="en-US" sz="1000" dirty="0" smtClean="0"/>
              <a:t>; </a:t>
            </a:r>
            <a:r>
              <a:rPr lang="en-US" sz="1000" dirty="0" err="1" smtClean="0">
                <a:hlinkClick r:id="rId8"/>
              </a:rPr>
              <a:t>Juttner</a:t>
            </a:r>
            <a:r>
              <a:rPr lang="en-US" sz="1000" dirty="0" smtClean="0">
                <a:hlinkClick r:id="rId8"/>
              </a:rPr>
              <a:t>, B. </a:t>
            </a:r>
            <a:r>
              <a:rPr lang="en-US" sz="1000" dirty="0" smtClean="0"/>
              <a:t>; </a:t>
            </a:r>
            <a:r>
              <a:rPr lang="en-US" sz="1000" dirty="0" smtClean="0">
                <a:hlinkClick r:id="rId9"/>
              </a:rPr>
              <a:t>et al. </a:t>
            </a:r>
            <a:r>
              <a:rPr lang="en-US" sz="1000" dirty="0" smtClean="0"/>
              <a:t/>
            </a:r>
            <a:br>
              <a:rPr lang="en-US" sz="1000" dirty="0" smtClean="0"/>
            </a:br>
            <a:r>
              <a:rPr lang="en-US" sz="1000" b="1" dirty="0" smtClean="0"/>
              <a:t>Plasma Sources, Science and Technology (May 2008) vol.17, no.2, p.024014 (8 pp.)</a:t>
            </a:r>
          </a:p>
        </p:txBody>
      </p:sp>
      <p:sp>
        <p:nvSpPr>
          <p:cNvPr id="11" name="TextBox 10"/>
          <p:cNvSpPr txBox="1"/>
          <p:nvPr/>
        </p:nvSpPr>
        <p:spPr>
          <a:xfrm>
            <a:off x="2895600" y="5562600"/>
            <a:ext cx="737702" cy="276999"/>
          </a:xfrm>
          <a:prstGeom prst="rect">
            <a:avLst/>
          </a:prstGeom>
          <a:noFill/>
        </p:spPr>
        <p:txBody>
          <a:bodyPr wrap="none" rtlCol="0">
            <a:spAutoFit/>
          </a:bodyPr>
          <a:lstStyle/>
          <a:p>
            <a:r>
              <a:rPr lang="en-US" sz="1200" dirty="0" smtClean="0"/>
              <a:t>See also:</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3735</TotalTime>
  <Words>2607</Words>
  <Application>Microsoft PowerPoint</Application>
  <PresentationFormat>On-screen Show (4:3)</PresentationFormat>
  <Paragraphs>188</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   Still visible photography shows discharge evolution</vt:lpstr>
      <vt:lpstr>If the center electrode tip is exposed part way above the water, it kicks up water into the air !</vt:lpstr>
      <vt:lpstr>We found that a flush-electrode wire doesn’t kick up any water by comparison</vt:lpstr>
      <vt:lpstr> Infrared images reveal lift-off of vapor bubble at early times, and torus-smoke ring at late times</vt:lpstr>
      <vt:lpstr> Current and light histories are monitored</vt:lpstr>
      <vt:lpstr>Plasma-air boundary </vt:lpstr>
      <vt:lpstr>What is the nature of the boundary layer?</vt:lpstr>
      <vt:lpstr>Using an Ocean Optics spectrometer, spectrograms are obtained every 3 milliseconds </vt:lpstr>
      <vt:lpstr>A fixed horizontal sight line samples the light from the plasma, as the ball floats upwards.</vt:lpstr>
      <vt:lpstr>The light spectra simplify over time, as the ball plasma cools</vt:lpstr>
      <vt:lpstr>Two dominant spectral lines are from Cu I</vt:lpstr>
      <vt:lpstr>              Setup looking for laser action</vt:lpstr>
      <vt:lpstr>Filamentary structures are visible in the cloud</vt:lpstr>
      <vt:lpstr>Slide 25</vt:lpstr>
      <vt:lpstr>Summary</vt:lpstr>
    </vt:vector>
  </TitlesOfParts>
  <Company>LANL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dc:creator>
  <cp:lastModifiedBy>Glen A Wurden</cp:lastModifiedBy>
  <cp:revision>311</cp:revision>
  <dcterms:created xsi:type="dcterms:W3CDTF">2001-03-22T04:54:50Z</dcterms:created>
  <dcterms:modified xsi:type="dcterms:W3CDTF">2008-09-29T15:08:44Z</dcterms:modified>
</cp:coreProperties>
</file>