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0" r:id="rId1"/>
  </p:sldMasterIdLst>
  <p:notesMasterIdLst>
    <p:notesMasterId r:id="rId22"/>
  </p:notesMasterIdLst>
  <p:sldIdLst>
    <p:sldId id="256" r:id="rId2"/>
    <p:sldId id="313" r:id="rId3"/>
    <p:sldId id="286" r:id="rId4"/>
    <p:sldId id="314" r:id="rId5"/>
    <p:sldId id="312" r:id="rId6"/>
    <p:sldId id="310" r:id="rId7"/>
    <p:sldId id="319" r:id="rId8"/>
    <p:sldId id="316" r:id="rId9"/>
    <p:sldId id="317" r:id="rId10"/>
    <p:sldId id="315" r:id="rId11"/>
    <p:sldId id="318" r:id="rId12"/>
    <p:sldId id="283" r:id="rId13"/>
    <p:sldId id="277" r:id="rId14"/>
    <p:sldId id="278" r:id="rId15"/>
    <p:sldId id="289" r:id="rId16"/>
    <p:sldId id="259" r:id="rId17"/>
    <p:sldId id="321" r:id="rId18"/>
    <p:sldId id="323" r:id="rId19"/>
    <p:sldId id="266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6131" autoAdjust="0"/>
  </p:normalViewPr>
  <p:slideViewPr>
    <p:cSldViewPr>
      <p:cViewPr>
        <p:scale>
          <a:sx n="66" d="100"/>
          <a:sy n="66" d="100"/>
        </p:scale>
        <p:origin x="-85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C70E8-25E4-4BC1-9B80-4928B0C26D2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920C3-14FE-4065-A9D0-9929237D8C4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Validate &amp; Quality Check data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41F1B43-1D33-42F9-AD46-A52AF946F203}" type="parTrans" cxnId="{5730AE9E-25C9-44A1-A4AA-D43BD470D87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F050416-D376-4B9E-9A39-3B644D215F39}" type="sibTrans" cxnId="{5730AE9E-25C9-44A1-A4AA-D43BD470D87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99D068-7BA5-4AD0-B2EC-B0422FFCBA8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Perform Analysis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0585390-4C12-47F9-B282-135B476B7687}" type="parTrans" cxnId="{8C6360F6-8777-49C5-8ACA-AE1E106DCEC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4B89520-C087-4D44-8C94-9751CCCCD573}" type="sibTrans" cxnId="{8C6360F6-8777-49C5-8ACA-AE1E106DCEC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4E9468-79DC-40FF-B452-7F4B700055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Identify Data Issues &amp; Retrieve Missing Data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E0BEBB3-A8FE-4249-818D-0090046D0D84}" type="parTrans" cxnId="{7AF62D94-5B7D-4D80-BB5C-C47E690E0DB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D8A0B5E-733D-479F-AA2A-0DCF085142EA}" type="sibTrans" cxnId="{7AF62D94-5B7D-4D80-BB5C-C47E690E0DB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20A0FD-CEAB-4CE1-95E1-854F1EBC905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Retrieve Data from Source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01E334-C768-4521-A585-7863C8FA1F9E}" type="parTrans" cxnId="{EC45E9B5-623B-439D-951D-AD65F73B062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8669AC7-9B2E-4C31-9FB5-20AFC7427116}" type="sibTrans" cxnId="{EC45E9B5-623B-439D-951D-AD65F73B062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2335280-3A41-4AC7-BFDA-A919A8DDCE48}" type="pres">
      <dgm:prSet presAssocID="{1F9C70E8-25E4-4BC1-9B80-4928B0C26D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B0D50-441B-44B1-95E5-E23216F98E93}" type="pres">
      <dgm:prSet presAssocID="{915920C3-14FE-4065-A9D0-9929237D8C42}" presName="node" presStyleLbl="node1" presStyleIdx="0" presStyleCnt="4" custScaleX="159404" custScaleY="154622" custRadScaleRad="86887" custRadScaleInc="-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C28BB-60C2-4A62-BB82-AE8545F24C7D}" type="pres">
      <dgm:prSet presAssocID="{AF050416-D376-4B9E-9A39-3B644D215F3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368E5A3-1662-4770-95E4-C5A781773243}" type="pres">
      <dgm:prSet presAssocID="{AF050416-D376-4B9E-9A39-3B644D215F3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EE06BAF-E9E4-4E66-9127-19EC183165C8}" type="pres">
      <dgm:prSet presAssocID="{6C99D068-7BA5-4AD0-B2EC-B0422FFCBA82}" presName="node" presStyleLbl="node1" presStyleIdx="1" presStyleCnt="4" custScaleX="159404" custScaleY="154622" custRadScaleRad="142382" custRadScaleInc="13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61B63-53B3-4453-AF4B-C9E0833469CE}" type="pres">
      <dgm:prSet presAssocID="{44B89520-C087-4D44-8C94-9751CCCCD57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EA4047-9E2B-422C-B354-F3C8A5037A1F}" type="pres">
      <dgm:prSet presAssocID="{44B89520-C087-4D44-8C94-9751CCCCD57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54B76BC-31B7-42AD-BBF7-BF0591CC4521}" type="pres">
      <dgm:prSet presAssocID="{0B4E9468-79DC-40FF-B452-7F4B7000553A}" presName="node" presStyleLbl="node1" presStyleIdx="2" presStyleCnt="4" custScaleX="155289" custScaleY="154622" custRadScaleRad="98086" custRadScaleInc="1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0FFE-465E-4993-8C99-7A2E6B8D6C80}" type="pres">
      <dgm:prSet presAssocID="{DD8A0B5E-733D-479F-AA2A-0DCF085142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1185DE7-9B85-46DD-A1DF-8F8E3A2C17EF}" type="pres">
      <dgm:prSet presAssocID="{DD8A0B5E-733D-479F-AA2A-0DCF085142E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A0343BA-4879-45BC-B58B-A0D16311458F}" type="pres">
      <dgm:prSet presAssocID="{5F20A0FD-CEAB-4CE1-95E1-854F1EBC905F}" presName="node" presStyleLbl="node1" presStyleIdx="3" presStyleCnt="4" custScaleX="159404" custScaleY="154622" custRadScaleRad="154996" custRadScaleInc="3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BB26-EA08-46DB-809C-F11CEBC9FA5F}" type="pres">
      <dgm:prSet presAssocID="{88669AC7-9B2E-4C31-9FB5-20AFC742711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283DD76-44A9-4F80-B003-97D06FCAD54E}" type="pres">
      <dgm:prSet presAssocID="{88669AC7-9B2E-4C31-9FB5-20AFC742711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410F4AF-6C80-4F3F-BC83-51AD082FF0E3}" type="presOf" srcId="{88669AC7-9B2E-4C31-9FB5-20AFC7427116}" destId="{4283DD76-44A9-4F80-B003-97D06FCAD54E}" srcOrd="1" destOrd="0" presId="urn:microsoft.com/office/officeart/2005/8/layout/cycle2"/>
    <dgm:cxn modelId="{6707DA6B-13C4-43BC-94DD-988D3E5AB053}" type="presOf" srcId="{0B4E9468-79DC-40FF-B452-7F4B7000553A}" destId="{054B76BC-31B7-42AD-BBF7-BF0591CC4521}" srcOrd="0" destOrd="0" presId="urn:microsoft.com/office/officeart/2005/8/layout/cycle2"/>
    <dgm:cxn modelId="{7AF62D94-5B7D-4D80-BB5C-C47E690E0DB9}" srcId="{1F9C70E8-25E4-4BC1-9B80-4928B0C26D26}" destId="{0B4E9468-79DC-40FF-B452-7F4B7000553A}" srcOrd="2" destOrd="0" parTransId="{4E0BEBB3-A8FE-4249-818D-0090046D0D84}" sibTransId="{DD8A0B5E-733D-479F-AA2A-0DCF085142EA}"/>
    <dgm:cxn modelId="{35CB6000-9E78-402A-AFA7-A55820C9031A}" type="presOf" srcId="{DD8A0B5E-733D-479F-AA2A-0DCF085142EA}" destId="{4F500FFE-465E-4993-8C99-7A2E6B8D6C80}" srcOrd="0" destOrd="0" presId="urn:microsoft.com/office/officeart/2005/8/layout/cycle2"/>
    <dgm:cxn modelId="{D25C1E6C-3BF5-4883-833B-F4CD61726335}" type="presOf" srcId="{AF050416-D376-4B9E-9A39-3B644D215F39}" destId="{E368E5A3-1662-4770-95E4-C5A781773243}" srcOrd="1" destOrd="0" presId="urn:microsoft.com/office/officeart/2005/8/layout/cycle2"/>
    <dgm:cxn modelId="{863FC55E-7863-4CC2-B05D-18949F1AAF1F}" type="presOf" srcId="{44B89520-C087-4D44-8C94-9751CCCCD573}" destId="{88EA4047-9E2B-422C-B354-F3C8A5037A1F}" srcOrd="1" destOrd="0" presId="urn:microsoft.com/office/officeart/2005/8/layout/cycle2"/>
    <dgm:cxn modelId="{5730AE9E-25C9-44A1-A4AA-D43BD470D87A}" srcId="{1F9C70E8-25E4-4BC1-9B80-4928B0C26D26}" destId="{915920C3-14FE-4065-A9D0-9929237D8C42}" srcOrd="0" destOrd="0" parTransId="{141F1B43-1D33-42F9-AD46-A52AF946F203}" sibTransId="{AF050416-D376-4B9E-9A39-3B644D215F39}"/>
    <dgm:cxn modelId="{60A9018E-7831-4884-9C31-974F42F6FA37}" type="presOf" srcId="{44B89520-C087-4D44-8C94-9751CCCCD573}" destId="{81261B63-53B3-4453-AF4B-C9E0833469CE}" srcOrd="0" destOrd="0" presId="urn:microsoft.com/office/officeart/2005/8/layout/cycle2"/>
    <dgm:cxn modelId="{D526E99E-3E73-4FA6-B1ED-C9C87EAEC1A7}" type="presOf" srcId="{915920C3-14FE-4065-A9D0-9929237D8C42}" destId="{46CB0D50-441B-44B1-95E5-E23216F98E93}" srcOrd="0" destOrd="0" presId="urn:microsoft.com/office/officeart/2005/8/layout/cycle2"/>
    <dgm:cxn modelId="{8C6360F6-8777-49C5-8ACA-AE1E106DCEC7}" srcId="{1F9C70E8-25E4-4BC1-9B80-4928B0C26D26}" destId="{6C99D068-7BA5-4AD0-B2EC-B0422FFCBA82}" srcOrd="1" destOrd="0" parTransId="{40585390-4C12-47F9-B282-135B476B7687}" sibTransId="{44B89520-C087-4D44-8C94-9751CCCCD573}"/>
    <dgm:cxn modelId="{03A0E602-8900-4302-9E65-48F194541768}" type="presOf" srcId="{AF050416-D376-4B9E-9A39-3B644D215F39}" destId="{AA3C28BB-60C2-4A62-BB82-AE8545F24C7D}" srcOrd="0" destOrd="0" presId="urn:microsoft.com/office/officeart/2005/8/layout/cycle2"/>
    <dgm:cxn modelId="{18F192C7-7B45-40D6-AFF3-8826697FED87}" type="presOf" srcId="{88669AC7-9B2E-4C31-9FB5-20AFC7427116}" destId="{41C0BB26-EA08-46DB-809C-F11CEBC9FA5F}" srcOrd="0" destOrd="0" presId="urn:microsoft.com/office/officeart/2005/8/layout/cycle2"/>
    <dgm:cxn modelId="{800D9261-F9E8-4E26-9EB0-D554B0487FF2}" type="presOf" srcId="{DD8A0B5E-733D-479F-AA2A-0DCF085142EA}" destId="{A1185DE7-9B85-46DD-A1DF-8F8E3A2C17EF}" srcOrd="1" destOrd="0" presId="urn:microsoft.com/office/officeart/2005/8/layout/cycle2"/>
    <dgm:cxn modelId="{EC45E9B5-623B-439D-951D-AD65F73B0625}" srcId="{1F9C70E8-25E4-4BC1-9B80-4928B0C26D26}" destId="{5F20A0FD-CEAB-4CE1-95E1-854F1EBC905F}" srcOrd="3" destOrd="0" parTransId="{C701E334-C768-4521-A585-7863C8FA1F9E}" sibTransId="{88669AC7-9B2E-4C31-9FB5-20AFC7427116}"/>
    <dgm:cxn modelId="{CA223314-868E-4DB0-975D-7A64E4534BD4}" type="presOf" srcId="{5F20A0FD-CEAB-4CE1-95E1-854F1EBC905F}" destId="{AA0343BA-4879-45BC-B58B-A0D16311458F}" srcOrd="0" destOrd="0" presId="urn:microsoft.com/office/officeart/2005/8/layout/cycle2"/>
    <dgm:cxn modelId="{8505354D-4A02-4D65-8EBB-B2CF24DD4C1B}" type="presOf" srcId="{6C99D068-7BA5-4AD0-B2EC-B0422FFCBA82}" destId="{7EE06BAF-E9E4-4E66-9127-19EC183165C8}" srcOrd="0" destOrd="0" presId="urn:microsoft.com/office/officeart/2005/8/layout/cycle2"/>
    <dgm:cxn modelId="{E02D8B9D-92D7-455D-BFF0-3CB3B350F257}" type="presOf" srcId="{1F9C70E8-25E4-4BC1-9B80-4928B0C26D26}" destId="{A2335280-3A41-4AC7-BFDA-A919A8DDCE48}" srcOrd="0" destOrd="0" presId="urn:microsoft.com/office/officeart/2005/8/layout/cycle2"/>
    <dgm:cxn modelId="{70E439C2-60A6-48C3-84EA-A517881C4E9E}" type="presParOf" srcId="{A2335280-3A41-4AC7-BFDA-A919A8DDCE48}" destId="{46CB0D50-441B-44B1-95E5-E23216F98E93}" srcOrd="0" destOrd="0" presId="urn:microsoft.com/office/officeart/2005/8/layout/cycle2"/>
    <dgm:cxn modelId="{87CF941B-D857-48A4-A739-5E876F1C1F67}" type="presParOf" srcId="{A2335280-3A41-4AC7-BFDA-A919A8DDCE48}" destId="{AA3C28BB-60C2-4A62-BB82-AE8545F24C7D}" srcOrd="1" destOrd="0" presId="urn:microsoft.com/office/officeart/2005/8/layout/cycle2"/>
    <dgm:cxn modelId="{0927FC5C-3482-48E8-95A7-FF3EF86291A9}" type="presParOf" srcId="{AA3C28BB-60C2-4A62-BB82-AE8545F24C7D}" destId="{E368E5A3-1662-4770-95E4-C5A781773243}" srcOrd="0" destOrd="0" presId="urn:microsoft.com/office/officeart/2005/8/layout/cycle2"/>
    <dgm:cxn modelId="{A16A759E-9ABE-459A-9106-2C96FDEF9C75}" type="presParOf" srcId="{A2335280-3A41-4AC7-BFDA-A919A8DDCE48}" destId="{7EE06BAF-E9E4-4E66-9127-19EC183165C8}" srcOrd="2" destOrd="0" presId="urn:microsoft.com/office/officeart/2005/8/layout/cycle2"/>
    <dgm:cxn modelId="{84922CC7-D855-437A-AEA0-19538133EC05}" type="presParOf" srcId="{A2335280-3A41-4AC7-BFDA-A919A8DDCE48}" destId="{81261B63-53B3-4453-AF4B-C9E0833469CE}" srcOrd="3" destOrd="0" presId="urn:microsoft.com/office/officeart/2005/8/layout/cycle2"/>
    <dgm:cxn modelId="{574B09C3-DE8A-43BB-968E-A4FA11E4A1A5}" type="presParOf" srcId="{81261B63-53B3-4453-AF4B-C9E0833469CE}" destId="{88EA4047-9E2B-422C-B354-F3C8A5037A1F}" srcOrd="0" destOrd="0" presId="urn:microsoft.com/office/officeart/2005/8/layout/cycle2"/>
    <dgm:cxn modelId="{9D0EA449-CFF0-4DEB-AAF7-52790FBFC767}" type="presParOf" srcId="{A2335280-3A41-4AC7-BFDA-A919A8DDCE48}" destId="{054B76BC-31B7-42AD-BBF7-BF0591CC4521}" srcOrd="4" destOrd="0" presId="urn:microsoft.com/office/officeart/2005/8/layout/cycle2"/>
    <dgm:cxn modelId="{3E9D7C20-1671-4FB5-BEA2-123E45F71EB2}" type="presParOf" srcId="{A2335280-3A41-4AC7-BFDA-A919A8DDCE48}" destId="{4F500FFE-465E-4993-8C99-7A2E6B8D6C80}" srcOrd="5" destOrd="0" presId="urn:microsoft.com/office/officeart/2005/8/layout/cycle2"/>
    <dgm:cxn modelId="{388617D5-6FF4-4D2B-AF7C-E9F8124215FF}" type="presParOf" srcId="{4F500FFE-465E-4993-8C99-7A2E6B8D6C80}" destId="{A1185DE7-9B85-46DD-A1DF-8F8E3A2C17EF}" srcOrd="0" destOrd="0" presId="urn:microsoft.com/office/officeart/2005/8/layout/cycle2"/>
    <dgm:cxn modelId="{CF7FBAC1-9D89-4E4A-9E56-159B33C34098}" type="presParOf" srcId="{A2335280-3A41-4AC7-BFDA-A919A8DDCE48}" destId="{AA0343BA-4879-45BC-B58B-A0D16311458F}" srcOrd="6" destOrd="0" presId="urn:microsoft.com/office/officeart/2005/8/layout/cycle2"/>
    <dgm:cxn modelId="{23B47FB1-1934-4EE4-8A52-5A6AB7D82607}" type="presParOf" srcId="{A2335280-3A41-4AC7-BFDA-A919A8DDCE48}" destId="{41C0BB26-EA08-46DB-809C-F11CEBC9FA5F}" srcOrd="7" destOrd="0" presId="urn:microsoft.com/office/officeart/2005/8/layout/cycle2"/>
    <dgm:cxn modelId="{975A5432-86DF-4167-9464-EC2D67694BCF}" type="presParOf" srcId="{41C0BB26-EA08-46DB-809C-F11CEBC9FA5F}" destId="{4283DD76-44A9-4F80-B003-97D06FCAD54E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1AF7C-F214-48A5-9DDD-0862B971ACB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0BC5E-6A3C-4D70-A416-752DA766A8D0}">
      <dgm:prSet phldrT="[Text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Scientific Data Server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5B8B5B95-B608-4419-A89C-69CF85DA82C1}" type="parTrans" cxnId="{FF66349D-123E-4403-B9D9-08E299C0BDB5}">
      <dgm:prSet/>
      <dgm:spPr/>
      <dgm:t>
        <a:bodyPr/>
        <a:lstStyle/>
        <a:p>
          <a:endParaRPr lang="en-US" sz="2800"/>
        </a:p>
      </dgm:t>
    </dgm:pt>
    <dgm:pt modelId="{F4246A5F-233C-443A-ACB5-01AA69BE224D}" type="sibTrans" cxnId="{FF66349D-123E-4403-B9D9-08E299C0BDB5}">
      <dgm:prSet/>
      <dgm:spPr/>
      <dgm:t>
        <a:bodyPr/>
        <a:lstStyle/>
        <a:p>
          <a:endParaRPr lang="en-US" sz="2800"/>
        </a:p>
      </dgm:t>
    </dgm:pt>
    <dgm:pt modelId="{38B2F7B6-6EBD-494F-81E1-3BEB5F1347C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Validate &amp; Quality Check data</a:t>
          </a:r>
          <a:endParaRPr lang="en-US" sz="2800" dirty="0"/>
        </a:p>
      </dgm:t>
    </dgm:pt>
    <dgm:pt modelId="{840BA817-6B7A-4407-9AB3-58C89AC12EE4}" type="parTrans" cxnId="{6829460C-A7F7-485A-B9AC-F727C8EFD7F8}">
      <dgm:prSet/>
      <dgm:spPr/>
      <dgm:t>
        <a:bodyPr/>
        <a:lstStyle/>
        <a:p>
          <a:endParaRPr lang="en-US" sz="2800"/>
        </a:p>
      </dgm:t>
    </dgm:pt>
    <dgm:pt modelId="{0090696F-B6BB-40AE-9C52-3CB9B80DF7D3}" type="sibTrans" cxnId="{6829460C-A7F7-485A-B9AC-F727C8EFD7F8}">
      <dgm:prSet/>
      <dgm:spPr/>
      <dgm:t>
        <a:bodyPr/>
        <a:lstStyle/>
        <a:p>
          <a:endParaRPr lang="en-US" sz="2800"/>
        </a:p>
      </dgm:t>
    </dgm:pt>
    <dgm:pt modelId="{BA5B6F06-7249-4518-BD84-35367085D84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Perform Analysis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830F5F-6A50-4AF4-93A0-4FBFDDDA327E}" type="parTrans" cxnId="{76A7754B-9405-49FC-B29F-125A5DE4AF35}">
      <dgm:prSet/>
      <dgm:spPr/>
      <dgm:t>
        <a:bodyPr/>
        <a:lstStyle/>
        <a:p>
          <a:endParaRPr lang="en-US" sz="2800"/>
        </a:p>
      </dgm:t>
    </dgm:pt>
    <dgm:pt modelId="{BB9C91AE-2EF4-41CB-81F6-E971995E7764}" type="sibTrans" cxnId="{76A7754B-9405-49FC-B29F-125A5DE4AF35}">
      <dgm:prSet/>
      <dgm:spPr/>
      <dgm:t>
        <a:bodyPr/>
        <a:lstStyle/>
        <a:p>
          <a:endParaRPr lang="en-US" sz="2800"/>
        </a:p>
      </dgm:t>
    </dgm:pt>
    <dgm:pt modelId="{121F74D3-D5B4-4654-82C8-406A172EC8AF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Identify Data Issues &amp; Obtain Missing Data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09F20ED-92C8-46DA-A0CE-5386FCF1A798}" type="parTrans" cxnId="{056471D1-AB69-4E02-A194-B292F0532D59}">
      <dgm:prSet/>
      <dgm:spPr/>
      <dgm:t>
        <a:bodyPr/>
        <a:lstStyle/>
        <a:p>
          <a:endParaRPr lang="en-US" sz="2800"/>
        </a:p>
      </dgm:t>
    </dgm:pt>
    <dgm:pt modelId="{F2F18814-35ED-4B04-A123-1CF41DCD7B66}" type="sibTrans" cxnId="{056471D1-AB69-4E02-A194-B292F0532D59}">
      <dgm:prSet/>
      <dgm:spPr/>
      <dgm:t>
        <a:bodyPr/>
        <a:lstStyle/>
        <a:p>
          <a:endParaRPr lang="en-US" sz="2800"/>
        </a:p>
      </dgm:t>
    </dgm:pt>
    <dgm:pt modelId="{17EBED6F-01CE-4440-8085-A40039B7795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Obtain Data from Source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BE317AC-3FFB-4D26-BCF6-580E0C6DBD30}" type="parTrans" cxnId="{D9415C2D-52EF-460B-BA7D-7A5F9FB5ACA5}">
      <dgm:prSet/>
      <dgm:spPr/>
      <dgm:t>
        <a:bodyPr/>
        <a:lstStyle/>
        <a:p>
          <a:endParaRPr lang="en-US" sz="2800"/>
        </a:p>
      </dgm:t>
    </dgm:pt>
    <dgm:pt modelId="{DD26F8F0-7D00-403A-86EA-5ED958D86C0A}" type="sibTrans" cxnId="{D9415C2D-52EF-460B-BA7D-7A5F9FB5ACA5}">
      <dgm:prSet/>
      <dgm:spPr/>
      <dgm:t>
        <a:bodyPr/>
        <a:lstStyle/>
        <a:p>
          <a:endParaRPr lang="en-US" sz="2800"/>
        </a:p>
      </dgm:t>
    </dgm:pt>
    <dgm:pt modelId="{720766F6-3474-4284-9637-E1312DBFD434}" type="pres">
      <dgm:prSet presAssocID="{8981AF7C-F214-48A5-9DDD-0862B971AC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3D277-8EE9-4BFD-BCD6-37AA782902DA}" type="pres">
      <dgm:prSet presAssocID="{8981AF7C-F214-48A5-9DDD-0862B971ACBB}" presName="radial" presStyleCnt="0">
        <dgm:presLayoutVars>
          <dgm:animLvl val="ctr"/>
        </dgm:presLayoutVars>
      </dgm:prSet>
      <dgm:spPr/>
    </dgm:pt>
    <dgm:pt modelId="{3310B4A6-D602-4D7E-895D-6DFB85D2A079}" type="pres">
      <dgm:prSet presAssocID="{DA70BC5E-6A3C-4D70-A416-752DA766A8D0}" presName="centerShape" presStyleLbl="vennNode1" presStyleIdx="0" presStyleCnt="5" custLinFactNeighborX="946" custLinFactNeighborY="-547"/>
      <dgm:spPr/>
      <dgm:t>
        <a:bodyPr/>
        <a:lstStyle/>
        <a:p>
          <a:endParaRPr lang="en-US"/>
        </a:p>
      </dgm:t>
    </dgm:pt>
    <dgm:pt modelId="{B76049FD-F4EE-4BA5-9608-A5492AD312CE}" type="pres">
      <dgm:prSet presAssocID="{38B2F7B6-6EBD-494F-81E1-3BEB5F1347C4}" presName="node" presStyleLbl="vennNode1" presStyleIdx="1" presStyleCnt="5" custScaleX="235982" custScaleY="88929" custRadScaleRad="104091" custRadScaleInc="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3D86D-09BC-4BCF-A52F-A9038F1A4A93}" type="pres">
      <dgm:prSet presAssocID="{BA5B6F06-7249-4518-BD84-35367085D841}" presName="node" presStyleLbl="vennNode1" presStyleIdx="2" presStyleCnt="5" custScaleX="149482" custScaleY="131421" custRadScaleRad="128733" custRadScaleInc="-4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5EB78-9E4C-46F6-A494-636968EDF209}" type="pres">
      <dgm:prSet presAssocID="{121F74D3-D5B4-4654-82C8-406A172EC8AF}" presName="node" presStyleLbl="vennNode1" presStyleIdx="3" presStyleCnt="5" custScaleX="332149" custScaleY="99889" custRadScaleRad="115829" custRadScaleInc="3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5DB07-B930-4E13-B60E-4F20F7050AF1}" type="pres">
      <dgm:prSet presAssocID="{17EBED6F-01CE-4440-8085-A40039B77954}" presName="node" presStyleLbl="vennNode1" presStyleIdx="4" presStyleCnt="5" custScaleX="136570" custScaleY="144133" custRadScaleRad="118551" custRadScaleInc="2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15C2D-52EF-460B-BA7D-7A5F9FB5ACA5}" srcId="{DA70BC5E-6A3C-4D70-A416-752DA766A8D0}" destId="{17EBED6F-01CE-4440-8085-A40039B77954}" srcOrd="3" destOrd="0" parTransId="{2BE317AC-3FFB-4D26-BCF6-580E0C6DBD30}" sibTransId="{DD26F8F0-7D00-403A-86EA-5ED958D86C0A}"/>
    <dgm:cxn modelId="{5920FC91-B3DD-4706-9723-2984A0E001D3}" type="presOf" srcId="{DA70BC5E-6A3C-4D70-A416-752DA766A8D0}" destId="{3310B4A6-D602-4D7E-895D-6DFB85D2A079}" srcOrd="0" destOrd="0" presId="urn:microsoft.com/office/officeart/2005/8/layout/radial3"/>
    <dgm:cxn modelId="{0214FD74-E417-4957-93FE-7D5106465F5A}" type="presOf" srcId="{17EBED6F-01CE-4440-8085-A40039B77954}" destId="{AAF5DB07-B930-4E13-B60E-4F20F7050AF1}" srcOrd="0" destOrd="0" presId="urn:microsoft.com/office/officeart/2005/8/layout/radial3"/>
    <dgm:cxn modelId="{D35E8C54-35F4-42E1-A0E4-5BE92CFF1099}" type="presOf" srcId="{121F74D3-D5B4-4654-82C8-406A172EC8AF}" destId="{D9C5EB78-9E4C-46F6-A494-636968EDF209}" srcOrd="0" destOrd="0" presId="urn:microsoft.com/office/officeart/2005/8/layout/radial3"/>
    <dgm:cxn modelId="{C8749471-9817-444D-8F6C-6D4E32A0B79F}" type="presOf" srcId="{38B2F7B6-6EBD-494F-81E1-3BEB5F1347C4}" destId="{B76049FD-F4EE-4BA5-9608-A5492AD312CE}" srcOrd="0" destOrd="0" presId="urn:microsoft.com/office/officeart/2005/8/layout/radial3"/>
    <dgm:cxn modelId="{76A7754B-9405-49FC-B29F-125A5DE4AF35}" srcId="{DA70BC5E-6A3C-4D70-A416-752DA766A8D0}" destId="{BA5B6F06-7249-4518-BD84-35367085D841}" srcOrd="1" destOrd="0" parTransId="{AC830F5F-6A50-4AF4-93A0-4FBFDDDA327E}" sibTransId="{BB9C91AE-2EF4-41CB-81F6-E971995E7764}"/>
    <dgm:cxn modelId="{E5C85EC1-FEEE-428B-9B31-38E849D593BE}" type="presOf" srcId="{8981AF7C-F214-48A5-9DDD-0862B971ACBB}" destId="{720766F6-3474-4284-9637-E1312DBFD434}" srcOrd="0" destOrd="0" presId="urn:microsoft.com/office/officeart/2005/8/layout/radial3"/>
    <dgm:cxn modelId="{6829460C-A7F7-485A-B9AC-F727C8EFD7F8}" srcId="{DA70BC5E-6A3C-4D70-A416-752DA766A8D0}" destId="{38B2F7B6-6EBD-494F-81E1-3BEB5F1347C4}" srcOrd="0" destOrd="0" parTransId="{840BA817-6B7A-4407-9AB3-58C89AC12EE4}" sibTransId="{0090696F-B6BB-40AE-9C52-3CB9B80DF7D3}"/>
    <dgm:cxn modelId="{056471D1-AB69-4E02-A194-B292F0532D59}" srcId="{DA70BC5E-6A3C-4D70-A416-752DA766A8D0}" destId="{121F74D3-D5B4-4654-82C8-406A172EC8AF}" srcOrd="2" destOrd="0" parTransId="{109F20ED-92C8-46DA-A0CE-5386FCF1A798}" sibTransId="{F2F18814-35ED-4B04-A123-1CF41DCD7B66}"/>
    <dgm:cxn modelId="{FF66349D-123E-4403-B9D9-08E299C0BDB5}" srcId="{8981AF7C-F214-48A5-9DDD-0862B971ACBB}" destId="{DA70BC5E-6A3C-4D70-A416-752DA766A8D0}" srcOrd="0" destOrd="0" parTransId="{5B8B5B95-B608-4419-A89C-69CF85DA82C1}" sibTransId="{F4246A5F-233C-443A-ACB5-01AA69BE224D}"/>
    <dgm:cxn modelId="{64DB5A76-D5E4-4B26-A840-42E4487E79B6}" type="presOf" srcId="{BA5B6F06-7249-4518-BD84-35367085D841}" destId="{FDB3D86D-09BC-4BCF-A52F-A9038F1A4A93}" srcOrd="0" destOrd="0" presId="urn:microsoft.com/office/officeart/2005/8/layout/radial3"/>
    <dgm:cxn modelId="{D6965041-3AA9-46E7-BFA3-865AEC5531AF}" type="presParOf" srcId="{720766F6-3474-4284-9637-E1312DBFD434}" destId="{FBF3D277-8EE9-4BFD-BCD6-37AA782902DA}" srcOrd="0" destOrd="0" presId="urn:microsoft.com/office/officeart/2005/8/layout/radial3"/>
    <dgm:cxn modelId="{B7694B63-6D91-4726-AF24-3800B056CD12}" type="presParOf" srcId="{FBF3D277-8EE9-4BFD-BCD6-37AA782902DA}" destId="{3310B4A6-D602-4D7E-895D-6DFB85D2A079}" srcOrd="0" destOrd="0" presId="urn:microsoft.com/office/officeart/2005/8/layout/radial3"/>
    <dgm:cxn modelId="{90677ABE-7634-4843-94C5-BC80C17BA569}" type="presParOf" srcId="{FBF3D277-8EE9-4BFD-BCD6-37AA782902DA}" destId="{B76049FD-F4EE-4BA5-9608-A5492AD312CE}" srcOrd="1" destOrd="0" presId="urn:microsoft.com/office/officeart/2005/8/layout/radial3"/>
    <dgm:cxn modelId="{CF7741B8-F0E3-4C01-A394-3FFE257F3CE0}" type="presParOf" srcId="{FBF3D277-8EE9-4BFD-BCD6-37AA782902DA}" destId="{FDB3D86D-09BC-4BCF-A52F-A9038F1A4A93}" srcOrd="2" destOrd="0" presId="urn:microsoft.com/office/officeart/2005/8/layout/radial3"/>
    <dgm:cxn modelId="{D3259DC2-C50A-451D-948B-6EA04B93C6BA}" type="presParOf" srcId="{FBF3D277-8EE9-4BFD-BCD6-37AA782902DA}" destId="{D9C5EB78-9E4C-46F6-A494-636968EDF209}" srcOrd="3" destOrd="0" presId="urn:microsoft.com/office/officeart/2005/8/layout/radial3"/>
    <dgm:cxn modelId="{AD2B3E08-9483-4DD9-8290-4FB33BDD8BEB}" type="presParOf" srcId="{FBF3D277-8EE9-4BFD-BCD6-37AA782902DA}" destId="{AAF5DB07-B930-4E13-B60E-4F20F7050AF1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C7AA0-F9B5-49E9-8865-2170FF6E12E0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D60F-2583-43BA-BFB2-6FEC374C4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</a:t>
            </a:r>
            <a:r>
              <a:rPr lang="en-US" baseline="0" dirty="0" smtClean="0"/>
              <a:t> each individual has their own data set that they evolve and refine for their particular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D60F-2583-43BA-BFB2-6FEC374C46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D60F-2583-43BA-BFB2-6FEC374C46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exdatumtype</a:t>
            </a:r>
            <a:r>
              <a:rPr lang="en-US" baseline="0" dirty="0" smtClean="0"/>
              <a:t> = none, offset = all (or 0). </a:t>
            </a:r>
          </a:p>
          <a:p>
            <a:r>
              <a:rPr lang="en-US" baseline="0" dirty="0" smtClean="0"/>
              <a:t>Year on column</a:t>
            </a:r>
          </a:p>
          <a:p>
            <a:r>
              <a:rPr lang="en-US" baseline="0" dirty="0" smtClean="0"/>
              <a:t>Site on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D60F-2583-43BA-BFB2-6FEC374C46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D60F-2583-43BA-BFB2-6FEC374C46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 down into obvious problem sites</a:t>
            </a:r>
          </a:p>
          <a:p>
            <a:endParaRPr lang="en-US" dirty="0" smtClean="0"/>
          </a:p>
          <a:p>
            <a:r>
              <a:rPr lang="en-US" dirty="0" smtClean="0"/>
              <a:t>Drill down showing each year….</a:t>
            </a:r>
          </a:p>
          <a:p>
            <a:endParaRPr lang="en-US" dirty="0" smtClean="0"/>
          </a:p>
          <a:p>
            <a:r>
              <a:rPr lang="en-US" dirty="0" smtClean="0"/>
              <a:t>Mead sites look like sign</a:t>
            </a:r>
            <a:r>
              <a:rPr lang="en-US" baseline="0" dirty="0" smtClean="0"/>
              <a:t> and/or units problem….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D60F-2583-43BA-BFB2-6FEC374C46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E54919-577D-4409-A4FA-52F030A82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89450" y="11938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89450" y="38354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18D7AE-5A91-4765-A75E-6547FA7F2D1C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BCCF8-EA89-41F9-A35F-61D5D888697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  <p:sldLayoutId id="2147484812" r:id="rId12"/>
    <p:sldLayoutId id="214748481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Carbon Flux Studies at the Regional and Ecosystem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Deborah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Agarwal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BWC technical team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16 July 2007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Scientific Data Server </a:t>
            </a:r>
            <a:r>
              <a:rPr lang="en-US" dirty="0" smtClean="0"/>
              <a:t>– User Interface</a:t>
            </a:r>
            <a:endParaRPr lang="en-US" dirty="0"/>
          </a:p>
        </p:txBody>
      </p:sp>
      <p:grpSp>
        <p:nvGrpSpPr>
          <p:cNvPr id="6" name="Content Placeholder 5"/>
          <p:cNvGrpSpPr>
            <a:grpSpLocks noGrp="1" noChangeAspect="1"/>
          </p:cNvGrpSpPr>
          <p:nvPr>
            <p:ph idx="1"/>
          </p:nvPr>
        </p:nvGrpSpPr>
        <p:grpSpPr>
          <a:xfrm>
            <a:off x="457200" y="1935163"/>
            <a:ext cx="8674416" cy="4389437"/>
            <a:chOff x="212725" y="1447800"/>
            <a:chExt cx="9178083" cy="5186363"/>
          </a:xfrm>
        </p:grpSpPr>
        <p:pic>
          <p:nvPicPr>
            <p:cNvPr id="7" name="Picture 3" descr="MCj040415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447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12725" y="3084513"/>
              <a:ext cx="1936719" cy="76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ORNL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Ameriflux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Web Site</a:t>
              </a:r>
            </a:p>
          </p:txBody>
        </p:sp>
        <p:pic>
          <p:nvPicPr>
            <p:cNvPr id="9" name="Picture 5" descr="ornl-csv-fi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209800"/>
              <a:ext cx="1800225" cy="989013"/>
            </a:xfrm>
            <a:prstGeom prst="rect">
              <a:avLst/>
            </a:prstGeom>
            <a:noFill/>
          </p:spPr>
        </p:pic>
        <p:pic>
          <p:nvPicPr>
            <p:cNvPr id="10" name="Picture 6" descr="csv-as-exc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2514600"/>
              <a:ext cx="1800225" cy="915988"/>
            </a:xfrm>
            <a:prstGeom prst="rect">
              <a:avLst/>
            </a:prstGeom>
            <a:noFill/>
          </p:spPr>
        </p:pic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47800" y="2438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74926" y="1789114"/>
              <a:ext cx="1280879" cy="43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CSV Files</a:t>
              </a:r>
            </a:p>
          </p:txBody>
        </p:sp>
        <p:pic>
          <p:nvPicPr>
            <p:cNvPr id="13" name="Picture 9" descr="j01953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4800600"/>
              <a:ext cx="1795463" cy="1833563"/>
            </a:xfrm>
            <a:prstGeom prst="rect">
              <a:avLst/>
            </a:prstGeom>
            <a:noFill/>
          </p:spPr>
        </p:pic>
        <p:pic>
          <p:nvPicPr>
            <p:cNvPr id="14" name="Picture 10" descr="MCj040415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2057400" y="3200400"/>
              <a:ext cx="5334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143000" y="5638799"/>
              <a:ext cx="2167317" cy="76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BWC SQL Server </a:t>
              </a:r>
            </a:p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Database</a:t>
              </a:r>
            </a:p>
          </p:txBody>
        </p: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5200" y="3810000"/>
              <a:ext cx="1984375" cy="156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4724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5" descr="pivot-tab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2590800"/>
              <a:ext cx="2395538" cy="1169988"/>
            </a:xfrm>
            <a:prstGeom prst="rect">
              <a:avLst/>
            </a:prstGeom>
            <a:noFill/>
          </p:spPr>
        </p:pic>
        <p:pic>
          <p:nvPicPr>
            <p:cNvPr id="20" name="Picture 16" descr="pivot-ch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3352800"/>
              <a:ext cx="2395538" cy="1169988"/>
            </a:xfrm>
            <a:prstGeom prst="rect">
              <a:avLst/>
            </a:prstGeom>
            <a:noFill/>
          </p:spPr>
        </p:pic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5181600" y="3810000"/>
              <a:ext cx="8382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477000" y="4572000"/>
              <a:ext cx="5334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022726" y="5522913"/>
              <a:ext cx="1362291" cy="43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Data Cube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292064" y="1682264"/>
              <a:ext cx="4098744" cy="76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latin typeface="Arial" pitchFamily="34" charset="0"/>
                  <a:cs typeface="Arial" pitchFamily="34" charset="0"/>
                </a:rPr>
                <a:t>Reports, Web Services, Excel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Pivot </a:t>
              </a:r>
            </a:p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Table and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Pivot Chart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21" descr="data-avail-repo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2362200"/>
              <a:ext cx="190976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" name="Straight Arrow Connector 36"/>
          <p:cNvCxnSpPr>
            <a:stCxn id="13" idx="1"/>
            <a:endCxn id="10" idx="3"/>
          </p:cNvCxnSpPr>
          <p:nvPr/>
        </p:nvCxnSpPr>
        <p:spPr>
          <a:xfrm rot="10800000">
            <a:off x="4406207" y="3225662"/>
            <a:ext cx="2403614" cy="2323029"/>
          </a:xfrm>
          <a:prstGeom prst="straightConnector1">
            <a:avLst/>
          </a:prstGeom>
          <a:ln w="63500">
            <a:solidFill>
              <a:schemeClr val="accent1">
                <a:shade val="50000"/>
                <a:satMod val="103000"/>
                <a:alpha val="3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sz="2800" dirty="0"/>
              <a:t>Browsing For Data Availability</a:t>
            </a:r>
            <a:br>
              <a:rPr lang="en-US" sz="2800" dirty="0"/>
            </a:br>
            <a:r>
              <a:rPr lang="en-US" sz="1800" dirty="0"/>
              <a:t>Sites Reporting Data Colored by Year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228600" y="1317625"/>
          <a:ext cx="8491538" cy="5235575"/>
        </p:xfrm>
        <a:graphic>
          <a:graphicData uri="http://schemas.openxmlformats.org/presentationml/2006/ole">
            <p:oleObj spid="_x0000_s66562" name="Chart" r:id="rId3" imgW="11382375" imgH="70199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704088"/>
            <a:ext cx="8991600" cy="972312"/>
          </a:xfrm>
        </p:spPr>
        <p:txBody>
          <a:bodyPr>
            <a:noAutofit/>
          </a:bodyPr>
          <a:lstStyle/>
          <a:p>
            <a:r>
              <a:rPr lang="en-US" sz="4000" dirty="0" smtClean="0"/>
              <a:t>Required variable reporting by site by year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038600" cy="44348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row corresponds to one site-year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cell corresponds to one site year of (FC, CO2 or SCO2, UST, PAR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TA,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H2O).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Color indicates: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Red – likely not enough for processing - % &lt; .3 reported (roughly less than 5K of 17.5K)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Green – likely not enough for processing .3&lt;%&lt;.999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Yellow – may not be good for processing due to gap-filling - % &gt; .999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 CO2 (second column) can be ignored for cropland/grassland sites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Sites shown are just a sample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4038600" cy="441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6096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the 285 site years with good FC, 50 site years are missing one of (UST, PAR/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Rg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and TA) and 79 sites have likely gap-filled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Obviously bad annual averages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050635" cy="37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304800" y="5867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 cube used to browse average yearly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values across all site-years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16 additional likely problematic site-years at 5 sites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Drill down to consistent (bad) daily values</a:t>
            </a:r>
            <a:endParaRPr lang="en-US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229600" cy="367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304801" y="6019800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 cube used to browse 2005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values shows consistently high reporting (not just a few very large spikes) at Duke Forest sites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 down to Mead sites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Daily average FC at each site shows likely units and/or sign issues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6152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Simple check: the same FC value reported too often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10200"/>
            <a:ext cx="8229600" cy="1295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Database query returns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count by (site, year, value) where count &gt;= 500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Graph shows sum of (returned counts) by site and year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Sites with high sums likely report very few unique FC values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7183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362456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Project Status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0352" y="17526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>
                <a:latin typeface="Arial" pitchFamily="34" charset="0"/>
                <a:cs typeface="Arial" pitchFamily="34" charset="0"/>
              </a:rPr>
              <a:t>Ameriflux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~145 million daily values in cube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Advanced calculations and statistics in cube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Methods of providing ½ hourly data access efficiently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quality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and incorporation of biological data</a:t>
            </a:r>
          </a:p>
          <a:p>
            <a:r>
              <a:rPr lang="en-US" u="sng" dirty="0" err="1" smtClean="0">
                <a:latin typeface="Arial" pitchFamily="34" charset="0"/>
                <a:cs typeface="Arial" pitchFamily="34" charset="0"/>
              </a:rPr>
              <a:t>Fluxnet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~210 million daily values in cube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Waiting on gap filling and quality checking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server, cubes, and reports will likely be the primary repository and access  for researchers using the data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Russian River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~23 million values in cube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Integration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GIS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Additional of data from other sources (fish, </a:t>
            </a:r>
            <a:r>
              <a:rPr lang="en-US" smtClean="0">
                <a:latin typeface="Arial" pitchFamily="34" charset="0"/>
                <a:cs typeface="Arial" pitchFamily="34" charset="0"/>
              </a:rPr>
              <a:t>sediment size, …)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9744"/>
            <a:ext cx="7772400" cy="1362456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On-going and Future Challenges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9247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Versioning of data and collection of data provenance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Improved performance of database and cube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Handling of biological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Advanced plotting capabilities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Integration of collaborative tools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Automation of data ingest, cube building, and report building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MyDB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MyCube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capabilities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Integration of workflow capabilities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server in a box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Sociological change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7772400" cy="1362456"/>
          </a:xfrm>
        </p:spPr>
        <p:txBody>
          <a:bodyPr/>
          <a:lstStyle/>
          <a:p>
            <a:r>
              <a:rPr smtClean="0">
                <a:solidFill>
                  <a:schemeClr val="accent3"/>
                </a:solidFill>
              </a:rPr>
              <a:t>Summary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133600"/>
            <a:ext cx="8156448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Ameriflux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collaboration is adopting the Data Server architecture for the data repository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BWC Data Server will be hosting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Fluxnet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dataset which is expected to be the foundation for a broad range of research investigations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Ecological measurements are often “messy”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Applying the Data Server to watersheds introduces many additional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anopy_bal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6248400" cy="411480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990600" y="5181600"/>
          <a:ext cx="7107238" cy="488950"/>
        </p:xfrm>
        <a:graphic>
          <a:graphicData uri="http://schemas.openxmlformats.org/presentationml/2006/ole">
            <p:oleObj spid="_x0000_s62466" name="Equation" r:id="rId4" imgW="3492360" imgH="241200" progId="Equation.3">
              <p:embed/>
            </p:oleObj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200" y="5711825"/>
            <a:ext cx="8458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AutoNum type="arabicPeriod"/>
            </a:pPr>
            <a:r>
              <a:rPr lang="en-GB" sz="1600" dirty="0"/>
              <a:t>Applications of eddy covariance measurements, Part 1:</a:t>
            </a:r>
            <a:r>
              <a:rPr lang="en-US" sz="1600" dirty="0"/>
              <a:t> Lecture on Analyzing and Interpreting CO2 Flux Measurements, Dennis </a:t>
            </a:r>
            <a:r>
              <a:rPr lang="en-US" sz="1600" dirty="0" err="1"/>
              <a:t>Baldocchi</a:t>
            </a:r>
            <a:r>
              <a:rPr lang="en-US" sz="1600" dirty="0"/>
              <a:t>, </a:t>
            </a:r>
            <a:r>
              <a:rPr lang="en-US" sz="1600" dirty="0" err="1"/>
              <a:t>CarboEurope</a:t>
            </a:r>
            <a:r>
              <a:rPr lang="en-US" sz="1600" dirty="0"/>
              <a:t> Summer Course, 2006, Namur, Belgium (http://nature.berkeley.edu/biometlab/lectures/)</a:t>
            </a:r>
          </a:p>
          <a:p>
            <a:pPr marL="342900" indent="-342900" algn="l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362456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Acknowledgements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52" y="1447800"/>
            <a:ext cx="4117848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Berkeley Water Center, University of California, Berkeley, Lawrence Berkeley Laboratory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Jim Hunt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Matt Rodriguez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Monte Good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Rebecca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Leonardson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(student)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Carolyn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Remick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Susan Hubbard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Yoram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Rubin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Microsoft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Catharine van </a:t>
            </a:r>
            <a:r>
              <a:rPr lang="en-US" sz="18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Ingen</a:t>
            </a:r>
            <a:endParaRPr lang="en-US" sz="18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Jayant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Gupchup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(student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Nolan Li (student)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Tony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Hey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Dan Fay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Stuart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Ozer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SQL product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team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Jim Gray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029200" y="14478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Ameriflux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Collaboration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Dennis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Baldocchi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Beverly Law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Tara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Stiefl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(student)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Youngryel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Ryu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postdoc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Gretchen Miller (student)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Mattias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Falk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Boden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Bob Cook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CarboEurope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Collaboration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Dario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Papale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Markus Reichstein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*Project funded by Microsoft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Carbon-Climate Analysis Goals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76800" cy="443484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Towers measure consistent carbon flux and micrometeorological parameters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Tower researchers quality check data and then provide the data to regional archives.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Regional and global carbon-climate  analysis activities rely on data from regional archives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Recent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workshop is gathering over 700 site-years of data available from over 200 sites around the world. </a:t>
            </a:r>
          </a:p>
          <a:p>
            <a:pPr lvl="0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</p:txBody>
      </p:sp>
      <p:pic>
        <p:nvPicPr>
          <p:cNvPr id="1026" name="Picture 2" descr="C:\Documents and Settings\vaningen\Desktop\LaThuileStaging\LaThuile\LgFLUXNET_April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914400"/>
            <a:ext cx="2232965" cy="2243938"/>
          </a:xfrm>
          <a:prstGeom prst="rect">
            <a:avLst/>
          </a:prstGeom>
          <a:noFill/>
        </p:spPr>
      </p:pic>
      <p:pic>
        <p:nvPicPr>
          <p:cNvPr id="17410" name="Picture 2" descr="C:\Documents and Settings\vaningen\My Documents\My Pictures\test_af_main_ani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124200"/>
            <a:ext cx="284607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Measurements Are </a:t>
            </a:r>
            <a:r>
              <a:rPr lang="en-US" dirty="0" smtClean="0"/>
              <a:t>Often Not </a:t>
            </a:r>
            <a:r>
              <a:rPr lang="en-US" dirty="0"/>
              <a:t>Simple or Complete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Gaps in the data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Quiet nights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Bird poop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High winds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Difficult to make measurements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Leaf area index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Wood respiration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Soil respiration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Localized measurements – tower footprint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Local investigator knowledge important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PIs’ science goals are not uniform across the towers</a:t>
            </a:r>
          </a:p>
        </p:txBody>
      </p:sp>
      <p:pic>
        <p:nvPicPr>
          <p:cNvPr id="4" name="Picture 3" descr="morepalmsblo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438400"/>
            <a:ext cx="1645920" cy="1176528"/>
          </a:xfrm>
          <a:prstGeom prst="rect">
            <a:avLst/>
          </a:prstGeom>
        </p:spPr>
      </p:pic>
      <p:pic>
        <p:nvPicPr>
          <p:cNvPr id="5" name="Picture 4" descr="sunthrough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702952"/>
            <a:ext cx="1686437" cy="114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Data Analysis Flow Today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7222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97422" y="2332037"/>
            <a:ext cx="291797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Matlab</a:t>
            </a:r>
            <a:r>
              <a:rPr lang="en-US" dirty="0" smtClean="0">
                <a:latin typeface="Arial Black" pitchFamily="34" charset="0"/>
              </a:rPr>
              <a:t>, Excel, </a:t>
            </a:r>
          </a:p>
          <a:p>
            <a:r>
              <a:rPr lang="en-US" dirty="0" smtClean="0">
                <a:latin typeface="Arial Black" pitchFamily="34" charset="0"/>
              </a:rPr>
              <a:t>S-Plus, PV-Wave, R, …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" name="Picture 6" descr="cuahsi-h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022" y="2941636"/>
            <a:ext cx="1524000" cy="9173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4822" y="5227637"/>
            <a:ext cx="2796535" cy="1200329"/>
          </a:xfrm>
          <a:prstGeom prst="rect">
            <a:avLst/>
          </a:prstGeom>
          <a:solidFill>
            <a:schemeClr val="bg2">
              <a:lumMod val="90000"/>
              <a:alpha val="71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Web page, e-mail, </a:t>
            </a:r>
          </a:p>
          <a:p>
            <a:r>
              <a:rPr lang="en-US" dirty="0" smtClean="0">
                <a:latin typeface="Arial Black" pitchFamily="34" charset="0"/>
              </a:rPr>
              <a:t>web service,  phone,</a:t>
            </a:r>
          </a:p>
          <a:p>
            <a:r>
              <a:rPr lang="en-US" dirty="0" smtClean="0">
                <a:latin typeface="Arial Black" pitchFamily="34" charset="0"/>
              </a:rPr>
              <a:t>Student, Post-doc, </a:t>
            </a:r>
          </a:p>
          <a:p>
            <a:r>
              <a:rPr lang="en-US" dirty="0" smtClean="0">
                <a:latin typeface="Arial Black" pitchFamily="34" charset="0"/>
              </a:rPr>
              <a:t>Friend,  . . .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20622" y="4770437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54222" y="6142037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562600" y="24384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19900" y="3162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Target Data Analysis Flow </a:t>
            </a:r>
            <a:endParaRPr lang="en-US" dirty="0"/>
          </a:p>
        </p:txBody>
      </p:sp>
      <p:graphicFrame>
        <p:nvGraphicFramePr>
          <p:cNvPr id="39" name="Diagram 38"/>
          <p:cNvGraphicFramePr/>
          <p:nvPr/>
        </p:nvGraphicFramePr>
        <p:xfrm>
          <a:off x="609600" y="1371600"/>
          <a:ext cx="7467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Left-Right Arrow 39"/>
          <p:cNvSpPr/>
          <p:nvPr/>
        </p:nvSpPr>
        <p:spPr>
          <a:xfrm>
            <a:off x="2667000" y="36576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>
            <a:off x="5334000" y="35814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-Down Arrow 41"/>
          <p:cNvSpPr/>
          <p:nvPr/>
        </p:nvSpPr>
        <p:spPr>
          <a:xfrm>
            <a:off x="4114800" y="2514600"/>
            <a:ext cx="3810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-Down Arrow 42"/>
          <p:cNvSpPr/>
          <p:nvPr/>
        </p:nvSpPr>
        <p:spPr>
          <a:xfrm>
            <a:off x="4114800" y="4648200"/>
            <a:ext cx="3810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48768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Track versions,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results, and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provenance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Data Server - Overview</a:t>
            </a:r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2590800" y="2362200"/>
            <a:ext cx="2667000" cy="16002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Databases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6248400" y="2057400"/>
            <a:ext cx="2133600" cy="1981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Cubes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578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4648200" y="4953000"/>
            <a:ext cx="2209800" cy="149047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Interfaces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589840">
            <a:off x="4002983" y="4329733"/>
            <a:ext cx="14884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746928">
            <a:off x="6525681" y="39880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ultidocument 9"/>
          <p:cNvSpPr/>
          <p:nvPr/>
        </p:nvSpPr>
        <p:spPr>
          <a:xfrm>
            <a:off x="304800" y="2590800"/>
            <a:ext cx="1670304" cy="19050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Ingest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81200" y="3048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4676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029200" cy="4902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 descriptive metadata and data held in relational databases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Metadata is important too!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While separate databases are shown, the datasets may actually reside in a single database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Mapping is transparent to the scientist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Separate databases used for performance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Unified databases used for simplicity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New metadata and data are staged with a temporary database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Minimal quality checks applied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 name and unit conversions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may be exported to flat file, copied to a private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MyDb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database, directly accessed programmatically, or ?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705600" y="1600200"/>
          <a:ext cx="1047750" cy="4819650"/>
        </p:xfrm>
        <a:graphic>
          <a:graphicData uri="http://schemas.openxmlformats.org/presentationml/2006/ole">
            <p:oleObj spid="_x0000_s64514" name="Visio" r:id="rId3" imgW="1398270" imgH="5350383" progId="Visio.Drawing.11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8178800" y="3225800"/>
          <a:ext cx="768350" cy="800100"/>
        </p:xfrm>
        <a:graphic>
          <a:graphicData uri="http://schemas.openxmlformats.org/presentationml/2006/ole">
            <p:oleObj spid="_x0000_s64515" name="Visio" r:id="rId4" imgW="961263" imgH="1001268" progId="Visio.Drawing.11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511800" y="3225800"/>
          <a:ext cx="768350" cy="800100"/>
        </p:xfrm>
        <a:graphic>
          <a:graphicData uri="http://schemas.openxmlformats.org/presentationml/2006/ole">
            <p:oleObj spid="_x0000_s64516" name="Visio" r:id="rId5" imgW="961263" imgH="100126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Cubes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0292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data cube is a database specifically for data mining (OLAP)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aggregations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(sum, min, or max) can be pre-computed for speed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Additional calculations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 computed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dynamically or pre-computed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Both operate along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dimensions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such as time, site, 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datumtype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Constructed from a relational database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specialized query language (MDX) is used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Client tool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evolving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Excel PivotTables allow simple data viewing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More powerful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and plotting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statistics software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8962" y="1905000"/>
            <a:ext cx="3385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8546</TotalTime>
  <Words>1088</Words>
  <Application>Microsoft Office PowerPoint</Application>
  <PresentationFormat>On-screen Show (4:3)</PresentationFormat>
  <Paragraphs>182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Flow</vt:lpstr>
      <vt:lpstr>Equation</vt:lpstr>
      <vt:lpstr>Visio</vt:lpstr>
      <vt:lpstr>Chart</vt:lpstr>
      <vt:lpstr>Enabling Carbon Flux Studies at the Regional and Ecosystem Scale</vt:lpstr>
      <vt:lpstr>Slide 2</vt:lpstr>
      <vt:lpstr>Carbon-Climate Analysis Goals</vt:lpstr>
      <vt:lpstr>Measurements Are Often Not Simple or Complete</vt:lpstr>
      <vt:lpstr>Typical Data Analysis Flow Today</vt:lpstr>
      <vt:lpstr>Target Data Analysis Flow </vt:lpstr>
      <vt:lpstr>Scientific Data Server - Overview</vt:lpstr>
      <vt:lpstr>Database</vt:lpstr>
      <vt:lpstr>Data Cubes</vt:lpstr>
      <vt:lpstr>Scientific Data Server – User Interface</vt:lpstr>
      <vt:lpstr>Browsing For Data Availability Sites Reporting Data Colored by Year</vt:lpstr>
      <vt:lpstr>Required variable reporting by site by year</vt:lpstr>
      <vt:lpstr>Obviously bad annual averages</vt:lpstr>
      <vt:lpstr>Drill down to consistent (bad) daily values</vt:lpstr>
      <vt:lpstr>Drill down to Mead sites</vt:lpstr>
      <vt:lpstr>Simple check: the same FC value reported too often</vt:lpstr>
      <vt:lpstr>Project Status</vt:lpstr>
      <vt:lpstr>On-going and Future Challenges</vt:lpstr>
      <vt:lpstr>Summary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database to rapidly assess Fluxnet data quality</dc:title>
  <dc:creator>Catharine van Ingen</dc:creator>
  <cp:lastModifiedBy>Deb</cp:lastModifiedBy>
  <cp:revision>329</cp:revision>
  <dcterms:created xsi:type="dcterms:W3CDTF">2007-06-24T23:12:11Z</dcterms:created>
  <dcterms:modified xsi:type="dcterms:W3CDTF">2007-10-12T23:27:11Z</dcterms:modified>
</cp:coreProperties>
</file>