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handoutMasterIdLst>
    <p:handoutMasterId r:id="rId15"/>
  </p:handoutMasterIdLst>
  <p:sldIdLst>
    <p:sldId id="275" r:id="rId2"/>
    <p:sldId id="256" r:id="rId3"/>
    <p:sldId id="257" r:id="rId4"/>
    <p:sldId id="273" r:id="rId5"/>
    <p:sldId id="274" r:id="rId6"/>
    <p:sldId id="272" r:id="rId7"/>
    <p:sldId id="271" r:id="rId8"/>
    <p:sldId id="258" r:id="rId9"/>
    <p:sldId id="259" r:id="rId10"/>
    <p:sldId id="262" r:id="rId11"/>
    <p:sldId id="266" r:id="rId12"/>
    <p:sldId id="264" r:id="rId13"/>
  </p:sldIdLst>
  <p:sldSz cx="9144000" cy="6858000" type="screen4x3"/>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4307" autoAdjust="0"/>
  </p:normalViewPr>
  <p:slideViewPr>
    <p:cSldViewPr>
      <p:cViewPr varScale="1">
        <p:scale>
          <a:sx n="59" d="100"/>
          <a:sy n="59" d="100"/>
        </p:scale>
        <p:origin x="-1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3550"/>
          </a:xfrm>
          <a:prstGeom prst="rect">
            <a:avLst/>
          </a:prstGeom>
        </p:spPr>
        <p:txBody>
          <a:bodyPr vert="horz" lIns="92958" tIns="46479" rIns="92958" bIns="46479" rtlCol="0"/>
          <a:lstStyle>
            <a:lvl1pPr algn="r">
              <a:defRPr sz="1200"/>
            </a:lvl1pPr>
          </a:lstStyle>
          <a:p>
            <a:fld id="{4928032B-AA3E-4E96-90BD-E1B6477F0218}" type="datetimeFigureOut">
              <a:rPr lang="en-US" smtClean="0"/>
              <a:t>1/13/2009</a:t>
            </a:fld>
            <a:endParaRPr lang="en-US"/>
          </a:p>
        </p:txBody>
      </p:sp>
      <p:sp>
        <p:nvSpPr>
          <p:cNvPr id="4" name="Footer Placeholder 3"/>
          <p:cNvSpPr>
            <a:spLocks noGrp="1"/>
          </p:cNvSpPr>
          <p:nvPr>
            <p:ph type="ftr" sz="quarter" idx="2"/>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05841"/>
            <a:ext cx="3032337" cy="463550"/>
          </a:xfrm>
          <a:prstGeom prst="rect">
            <a:avLst/>
          </a:prstGeom>
        </p:spPr>
        <p:txBody>
          <a:bodyPr vert="horz" lIns="92958" tIns="46479" rIns="92958" bIns="46479" rtlCol="0" anchor="b"/>
          <a:lstStyle>
            <a:lvl1pPr algn="r">
              <a:defRPr sz="1200"/>
            </a:lvl1pPr>
          </a:lstStyle>
          <a:p>
            <a:fld id="{71146E5A-68D4-4E17-BA4C-422D6CF35259}"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a:defRPr sz="1200"/>
            </a:lvl1pPr>
          </a:lstStyle>
          <a:p>
            <a:fld id="{756502F2-6FDF-4178-A902-7029C486CF38}" type="datetimeFigureOut">
              <a:rPr lang="en-US" smtClean="0"/>
              <a:pPr/>
              <a:t>1/13/2009</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a:defRPr sz="1200"/>
            </a:lvl1pPr>
          </a:lstStyle>
          <a:p>
            <a:fld id="{678F934F-901D-428C-9261-D427742214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8F934F-901D-428C-9261-D427742214B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considerations,</a:t>
            </a:r>
          </a:p>
          <a:p>
            <a:r>
              <a:rPr lang="en-US" baseline="0" dirty="0" smtClean="0"/>
              <a:t>Temperature- outside units may require temperature control (heat) </a:t>
            </a:r>
          </a:p>
          <a:p>
            <a:r>
              <a:rPr lang="en-US" baseline="0" dirty="0" smtClean="0"/>
              <a:t>Location – Units must be located no more than 100 feet or 10 seconds from the hazard and a worker may not travel through a door to access the eyewash/shower.</a:t>
            </a:r>
          </a:p>
          <a:p>
            <a:r>
              <a:rPr lang="en-US" baseline="0" dirty="0" smtClean="0"/>
              <a:t>Clearance- A clear path must be provided to the eyewash and shower.  Supplies and equipment must be at least 36” away.</a:t>
            </a:r>
          </a:p>
          <a:p>
            <a:r>
              <a:rPr lang="en-US" baseline="0" dirty="0" smtClean="0"/>
              <a:t>Electrical- Any electrical outlets, panels, controls etc. must be outside of the potentially wet area or be </a:t>
            </a:r>
            <a:r>
              <a:rPr lang="en-US" baseline="0" dirty="0" err="1" smtClean="0"/>
              <a:t>gfci</a:t>
            </a:r>
            <a:r>
              <a:rPr lang="en-US" baseline="0" dirty="0" smtClean="0"/>
              <a:t> rated.</a:t>
            </a:r>
            <a:endParaRPr lang="en-US" dirty="0"/>
          </a:p>
        </p:txBody>
      </p:sp>
      <p:sp>
        <p:nvSpPr>
          <p:cNvPr id="4" name="Slide Number Placeholder 3"/>
          <p:cNvSpPr>
            <a:spLocks noGrp="1"/>
          </p:cNvSpPr>
          <p:nvPr>
            <p:ph type="sldNum" sz="quarter" idx="10"/>
          </p:nvPr>
        </p:nvSpPr>
        <p:spPr/>
        <p:txBody>
          <a:bodyPr/>
          <a:lstStyle/>
          <a:p>
            <a:fld id="{678F934F-901D-428C-9261-D427742214B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a:t>
            </a:r>
            <a:r>
              <a:rPr lang="en-US" baseline="0" dirty="0" smtClean="0"/>
              <a:t> rails installed.</a:t>
            </a:r>
          </a:p>
          <a:p>
            <a:r>
              <a:rPr lang="en-US" baseline="0" dirty="0" smtClean="0"/>
              <a:t>Railings are proper height and strength</a:t>
            </a:r>
          </a:p>
          <a:p>
            <a:r>
              <a:rPr lang="en-US" baseline="0" dirty="0" smtClean="0"/>
              <a:t>Load limits are prominently posted</a:t>
            </a:r>
            <a:endParaRPr lang="en-US" dirty="0"/>
          </a:p>
        </p:txBody>
      </p:sp>
      <p:sp>
        <p:nvSpPr>
          <p:cNvPr id="4" name="Slide Number Placeholder 3"/>
          <p:cNvSpPr>
            <a:spLocks noGrp="1"/>
          </p:cNvSpPr>
          <p:nvPr>
            <p:ph type="sldNum" sz="quarter" idx="10"/>
          </p:nvPr>
        </p:nvSpPr>
        <p:spPr/>
        <p:txBody>
          <a:bodyPr/>
          <a:lstStyle/>
          <a:p>
            <a:fld id="{678F934F-901D-428C-9261-D427742214B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8F934F-901D-428C-9261-D427742214B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8F934F-901D-428C-9261-D427742214B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8F934F-901D-428C-9261-D427742214B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8F934F-901D-428C-9261-D427742214B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lang="en-US" dirty="0" smtClean="0"/>
              <a:t>Bollards should be installed in accordance with the following requirements.</a:t>
            </a:r>
          </a:p>
          <a:p>
            <a:pPr rtl="0"/>
            <a:endParaRPr lang="en-US" dirty="0" smtClean="0"/>
          </a:p>
          <a:p>
            <a:pPr rtl="0"/>
            <a:r>
              <a:rPr lang="en-US" dirty="0" smtClean="0"/>
              <a:t>   1. Constructed of steel no less than 4-inches in diameter, painted</a:t>
            </a:r>
          </a:p>
          <a:p>
            <a:pPr rtl="0"/>
            <a:r>
              <a:rPr lang="en-US" dirty="0" smtClean="0"/>
              <a:t>      yellow, and filled with concrete;</a:t>
            </a:r>
          </a:p>
          <a:p>
            <a:pPr rtl="0"/>
            <a:r>
              <a:rPr lang="en-US" dirty="0" smtClean="0"/>
              <a:t>   2. Spaced not more than 4-feet apart measured between posts on center;</a:t>
            </a:r>
          </a:p>
          <a:p>
            <a:pPr rtl="0"/>
            <a:r>
              <a:rPr lang="en-US" dirty="0" smtClean="0"/>
              <a:t>   3. Set not less than 3-feet deep in a concrete footing of not less than 15-inches in diameter;</a:t>
            </a:r>
          </a:p>
          <a:p>
            <a:pPr rtl="0"/>
            <a:r>
              <a:rPr lang="en-US" dirty="0" smtClean="0"/>
              <a:t>   4. Set with the top of the posts not less than 3-feet above grade;</a:t>
            </a:r>
          </a:p>
          <a:p>
            <a:pPr rtl="0"/>
            <a:r>
              <a:rPr lang="en-US" dirty="0" smtClean="0"/>
              <a:t>   5.  Located not less than five feet from the tank</a:t>
            </a:r>
          </a:p>
          <a:p>
            <a:pPr rtl="0"/>
            <a:endParaRPr lang="en-US" dirty="0" smtClean="0"/>
          </a:p>
          <a:p>
            <a:pPr rtl="0"/>
            <a:r>
              <a:rPr lang="en-US" dirty="0" smtClean="0"/>
              <a:t>The above requirements came from the Uniform Fire Code Section 8001.9.3 - Protection from Vehicles</a:t>
            </a:r>
          </a:p>
          <a:p>
            <a:endParaRPr lang="en-US" dirty="0"/>
          </a:p>
        </p:txBody>
      </p:sp>
      <p:sp>
        <p:nvSpPr>
          <p:cNvPr id="4" name="Slide Number Placeholder 3"/>
          <p:cNvSpPr>
            <a:spLocks noGrp="1"/>
          </p:cNvSpPr>
          <p:nvPr>
            <p:ph type="sldNum" sz="quarter" idx="10"/>
          </p:nvPr>
        </p:nvSpPr>
        <p:spPr/>
        <p:txBody>
          <a:bodyPr/>
          <a:lstStyle/>
          <a:p>
            <a:fld id="{678F934F-901D-428C-9261-D427742214B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2E02795-18B5-45AB-AD09-DA9490D08256}" type="datetimeFigureOut">
              <a:rPr lang="en-US" smtClean="0"/>
              <a:pPr/>
              <a:t>1/13/2009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83165A8-648D-44B6-8A64-F91BE1D2E09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E02795-18B5-45AB-AD09-DA9490D08256}" type="datetimeFigureOut">
              <a:rPr lang="en-US" smtClean="0"/>
              <a:pPr/>
              <a:t>1/13/2009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165A8-648D-44B6-8A64-F91BE1D2E0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E02795-18B5-45AB-AD09-DA9490D08256}" type="datetimeFigureOut">
              <a:rPr lang="en-US" smtClean="0"/>
              <a:pPr/>
              <a:t>1/13/2009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165A8-648D-44B6-8A64-F91BE1D2E09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2E02795-18B5-45AB-AD09-DA9490D08256}" type="datetimeFigureOut">
              <a:rPr lang="en-US" smtClean="0"/>
              <a:pPr/>
              <a:t>1/13/2009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83165A8-648D-44B6-8A64-F91BE1D2E0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2E02795-18B5-45AB-AD09-DA9490D08256}" type="datetimeFigureOut">
              <a:rPr lang="en-US" smtClean="0"/>
              <a:pPr/>
              <a:t>1/13/2009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83165A8-648D-44B6-8A64-F91BE1D2E09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2E02795-18B5-45AB-AD09-DA9490D08256}" type="datetimeFigureOut">
              <a:rPr lang="en-US" smtClean="0"/>
              <a:pPr/>
              <a:t>1/13/2009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83165A8-648D-44B6-8A64-F91BE1D2E09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2E02795-18B5-45AB-AD09-DA9490D08256}" type="datetimeFigureOut">
              <a:rPr lang="en-US" smtClean="0"/>
              <a:pPr/>
              <a:t>1/13/2009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83165A8-648D-44B6-8A64-F91BE1D2E0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2E02795-18B5-45AB-AD09-DA9490D08256}" type="datetimeFigureOut">
              <a:rPr lang="en-US" smtClean="0"/>
              <a:pPr/>
              <a:t>1/13/2009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83165A8-648D-44B6-8A64-F91BE1D2E09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2E02795-18B5-45AB-AD09-DA9490D08256}" type="datetimeFigureOut">
              <a:rPr lang="en-US" smtClean="0"/>
              <a:pPr/>
              <a:t>1/13/2009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83165A8-648D-44B6-8A64-F91BE1D2E0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2E02795-18B5-45AB-AD09-DA9490D08256}" type="datetimeFigureOut">
              <a:rPr lang="en-US" smtClean="0"/>
              <a:pPr/>
              <a:t>1/13/2009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83165A8-648D-44B6-8A64-F91BE1D2E09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2E02795-18B5-45AB-AD09-DA9490D08256}" type="datetimeFigureOut">
              <a:rPr lang="en-US" smtClean="0"/>
              <a:pPr/>
              <a:t>1/13/2009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83165A8-648D-44B6-8A64-F91BE1D2E09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2E02795-18B5-45AB-AD09-DA9490D08256}" type="datetimeFigureOut">
              <a:rPr lang="en-US" smtClean="0"/>
              <a:pPr/>
              <a:t>1/13/2009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83165A8-648D-44B6-8A64-F91BE1D2E09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jpeg"/><Relationship Id="rId4" Type="http://schemas.openxmlformats.org/officeDocument/2006/relationships/package" Target="../embeddings/Microsoft_Office_PowerPoint_Presentation1.pptx"/></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Right and Wrong Examples of Safety</a:t>
            </a:r>
            <a:endParaRPr lang="en-US" dirty="0"/>
          </a:p>
        </p:txBody>
      </p:sp>
      <p:sp>
        <p:nvSpPr>
          <p:cNvPr id="3" name="Subtitle 2"/>
          <p:cNvSpPr>
            <a:spLocks noGrp="1"/>
          </p:cNvSpPr>
          <p:nvPr>
            <p:ph type="subTitle" idx="1"/>
          </p:nvPr>
        </p:nvSpPr>
        <p:spPr>
          <a:xfrm>
            <a:off x="2133600" y="2819400"/>
            <a:ext cx="6560234" cy="3505200"/>
          </a:xfrm>
        </p:spPr>
        <p:txBody>
          <a:bodyPr>
            <a:normAutofit fontScale="92500" lnSpcReduction="10000"/>
          </a:bodyPr>
          <a:lstStyle/>
          <a:p>
            <a:r>
              <a:rPr lang="en-US" dirty="0" smtClean="0"/>
              <a:t>Rules and the Tools</a:t>
            </a:r>
          </a:p>
          <a:p>
            <a:r>
              <a:rPr lang="en-US" dirty="0" smtClean="0"/>
              <a:t>Supervisors Safety </a:t>
            </a:r>
          </a:p>
          <a:p>
            <a:r>
              <a:rPr lang="en-US" dirty="0" smtClean="0"/>
              <a:t>Broadcast </a:t>
            </a:r>
          </a:p>
          <a:p>
            <a:r>
              <a:rPr lang="en-US" dirty="0" smtClean="0"/>
              <a:t>01/29/2009</a:t>
            </a:r>
          </a:p>
          <a:p>
            <a:endParaRPr lang="en-US" dirty="0" smtClean="0"/>
          </a:p>
          <a:p>
            <a:endParaRPr lang="en-US" dirty="0" smtClean="0"/>
          </a:p>
          <a:p>
            <a:r>
              <a:rPr lang="en-US" dirty="0" smtClean="0"/>
              <a:t>Travis H. Kilpack </a:t>
            </a:r>
          </a:p>
          <a:p>
            <a:r>
              <a:rPr lang="en-US" dirty="0" smtClean="0"/>
              <a:t>Utah SSM</a:t>
            </a:r>
          </a:p>
          <a:p>
            <a:endParaRPr lang="en-US" dirty="0" smtClean="0"/>
          </a:p>
        </p:txBody>
      </p:sp>
      <p:pic>
        <p:nvPicPr>
          <p:cNvPr id="31746" name="Picture 2" descr="\\ilmutso3ds1\so\users\tkilpack\My Documents\BLM\Slides\Logos\BLM Triangle.png"/>
          <p:cNvPicPr>
            <a:picLocks noChangeAspect="1" noChangeArrowheads="1"/>
          </p:cNvPicPr>
          <p:nvPr/>
        </p:nvPicPr>
        <p:blipFill>
          <a:blip r:embed="rId3"/>
          <a:srcRect/>
          <a:stretch>
            <a:fillRect/>
          </a:stretch>
        </p:blipFill>
        <p:spPr bwMode="auto">
          <a:xfrm>
            <a:off x="152400" y="2667000"/>
            <a:ext cx="4276725" cy="37719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Electrical Panels- Housekeeping</a:t>
            </a:r>
            <a:endParaRPr lang="en-US" dirty="0"/>
          </a:p>
        </p:txBody>
      </p:sp>
      <p:pic>
        <p:nvPicPr>
          <p:cNvPr id="3074" name="Picture 2" descr="\\ilmutso3ds1\so\users\tkilpack\My Documents\BLM\Supervisors Safety\Pictures\Blocked panel 3.JPG"/>
          <p:cNvPicPr>
            <a:picLocks noGrp="1" noChangeAspect="1" noChangeArrowheads="1"/>
          </p:cNvPicPr>
          <p:nvPr>
            <p:ph idx="1"/>
          </p:nvPr>
        </p:nvPicPr>
        <p:blipFill>
          <a:blip r:embed="rId3" cstate="print"/>
          <a:srcRect/>
          <a:stretch>
            <a:fillRect/>
          </a:stretch>
        </p:blipFill>
        <p:spPr bwMode="auto">
          <a:xfrm>
            <a:off x="457200" y="1600200"/>
            <a:ext cx="3371850" cy="4495800"/>
          </a:xfrm>
          <a:prstGeom prst="rect">
            <a:avLst/>
          </a:prstGeom>
          <a:noFill/>
        </p:spPr>
      </p:pic>
      <p:pic>
        <p:nvPicPr>
          <p:cNvPr id="6146" name="Picture 2" descr="\\ilmutso3ds1\so\users\tkilpack\My Documents\BLM\Supervisors Safety\Pictures\DSC00403.JPG"/>
          <p:cNvPicPr>
            <a:picLocks noChangeAspect="1" noChangeArrowheads="1"/>
          </p:cNvPicPr>
          <p:nvPr/>
        </p:nvPicPr>
        <p:blipFill>
          <a:blip r:embed="rId4" cstate="print"/>
          <a:srcRect/>
          <a:stretch>
            <a:fillRect/>
          </a:stretch>
        </p:blipFill>
        <p:spPr bwMode="auto">
          <a:xfrm>
            <a:off x="4038600" y="1600200"/>
            <a:ext cx="4587875" cy="3058583"/>
          </a:xfrm>
          <a:prstGeom prst="rect">
            <a:avLst/>
          </a:prstGeom>
          <a:noFill/>
        </p:spPr>
      </p:pic>
      <p:sp>
        <p:nvSpPr>
          <p:cNvPr id="5" name="TextBox 4"/>
          <p:cNvSpPr txBox="1"/>
          <p:nvPr/>
        </p:nvSpPr>
        <p:spPr>
          <a:xfrm>
            <a:off x="4114800" y="4800600"/>
            <a:ext cx="4267200" cy="1200329"/>
          </a:xfrm>
          <a:prstGeom prst="rect">
            <a:avLst/>
          </a:prstGeom>
          <a:noFill/>
        </p:spPr>
        <p:txBody>
          <a:bodyPr wrap="square" rtlCol="0">
            <a:spAutoFit/>
          </a:bodyPr>
          <a:lstStyle/>
          <a:p>
            <a:r>
              <a:rPr lang="en-US" dirty="0" smtClean="0"/>
              <a:t>Electrical panels should be kept clean and clear with nothing stored on or around.  A 36” clearance must me maintained.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999"/>
            <a:ext cx="8229600" cy="457517"/>
          </a:xfrm>
        </p:spPr>
        <p:txBody>
          <a:bodyPr>
            <a:noAutofit/>
          </a:bodyPr>
          <a:lstStyle/>
          <a:p>
            <a:r>
              <a:rPr lang="en-US" sz="1600" dirty="0" smtClean="0"/>
              <a:t>Electrical panels must have covers installed and all blanks filled in order to prevent contact with energized circuits.  Circuits should also be labeled to indicate the location and feed of the circuit.  (</a:t>
            </a:r>
            <a:r>
              <a:rPr lang="en-US" sz="1600" dirty="0" err="1" smtClean="0"/>
              <a:t>ie</a:t>
            </a:r>
            <a:r>
              <a:rPr lang="en-US" sz="1600" dirty="0" smtClean="0"/>
              <a:t>. Lights room 219, not just  “lights”),</a:t>
            </a:r>
            <a:endParaRPr lang="en-US" sz="1600" dirty="0"/>
          </a:p>
        </p:txBody>
      </p:sp>
      <p:pic>
        <p:nvPicPr>
          <p:cNvPr id="4" name="Picture 3" descr="\\ilmutso3ds1\so\users\tkilpack\My Documents\BLM\Supervisors Safety\Pictures\open electrical panel.JPG"/>
          <p:cNvPicPr>
            <a:picLocks noChangeAspect="1" noChangeArrowheads="1"/>
          </p:cNvPicPr>
          <p:nvPr/>
        </p:nvPicPr>
        <p:blipFill>
          <a:blip r:embed="rId2" cstate="print"/>
          <a:srcRect/>
          <a:stretch>
            <a:fillRect/>
          </a:stretch>
        </p:blipFill>
        <p:spPr bwMode="auto">
          <a:xfrm>
            <a:off x="762000" y="1524000"/>
            <a:ext cx="3451388" cy="4038600"/>
          </a:xfrm>
          <a:prstGeom prst="rect">
            <a:avLst/>
          </a:prstGeom>
          <a:noFill/>
        </p:spPr>
      </p:pic>
      <p:pic>
        <p:nvPicPr>
          <p:cNvPr id="3074" name="Picture 2" descr="\\ilmutso3ds1\so\users\tkilpack\My Documents\BLM\Inspections\Canyon Country District\Moab_Monticello\DSC00085.JPG"/>
          <p:cNvPicPr>
            <a:picLocks noChangeAspect="1" noChangeArrowheads="1"/>
          </p:cNvPicPr>
          <p:nvPr/>
        </p:nvPicPr>
        <p:blipFill>
          <a:blip r:embed="rId3" cstate="print"/>
          <a:srcRect/>
          <a:stretch>
            <a:fillRect/>
          </a:stretch>
        </p:blipFill>
        <p:spPr bwMode="auto">
          <a:xfrm>
            <a:off x="4648200" y="1524000"/>
            <a:ext cx="3657600" cy="4114800"/>
          </a:xfrm>
          <a:prstGeom prst="rect">
            <a:avLst/>
          </a:prstGeom>
          <a:noFill/>
        </p:spPr>
      </p:pic>
      <p:sp>
        <p:nvSpPr>
          <p:cNvPr id="6" name="Title 1"/>
          <p:cNvSpPr>
            <a:spLocks noGrp="1"/>
          </p:cNvSpPr>
          <p:nvPr>
            <p:ph type="title"/>
          </p:nvPr>
        </p:nvSpPr>
        <p:spPr/>
        <p:txBody>
          <a:bodyPr/>
          <a:lstStyle/>
          <a:p>
            <a:pPr algn="ctr"/>
            <a:r>
              <a:rPr lang="en-US" dirty="0" smtClean="0"/>
              <a:t>Electrical Panels - Exposure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Propane Tanks</a:t>
            </a:r>
            <a:endParaRPr lang="en-US" dirty="0"/>
          </a:p>
        </p:txBody>
      </p:sp>
      <p:graphicFrame>
        <p:nvGraphicFramePr>
          <p:cNvPr id="1026" name="Object 2"/>
          <p:cNvGraphicFramePr>
            <a:graphicFrameLocks noChangeAspect="1"/>
          </p:cNvGraphicFramePr>
          <p:nvPr/>
        </p:nvGraphicFramePr>
        <p:xfrm>
          <a:off x="4419600" y="1600200"/>
          <a:ext cx="4341813" cy="3255983"/>
        </p:xfrm>
        <a:graphic>
          <a:graphicData uri="http://schemas.openxmlformats.org/presentationml/2006/ole">
            <p:oleObj spid="_x0000_s1026" name="Presentation" r:id="rId4" imgW="4570378" imgH="3427542" progId="PowerPoint.Show.12">
              <p:embed/>
            </p:oleObj>
          </a:graphicData>
        </a:graphic>
      </p:graphicFrame>
      <p:pic>
        <p:nvPicPr>
          <p:cNvPr id="1027" name="Picture 3" descr="\\ilmutso3ds1\so\users\tkilpack\My Documents\My Pictures\cannoville propane2.JPG"/>
          <p:cNvPicPr>
            <a:picLocks noChangeAspect="1" noChangeArrowheads="1"/>
          </p:cNvPicPr>
          <p:nvPr/>
        </p:nvPicPr>
        <p:blipFill>
          <a:blip r:embed="rId5"/>
          <a:srcRect/>
          <a:stretch>
            <a:fillRect/>
          </a:stretch>
        </p:blipFill>
        <p:spPr bwMode="auto">
          <a:xfrm>
            <a:off x="304800" y="1600200"/>
            <a:ext cx="3962400" cy="3200400"/>
          </a:xfrm>
          <a:prstGeom prst="rect">
            <a:avLst/>
          </a:prstGeom>
          <a:noFill/>
        </p:spPr>
      </p:pic>
      <p:sp>
        <p:nvSpPr>
          <p:cNvPr id="6" name="TextBox 5"/>
          <p:cNvSpPr txBox="1"/>
          <p:nvPr/>
        </p:nvSpPr>
        <p:spPr>
          <a:xfrm>
            <a:off x="533400" y="5029200"/>
            <a:ext cx="8077200" cy="923330"/>
          </a:xfrm>
          <a:prstGeom prst="rect">
            <a:avLst/>
          </a:prstGeom>
          <a:noFill/>
        </p:spPr>
        <p:txBody>
          <a:bodyPr wrap="square" rtlCol="0">
            <a:spAutoFit/>
          </a:bodyPr>
          <a:lstStyle/>
          <a:p>
            <a:r>
              <a:rPr lang="en-US" dirty="0" smtClean="0"/>
              <a:t>Bollards must be installed to protect propane tanks from damage.  Vegetation and Debris should be cleaned from around the tank to prevent fire, and the tanks must be labeled.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smtClean="0"/>
              <a:t>Eyewash</a:t>
            </a:r>
            <a:r>
              <a:rPr lang="en-US" sz="2800" dirty="0" smtClean="0"/>
              <a:t/>
            </a:r>
            <a:br>
              <a:rPr lang="en-US" sz="2800" dirty="0" smtClean="0"/>
            </a:br>
            <a:r>
              <a:rPr lang="en-US" sz="2800" dirty="0" smtClean="0"/>
              <a:t>Wrong                                          Right</a:t>
            </a:r>
            <a:endParaRPr lang="en-US" sz="2800" dirty="0"/>
          </a:p>
        </p:txBody>
      </p:sp>
      <p:sp>
        <p:nvSpPr>
          <p:cNvPr id="5" name="Content Placeholder 4"/>
          <p:cNvSpPr>
            <a:spLocks noGrp="1"/>
          </p:cNvSpPr>
          <p:nvPr>
            <p:ph idx="1"/>
          </p:nvPr>
        </p:nvSpPr>
        <p:spPr>
          <a:xfrm>
            <a:off x="228600" y="5486400"/>
            <a:ext cx="8458200" cy="968009"/>
          </a:xfrm>
        </p:spPr>
        <p:txBody>
          <a:bodyPr>
            <a:normAutofit fontScale="92500" lnSpcReduction="20000"/>
          </a:bodyPr>
          <a:lstStyle/>
          <a:p>
            <a:r>
              <a:rPr lang="en-US" sz="1800" dirty="0" smtClean="0"/>
              <a:t>Eyewash stations should not exceed 30 psi.  Eye streams should be inline and should not be strong enough to cause injury.</a:t>
            </a:r>
          </a:p>
          <a:p>
            <a:r>
              <a:rPr lang="en-US" sz="1800" dirty="0" smtClean="0"/>
              <a:t>Shower and eyewash valves should be easy to activate with one motion and remain in the on position.</a:t>
            </a:r>
            <a:endParaRPr lang="en-US" sz="1800" dirty="0"/>
          </a:p>
        </p:txBody>
      </p:sp>
      <p:pic>
        <p:nvPicPr>
          <p:cNvPr id="1026" name="Picture 2" descr="\\ilmutso3ds1\so\users\tkilpack\My Documents\BLM\Supervisors Safety\Pictures\High pressure eyewash 2.JPG"/>
          <p:cNvPicPr>
            <a:picLocks noChangeAspect="1" noChangeArrowheads="1"/>
          </p:cNvPicPr>
          <p:nvPr/>
        </p:nvPicPr>
        <p:blipFill>
          <a:blip r:embed="rId3" cstate="print"/>
          <a:srcRect/>
          <a:stretch>
            <a:fillRect/>
          </a:stretch>
        </p:blipFill>
        <p:spPr bwMode="auto">
          <a:xfrm>
            <a:off x="228600" y="1524000"/>
            <a:ext cx="4419600" cy="3886200"/>
          </a:xfrm>
          <a:prstGeom prst="rect">
            <a:avLst/>
          </a:prstGeom>
          <a:noFill/>
        </p:spPr>
      </p:pic>
      <p:pic>
        <p:nvPicPr>
          <p:cNvPr id="4099" name="Picture 3" descr="\\ilmutso3ds1\so\users\tkilpack\My Documents\BLM\Supervisors Safety\Pictures\DSC00395.JPG"/>
          <p:cNvPicPr>
            <a:picLocks noChangeAspect="1" noChangeArrowheads="1"/>
          </p:cNvPicPr>
          <p:nvPr/>
        </p:nvPicPr>
        <p:blipFill>
          <a:blip r:embed="rId4" cstate="print"/>
          <a:srcRect/>
          <a:stretch>
            <a:fillRect/>
          </a:stretch>
        </p:blipFill>
        <p:spPr bwMode="auto">
          <a:xfrm>
            <a:off x="4800600" y="1524000"/>
            <a:ext cx="3886200" cy="3886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lstStyle/>
          <a:p>
            <a:pPr algn="ctr"/>
            <a:r>
              <a:rPr lang="en-US" dirty="0" smtClean="0"/>
              <a:t>Railings, Mid-rails</a:t>
            </a:r>
            <a:endParaRPr lang="en-US" dirty="0"/>
          </a:p>
        </p:txBody>
      </p:sp>
      <p:pic>
        <p:nvPicPr>
          <p:cNvPr id="1027" name="Picture 3" descr="\\ilmutso3ds1\so\users\tkilpack\My Documents\BLM\Supervisors Safety\Pictures\Mezzanine Railings.JPG"/>
          <p:cNvPicPr>
            <a:picLocks noGrp="1" noChangeAspect="1" noChangeArrowheads="1"/>
          </p:cNvPicPr>
          <p:nvPr>
            <p:ph idx="1"/>
          </p:nvPr>
        </p:nvPicPr>
        <p:blipFill>
          <a:blip r:embed="rId2"/>
          <a:srcRect/>
          <a:stretch>
            <a:fillRect/>
          </a:stretch>
        </p:blipFill>
        <p:spPr bwMode="auto">
          <a:xfrm>
            <a:off x="685800" y="1295401"/>
            <a:ext cx="7269837" cy="3810000"/>
          </a:xfrm>
          <a:prstGeom prst="rect">
            <a:avLst/>
          </a:prstGeom>
          <a:noFill/>
        </p:spPr>
      </p:pic>
      <p:sp>
        <p:nvSpPr>
          <p:cNvPr id="4" name="TextBox 3"/>
          <p:cNvSpPr txBox="1"/>
          <p:nvPr/>
        </p:nvSpPr>
        <p:spPr>
          <a:xfrm>
            <a:off x="762000" y="5410200"/>
            <a:ext cx="7086600" cy="923330"/>
          </a:xfrm>
          <a:prstGeom prst="rect">
            <a:avLst/>
          </a:prstGeom>
          <a:noFill/>
        </p:spPr>
        <p:txBody>
          <a:bodyPr wrap="square" rtlCol="0">
            <a:spAutoFit/>
          </a:bodyPr>
          <a:lstStyle/>
          <a:p>
            <a:r>
              <a:rPr lang="en-US" dirty="0" smtClean="0"/>
              <a:t>Mid rails and toe kicks are required to prevent personnel and objects from falling through.  Railings must also be designed to hold a 200#  person.</a:t>
            </a:r>
            <a:endParaRPr lang="en-US" dirty="0"/>
          </a:p>
        </p:txBody>
      </p:sp>
      <p:sp>
        <p:nvSpPr>
          <p:cNvPr id="5" name="Right Arrow 4"/>
          <p:cNvSpPr/>
          <p:nvPr/>
        </p:nvSpPr>
        <p:spPr>
          <a:xfrm rot="5070421">
            <a:off x="914400" y="236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200400" y="1905000"/>
            <a:ext cx="3810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1600200"/>
            <a:ext cx="1081322" cy="646331"/>
          </a:xfrm>
          <a:prstGeom prst="rect">
            <a:avLst/>
          </a:prstGeom>
          <a:noFill/>
        </p:spPr>
        <p:txBody>
          <a:bodyPr wrap="none" rtlCol="0">
            <a:spAutoFit/>
          </a:bodyPr>
          <a:lstStyle/>
          <a:p>
            <a:r>
              <a:rPr lang="en-US" dirty="0" smtClean="0">
                <a:solidFill>
                  <a:srgbClr val="FF0000"/>
                </a:solidFill>
              </a:rPr>
              <a:t>Missing</a:t>
            </a:r>
          </a:p>
          <a:p>
            <a:r>
              <a:rPr lang="en-US" dirty="0" smtClean="0">
                <a:solidFill>
                  <a:srgbClr val="FF0000"/>
                </a:solidFill>
              </a:rPr>
              <a:t>Toe kick</a:t>
            </a:r>
            <a:endParaRPr lang="en-US" dirty="0">
              <a:solidFill>
                <a:srgbClr val="FF0000"/>
              </a:solidFill>
            </a:endParaRPr>
          </a:p>
        </p:txBody>
      </p:sp>
      <p:sp>
        <p:nvSpPr>
          <p:cNvPr id="8" name="TextBox 7"/>
          <p:cNvSpPr txBox="1"/>
          <p:nvPr/>
        </p:nvSpPr>
        <p:spPr>
          <a:xfrm>
            <a:off x="2590800" y="1447800"/>
            <a:ext cx="1905000" cy="369332"/>
          </a:xfrm>
          <a:prstGeom prst="rect">
            <a:avLst/>
          </a:prstGeom>
          <a:noFill/>
        </p:spPr>
        <p:txBody>
          <a:bodyPr wrap="square" rtlCol="0">
            <a:spAutoFit/>
          </a:bodyPr>
          <a:lstStyle/>
          <a:p>
            <a:r>
              <a:rPr lang="en-US" dirty="0" smtClean="0">
                <a:solidFill>
                  <a:srgbClr val="FF0000"/>
                </a:solidFill>
              </a:rPr>
              <a:t>Missing mid-rail</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Proper Mezzanine Design </a:t>
            </a:r>
            <a:endParaRPr lang="en-US" dirty="0"/>
          </a:p>
        </p:txBody>
      </p:sp>
      <p:pic>
        <p:nvPicPr>
          <p:cNvPr id="5" name="Picture 2" descr="DSC04382"/>
          <p:cNvPicPr>
            <a:picLocks noChangeAspect="1" noChangeArrowheads="1"/>
          </p:cNvPicPr>
          <p:nvPr/>
        </p:nvPicPr>
        <p:blipFill>
          <a:blip r:embed="rId3"/>
          <a:srcRect/>
          <a:stretch>
            <a:fillRect/>
          </a:stretch>
        </p:blipFill>
        <p:spPr bwMode="auto">
          <a:xfrm>
            <a:off x="762000" y="1524000"/>
            <a:ext cx="7620000"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Fall Protection</a:t>
            </a:r>
            <a:endParaRPr lang="en-US" dirty="0"/>
          </a:p>
        </p:txBody>
      </p:sp>
      <p:pic>
        <p:nvPicPr>
          <p:cNvPr id="2050" name="Picture 2" descr="\\ilmutso3ds1\so\users\tkilpack\My Documents\BLM\Supervisors Safety\Pictures\Mezzanine doors..JPG"/>
          <p:cNvPicPr>
            <a:picLocks noGrp="1" noChangeAspect="1" noChangeArrowheads="1"/>
          </p:cNvPicPr>
          <p:nvPr>
            <p:ph idx="1"/>
          </p:nvPr>
        </p:nvPicPr>
        <p:blipFill>
          <a:blip r:embed="rId3" cstate="print"/>
          <a:srcRect/>
          <a:stretch>
            <a:fillRect/>
          </a:stretch>
        </p:blipFill>
        <p:spPr bwMode="auto">
          <a:xfrm>
            <a:off x="457200" y="1600200"/>
            <a:ext cx="3588543" cy="3763962"/>
          </a:xfrm>
          <a:prstGeom prst="rect">
            <a:avLst/>
          </a:prstGeom>
          <a:noFill/>
        </p:spPr>
      </p:pic>
      <p:pic>
        <p:nvPicPr>
          <p:cNvPr id="5122" name="Picture 2" descr="\\ilmutso3ds1\so\users\tkilpack\My Documents\BLM\Supervisors Safety\Pictures\DSC00394.JPG"/>
          <p:cNvPicPr>
            <a:picLocks noChangeAspect="1" noChangeArrowheads="1"/>
          </p:cNvPicPr>
          <p:nvPr/>
        </p:nvPicPr>
        <p:blipFill>
          <a:blip r:embed="rId4" cstate="print"/>
          <a:srcRect/>
          <a:stretch>
            <a:fillRect/>
          </a:stretch>
        </p:blipFill>
        <p:spPr bwMode="auto">
          <a:xfrm>
            <a:off x="4343400" y="1600200"/>
            <a:ext cx="4457700" cy="3733800"/>
          </a:xfrm>
          <a:prstGeom prst="rect">
            <a:avLst/>
          </a:prstGeom>
          <a:noFill/>
        </p:spPr>
      </p:pic>
      <p:sp>
        <p:nvSpPr>
          <p:cNvPr id="5" name="TextBox 4"/>
          <p:cNvSpPr txBox="1"/>
          <p:nvPr/>
        </p:nvSpPr>
        <p:spPr>
          <a:xfrm>
            <a:off x="533400" y="5334000"/>
            <a:ext cx="8153400" cy="1200329"/>
          </a:xfrm>
          <a:prstGeom prst="rect">
            <a:avLst/>
          </a:prstGeom>
          <a:noFill/>
        </p:spPr>
        <p:txBody>
          <a:bodyPr wrap="square" rtlCol="0">
            <a:spAutoFit/>
          </a:bodyPr>
          <a:lstStyle/>
          <a:p>
            <a:r>
              <a:rPr lang="en-US" dirty="0" smtClean="0"/>
              <a:t>Here a simple cable protects workers from inadvertently walking out the door.  Commercially available railings and cage systems also work well to protect workers when loading and unloading supplies from elevated locations.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Machine Guarding</a:t>
            </a:r>
            <a:endParaRPr lang="en-US" dirty="0"/>
          </a:p>
        </p:txBody>
      </p:sp>
      <p:pic>
        <p:nvPicPr>
          <p:cNvPr id="6146" name="Picture 2" descr="\\ilmutso3ds1\so\users\tkilpack\My Documents\BLM\Supervisors Safety\Pictures\Radial arm saw.JPG"/>
          <p:cNvPicPr>
            <a:picLocks noGrp="1" noChangeAspect="1" noChangeArrowheads="1"/>
          </p:cNvPicPr>
          <p:nvPr>
            <p:ph idx="1"/>
          </p:nvPr>
        </p:nvPicPr>
        <p:blipFill>
          <a:blip r:embed="rId2" cstate="print"/>
          <a:srcRect/>
          <a:stretch>
            <a:fillRect/>
          </a:stretch>
        </p:blipFill>
        <p:spPr bwMode="auto">
          <a:xfrm>
            <a:off x="304800" y="1447800"/>
            <a:ext cx="4457700" cy="2971800"/>
          </a:xfrm>
          <a:prstGeom prst="rect">
            <a:avLst/>
          </a:prstGeom>
          <a:noFill/>
        </p:spPr>
      </p:pic>
      <p:pic>
        <p:nvPicPr>
          <p:cNvPr id="6147" name="Picture 3" descr="\\ilmutso3ds1\so\users\tkilpack\My Documents\My Pictures\Radial+arm+saw.jpg"/>
          <p:cNvPicPr>
            <a:picLocks noChangeAspect="1" noChangeArrowheads="1"/>
          </p:cNvPicPr>
          <p:nvPr/>
        </p:nvPicPr>
        <p:blipFill>
          <a:blip r:embed="rId3"/>
          <a:srcRect/>
          <a:stretch>
            <a:fillRect/>
          </a:stretch>
        </p:blipFill>
        <p:spPr bwMode="auto">
          <a:xfrm>
            <a:off x="4876800" y="1447800"/>
            <a:ext cx="3978275" cy="2982896"/>
          </a:xfrm>
          <a:prstGeom prst="rect">
            <a:avLst/>
          </a:prstGeom>
          <a:noFill/>
        </p:spPr>
      </p:pic>
      <p:sp>
        <p:nvSpPr>
          <p:cNvPr id="5" name="TextBox 4"/>
          <p:cNvSpPr txBox="1"/>
          <p:nvPr/>
        </p:nvSpPr>
        <p:spPr>
          <a:xfrm>
            <a:off x="457200" y="4800600"/>
            <a:ext cx="8229600" cy="1077218"/>
          </a:xfrm>
          <a:prstGeom prst="rect">
            <a:avLst/>
          </a:prstGeom>
          <a:noFill/>
        </p:spPr>
        <p:txBody>
          <a:bodyPr wrap="square" rtlCol="0">
            <a:spAutoFit/>
          </a:bodyPr>
          <a:lstStyle/>
          <a:p>
            <a:r>
              <a:rPr lang="en-US" sz="3200" dirty="0" smtClean="0"/>
              <a:t>A blade guard is required to prevent inadvertent contact with the blade.</a:t>
            </a:r>
            <a:endParaRPr lang="en-US" sz="3200" dirty="0"/>
          </a:p>
        </p:txBody>
      </p:sp>
      <p:sp>
        <p:nvSpPr>
          <p:cNvPr id="9" name="Right Arrow 8"/>
          <p:cNvSpPr/>
          <p:nvPr/>
        </p:nvSpPr>
        <p:spPr>
          <a:xfrm rot="1294852">
            <a:off x="5236434" y="260135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Machine Guard - Table Saw</a:t>
            </a:r>
            <a:endParaRPr lang="en-US" dirty="0"/>
          </a:p>
        </p:txBody>
      </p:sp>
      <p:sp>
        <p:nvSpPr>
          <p:cNvPr id="3" name="Content Placeholder 2"/>
          <p:cNvSpPr>
            <a:spLocks noGrp="1"/>
          </p:cNvSpPr>
          <p:nvPr>
            <p:ph idx="1"/>
          </p:nvPr>
        </p:nvSpPr>
        <p:spPr>
          <a:xfrm>
            <a:off x="762000" y="5715000"/>
            <a:ext cx="7239000" cy="838200"/>
          </a:xfrm>
        </p:spPr>
        <p:txBody>
          <a:bodyPr>
            <a:normAutofit/>
          </a:bodyPr>
          <a:lstStyle/>
          <a:p>
            <a:pPr>
              <a:buNone/>
            </a:pPr>
            <a:r>
              <a:rPr lang="en-US" sz="1800" dirty="0" smtClean="0"/>
              <a:t>A blade guard and riving knife are required to protect workers from contacting the blade and preventing kickback.</a:t>
            </a:r>
            <a:endParaRPr lang="en-US" sz="1800" dirty="0"/>
          </a:p>
        </p:txBody>
      </p:sp>
      <p:pic>
        <p:nvPicPr>
          <p:cNvPr id="5122" name="Picture 2" descr="\\ilmutso3ds1\so\users\tkilpack\My Documents\BLM\Supervisors Safety\Pictures\Table saw.JPG"/>
          <p:cNvPicPr>
            <a:picLocks noChangeAspect="1" noChangeArrowheads="1"/>
          </p:cNvPicPr>
          <p:nvPr/>
        </p:nvPicPr>
        <p:blipFill>
          <a:blip r:embed="rId3" cstate="print"/>
          <a:srcRect/>
          <a:stretch>
            <a:fillRect/>
          </a:stretch>
        </p:blipFill>
        <p:spPr bwMode="auto">
          <a:xfrm>
            <a:off x="228600" y="1447800"/>
            <a:ext cx="4267200" cy="3733800"/>
          </a:xfrm>
          <a:prstGeom prst="rect">
            <a:avLst/>
          </a:prstGeom>
          <a:noFill/>
        </p:spPr>
      </p:pic>
      <p:pic>
        <p:nvPicPr>
          <p:cNvPr id="5123" name="Picture 3" descr="\\ilmutso3ds1\so\users\tkilpack\My Documents\My Pictures\Copy of delta-table-saw.jpg"/>
          <p:cNvPicPr>
            <a:picLocks noChangeAspect="1" noChangeArrowheads="1"/>
          </p:cNvPicPr>
          <p:nvPr/>
        </p:nvPicPr>
        <p:blipFill>
          <a:blip r:embed="rId4"/>
          <a:srcRect/>
          <a:stretch>
            <a:fillRect/>
          </a:stretch>
        </p:blipFill>
        <p:spPr bwMode="auto">
          <a:xfrm>
            <a:off x="4648200" y="1447800"/>
            <a:ext cx="4062413" cy="3733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Machine guards – Drill Press</a:t>
            </a:r>
            <a:endParaRPr lang="en-US" dirty="0"/>
          </a:p>
        </p:txBody>
      </p:sp>
      <p:pic>
        <p:nvPicPr>
          <p:cNvPr id="4098" name="Picture 2" descr="\\ilmutso3ds1\so\users\tkilpack\My Documents\BLM\Supervisors Safety\Pictures\Drill press.JPG"/>
          <p:cNvPicPr>
            <a:picLocks noGrp="1" noChangeAspect="1" noChangeArrowheads="1"/>
          </p:cNvPicPr>
          <p:nvPr>
            <p:ph idx="1"/>
          </p:nvPr>
        </p:nvPicPr>
        <p:blipFill>
          <a:blip r:embed="rId3" cstate="print"/>
          <a:srcRect/>
          <a:stretch>
            <a:fillRect/>
          </a:stretch>
        </p:blipFill>
        <p:spPr bwMode="auto">
          <a:xfrm>
            <a:off x="304800" y="1524000"/>
            <a:ext cx="4960143" cy="3459162"/>
          </a:xfrm>
          <a:prstGeom prst="rect">
            <a:avLst/>
          </a:prstGeom>
          <a:noFill/>
        </p:spPr>
      </p:pic>
      <p:pic>
        <p:nvPicPr>
          <p:cNvPr id="4099" name="Picture 3" descr="\\ilmutso3ds1\so\users\tkilpack\My Documents\My Pictures\Drill press with guard.jpg"/>
          <p:cNvPicPr>
            <a:picLocks noChangeAspect="1" noChangeArrowheads="1"/>
          </p:cNvPicPr>
          <p:nvPr/>
        </p:nvPicPr>
        <p:blipFill>
          <a:blip r:embed="rId4"/>
          <a:srcRect/>
          <a:stretch>
            <a:fillRect/>
          </a:stretch>
        </p:blipFill>
        <p:spPr bwMode="auto">
          <a:xfrm>
            <a:off x="5334000" y="1524000"/>
            <a:ext cx="3562350" cy="3476625"/>
          </a:xfrm>
          <a:prstGeom prst="rect">
            <a:avLst/>
          </a:prstGeom>
          <a:noFill/>
        </p:spPr>
      </p:pic>
      <p:sp>
        <p:nvSpPr>
          <p:cNvPr id="5" name="TextBox 4"/>
          <p:cNvSpPr txBox="1"/>
          <p:nvPr/>
        </p:nvSpPr>
        <p:spPr>
          <a:xfrm>
            <a:off x="533400" y="5181600"/>
            <a:ext cx="7315200" cy="923330"/>
          </a:xfrm>
          <a:prstGeom prst="rect">
            <a:avLst/>
          </a:prstGeom>
          <a:noFill/>
        </p:spPr>
        <p:txBody>
          <a:bodyPr wrap="square" rtlCol="0">
            <a:spAutoFit/>
          </a:bodyPr>
          <a:lstStyle/>
          <a:p>
            <a:r>
              <a:rPr lang="en-US" dirty="0" smtClean="0"/>
              <a:t>OSHA Interpretation 29 CFR 1910.212(a)(1)  dated 10/15/1990 states that drill presses are required to have chuck guards installed.  There are many designs that will meet the requirement.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guards - Grinders</a:t>
            </a:r>
            <a:endParaRPr lang="en-US" dirty="0"/>
          </a:p>
        </p:txBody>
      </p:sp>
      <p:pic>
        <p:nvPicPr>
          <p:cNvPr id="4" name="Picture 2" descr="\\ilmutso3ds1\so\users\tkilpack\My Documents\BLM\Supervisors Safety\Pictures\DSCN1892.JPG"/>
          <p:cNvPicPr>
            <a:picLocks noGrp="1" noChangeAspect="1" noChangeArrowheads="1"/>
          </p:cNvPicPr>
          <p:nvPr>
            <p:ph idx="1"/>
          </p:nvPr>
        </p:nvPicPr>
        <p:blipFill>
          <a:blip r:embed="rId2" cstate="print"/>
          <a:srcRect/>
          <a:stretch>
            <a:fillRect/>
          </a:stretch>
        </p:blipFill>
        <p:spPr bwMode="auto">
          <a:xfrm>
            <a:off x="381000" y="1600200"/>
            <a:ext cx="3394472" cy="4525962"/>
          </a:xfrm>
          <a:prstGeom prst="rect">
            <a:avLst/>
          </a:prstGeom>
          <a:noFill/>
        </p:spPr>
      </p:pic>
      <p:pic>
        <p:nvPicPr>
          <p:cNvPr id="1026" name="Picture 2" descr="\\ilmutso3ds1\so\users\tkilpack\My Documents\My Pictures\GrinderSafetyScaleHeader.jpg"/>
          <p:cNvPicPr>
            <a:picLocks noChangeAspect="1" noChangeArrowheads="1"/>
          </p:cNvPicPr>
          <p:nvPr/>
        </p:nvPicPr>
        <p:blipFill>
          <a:blip r:embed="rId3"/>
          <a:srcRect/>
          <a:stretch>
            <a:fillRect/>
          </a:stretch>
        </p:blipFill>
        <p:spPr bwMode="auto">
          <a:xfrm>
            <a:off x="3886200" y="1600200"/>
            <a:ext cx="5080000" cy="2438400"/>
          </a:xfrm>
          <a:prstGeom prst="rect">
            <a:avLst/>
          </a:prstGeom>
          <a:noFill/>
        </p:spPr>
      </p:pic>
      <p:sp>
        <p:nvSpPr>
          <p:cNvPr id="5" name="TextBox 4"/>
          <p:cNvSpPr txBox="1"/>
          <p:nvPr/>
        </p:nvSpPr>
        <p:spPr>
          <a:xfrm>
            <a:off x="3962400" y="4267200"/>
            <a:ext cx="4876800" cy="1477328"/>
          </a:xfrm>
          <a:prstGeom prst="rect">
            <a:avLst/>
          </a:prstGeom>
          <a:noFill/>
        </p:spPr>
        <p:txBody>
          <a:bodyPr wrap="square" rtlCol="0">
            <a:spAutoFit/>
          </a:bodyPr>
          <a:lstStyle/>
          <a:p>
            <a:r>
              <a:rPr lang="en-US" dirty="0" smtClean="0"/>
              <a:t>Tool rests should be no more than 1/8”  inch from the wheel, the tongue guard should be no more than 1/4 inch from the wheel.  The wheel should be dressed and clean to prevent catastrophic failure while in use.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2009</TotalTime>
  <Words>598</Words>
  <Application>Microsoft Office PowerPoint</Application>
  <PresentationFormat>On-screen Show (4:3)</PresentationFormat>
  <Paragraphs>60</Paragraphs>
  <Slides>12</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Foundry</vt:lpstr>
      <vt:lpstr>Presentation</vt:lpstr>
      <vt:lpstr>Right and Wrong Examples of Safety</vt:lpstr>
      <vt:lpstr>Eyewash Wrong                                          Right</vt:lpstr>
      <vt:lpstr>Railings, Mid-rails</vt:lpstr>
      <vt:lpstr>Proper Mezzanine Design </vt:lpstr>
      <vt:lpstr>Fall Protection</vt:lpstr>
      <vt:lpstr>Machine Guarding</vt:lpstr>
      <vt:lpstr>Machine Guard - Table Saw</vt:lpstr>
      <vt:lpstr>Machine guards – Drill Press</vt:lpstr>
      <vt:lpstr>Machine guards - Grinders</vt:lpstr>
      <vt:lpstr>Electrical Panels- Housekeeping</vt:lpstr>
      <vt:lpstr>Electrical Panels - Exposure</vt:lpstr>
      <vt:lpstr>Propane Tanks</vt:lpstr>
    </vt:vector>
  </TitlesOfParts>
  <Company>Bureau of Land Management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tkilpack</dc:creator>
  <cp:lastModifiedBy>jclay</cp:lastModifiedBy>
  <cp:revision>80</cp:revision>
  <dcterms:created xsi:type="dcterms:W3CDTF">2008-12-19T20:15:43Z</dcterms:created>
  <dcterms:modified xsi:type="dcterms:W3CDTF">2009-01-13T17:35:06Z</dcterms:modified>
</cp:coreProperties>
</file>