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339" r:id="rId6"/>
    <p:sldId id="345" r:id="rId7"/>
    <p:sldId id="341" r:id="rId8"/>
    <p:sldId id="348" r:id="rId9"/>
    <p:sldId id="343" r:id="rId10"/>
    <p:sldId id="335" r:id="rId11"/>
    <p:sldId id="261" r:id="rId12"/>
    <p:sldId id="319" r:id="rId13"/>
    <p:sldId id="262" r:id="rId14"/>
    <p:sldId id="346" r:id="rId15"/>
    <p:sldId id="347" r:id="rId16"/>
    <p:sldId id="318" r:id="rId17"/>
    <p:sldId id="263" r:id="rId18"/>
    <p:sldId id="360" r:id="rId19"/>
    <p:sldId id="322" r:id="rId20"/>
    <p:sldId id="324" r:id="rId21"/>
    <p:sldId id="326" r:id="rId22"/>
    <p:sldId id="354" r:id="rId23"/>
    <p:sldId id="328" r:id="rId24"/>
    <p:sldId id="330" r:id="rId25"/>
    <p:sldId id="356" r:id="rId26"/>
    <p:sldId id="358" r:id="rId27"/>
    <p:sldId id="269" r:id="rId28"/>
    <p:sldId id="350" r:id="rId29"/>
    <p:sldId id="270" r:id="rId30"/>
    <p:sldId id="271" r:id="rId31"/>
    <p:sldId id="367" r:id="rId32"/>
    <p:sldId id="364" r:id="rId33"/>
    <p:sldId id="365" r:id="rId34"/>
    <p:sldId id="369" r:id="rId35"/>
    <p:sldId id="264" r:id="rId36"/>
    <p:sldId id="284" r:id="rId37"/>
    <p:sldId id="285" r:id="rId38"/>
    <p:sldId id="287" r:id="rId39"/>
    <p:sldId id="288" r:id="rId40"/>
    <p:sldId id="292" r:id="rId41"/>
    <p:sldId id="290" r:id="rId42"/>
    <p:sldId id="289" r:id="rId43"/>
    <p:sldId id="291" r:id="rId44"/>
    <p:sldId id="297" r:id="rId45"/>
    <p:sldId id="299" r:id="rId46"/>
    <p:sldId id="301" r:id="rId47"/>
    <p:sldId id="303" r:id="rId48"/>
    <p:sldId id="278" r:id="rId49"/>
    <p:sldId id="304" r:id="rId50"/>
    <p:sldId id="305" r:id="rId51"/>
    <p:sldId id="306" r:id="rId52"/>
    <p:sldId id="307" r:id="rId53"/>
    <p:sldId id="308" r:id="rId54"/>
    <p:sldId id="311" r:id="rId55"/>
    <p:sldId id="312" r:id="rId56"/>
    <p:sldId id="309" r:id="rId57"/>
    <p:sldId id="337" r:id="rId58"/>
    <p:sldId id="279" r:id="rId59"/>
    <p:sldId id="36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13" autoAdjust="0"/>
    <p:restoredTop sz="94673" autoAdjust="0"/>
  </p:normalViewPr>
  <p:slideViewPr>
    <p:cSldViewPr>
      <p:cViewPr varScale="1">
        <p:scale>
          <a:sx n="104" d="100"/>
          <a:sy n="104" d="100"/>
        </p:scale>
        <p:origin x="-162" y="-84"/>
      </p:cViewPr>
      <p:guideLst>
        <p:guide orient="horz" pos="2160"/>
        <p:guide pos="2880"/>
      </p:guideLst>
    </p:cSldViewPr>
  </p:slideViewPr>
  <p:outlineViewPr>
    <p:cViewPr>
      <p:scale>
        <a:sx n="33" d="100"/>
        <a:sy n="33" d="100"/>
      </p:scale>
      <p:origin x="0" y="64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4E2CEEC-F18B-4A52-AA9A-491CCC8608B1}" type="datetimeFigureOut">
              <a:rPr lang="en-US" smtClean="0"/>
              <a:pPr/>
              <a:t>10/21/2008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130FE163-25EA-47D2-A32E-1C228F055A4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E2CEEC-F18B-4A52-AA9A-491CCC8608B1}" type="datetimeFigureOut">
              <a:rPr lang="en-US" smtClean="0"/>
              <a:pPr/>
              <a:t>10/21/2008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FE163-25EA-47D2-A32E-1C228F055A4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E2CEEC-F18B-4A52-AA9A-491CCC8608B1}" type="datetimeFigureOut">
              <a:rPr lang="en-US" smtClean="0"/>
              <a:pPr/>
              <a:t>10/21/2008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FE163-25EA-47D2-A32E-1C228F055A4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4DB8021E-8899-4965-BCA4-A14A26EA4A96}"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E221E7E4-70D1-47E7-A43C-972BA499DC59}"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fld id="{DD074093-DCD6-478A-8F1C-BB70244D024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E2CEEC-F18B-4A52-AA9A-491CCC8608B1}" type="datetimeFigureOut">
              <a:rPr lang="en-US" smtClean="0"/>
              <a:pPr/>
              <a:t>10/21/2008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FE163-25EA-47D2-A32E-1C228F055A4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E2CEEC-F18B-4A52-AA9A-491CCC8608B1}" type="datetimeFigureOut">
              <a:rPr lang="en-US" smtClean="0"/>
              <a:pPr/>
              <a:t>10/21/2008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0FE163-25EA-47D2-A32E-1C228F055A4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E2CEEC-F18B-4A52-AA9A-491CCC8608B1}" type="datetimeFigureOut">
              <a:rPr lang="en-US" smtClean="0"/>
              <a:pPr/>
              <a:t>10/21/2008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0FE163-25EA-47D2-A32E-1C228F055A4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4E2CEEC-F18B-4A52-AA9A-491CCC8608B1}" type="datetimeFigureOut">
              <a:rPr lang="en-US" smtClean="0"/>
              <a:pPr/>
              <a:t>10/21/2008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0FE163-25EA-47D2-A32E-1C228F055A4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4E2CEEC-F18B-4A52-AA9A-491CCC8608B1}" type="datetimeFigureOut">
              <a:rPr lang="en-US" smtClean="0"/>
              <a:pPr/>
              <a:t>10/21/2008</a:t>
            </a:fld>
            <a:endParaRPr lang="en-US" dirty="0"/>
          </a:p>
        </p:txBody>
      </p:sp>
      <p:sp>
        <p:nvSpPr>
          <p:cNvPr id="8" name="Slide Number Placeholder 7"/>
          <p:cNvSpPr>
            <a:spLocks noGrp="1"/>
          </p:cNvSpPr>
          <p:nvPr>
            <p:ph type="sldNum" sz="quarter" idx="11"/>
          </p:nvPr>
        </p:nvSpPr>
        <p:spPr/>
        <p:txBody>
          <a:bodyPr/>
          <a:lstStyle/>
          <a:p>
            <a:fld id="{130FE163-25EA-47D2-A32E-1C228F055A45}"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E2CEEC-F18B-4A52-AA9A-491CCC8608B1}" type="datetimeFigureOut">
              <a:rPr lang="en-US" smtClean="0"/>
              <a:pPr/>
              <a:t>10/21/2008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0FE163-25EA-47D2-A32E-1C228F055A4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4E2CEEC-F18B-4A52-AA9A-491CCC8608B1}" type="datetimeFigureOut">
              <a:rPr lang="en-US" smtClean="0"/>
              <a:pPr/>
              <a:t>10/21/2008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130FE163-25EA-47D2-A32E-1C228F055A4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4E2CEEC-F18B-4A52-AA9A-491CCC8608B1}" type="datetimeFigureOut">
              <a:rPr lang="en-US" smtClean="0"/>
              <a:pPr/>
              <a:t>10/21/2008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0FE163-25EA-47D2-A32E-1C228F055A4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4E2CEEC-F18B-4A52-AA9A-491CCC8608B1}" type="datetimeFigureOut">
              <a:rPr lang="en-US" smtClean="0"/>
              <a:pPr/>
              <a:t>10/21/2008</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30FE163-25EA-47D2-A32E-1C228F055A4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cimss.ssec.wisc.edu/goes/blog/wp-content/uploads/2006/11/elevenminusthreegoestimebar.jpg" TargetMode="Externa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www.crh.noaa.gov/glossary.php?word=RIDGE" TargetMode="External"/><Relationship Id="rId13" Type="http://schemas.openxmlformats.org/officeDocument/2006/relationships/hyperlink" Target="http://www.crh.noaa.gov/glossary.php?word=AMPLITUDE" TargetMode="External"/><Relationship Id="rId3" Type="http://schemas.openxmlformats.org/officeDocument/2006/relationships/hyperlink" Target="http://www.crh.noaa.gov/glossary.php?word=PROGGED" TargetMode="External"/><Relationship Id="rId7" Type="http://schemas.openxmlformats.org/officeDocument/2006/relationships/hyperlink" Target="http://www.crh.noaa.gov/glossary.php?word=UPPER%20LEVEL" TargetMode="External"/><Relationship Id="rId12" Type="http://schemas.openxmlformats.org/officeDocument/2006/relationships/hyperlink" Target="http://www.crh.noaa.gov/glossary.php?word=ECMWF" TargetMode="External"/><Relationship Id="rId17" Type="http://schemas.openxmlformats.org/officeDocument/2006/relationships/hyperlink" Target="http://www.crh.noaa.gov/glossary.php?word=ENSEMBLE" TargetMode="External"/><Relationship Id="rId2" Type="http://schemas.openxmlformats.org/officeDocument/2006/relationships/hyperlink" Target="http://www.crh.noaa.gov/glossary.php?word=ADVECTION" TargetMode="External"/><Relationship Id="rId16" Type="http://schemas.openxmlformats.org/officeDocument/2006/relationships/hyperlink" Target="http://www.crh.noaa.gov/glossary.php?word=NCEP" TargetMode="External"/><Relationship Id="rId1" Type="http://schemas.openxmlformats.org/officeDocument/2006/relationships/slideLayout" Target="../slideLayouts/slideLayout2.xml"/><Relationship Id="rId6" Type="http://schemas.openxmlformats.org/officeDocument/2006/relationships/hyperlink" Target="http://www.crh.noaa.gov/glossary.php?word=ISOLATED" TargetMode="External"/><Relationship Id="rId11" Type="http://schemas.openxmlformats.org/officeDocument/2006/relationships/hyperlink" Target="http://www.crh.noaa.gov/glossary.php?word=GFS" TargetMode="External"/><Relationship Id="rId5" Type="http://schemas.openxmlformats.org/officeDocument/2006/relationships/hyperlink" Target="http://www.crh.noaa.gov/glossary.php?word=FROST" TargetMode="External"/><Relationship Id="rId15" Type="http://schemas.openxmlformats.org/officeDocument/2006/relationships/hyperlink" Target="http://www.crh.noaa.gov/glossary.php?word=POPS" TargetMode="External"/><Relationship Id="rId10" Type="http://schemas.openxmlformats.org/officeDocument/2006/relationships/hyperlink" Target="http://www.crh.noaa.gov/glossary.php?word=TROUGH" TargetMode="External"/><Relationship Id="rId4" Type="http://schemas.openxmlformats.org/officeDocument/2006/relationships/hyperlink" Target="http://www.crh.noaa.gov/glossary.php?word=CWA" TargetMode="External"/><Relationship Id="rId9" Type="http://schemas.openxmlformats.org/officeDocument/2006/relationships/hyperlink" Target="http://www.crh.noaa.gov/glossary.php?word=FRONT" TargetMode="External"/><Relationship Id="rId14" Type="http://schemas.openxmlformats.org/officeDocument/2006/relationships/hyperlink" Target="http://www.crh.noaa.gov/glossary.php?word=SLIGHT%20CHANC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4.jpeg"/><Relationship Id="rId7" Type="http://schemas.openxmlformats.org/officeDocument/2006/relationships/hyperlink" Target="http://www.srh.noaa.gov/lub/images/events/2007/20070120/warning_snow.jpg" TargetMode="External"/><Relationship Id="rId2" Type="http://schemas.openxmlformats.org/officeDocument/2006/relationships/hyperlink" Target="http://www.srh.noaa.gov/lub/images/events/2007/20070120/moistplume.jpg" TargetMode="Externa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www.srh.noaa.gov/lub/images/events/2007/20070120/slow_storm.jp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srh.noaa.gov/lub/images/events/2007/20070120/balloon.jp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54.gif"/><Relationship Id="rId18" Type="http://schemas.openxmlformats.org/officeDocument/2006/relationships/image" Target="../media/image57.gif"/><Relationship Id="rId26" Type="http://schemas.openxmlformats.org/officeDocument/2006/relationships/image" Target="NUL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53.gif"/><Relationship Id="rId17" Type="http://schemas.openxmlformats.org/officeDocument/2006/relationships/image" Target="../media/image56.gif"/><Relationship Id="rId25" Type="http://schemas.openxmlformats.org/officeDocument/2006/relationships/image" Target="NULL"/><Relationship Id="rId2" Type="http://schemas.openxmlformats.org/officeDocument/2006/relationships/image" Target="NULL"/><Relationship Id="rId16" Type="http://schemas.openxmlformats.org/officeDocument/2006/relationships/image" Target="../media/image55.gif"/><Relationship Id="rId20" Type="http://schemas.openxmlformats.org/officeDocument/2006/relationships/image" Target="NULL"/><Relationship Id="rId29" Type="http://schemas.openxmlformats.org/officeDocument/2006/relationships/hyperlink" Target="http://www.rap.ucar.edu/" TargetMode="Externa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52.gif"/><Relationship Id="rId24" Type="http://schemas.openxmlformats.org/officeDocument/2006/relationships/image" Target="../media/image60.gif"/><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NULL"/><Relationship Id="rId28" Type="http://schemas.openxmlformats.org/officeDocument/2006/relationships/image" Target="NULL"/><Relationship Id="rId10" Type="http://schemas.openxmlformats.org/officeDocument/2006/relationships/image" Target="../media/image51.gif"/><Relationship Id="rId19" Type="http://schemas.openxmlformats.org/officeDocument/2006/relationships/image" Target="../media/image58.gif"/><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 Id="rId22" Type="http://schemas.openxmlformats.org/officeDocument/2006/relationships/image" Target="../media/image59.gif"/><Relationship Id="rId27" Type="http://schemas.openxmlformats.org/officeDocument/2006/relationships/image" Target="NUL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7467600" cy="3001962"/>
          </a:xfrm>
        </p:spPr>
        <p:txBody>
          <a:bodyPr>
            <a:normAutofit/>
          </a:bodyPr>
          <a:lstStyle/>
          <a:p>
            <a:r>
              <a:rPr lang="en-US" sz="4400" b="1" dirty="0" smtClean="0">
                <a:latin typeface="Times New Roman" pitchFamily="18" charset="0"/>
                <a:cs typeface="Times New Roman" pitchFamily="18" charset="0"/>
              </a:rPr>
              <a:t>Winter Weather Hazards</a:t>
            </a:r>
            <a:br>
              <a:rPr lang="en-US" sz="4400" b="1" dirty="0" smtClean="0">
                <a:latin typeface="Times New Roman" pitchFamily="18" charset="0"/>
                <a:cs typeface="Times New Roman" pitchFamily="18" charset="0"/>
              </a:rPr>
            </a:br>
            <a:r>
              <a:rPr lang="en-US" sz="4400" b="1" dirty="0" smtClean="0">
                <a:latin typeface="Times New Roman" pitchFamily="18" charset="0"/>
                <a:cs typeface="Times New Roman" pitchFamily="18" charset="0"/>
              </a:rPr>
              <a:t>             and</a:t>
            </a:r>
            <a:br>
              <a:rPr lang="en-US" sz="4400" b="1" dirty="0" smtClean="0">
                <a:latin typeface="Times New Roman" pitchFamily="18" charset="0"/>
                <a:cs typeface="Times New Roman" pitchFamily="18" charset="0"/>
              </a:rPr>
            </a:br>
            <a:r>
              <a:rPr lang="en-US" sz="4400" b="1" dirty="0" smtClean="0">
                <a:latin typeface="Times New Roman" pitchFamily="18" charset="0"/>
                <a:cs typeface="Times New Roman" pitchFamily="18" charset="0"/>
              </a:rPr>
              <a:t>Innovative Support Services</a:t>
            </a:r>
            <a:endParaRPr lang="en-US" sz="4400" b="1" dirty="0">
              <a:latin typeface="Times New Roman" pitchFamily="18" charset="0"/>
              <a:cs typeface="Times New Roman" pitchFamily="18" charset="0"/>
            </a:endParaRPr>
          </a:p>
        </p:txBody>
      </p:sp>
      <p:sp>
        <p:nvSpPr>
          <p:cNvPr id="5" name="Content Placeholder 4"/>
          <p:cNvSpPr>
            <a:spLocks noGrp="1"/>
          </p:cNvSpPr>
          <p:nvPr>
            <p:ph idx="1"/>
          </p:nvPr>
        </p:nvSpPr>
        <p:spPr>
          <a:xfrm>
            <a:off x="457200" y="3048000"/>
            <a:ext cx="8001000" cy="3276600"/>
          </a:xfrm>
        </p:spPr>
        <p:txBody>
          <a:bodyPr>
            <a:normAutofit fontScale="85000" lnSpcReduction="10000"/>
          </a:bodyPr>
          <a:lstStyle/>
          <a:p>
            <a:pPr>
              <a:buNone/>
            </a:pPr>
            <a:r>
              <a:rPr lang="en-US" sz="3500" b="1" i="1" dirty="0" smtClean="0">
                <a:solidFill>
                  <a:schemeClr val="accent1">
                    <a:lumMod val="60000"/>
                    <a:lumOff val="40000"/>
                  </a:schemeClr>
                </a:solidFill>
                <a:latin typeface="Times New Roman" pitchFamily="18" charset="0"/>
                <a:cs typeface="Times New Roman" pitchFamily="18" charset="0"/>
              </a:rPr>
              <a:t>Southwest Aviation Weather Safety Workshop II</a:t>
            </a:r>
          </a:p>
          <a:p>
            <a:pPr>
              <a:buNone/>
            </a:pPr>
            <a:r>
              <a:rPr lang="en-US" sz="3500" b="1" i="1" dirty="0" smtClean="0">
                <a:solidFill>
                  <a:schemeClr val="accent1">
                    <a:lumMod val="60000"/>
                    <a:lumOff val="40000"/>
                  </a:schemeClr>
                </a:solidFill>
                <a:latin typeface="Times New Roman" pitchFamily="18" charset="0"/>
                <a:cs typeface="Times New Roman" pitchFamily="18" charset="0"/>
              </a:rPr>
              <a:t>Phoenix, Arizona</a:t>
            </a:r>
          </a:p>
          <a:p>
            <a:pPr>
              <a:buNone/>
            </a:pPr>
            <a:r>
              <a:rPr lang="en-US" sz="3500" b="1" i="1" dirty="0" smtClean="0">
                <a:solidFill>
                  <a:schemeClr val="accent1">
                    <a:lumMod val="60000"/>
                    <a:lumOff val="40000"/>
                  </a:schemeClr>
                </a:solidFill>
                <a:latin typeface="Times New Roman" pitchFamily="18" charset="0"/>
                <a:cs typeface="Times New Roman" pitchFamily="18" charset="0"/>
              </a:rPr>
              <a:t>October 23</a:t>
            </a:r>
            <a:r>
              <a:rPr lang="en-US" sz="3500" b="1" i="1" baseline="30000" dirty="0" smtClean="0">
                <a:solidFill>
                  <a:schemeClr val="accent1">
                    <a:lumMod val="60000"/>
                    <a:lumOff val="40000"/>
                  </a:schemeClr>
                </a:solidFill>
                <a:latin typeface="Times New Roman" pitchFamily="18" charset="0"/>
                <a:cs typeface="Times New Roman" pitchFamily="18" charset="0"/>
              </a:rPr>
              <a:t>rd</a:t>
            </a:r>
            <a:r>
              <a:rPr lang="en-US" sz="3500" b="1" i="1" dirty="0" smtClean="0">
                <a:solidFill>
                  <a:schemeClr val="accent1">
                    <a:lumMod val="60000"/>
                    <a:lumOff val="40000"/>
                  </a:schemeClr>
                </a:solidFill>
                <a:latin typeface="Times New Roman" pitchFamily="18" charset="0"/>
                <a:cs typeface="Times New Roman" pitchFamily="18" charset="0"/>
              </a:rPr>
              <a:t> 2008</a:t>
            </a:r>
          </a:p>
          <a:p>
            <a:pPr>
              <a:buNone/>
            </a:pPr>
            <a:endParaRPr lang="en-US" dirty="0" smtClean="0">
              <a:solidFill>
                <a:schemeClr val="accent6">
                  <a:lumMod val="60000"/>
                  <a:lumOff val="40000"/>
                </a:schemeClr>
              </a:solidFill>
              <a:latin typeface="Times New Roman" pitchFamily="18" charset="0"/>
              <a:cs typeface="Times New Roman" pitchFamily="18" charset="0"/>
            </a:endParaRPr>
          </a:p>
          <a:p>
            <a:pPr>
              <a:buNone/>
            </a:pPr>
            <a:r>
              <a:rPr lang="en-US" b="1" dirty="0" smtClean="0">
                <a:solidFill>
                  <a:schemeClr val="accent1">
                    <a:lumMod val="40000"/>
                    <a:lumOff val="60000"/>
                  </a:schemeClr>
                </a:solidFill>
                <a:latin typeface="Times New Roman" pitchFamily="18" charset="0"/>
                <a:cs typeface="Times New Roman" pitchFamily="18" charset="0"/>
              </a:rPr>
              <a:t>Ken Widelski</a:t>
            </a:r>
          </a:p>
          <a:p>
            <a:pPr>
              <a:buNone/>
            </a:pPr>
            <a:r>
              <a:rPr lang="en-US" b="1" dirty="0" smtClean="0">
                <a:solidFill>
                  <a:schemeClr val="accent1">
                    <a:lumMod val="40000"/>
                    <a:lumOff val="60000"/>
                  </a:schemeClr>
                </a:solidFill>
                <a:latin typeface="Times New Roman" pitchFamily="18" charset="0"/>
                <a:cs typeface="Times New Roman" pitchFamily="18" charset="0"/>
              </a:rPr>
              <a:t>Meteorologist</a:t>
            </a:r>
          </a:p>
          <a:p>
            <a:pPr>
              <a:buNone/>
            </a:pPr>
            <a:r>
              <a:rPr lang="en-US" dirty="0" smtClean="0">
                <a:solidFill>
                  <a:schemeClr val="accent6">
                    <a:lumMod val="60000"/>
                    <a:lumOff val="40000"/>
                  </a:schemeClr>
                </a:solidFill>
                <a:latin typeface="Times New Roman" pitchFamily="18" charset="0"/>
                <a:cs typeface="Times New Roman" pitchFamily="18" charset="0"/>
              </a:rPr>
              <a:t> </a:t>
            </a:r>
            <a:endParaRPr lang="en-US" dirty="0">
              <a:solidFill>
                <a:schemeClr val="accent6">
                  <a:lumMod val="60000"/>
                  <a:lumOff val="40000"/>
                </a:schemeClr>
              </a:solidFill>
              <a:latin typeface="Times New Roman" pitchFamily="18" charset="0"/>
              <a:cs typeface="Times New Roman" pitchFamily="18" charset="0"/>
            </a:endParaRPr>
          </a:p>
        </p:txBody>
      </p:sp>
      <p:pic>
        <p:nvPicPr>
          <p:cNvPr id="21506" name="Picture 2" descr="http://www.meteogroup.com/uploads/tx_templavoila/aviation-10_c6f5a5_01.jpg"/>
          <p:cNvPicPr>
            <a:picLocks noChangeAspect="1" noChangeArrowheads="1"/>
          </p:cNvPicPr>
          <p:nvPr/>
        </p:nvPicPr>
        <p:blipFill>
          <a:blip r:embed="rId2"/>
          <a:srcRect/>
          <a:stretch>
            <a:fillRect/>
          </a:stretch>
        </p:blipFill>
        <p:spPr bwMode="auto">
          <a:xfrm>
            <a:off x="4876800" y="3733800"/>
            <a:ext cx="1666875" cy="1143000"/>
          </a:xfrm>
          <a:prstGeom prst="rect">
            <a:avLst/>
          </a:prstGeom>
          <a:noFill/>
        </p:spPr>
      </p:pic>
      <p:pic>
        <p:nvPicPr>
          <p:cNvPr id="21510" name="Picture 6" descr="http://www2.tech.purdue.edu/at/courses/aeml/airframeimages/wing%20ice%20alb.JPG"/>
          <p:cNvPicPr>
            <a:picLocks noChangeAspect="1" noChangeArrowheads="1"/>
          </p:cNvPicPr>
          <p:nvPr/>
        </p:nvPicPr>
        <p:blipFill>
          <a:blip r:embed="rId3" cstate="print"/>
          <a:srcRect/>
          <a:stretch>
            <a:fillRect/>
          </a:stretch>
        </p:blipFill>
        <p:spPr bwMode="auto">
          <a:xfrm>
            <a:off x="6629400" y="3733800"/>
            <a:ext cx="1676400" cy="1143000"/>
          </a:xfrm>
          <a:prstGeom prst="rect">
            <a:avLst/>
          </a:prstGeom>
          <a:noFill/>
        </p:spPr>
      </p:pic>
      <p:pic>
        <p:nvPicPr>
          <p:cNvPr id="21512" name="Picture 8" descr="http://www.crh.noaa.gov/images/fxc/fsd/wx/Thumb.png"/>
          <p:cNvPicPr>
            <a:picLocks noChangeAspect="1" noChangeArrowheads="1"/>
          </p:cNvPicPr>
          <p:nvPr/>
        </p:nvPicPr>
        <p:blipFill>
          <a:blip r:embed="rId4"/>
          <a:srcRect/>
          <a:stretch>
            <a:fillRect/>
          </a:stretch>
        </p:blipFill>
        <p:spPr bwMode="auto">
          <a:xfrm>
            <a:off x="6629400" y="4953000"/>
            <a:ext cx="1676400" cy="1152525"/>
          </a:xfrm>
          <a:prstGeom prst="rect">
            <a:avLst/>
          </a:prstGeom>
          <a:noFill/>
        </p:spPr>
      </p:pic>
      <p:pic>
        <p:nvPicPr>
          <p:cNvPr id="21518" name="Picture 14" descr="http://media.abcmontana.com/images/NOAA-LOGO.jpg"/>
          <p:cNvPicPr>
            <a:picLocks noChangeAspect="1" noChangeArrowheads="1"/>
          </p:cNvPicPr>
          <p:nvPr/>
        </p:nvPicPr>
        <p:blipFill>
          <a:blip r:embed="rId5"/>
          <a:srcRect/>
          <a:stretch>
            <a:fillRect/>
          </a:stretch>
        </p:blipFill>
        <p:spPr bwMode="auto">
          <a:xfrm>
            <a:off x="4876800" y="4953000"/>
            <a:ext cx="1676400" cy="1143000"/>
          </a:xfrm>
          <a:prstGeom prst="rect">
            <a:avLst/>
          </a:prstGeom>
          <a:noFill/>
        </p:spPr>
      </p:pic>
      <p:pic>
        <p:nvPicPr>
          <p:cNvPr id="21519" name="Picture 15" descr="C:\Program Files\Microsoft Office\MEDIA\CAGCAT10\j0293234.wmf"/>
          <p:cNvPicPr>
            <a:picLocks noChangeAspect="1" noChangeArrowheads="1"/>
          </p:cNvPicPr>
          <p:nvPr/>
        </p:nvPicPr>
        <p:blipFill>
          <a:blip r:embed="rId6"/>
          <a:srcRect/>
          <a:stretch>
            <a:fillRect/>
          </a:stretch>
        </p:blipFill>
        <p:spPr bwMode="auto">
          <a:xfrm>
            <a:off x="6781800" y="914400"/>
            <a:ext cx="1565453" cy="115488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28600"/>
            <a:ext cx="8229600" cy="1143000"/>
          </a:xfrm>
        </p:spPr>
        <p:txBody>
          <a:bodyPr/>
          <a:lstStyle/>
          <a:p>
            <a:pPr eaLnBrk="1" hangingPunct="1">
              <a:defRPr/>
            </a:pPr>
            <a:r>
              <a:rPr lang="en-US" dirty="0" smtClean="0">
                <a:solidFill>
                  <a:srgbClr val="FFFF00"/>
                </a:solidFill>
              </a:rPr>
              <a:t>Icing hazard-Warm Front</a:t>
            </a:r>
          </a:p>
        </p:txBody>
      </p:sp>
      <p:sp>
        <p:nvSpPr>
          <p:cNvPr id="102403" name="Rectangle 3"/>
          <p:cNvSpPr>
            <a:spLocks noGrp="1" noChangeArrowheads="1"/>
          </p:cNvSpPr>
          <p:nvPr>
            <p:ph type="body" sz="half" idx="1"/>
          </p:nvPr>
        </p:nvSpPr>
        <p:spPr>
          <a:xfrm>
            <a:off x="990600" y="1524000"/>
            <a:ext cx="8153400" cy="4876800"/>
          </a:xfrm>
        </p:spPr>
        <p:txBody>
          <a:bodyPr/>
          <a:lstStyle/>
          <a:p>
            <a:pPr eaLnBrk="1" hangingPunct="1">
              <a:defRPr/>
            </a:pPr>
            <a:r>
              <a:rPr lang="en-US" sz="2800" dirty="0" smtClean="0"/>
              <a:t>Warm air gently slopes over cooler</a:t>
            </a:r>
          </a:p>
          <a:p>
            <a:pPr eaLnBrk="1" hangingPunct="1">
              <a:buFont typeface="Wingdings" pitchFamily="2" charset="2"/>
              <a:buNone/>
              <a:defRPr/>
            </a:pPr>
            <a:r>
              <a:rPr lang="en-US" sz="2800" dirty="0" smtClean="0"/>
              <a:t>   surface air (Veer).</a:t>
            </a:r>
          </a:p>
          <a:p>
            <a:pPr eaLnBrk="1" hangingPunct="1">
              <a:buFont typeface="Wingdings" pitchFamily="2" charset="2"/>
              <a:buNone/>
              <a:defRPr/>
            </a:pPr>
            <a:endParaRPr lang="en-US" sz="2800" dirty="0" smtClean="0"/>
          </a:p>
        </p:txBody>
      </p:sp>
      <p:pic>
        <p:nvPicPr>
          <p:cNvPr id="17412" name="Picture 5" descr="warm_front_sm"/>
          <p:cNvPicPr>
            <a:picLocks noGrp="1" noChangeAspect="1" noChangeArrowheads="1"/>
          </p:cNvPicPr>
          <p:nvPr>
            <p:ph sz="half" idx="2"/>
          </p:nvPr>
        </p:nvPicPr>
        <p:blipFill>
          <a:blip r:embed="rId2"/>
          <a:srcRect/>
          <a:stretch>
            <a:fillRect/>
          </a:stretch>
        </p:blipFill>
        <p:spPr>
          <a:xfrm>
            <a:off x="1447800" y="3048000"/>
            <a:ext cx="6858000" cy="3810000"/>
          </a:xfr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fade">
                                      <p:cBhvr>
                                        <p:cTn id="7" dur="2000"/>
                                        <p:tgtEl>
                                          <p:spTgt spid="1024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03"/>
                                        </p:tgtEl>
                                        <p:attrNameLst>
                                          <p:attrName>style.visibility</p:attrName>
                                        </p:attrNameLst>
                                      </p:cBhvr>
                                      <p:to>
                                        <p:strVal val="visible"/>
                                      </p:to>
                                    </p:set>
                                    <p:animEffect transition="in" filter="fade">
                                      <p:cBhvr>
                                        <p:cTn id="10" dur="20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265238"/>
          </a:xfrm>
        </p:spPr>
        <p:txBody>
          <a:bodyPr>
            <a:normAutofit fontScale="90000"/>
          </a:bodyPr>
          <a:lstStyle/>
          <a:p>
            <a:r>
              <a:rPr lang="en-US" sz="4900" dirty="0" smtClean="0">
                <a:solidFill>
                  <a:schemeClr val="accent2">
                    <a:lumMod val="60000"/>
                    <a:lumOff val="40000"/>
                  </a:schemeClr>
                </a:solidFill>
                <a:latin typeface="Times New Roman" pitchFamily="18" charset="0"/>
                <a:cs typeface="Times New Roman" pitchFamily="18" charset="0"/>
              </a:rPr>
              <a:t>Warm Front Hazards</a:t>
            </a:r>
            <a:r>
              <a:rPr lang="en-US" sz="4000" dirty="0" smtClean="0">
                <a:latin typeface="Times New Roman" pitchFamily="18" charset="0"/>
                <a:cs typeface="Times New Roman" pitchFamily="18" charset="0"/>
              </a:rPr>
              <a:t>.</a:t>
            </a:r>
            <a:r>
              <a:rPr lang="en-US" sz="2200" dirty="0" smtClean="0"/>
              <a:t/>
            </a:r>
            <a:br>
              <a:rPr lang="en-US" sz="2200" dirty="0" smtClean="0"/>
            </a:br>
            <a:r>
              <a:rPr lang="en-US" sz="2200" dirty="0" smtClean="0"/>
              <a:t>Reference, Geoff Butler Flight School</a:t>
            </a:r>
            <a:r>
              <a:rPr lang="en-US" dirty="0" smtClean="0"/>
              <a:t>.</a:t>
            </a:r>
            <a:endParaRPr lang="en-US" dirty="0"/>
          </a:p>
        </p:txBody>
      </p:sp>
      <p:sp>
        <p:nvSpPr>
          <p:cNvPr id="6" name="Content Placeholder 5"/>
          <p:cNvSpPr>
            <a:spLocks noGrp="1"/>
          </p:cNvSpPr>
          <p:nvPr>
            <p:ph sz="half" idx="2"/>
          </p:nvPr>
        </p:nvSpPr>
        <p:spPr>
          <a:xfrm>
            <a:off x="5562600" y="1600200"/>
            <a:ext cx="3505200" cy="5257800"/>
          </a:xfrm>
        </p:spPr>
        <p:txBody>
          <a:bodyPr>
            <a:normAutofit/>
          </a:bodyPr>
          <a:lstStyle/>
          <a:p>
            <a:r>
              <a:rPr lang="en-US" dirty="0" smtClean="0">
                <a:solidFill>
                  <a:schemeClr val="accent3">
                    <a:lumMod val="20000"/>
                    <a:lumOff val="80000"/>
                  </a:schemeClr>
                </a:solidFill>
              </a:rPr>
              <a:t>Warm air rising above the freezing level aiding in precipitation.</a:t>
            </a:r>
          </a:p>
          <a:p>
            <a:r>
              <a:rPr lang="en-US" dirty="0" smtClean="0">
                <a:solidFill>
                  <a:schemeClr val="accent3">
                    <a:lumMod val="20000"/>
                    <a:lumOff val="80000"/>
                  </a:schemeClr>
                </a:solidFill>
              </a:rPr>
              <a:t>Rain falls through the freezing layer and freezes as super cooled water droplets.</a:t>
            </a:r>
          </a:p>
          <a:p>
            <a:r>
              <a:rPr lang="en-US" dirty="0" smtClean="0"/>
              <a:t>Water droplets stick to the aircraft on contact.</a:t>
            </a:r>
            <a:endParaRPr lang="en-US" dirty="0"/>
          </a:p>
        </p:txBody>
      </p:sp>
      <p:pic>
        <p:nvPicPr>
          <p:cNvPr id="33794" name="Picture 2" descr="http://www.avsim.com/geoffschool/warmfrontgradiant.gif"/>
          <p:cNvPicPr>
            <a:picLocks noChangeAspect="1" noChangeArrowheads="1"/>
          </p:cNvPicPr>
          <p:nvPr/>
        </p:nvPicPr>
        <p:blipFill>
          <a:blip r:embed="rId2"/>
          <a:srcRect/>
          <a:stretch>
            <a:fillRect/>
          </a:stretch>
        </p:blipFill>
        <p:spPr bwMode="auto">
          <a:xfrm>
            <a:off x="0" y="1752600"/>
            <a:ext cx="5638800"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229600" cy="1143000"/>
          </a:xfrm>
        </p:spPr>
        <p:txBody>
          <a:bodyPr>
            <a:normAutofit fontScale="90000"/>
          </a:bodyPr>
          <a:lstStyle/>
          <a:p>
            <a:r>
              <a:rPr lang="en-US" dirty="0" smtClean="0">
                <a:solidFill>
                  <a:schemeClr val="accent2">
                    <a:lumMod val="60000"/>
                    <a:lumOff val="40000"/>
                  </a:schemeClr>
                </a:solidFill>
                <a:latin typeface="Times New Roman" pitchFamily="18" charset="0"/>
                <a:cs typeface="Times New Roman" pitchFamily="18" charset="0"/>
              </a:rPr>
              <a:t>What to do if caught in this situation?</a:t>
            </a:r>
            <a:endParaRPr lang="en-US" dirty="0">
              <a:solidFill>
                <a:schemeClr val="accent2">
                  <a:lumMod val="60000"/>
                  <a:lumOff val="40000"/>
                </a:schemeClr>
              </a:solidFill>
              <a:latin typeface="Times New Roman" pitchFamily="18" charset="0"/>
              <a:cs typeface="Times New Roman" pitchFamily="18" charset="0"/>
            </a:endParaRPr>
          </a:p>
        </p:txBody>
      </p:sp>
      <p:sp>
        <p:nvSpPr>
          <p:cNvPr id="5" name="Text Placeholder 4"/>
          <p:cNvSpPr>
            <a:spLocks noGrp="1"/>
          </p:cNvSpPr>
          <p:nvPr>
            <p:ph type="body" sz="half" idx="1"/>
          </p:nvPr>
        </p:nvSpPr>
        <p:spPr/>
        <p:txBody>
          <a:bodyPr>
            <a:normAutofit/>
          </a:bodyPr>
          <a:lstStyle/>
          <a:p>
            <a:endParaRPr lang="en-US" dirty="0"/>
          </a:p>
        </p:txBody>
      </p:sp>
      <p:sp>
        <p:nvSpPr>
          <p:cNvPr id="3" name="Content Placeholder 2"/>
          <p:cNvSpPr>
            <a:spLocks noGrp="1"/>
          </p:cNvSpPr>
          <p:nvPr>
            <p:ph sz="half" idx="2"/>
          </p:nvPr>
        </p:nvSpPr>
        <p:spPr>
          <a:xfrm>
            <a:off x="4953000" y="1600200"/>
            <a:ext cx="4038600" cy="4530725"/>
          </a:xfrm>
        </p:spPr>
        <p:txBody>
          <a:bodyPr>
            <a:normAutofit fontScale="77500" lnSpcReduction="20000"/>
          </a:bodyPr>
          <a:lstStyle/>
          <a:p>
            <a:pPr>
              <a:buNone/>
            </a:pPr>
            <a:r>
              <a:rPr lang="en-US" dirty="0" smtClean="0"/>
              <a:t>     </a:t>
            </a:r>
            <a:r>
              <a:rPr lang="en-US" b="1" u="sng" dirty="0" smtClean="0">
                <a:solidFill>
                  <a:srgbClr val="FF0000"/>
                </a:solidFill>
              </a:rPr>
              <a:t>Options:</a:t>
            </a:r>
          </a:p>
          <a:p>
            <a:r>
              <a:rPr lang="en-US" dirty="0" smtClean="0"/>
              <a:t>Climb above the freezing level. </a:t>
            </a:r>
          </a:p>
          <a:p>
            <a:pPr>
              <a:buNone/>
            </a:pPr>
            <a:endParaRPr lang="en-US" dirty="0" smtClean="0"/>
          </a:p>
          <a:p>
            <a:r>
              <a:rPr lang="en-US" dirty="0" smtClean="0"/>
              <a:t>Turn around and go back, underneath the cloud.</a:t>
            </a:r>
          </a:p>
          <a:p>
            <a:pPr>
              <a:buNone/>
            </a:pPr>
            <a:endParaRPr lang="en-US" dirty="0" smtClean="0"/>
          </a:p>
          <a:p>
            <a:r>
              <a:rPr lang="en-US" dirty="0" smtClean="0"/>
              <a:t>It is therefore important before flying to gain situational awareness by assessing pre-flight tools.</a:t>
            </a:r>
          </a:p>
          <a:p>
            <a:pPr>
              <a:buNone/>
            </a:pPr>
            <a:endParaRPr lang="en-US" dirty="0" smtClean="0"/>
          </a:p>
          <a:p>
            <a:r>
              <a:rPr lang="en-US" dirty="0" smtClean="0"/>
              <a:t>The ice can cause loss of lift. </a:t>
            </a:r>
          </a:p>
          <a:p>
            <a:endParaRPr lang="en-US" dirty="0"/>
          </a:p>
        </p:txBody>
      </p:sp>
      <p:pic>
        <p:nvPicPr>
          <p:cNvPr id="6" name="Picture 2" descr="http://www.avsim.com/geoffschool/warmfrontgradiant.gif"/>
          <p:cNvPicPr>
            <a:picLocks noChangeAspect="1" noChangeArrowheads="1"/>
          </p:cNvPicPr>
          <p:nvPr/>
        </p:nvPicPr>
        <p:blipFill>
          <a:blip r:embed="rId2"/>
          <a:srcRect/>
          <a:stretch>
            <a:fillRect/>
          </a:stretch>
        </p:blipFill>
        <p:spPr bwMode="auto">
          <a:xfrm>
            <a:off x="0" y="1600200"/>
            <a:ext cx="50292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990600"/>
          </a:xfrm>
        </p:spPr>
        <p:txBody>
          <a:bodyPr>
            <a:normAutofit/>
          </a:bodyPr>
          <a:lstStyle/>
          <a:p>
            <a:r>
              <a:rPr lang="en-US" sz="4400" dirty="0" smtClean="0">
                <a:solidFill>
                  <a:schemeClr val="accent2">
                    <a:lumMod val="60000"/>
                    <a:lumOff val="40000"/>
                  </a:schemeClr>
                </a:solidFill>
                <a:latin typeface="Times New Roman" pitchFamily="18" charset="0"/>
                <a:cs typeface="Times New Roman" pitchFamily="18" charset="0"/>
              </a:rPr>
              <a:t>Icing Hazards: Cold Front</a:t>
            </a:r>
            <a:endParaRPr lang="en-US" sz="4400" dirty="0">
              <a:solidFill>
                <a:schemeClr val="accent2">
                  <a:lumMod val="60000"/>
                  <a:lumOff val="4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914400"/>
            <a:ext cx="7467600" cy="56388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6" name="TextBox 5"/>
          <p:cNvSpPr txBox="1"/>
          <p:nvPr/>
        </p:nvSpPr>
        <p:spPr>
          <a:xfrm>
            <a:off x="0" y="1219200"/>
            <a:ext cx="3352800" cy="523220"/>
          </a:xfrm>
          <a:prstGeom prst="rect">
            <a:avLst/>
          </a:prstGeom>
          <a:noFill/>
        </p:spPr>
        <p:txBody>
          <a:bodyPr wrap="square" rtlCol="0">
            <a:spAutoFit/>
          </a:bodyPr>
          <a:lstStyle/>
          <a:p>
            <a:endParaRPr lang="en-US" sz="2800" b="1" dirty="0">
              <a:solidFill>
                <a:srgbClr val="FF0000"/>
              </a:solidFill>
              <a:latin typeface="Times New Roman" pitchFamily="18" charset="0"/>
              <a:cs typeface="Times New Roman" pitchFamily="18" charset="0"/>
            </a:endParaRPr>
          </a:p>
        </p:txBody>
      </p:sp>
      <p:sp>
        <p:nvSpPr>
          <p:cNvPr id="7" name="TextBox 6"/>
          <p:cNvSpPr txBox="1"/>
          <p:nvPr/>
        </p:nvSpPr>
        <p:spPr>
          <a:xfrm>
            <a:off x="0" y="3429000"/>
            <a:ext cx="2895600" cy="523220"/>
          </a:xfrm>
          <a:prstGeom prst="rect">
            <a:avLst/>
          </a:prstGeom>
          <a:noFill/>
        </p:spPr>
        <p:txBody>
          <a:bodyPr wrap="square" rtlCol="0">
            <a:spAutoFit/>
          </a:bodyPr>
          <a:lstStyle/>
          <a:p>
            <a:endParaRPr lang="en-US" sz="2800" dirty="0">
              <a:latin typeface="Times New Roman" pitchFamily="18" charset="0"/>
              <a:cs typeface="Times New Roman" pitchFamily="18" charset="0"/>
            </a:endParaRPr>
          </a:p>
        </p:txBody>
      </p:sp>
      <p:pic>
        <p:nvPicPr>
          <p:cNvPr id="8" name="Picture 5" descr="cold_front_sm"/>
          <p:cNvPicPr>
            <a:picLocks noChangeAspect="1" noChangeArrowheads="1"/>
          </p:cNvPicPr>
          <p:nvPr/>
        </p:nvPicPr>
        <p:blipFill>
          <a:blip r:embed="rId2"/>
          <a:srcRect/>
          <a:stretch>
            <a:fillRect/>
          </a:stretch>
        </p:blipFill>
        <p:spPr bwMode="auto">
          <a:xfrm>
            <a:off x="381000" y="1676400"/>
            <a:ext cx="7543800" cy="4876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latin typeface="Times New Roman" pitchFamily="18" charset="0"/>
                <a:cs typeface="Times New Roman" pitchFamily="18" charset="0"/>
              </a:rPr>
              <a:t>Cold Front Characteristics</a:t>
            </a:r>
            <a:endParaRPr lang="en-US" dirty="0">
              <a:solidFill>
                <a:schemeClr val="accent2">
                  <a:lumMod val="60000"/>
                  <a:lumOff val="4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dirty="0" smtClean="0"/>
              <a:t>Some fronts can be slow moving. </a:t>
            </a:r>
          </a:p>
          <a:p>
            <a:pPr>
              <a:buNone/>
            </a:pPr>
            <a:endParaRPr lang="en-US" dirty="0" smtClean="0"/>
          </a:p>
          <a:p>
            <a:r>
              <a:rPr lang="en-US" dirty="0" smtClean="0"/>
              <a:t>Mild conditions ahead of the boundary with cold dense air directly behind the fro-pa.</a:t>
            </a:r>
          </a:p>
          <a:p>
            <a:pPr>
              <a:buNone/>
            </a:pPr>
            <a:endParaRPr lang="en-US" dirty="0" smtClean="0"/>
          </a:p>
          <a:p>
            <a:r>
              <a:rPr lang="en-US" dirty="0" smtClean="0"/>
              <a:t>Can lead to dense stratus, sub freezing temperatures, and in some cases frozen precipitation.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7467600" cy="5638800"/>
          </a:xfrm>
        </p:spPr>
        <p:txBody>
          <a:bodyPr/>
          <a:lstStyle/>
          <a:p>
            <a:r>
              <a:rPr lang="en-US" dirty="0" smtClean="0"/>
              <a:t>Some cold front passages can be very quick and produce rapid drying. </a:t>
            </a:r>
          </a:p>
          <a:p>
            <a:pPr>
              <a:buNone/>
            </a:pPr>
            <a:endParaRPr lang="en-US" dirty="0" smtClean="0"/>
          </a:p>
          <a:p>
            <a:pPr>
              <a:buNone/>
            </a:pPr>
            <a:r>
              <a:rPr lang="en-US" dirty="0" smtClean="0"/>
              <a:t>However…a rapid moving front can also</a:t>
            </a:r>
          </a:p>
          <a:p>
            <a:pPr>
              <a:buNone/>
            </a:pPr>
            <a:r>
              <a:rPr lang="en-US" dirty="0" smtClean="0"/>
              <a:t>provide another aviation hazard…</a:t>
            </a:r>
          </a:p>
          <a:p>
            <a:pPr>
              <a:buNone/>
            </a:pPr>
            <a:endParaRPr lang="en-US" dirty="0" smtClean="0"/>
          </a:p>
          <a:p>
            <a:pPr>
              <a:buNone/>
            </a:pPr>
            <a:r>
              <a:rPr lang="en-US" sz="4000" dirty="0" smtClean="0">
                <a:solidFill>
                  <a:srgbClr val="FF0000"/>
                </a:solidFill>
              </a:rPr>
              <a:t>Strong winds and low level wind shear…</a:t>
            </a:r>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ir_loop"/>
          <p:cNvPicPr>
            <a:picLocks noGrp="1" noChangeAspect="1" noChangeArrowheads="1" noCrop="1"/>
          </p:cNvPicPr>
          <p:nvPr>
            <p:ph/>
          </p:nvPr>
        </p:nvPicPr>
        <p:blipFill>
          <a:blip r:embed="rId2"/>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60000"/>
                    <a:lumOff val="40000"/>
                  </a:schemeClr>
                </a:solidFill>
                <a:latin typeface="Times New Roman" pitchFamily="18" charset="0"/>
                <a:cs typeface="Times New Roman" pitchFamily="18" charset="0"/>
              </a:rPr>
              <a:t>Basic Sounding Analysis</a:t>
            </a:r>
            <a:endParaRPr lang="en-US" dirty="0">
              <a:solidFill>
                <a:schemeClr val="accent2">
                  <a:lumMod val="60000"/>
                  <a:lumOff val="40000"/>
                </a:schemeClr>
              </a:solidFill>
              <a:latin typeface="Times New Roman" pitchFamily="18" charset="0"/>
              <a:cs typeface="Times New Roman" pitchFamily="18" charset="0"/>
            </a:endParaRPr>
          </a:p>
        </p:txBody>
      </p:sp>
      <p:sp>
        <p:nvSpPr>
          <p:cNvPr id="4" name="Text Placeholder 3"/>
          <p:cNvSpPr>
            <a:spLocks noGrp="1"/>
          </p:cNvSpPr>
          <p:nvPr>
            <p:ph type="body" sz="half" idx="1"/>
          </p:nvPr>
        </p:nvSpPr>
        <p:spPr/>
        <p:txBody>
          <a:bodyPr>
            <a:normAutofit/>
          </a:bodyPr>
          <a:lstStyle/>
          <a:p>
            <a:pPr>
              <a:buNone/>
            </a:pPr>
            <a:endParaRPr lang="en-US" dirty="0"/>
          </a:p>
        </p:txBody>
      </p:sp>
      <p:sp>
        <p:nvSpPr>
          <p:cNvPr id="3" name="Content Placeholder 2"/>
          <p:cNvSpPr>
            <a:spLocks noGrp="1"/>
          </p:cNvSpPr>
          <p:nvPr>
            <p:ph sz="half" idx="2"/>
          </p:nvPr>
        </p:nvSpPr>
        <p:spPr>
          <a:xfrm>
            <a:off x="4800600" y="1447800"/>
            <a:ext cx="4191000" cy="4953000"/>
          </a:xfrm>
        </p:spPr>
        <p:txBody>
          <a:bodyPr>
            <a:normAutofit/>
          </a:bodyPr>
          <a:lstStyle/>
          <a:p>
            <a:r>
              <a:rPr lang="en-US" dirty="0" smtClean="0"/>
              <a:t>An incredibly helpful tool if you know how to use them.</a:t>
            </a:r>
          </a:p>
          <a:p>
            <a:pPr>
              <a:buNone/>
            </a:pPr>
            <a:endParaRPr lang="en-US" dirty="0" smtClean="0"/>
          </a:p>
          <a:p>
            <a:r>
              <a:rPr lang="en-US" dirty="0" smtClean="0"/>
              <a:t>Identify smooth air, wind shear, atmospheric stability</a:t>
            </a:r>
          </a:p>
          <a:p>
            <a:endParaRPr lang="en-US" dirty="0" smtClean="0"/>
          </a:p>
          <a:p>
            <a:r>
              <a:rPr lang="en-US" dirty="0" smtClean="0"/>
              <a:t>Icing hazards</a:t>
            </a:r>
            <a:endParaRPr lang="en-US" dirty="0"/>
          </a:p>
        </p:txBody>
      </p:sp>
      <p:pic>
        <p:nvPicPr>
          <p:cNvPr id="5" name="Picture 7" descr="sounding"/>
          <p:cNvPicPr>
            <a:picLocks noChangeAspect="1" noChangeArrowheads="1"/>
          </p:cNvPicPr>
          <p:nvPr/>
        </p:nvPicPr>
        <p:blipFill>
          <a:blip r:embed="rId2"/>
          <a:srcRect/>
          <a:stretch>
            <a:fillRect/>
          </a:stretch>
        </p:blipFill>
        <p:spPr bwMode="auto">
          <a:xfrm>
            <a:off x="0" y="1447800"/>
            <a:ext cx="4724400"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Radiosonde soundings</a:t>
            </a:r>
          </a:p>
        </p:txBody>
      </p:sp>
      <p:sp>
        <p:nvSpPr>
          <p:cNvPr id="9219" name="Rectangle 4"/>
          <p:cNvSpPr>
            <a:spLocks noChangeArrowheads="1"/>
          </p:cNvSpPr>
          <p:nvPr/>
        </p:nvSpPr>
        <p:spPr bwMode="auto">
          <a:xfrm>
            <a:off x="3886200" y="0"/>
            <a:ext cx="5257800" cy="369888"/>
          </a:xfrm>
          <a:prstGeom prst="rect">
            <a:avLst/>
          </a:prstGeom>
          <a:noFill/>
          <a:ln w="9525">
            <a:noFill/>
            <a:miter lim="800000"/>
            <a:headEnd/>
            <a:tailEnd/>
          </a:ln>
        </p:spPr>
        <p:txBody>
          <a:bodyPr>
            <a:spAutoFit/>
          </a:bodyPr>
          <a:lstStyle/>
          <a:p>
            <a:r>
              <a:rPr lang="en-US" dirty="0"/>
              <a:t>http://www.rap.ucar.edu/weather/upper/ama.gif</a:t>
            </a:r>
          </a:p>
        </p:txBody>
      </p:sp>
      <p:pic>
        <p:nvPicPr>
          <p:cNvPr id="9220" name="Picture 2" descr="http://www.rap.ucar.edu/weather/upper/ama.gif"/>
          <p:cNvPicPr>
            <a:picLocks noChangeAspect="1" noChangeArrowheads="1"/>
          </p:cNvPicPr>
          <p:nvPr/>
        </p:nvPicPr>
        <p:blipFill>
          <a:blip r:embed="rId2"/>
          <a:srcRect/>
          <a:stretch>
            <a:fillRect/>
          </a:stretch>
        </p:blipFill>
        <p:spPr bwMode="auto">
          <a:xfrm>
            <a:off x="3276600" y="1371600"/>
            <a:ext cx="5486400" cy="5486400"/>
          </a:xfrm>
          <a:prstGeom prst="rect">
            <a:avLst/>
          </a:prstGeom>
          <a:noFill/>
          <a:ln w="9525">
            <a:noFill/>
            <a:miter lim="800000"/>
            <a:headEnd/>
            <a:tailEnd/>
          </a:ln>
        </p:spPr>
      </p:pic>
      <p:sp>
        <p:nvSpPr>
          <p:cNvPr id="9221" name="TextBox 6"/>
          <p:cNvSpPr txBox="1">
            <a:spLocks noChangeArrowheads="1"/>
          </p:cNvSpPr>
          <p:nvPr/>
        </p:nvSpPr>
        <p:spPr bwMode="auto">
          <a:xfrm>
            <a:off x="369888" y="2133600"/>
            <a:ext cx="2244725" cy="923925"/>
          </a:xfrm>
          <a:prstGeom prst="rect">
            <a:avLst/>
          </a:prstGeom>
          <a:noFill/>
          <a:ln w="9525">
            <a:noFill/>
            <a:miter lim="800000"/>
            <a:headEnd/>
            <a:tailEnd/>
          </a:ln>
        </p:spPr>
        <p:txBody>
          <a:bodyPr wrap="none">
            <a:spAutoFit/>
          </a:bodyPr>
          <a:lstStyle/>
          <a:p>
            <a:r>
              <a:rPr lang="en-US" dirty="0"/>
              <a:t>Available twice daily</a:t>
            </a:r>
          </a:p>
          <a:p>
            <a:r>
              <a:rPr lang="en-US" dirty="0"/>
              <a:t>At 00 Z and 12 Z</a:t>
            </a:r>
          </a:p>
          <a:p>
            <a:endParaRPr lang="en-US" dirty="0"/>
          </a:p>
        </p:txBody>
      </p:sp>
      <p:sp>
        <p:nvSpPr>
          <p:cNvPr id="8" name="Rectangle 7"/>
          <p:cNvSpPr/>
          <p:nvPr/>
        </p:nvSpPr>
        <p:spPr>
          <a:xfrm>
            <a:off x="3543300" y="6038850"/>
            <a:ext cx="4924425" cy="180975"/>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3543300" y="5630863"/>
            <a:ext cx="4924425" cy="46037"/>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3538538" y="5743575"/>
            <a:ext cx="4924425" cy="44450"/>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flipV="1">
            <a:off x="3556000" y="5832475"/>
            <a:ext cx="4919663" cy="177800"/>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a:spLocks noChangeArrowheads="1"/>
          </p:cNvSpPr>
          <p:nvPr/>
        </p:nvSpPr>
        <p:spPr bwMode="auto">
          <a:xfrm>
            <a:off x="369888" y="3048000"/>
            <a:ext cx="2373312" cy="1477963"/>
          </a:xfrm>
          <a:prstGeom prst="rect">
            <a:avLst/>
          </a:prstGeom>
          <a:noFill/>
          <a:ln w="9525">
            <a:noFill/>
            <a:miter lim="800000"/>
            <a:headEnd/>
            <a:tailEnd/>
          </a:ln>
        </p:spPr>
        <p:txBody>
          <a:bodyPr>
            <a:spAutoFit/>
          </a:bodyPr>
          <a:lstStyle/>
          <a:p>
            <a:r>
              <a:rPr lang="en-US" dirty="0"/>
              <a:t>Look for temperature</a:t>
            </a:r>
          </a:p>
          <a:p>
            <a:r>
              <a:rPr lang="en-US" dirty="0"/>
              <a:t>inversions aloft – </a:t>
            </a:r>
          </a:p>
          <a:p>
            <a:r>
              <a:rPr lang="en-US" dirty="0"/>
              <a:t>Stable air is typically smooth</a:t>
            </a:r>
          </a:p>
          <a:p>
            <a:endParaRPr lang="en-US" dirty="0"/>
          </a:p>
        </p:txBody>
      </p:sp>
      <p:sp>
        <p:nvSpPr>
          <p:cNvPr id="13" name="TextBox 12"/>
          <p:cNvSpPr txBox="1">
            <a:spLocks noChangeArrowheads="1"/>
          </p:cNvSpPr>
          <p:nvPr/>
        </p:nvSpPr>
        <p:spPr bwMode="auto">
          <a:xfrm>
            <a:off x="381000" y="4572000"/>
            <a:ext cx="2287588" cy="1200150"/>
          </a:xfrm>
          <a:prstGeom prst="rect">
            <a:avLst/>
          </a:prstGeom>
          <a:noFill/>
          <a:ln w="9525">
            <a:noFill/>
            <a:miter lim="800000"/>
            <a:headEnd/>
            <a:tailEnd/>
          </a:ln>
        </p:spPr>
        <p:txBody>
          <a:bodyPr wrap="none">
            <a:spAutoFit/>
          </a:bodyPr>
          <a:lstStyle/>
          <a:p>
            <a:r>
              <a:rPr lang="en-US" dirty="0"/>
              <a:t>Watch for horizontal</a:t>
            </a:r>
          </a:p>
          <a:p>
            <a:r>
              <a:rPr lang="en-US" dirty="0"/>
              <a:t>wind shear  - note</a:t>
            </a:r>
          </a:p>
          <a:p>
            <a:r>
              <a:rPr lang="en-US" dirty="0"/>
              <a:t>speed </a:t>
            </a:r>
            <a:r>
              <a:rPr lang="en-US" i="1" dirty="0"/>
              <a:t>AND</a:t>
            </a:r>
            <a:r>
              <a:rPr lang="en-US" dirty="0"/>
              <a:t> direction</a:t>
            </a:r>
          </a:p>
          <a:p>
            <a:endParaRPr lang="en-US" dirty="0"/>
          </a:p>
        </p:txBody>
      </p:sp>
      <p:cxnSp>
        <p:nvCxnSpPr>
          <p:cNvPr id="16" name="Straight Arrow Connector 15"/>
          <p:cNvCxnSpPr/>
          <p:nvPr/>
        </p:nvCxnSpPr>
        <p:spPr>
          <a:xfrm rot="10800000" flipV="1">
            <a:off x="5715000" y="3810000"/>
            <a:ext cx="685800" cy="457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324600" y="3505200"/>
            <a:ext cx="783099" cy="369332"/>
          </a:xfrm>
          <a:prstGeom prst="rect">
            <a:avLst/>
          </a:prstGeom>
          <a:noFill/>
        </p:spPr>
        <p:txBody>
          <a:bodyPr wrap="none" rtlCol="0">
            <a:spAutoFit/>
          </a:bodyPr>
          <a:lstStyle/>
          <a:p>
            <a:r>
              <a:rPr lang="en-US" b="1" dirty="0" smtClean="0">
                <a:solidFill>
                  <a:srgbClr val="FF0000"/>
                </a:solidFill>
              </a:rPr>
              <a:t>Temp</a:t>
            </a:r>
            <a:endParaRPr lang="en-US" b="1" dirty="0">
              <a:solidFill>
                <a:srgbClr val="FF0000"/>
              </a:solidFill>
            </a:endParaRPr>
          </a:p>
        </p:txBody>
      </p:sp>
      <p:cxnSp>
        <p:nvCxnSpPr>
          <p:cNvPr id="18" name="Straight Arrow Connector 17"/>
          <p:cNvCxnSpPr/>
          <p:nvPr/>
        </p:nvCxnSpPr>
        <p:spPr>
          <a:xfrm>
            <a:off x="4419600" y="4495800"/>
            <a:ext cx="609600" cy="381000"/>
          </a:xfrm>
          <a:prstGeom prst="straightConnector1">
            <a:avLst/>
          </a:prstGeom>
          <a:ln w="635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57600" y="4114800"/>
            <a:ext cx="1223412" cy="369332"/>
          </a:xfrm>
          <a:prstGeom prst="rect">
            <a:avLst/>
          </a:prstGeom>
          <a:noFill/>
        </p:spPr>
        <p:txBody>
          <a:bodyPr wrap="none" rtlCol="0">
            <a:spAutoFit/>
          </a:bodyPr>
          <a:lstStyle/>
          <a:p>
            <a:r>
              <a:rPr lang="en-US" b="1" dirty="0" smtClean="0">
                <a:solidFill>
                  <a:srgbClr val="FF0000"/>
                </a:solidFill>
              </a:rPr>
              <a:t>Dewpoint</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dirty="0" smtClean="0"/>
          </a:p>
        </p:txBody>
      </p:sp>
      <p:sp>
        <p:nvSpPr>
          <p:cNvPr id="10243" name="Content Placeholder 2"/>
          <p:cNvSpPr>
            <a:spLocks noGrp="1"/>
          </p:cNvSpPr>
          <p:nvPr>
            <p:ph sz="half" idx="1"/>
          </p:nvPr>
        </p:nvSpPr>
        <p:spPr/>
        <p:txBody>
          <a:bodyPr/>
          <a:lstStyle/>
          <a:p>
            <a:endParaRPr lang="en-US" dirty="0" smtClean="0"/>
          </a:p>
        </p:txBody>
      </p:sp>
      <p:sp>
        <p:nvSpPr>
          <p:cNvPr id="10244" name="Content Placeholder 3"/>
          <p:cNvSpPr>
            <a:spLocks noGrp="1"/>
          </p:cNvSpPr>
          <p:nvPr>
            <p:ph sz="half" idx="2"/>
          </p:nvPr>
        </p:nvSpPr>
        <p:spPr/>
        <p:txBody>
          <a:bodyPr/>
          <a:lstStyle/>
          <a:p>
            <a:endParaRPr lang="en-US" dirty="0" smtClean="0"/>
          </a:p>
        </p:txBody>
      </p:sp>
      <p:pic>
        <p:nvPicPr>
          <p:cNvPr id="10245" name="Picture 2"/>
          <p:cNvPicPr>
            <a:picLocks noChangeAspect="1" noChangeArrowheads="1"/>
          </p:cNvPicPr>
          <p:nvPr/>
        </p:nvPicPr>
        <p:blipFill>
          <a:blip r:embed="rId2"/>
          <a:srcRect/>
          <a:stretch>
            <a:fillRect/>
          </a:stretch>
        </p:blipFill>
        <p:spPr bwMode="auto">
          <a:xfrm>
            <a:off x="0" y="0"/>
            <a:ext cx="9161463" cy="6858000"/>
          </a:xfrm>
          <a:prstGeom prst="rect">
            <a:avLst/>
          </a:prstGeom>
          <a:noFill/>
          <a:ln w="9525">
            <a:noFill/>
            <a:miter lim="800000"/>
            <a:headEnd/>
            <a:tailEnd/>
          </a:ln>
        </p:spPr>
      </p:pic>
      <p:sp>
        <p:nvSpPr>
          <p:cNvPr id="6" name="TextBox 5"/>
          <p:cNvSpPr txBox="1"/>
          <p:nvPr/>
        </p:nvSpPr>
        <p:spPr>
          <a:xfrm>
            <a:off x="0" y="6596390"/>
            <a:ext cx="1592103" cy="261610"/>
          </a:xfrm>
          <a:prstGeom prst="rect">
            <a:avLst/>
          </a:prstGeom>
          <a:noFill/>
        </p:spPr>
        <p:txBody>
          <a:bodyPr wrap="none" rtlCol="0">
            <a:spAutoFit/>
          </a:bodyPr>
          <a:lstStyle/>
          <a:p>
            <a:r>
              <a:rPr lang="en-US" sz="1050" dirty="0" smtClean="0">
                <a:solidFill>
                  <a:schemeClr val="bg1">
                    <a:lumMod val="40000"/>
                    <a:lumOff val="60000"/>
                  </a:schemeClr>
                </a:solidFill>
              </a:rPr>
              <a:t>Author: Larry D. Carey</a:t>
            </a:r>
            <a:endParaRPr lang="en-US" sz="1050" dirty="0">
              <a:solidFill>
                <a:schemeClr val="bg1">
                  <a:lumMod val="40000"/>
                  <a:lumOff val="6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1143000"/>
          </a:xfrm>
        </p:spPr>
        <p:txBody>
          <a:bodyPr/>
          <a:lstStyle/>
          <a:p>
            <a:r>
              <a:rPr lang="en-US" sz="4400" dirty="0" smtClean="0">
                <a:solidFill>
                  <a:schemeClr val="accent2">
                    <a:lumMod val="60000"/>
                    <a:lumOff val="40000"/>
                  </a:schemeClr>
                </a:solidFill>
                <a:latin typeface="Times New Roman" pitchFamily="18" charset="0"/>
                <a:cs typeface="Times New Roman" pitchFamily="18" charset="0"/>
              </a:rPr>
              <a:t>Presentation Agenda</a:t>
            </a:r>
            <a:endParaRPr lang="en-US" dirty="0">
              <a:solidFill>
                <a:schemeClr val="accent2">
                  <a:lumMod val="60000"/>
                  <a:lumOff val="40000"/>
                </a:schemeClr>
              </a:solidFill>
            </a:endParaRPr>
          </a:p>
        </p:txBody>
      </p:sp>
      <p:sp>
        <p:nvSpPr>
          <p:cNvPr id="3" name="Content Placeholder 2"/>
          <p:cNvSpPr>
            <a:spLocks noGrp="1"/>
          </p:cNvSpPr>
          <p:nvPr>
            <p:ph idx="1"/>
          </p:nvPr>
        </p:nvSpPr>
        <p:spPr>
          <a:xfrm>
            <a:off x="457200" y="1066800"/>
            <a:ext cx="8534400" cy="5257800"/>
          </a:xfrm>
        </p:spPr>
        <p:txBody>
          <a:bodyPr>
            <a:normAutofit/>
          </a:bodyPr>
          <a:lstStyle/>
          <a:p>
            <a:r>
              <a:rPr lang="en-US" dirty="0" smtClean="0"/>
              <a:t>A few notes on icing accidents</a:t>
            </a:r>
          </a:p>
          <a:p>
            <a:r>
              <a:rPr lang="en-US" dirty="0" smtClean="0"/>
              <a:t>Icing hazards</a:t>
            </a:r>
          </a:p>
          <a:p>
            <a:pPr>
              <a:buNone/>
            </a:pPr>
            <a:r>
              <a:rPr lang="en-US" dirty="0" smtClean="0"/>
              <a:t>         -</a:t>
            </a:r>
            <a:r>
              <a:rPr lang="en-US" dirty="0" smtClean="0">
                <a:solidFill>
                  <a:srgbClr val="FF0000"/>
                </a:solidFill>
              </a:rPr>
              <a:t>Warm front           </a:t>
            </a:r>
          </a:p>
          <a:p>
            <a:pPr>
              <a:buNone/>
            </a:pPr>
            <a:r>
              <a:rPr lang="en-US" dirty="0" smtClean="0"/>
              <a:t>         -</a:t>
            </a:r>
            <a:r>
              <a:rPr lang="en-US" dirty="0" smtClean="0">
                <a:solidFill>
                  <a:srgbClr val="00B0F0"/>
                </a:solidFill>
              </a:rPr>
              <a:t>Cold front</a:t>
            </a:r>
          </a:p>
          <a:p>
            <a:r>
              <a:rPr lang="en-US" dirty="0" smtClean="0"/>
              <a:t>Instructional Sounding analysis</a:t>
            </a:r>
          </a:p>
          <a:p>
            <a:r>
              <a:rPr lang="en-US" dirty="0" smtClean="0"/>
              <a:t>Wintry Precipitation Types</a:t>
            </a:r>
          </a:p>
          <a:p>
            <a:r>
              <a:rPr lang="en-US" dirty="0" smtClean="0"/>
              <a:t>Tools and Innovative services</a:t>
            </a:r>
          </a:p>
          <a:p>
            <a:r>
              <a:rPr lang="en-US" dirty="0" smtClean="0"/>
              <a:t>The graphical age</a:t>
            </a:r>
          </a:p>
          <a:p>
            <a:r>
              <a:rPr lang="en-US" dirty="0" smtClean="0"/>
              <a:t>Questions</a:t>
            </a:r>
            <a:endParaRPr lang="en-US" dirty="0"/>
          </a:p>
        </p:txBody>
      </p:sp>
      <p:pic>
        <p:nvPicPr>
          <p:cNvPr id="4" name="Picture 15" descr="C:\Program Files\Microsoft Office\MEDIA\CAGCAT10\j0293234.wmf"/>
          <p:cNvPicPr>
            <a:picLocks noChangeAspect="1" noChangeArrowheads="1"/>
          </p:cNvPicPr>
          <p:nvPr/>
        </p:nvPicPr>
        <p:blipFill>
          <a:blip r:embed="rId2"/>
          <a:srcRect/>
          <a:stretch>
            <a:fillRect/>
          </a:stretch>
        </p:blipFill>
        <p:spPr bwMode="auto">
          <a:xfrm>
            <a:off x="7010400" y="4876800"/>
            <a:ext cx="1565453" cy="115488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half" idx="1"/>
          </p:nvPr>
        </p:nvSpPr>
        <p:spPr/>
        <p:txBody>
          <a:bodyPr/>
          <a:lstStyle/>
          <a:p>
            <a:endParaRPr lang="en-US" dirty="0" smtClean="0"/>
          </a:p>
        </p:txBody>
      </p:sp>
      <p:sp>
        <p:nvSpPr>
          <p:cNvPr id="11267" name="Content Placeholder 3"/>
          <p:cNvSpPr>
            <a:spLocks noGrp="1"/>
          </p:cNvSpPr>
          <p:nvPr>
            <p:ph sz="half" idx="2"/>
          </p:nvPr>
        </p:nvSpPr>
        <p:spPr/>
        <p:txBody>
          <a:bodyPr/>
          <a:lstStyle/>
          <a:p>
            <a:endParaRPr lang="en-US" dirty="0" smtClean="0"/>
          </a:p>
        </p:txBody>
      </p:sp>
      <p:pic>
        <p:nvPicPr>
          <p:cNvPr id="11268" name="Picture 2"/>
          <p:cNvPicPr>
            <a:picLocks noChangeAspect="1" noChangeArrowheads="1"/>
          </p:cNvPicPr>
          <p:nvPr/>
        </p:nvPicPr>
        <p:blipFill>
          <a:blip r:embed="rId2"/>
          <a:srcRect/>
          <a:stretch>
            <a:fillRect/>
          </a:stretch>
        </p:blipFill>
        <p:spPr bwMode="auto">
          <a:xfrm>
            <a:off x="-7938" y="0"/>
            <a:ext cx="9151938" cy="6858000"/>
          </a:xfrm>
          <a:prstGeom prst="rect">
            <a:avLst/>
          </a:prstGeom>
          <a:noFill/>
          <a:ln w="9525">
            <a:noFill/>
            <a:miter lim="800000"/>
            <a:headEnd/>
            <a:tailEnd/>
          </a:ln>
        </p:spPr>
      </p:pic>
      <p:sp>
        <p:nvSpPr>
          <p:cNvPr id="5" name="TextBox 4"/>
          <p:cNvSpPr txBox="1"/>
          <p:nvPr/>
        </p:nvSpPr>
        <p:spPr>
          <a:xfrm>
            <a:off x="0" y="6596390"/>
            <a:ext cx="1592103" cy="261610"/>
          </a:xfrm>
          <a:prstGeom prst="rect">
            <a:avLst/>
          </a:prstGeom>
          <a:noFill/>
        </p:spPr>
        <p:txBody>
          <a:bodyPr wrap="none" rtlCol="0">
            <a:spAutoFit/>
          </a:bodyPr>
          <a:lstStyle/>
          <a:p>
            <a:r>
              <a:rPr lang="en-US" sz="1050" dirty="0" smtClean="0">
                <a:solidFill>
                  <a:schemeClr val="bg1">
                    <a:lumMod val="40000"/>
                    <a:lumOff val="60000"/>
                  </a:schemeClr>
                </a:solidFill>
              </a:rPr>
              <a:t>Author: Larry D. Carey</a:t>
            </a:r>
            <a:endParaRPr lang="en-US" sz="1050" dirty="0">
              <a:solidFill>
                <a:schemeClr val="bg1">
                  <a:lumMod val="40000"/>
                  <a:lumOff val="6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dirty="0" smtClean="0"/>
          </a:p>
        </p:txBody>
      </p:sp>
      <p:sp>
        <p:nvSpPr>
          <p:cNvPr id="12291" name="Content Placeholder 2"/>
          <p:cNvSpPr>
            <a:spLocks noGrp="1"/>
          </p:cNvSpPr>
          <p:nvPr>
            <p:ph sz="half" idx="1"/>
          </p:nvPr>
        </p:nvSpPr>
        <p:spPr/>
        <p:txBody>
          <a:bodyPr/>
          <a:lstStyle/>
          <a:p>
            <a:endParaRPr lang="en-US" dirty="0" smtClean="0"/>
          </a:p>
        </p:txBody>
      </p:sp>
      <p:sp>
        <p:nvSpPr>
          <p:cNvPr id="12292" name="Content Placeholder 3"/>
          <p:cNvSpPr>
            <a:spLocks noGrp="1"/>
          </p:cNvSpPr>
          <p:nvPr>
            <p:ph sz="half" idx="2"/>
          </p:nvPr>
        </p:nvSpPr>
        <p:spPr/>
        <p:txBody>
          <a:bodyPr/>
          <a:lstStyle/>
          <a:p>
            <a:endParaRPr lang="en-US" dirty="0" smtClean="0"/>
          </a:p>
        </p:txBody>
      </p:sp>
      <p:pic>
        <p:nvPicPr>
          <p:cNvPr id="12293" name="Picture 2"/>
          <p:cNvPicPr>
            <a:picLocks noChangeAspect="1" noChangeArrowheads="1"/>
          </p:cNvPicPr>
          <p:nvPr/>
        </p:nvPicPr>
        <p:blipFill>
          <a:blip r:embed="rId2"/>
          <a:srcRect/>
          <a:stretch>
            <a:fillRect/>
          </a:stretch>
        </p:blipFill>
        <p:spPr bwMode="auto">
          <a:xfrm>
            <a:off x="0" y="0"/>
            <a:ext cx="9150350" cy="6858000"/>
          </a:xfrm>
          <a:prstGeom prst="rect">
            <a:avLst/>
          </a:prstGeom>
          <a:noFill/>
          <a:ln w="9525">
            <a:noFill/>
            <a:miter lim="800000"/>
            <a:headEnd/>
            <a:tailEnd/>
          </a:ln>
        </p:spPr>
      </p:pic>
      <p:sp>
        <p:nvSpPr>
          <p:cNvPr id="6" name="TextBox 5"/>
          <p:cNvSpPr txBox="1"/>
          <p:nvPr/>
        </p:nvSpPr>
        <p:spPr>
          <a:xfrm>
            <a:off x="0" y="6596390"/>
            <a:ext cx="1592103" cy="261610"/>
          </a:xfrm>
          <a:prstGeom prst="rect">
            <a:avLst/>
          </a:prstGeom>
          <a:noFill/>
        </p:spPr>
        <p:txBody>
          <a:bodyPr wrap="none" rtlCol="0">
            <a:spAutoFit/>
          </a:bodyPr>
          <a:lstStyle/>
          <a:p>
            <a:r>
              <a:rPr lang="en-US" sz="1050" dirty="0" smtClean="0">
                <a:solidFill>
                  <a:schemeClr val="bg1">
                    <a:lumMod val="40000"/>
                    <a:lumOff val="60000"/>
                  </a:schemeClr>
                </a:solidFill>
              </a:rPr>
              <a:t>Author: Larry D. Carey</a:t>
            </a:r>
            <a:endParaRPr lang="en-US" sz="1050" dirty="0">
              <a:solidFill>
                <a:schemeClr val="bg1">
                  <a:lumMod val="40000"/>
                  <a:lumOff val="6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dirty="0" smtClean="0"/>
          </a:p>
        </p:txBody>
      </p:sp>
      <p:sp>
        <p:nvSpPr>
          <p:cNvPr id="14339" name="Content Placeholder 3"/>
          <p:cNvSpPr>
            <a:spLocks noGrp="1"/>
          </p:cNvSpPr>
          <p:nvPr>
            <p:ph sz="half" idx="2"/>
          </p:nvPr>
        </p:nvSpPr>
        <p:spPr/>
        <p:txBody>
          <a:bodyPr/>
          <a:lstStyle/>
          <a:p>
            <a:endParaRPr lang="en-US" dirty="0" smtClean="0"/>
          </a:p>
        </p:txBody>
      </p:sp>
      <p:pic>
        <p:nvPicPr>
          <p:cNvPr id="14340" name="Picture 2"/>
          <p:cNvPicPr>
            <a:picLocks noChangeAspect="1" noChangeArrowheads="1"/>
          </p:cNvPicPr>
          <p:nvPr/>
        </p:nvPicPr>
        <p:blipFill>
          <a:blip r:embed="rId2"/>
          <a:srcRect/>
          <a:stretch>
            <a:fillRect/>
          </a:stretch>
        </p:blipFill>
        <p:spPr bwMode="auto">
          <a:xfrm>
            <a:off x="0" y="0"/>
            <a:ext cx="9158288" cy="6858000"/>
          </a:xfrm>
          <a:prstGeom prst="rect">
            <a:avLst/>
          </a:prstGeom>
          <a:noFill/>
          <a:ln w="9525">
            <a:noFill/>
            <a:miter lim="800000"/>
            <a:headEnd/>
            <a:tailEnd/>
          </a:ln>
        </p:spPr>
      </p:pic>
      <p:sp>
        <p:nvSpPr>
          <p:cNvPr id="5" name="TextBox 4"/>
          <p:cNvSpPr txBox="1"/>
          <p:nvPr/>
        </p:nvSpPr>
        <p:spPr>
          <a:xfrm>
            <a:off x="0" y="6596390"/>
            <a:ext cx="1592103" cy="261610"/>
          </a:xfrm>
          <a:prstGeom prst="rect">
            <a:avLst/>
          </a:prstGeom>
          <a:noFill/>
        </p:spPr>
        <p:txBody>
          <a:bodyPr wrap="none" rtlCol="0">
            <a:spAutoFit/>
          </a:bodyPr>
          <a:lstStyle/>
          <a:p>
            <a:r>
              <a:rPr lang="en-US" sz="1050" dirty="0" smtClean="0">
                <a:solidFill>
                  <a:schemeClr val="bg1">
                    <a:lumMod val="40000"/>
                    <a:lumOff val="60000"/>
                  </a:schemeClr>
                </a:solidFill>
              </a:rPr>
              <a:t>Author: Larry D. Carey</a:t>
            </a:r>
            <a:endParaRPr lang="en-US" sz="1050" dirty="0">
              <a:solidFill>
                <a:schemeClr val="bg1">
                  <a:lumMod val="40000"/>
                  <a:lumOff val="6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dirty="0" smtClean="0"/>
          </a:p>
        </p:txBody>
      </p:sp>
      <p:sp>
        <p:nvSpPr>
          <p:cNvPr id="15363" name="Content Placeholder 2"/>
          <p:cNvSpPr>
            <a:spLocks noGrp="1"/>
          </p:cNvSpPr>
          <p:nvPr>
            <p:ph sz="half" idx="1"/>
          </p:nvPr>
        </p:nvSpPr>
        <p:spPr/>
        <p:txBody>
          <a:bodyPr/>
          <a:lstStyle/>
          <a:p>
            <a:endParaRPr lang="en-US" dirty="0" smtClean="0"/>
          </a:p>
        </p:txBody>
      </p:sp>
      <p:sp>
        <p:nvSpPr>
          <p:cNvPr id="15364" name="Content Placeholder 3"/>
          <p:cNvSpPr>
            <a:spLocks noGrp="1"/>
          </p:cNvSpPr>
          <p:nvPr>
            <p:ph sz="half" idx="2"/>
          </p:nvPr>
        </p:nvSpPr>
        <p:spPr/>
        <p:txBody>
          <a:bodyPr/>
          <a:lstStyle/>
          <a:p>
            <a:endParaRPr lang="en-US" dirty="0" smtClean="0"/>
          </a:p>
        </p:txBody>
      </p:sp>
      <p:pic>
        <p:nvPicPr>
          <p:cNvPr id="15365" name="Picture 2"/>
          <p:cNvPicPr>
            <a:picLocks noChangeAspect="1" noChangeArrowheads="1"/>
          </p:cNvPicPr>
          <p:nvPr/>
        </p:nvPicPr>
        <p:blipFill>
          <a:blip r:embed="rId2"/>
          <a:srcRect/>
          <a:stretch>
            <a:fillRect/>
          </a:stretch>
        </p:blipFill>
        <p:spPr bwMode="auto">
          <a:xfrm>
            <a:off x="0" y="0"/>
            <a:ext cx="9167813" cy="6858000"/>
          </a:xfrm>
          <a:prstGeom prst="rect">
            <a:avLst/>
          </a:prstGeom>
          <a:noFill/>
          <a:ln w="9525">
            <a:noFill/>
            <a:miter lim="800000"/>
            <a:headEnd/>
            <a:tailEnd/>
          </a:ln>
        </p:spPr>
      </p:pic>
      <p:sp>
        <p:nvSpPr>
          <p:cNvPr id="6" name="TextBox 5"/>
          <p:cNvSpPr txBox="1"/>
          <p:nvPr/>
        </p:nvSpPr>
        <p:spPr>
          <a:xfrm>
            <a:off x="7551897" y="0"/>
            <a:ext cx="1592103" cy="261610"/>
          </a:xfrm>
          <a:prstGeom prst="rect">
            <a:avLst/>
          </a:prstGeom>
          <a:noFill/>
        </p:spPr>
        <p:txBody>
          <a:bodyPr wrap="none" rtlCol="0">
            <a:spAutoFit/>
          </a:bodyPr>
          <a:lstStyle/>
          <a:p>
            <a:r>
              <a:rPr lang="en-US" sz="1050" dirty="0" smtClean="0">
                <a:solidFill>
                  <a:schemeClr val="bg1">
                    <a:lumMod val="40000"/>
                    <a:lumOff val="60000"/>
                  </a:schemeClr>
                </a:solidFill>
              </a:rPr>
              <a:t>Author: Larry D. Carey</a:t>
            </a:r>
            <a:endParaRPr lang="en-US" sz="1050" dirty="0">
              <a:solidFill>
                <a:schemeClr val="bg1">
                  <a:lumMod val="40000"/>
                  <a:lumOff val="60000"/>
                </a:schemeClr>
              </a:solidFill>
            </a:endParaRPr>
          </a:p>
        </p:txBody>
      </p:sp>
      <p:sp>
        <p:nvSpPr>
          <p:cNvPr id="7" name="Round Same Side Corner Rectangle 6"/>
          <p:cNvSpPr/>
          <p:nvPr/>
        </p:nvSpPr>
        <p:spPr>
          <a:xfrm>
            <a:off x="533400" y="6248400"/>
            <a:ext cx="3810000" cy="609600"/>
          </a:xfrm>
          <a:prstGeom prst="round2Same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dirty="0" smtClean="0"/>
          </a:p>
        </p:txBody>
      </p:sp>
      <p:sp>
        <p:nvSpPr>
          <p:cNvPr id="13315" name="Content Placeholder 2"/>
          <p:cNvSpPr>
            <a:spLocks noGrp="1"/>
          </p:cNvSpPr>
          <p:nvPr>
            <p:ph sz="half" idx="1"/>
          </p:nvPr>
        </p:nvSpPr>
        <p:spPr/>
        <p:txBody>
          <a:bodyPr/>
          <a:lstStyle/>
          <a:p>
            <a:endParaRPr lang="en-US" dirty="0" smtClean="0"/>
          </a:p>
        </p:txBody>
      </p:sp>
      <p:sp>
        <p:nvSpPr>
          <p:cNvPr id="13316" name="Content Placeholder 3"/>
          <p:cNvSpPr>
            <a:spLocks noGrp="1"/>
          </p:cNvSpPr>
          <p:nvPr>
            <p:ph sz="half" idx="2"/>
          </p:nvPr>
        </p:nvSpPr>
        <p:spPr/>
        <p:txBody>
          <a:bodyPr/>
          <a:lstStyle/>
          <a:p>
            <a:endParaRPr lang="en-US" dirty="0" smtClean="0"/>
          </a:p>
        </p:txBody>
      </p:sp>
      <p:pic>
        <p:nvPicPr>
          <p:cNvPr id="13318" name="Picture 6"/>
          <p:cNvPicPr>
            <a:picLocks noChangeAspect="1" noChangeArrowheads="1"/>
          </p:cNvPicPr>
          <p:nvPr/>
        </p:nvPicPr>
        <p:blipFill>
          <a:blip r:embed="rId2"/>
          <a:srcRect/>
          <a:stretch>
            <a:fillRect/>
          </a:stretch>
        </p:blipFill>
        <p:spPr bwMode="auto">
          <a:xfrm>
            <a:off x="5672" y="0"/>
            <a:ext cx="9138328" cy="6858000"/>
          </a:xfrm>
          <a:prstGeom prst="rect">
            <a:avLst/>
          </a:prstGeom>
          <a:noFill/>
          <a:ln w="9525">
            <a:noFill/>
            <a:miter lim="800000"/>
            <a:headEnd/>
            <a:tailEnd/>
          </a:ln>
          <a:effectLst/>
        </p:spPr>
      </p:pic>
      <p:sp>
        <p:nvSpPr>
          <p:cNvPr id="6" name="TextBox 5"/>
          <p:cNvSpPr txBox="1"/>
          <p:nvPr/>
        </p:nvSpPr>
        <p:spPr>
          <a:xfrm>
            <a:off x="0" y="6596390"/>
            <a:ext cx="1592103" cy="261610"/>
          </a:xfrm>
          <a:prstGeom prst="rect">
            <a:avLst/>
          </a:prstGeom>
          <a:noFill/>
        </p:spPr>
        <p:txBody>
          <a:bodyPr wrap="none" rtlCol="0">
            <a:spAutoFit/>
          </a:bodyPr>
          <a:lstStyle/>
          <a:p>
            <a:r>
              <a:rPr lang="en-US" sz="1050" dirty="0" smtClean="0">
                <a:solidFill>
                  <a:schemeClr val="bg1">
                    <a:lumMod val="40000"/>
                    <a:lumOff val="60000"/>
                  </a:schemeClr>
                </a:solidFill>
              </a:rPr>
              <a:t>Author: Larry D. Carey</a:t>
            </a:r>
            <a:endParaRPr lang="en-US" sz="1050" dirty="0">
              <a:solidFill>
                <a:schemeClr val="bg1">
                  <a:lumMod val="40000"/>
                  <a:lumOff val="60000"/>
                </a:schemeClr>
              </a:solidFill>
            </a:endParaRPr>
          </a:p>
        </p:txBody>
      </p:sp>
      <p:sp>
        <p:nvSpPr>
          <p:cNvPr id="7" name="TextBox 6"/>
          <p:cNvSpPr txBox="1"/>
          <p:nvPr/>
        </p:nvSpPr>
        <p:spPr>
          <a:xfrm>
            <a:off x="990600" y="4800600"/>
            <a:ext cx="3048000" cy="1200329"/>
          </a:xfrm>
          <a:prstGeom prst="rect">
            <a:avLst/>
          </a:prstGeom>
          <a:noFill/>
        </p:spPr>
        <p:txBody>
          <a:bodyPr wrap="square" rtlCol="0">
            <a:spAutoFit/>
          </a:bodyPr>
          <a:lstStyle/>
          <a:p>
            <a:r>
              <a:rPr lang="en-US" i="1" dirty="0" smtClean="0"/>
              <a:t>is the theoretical maximum amount of water vapor that air at a specific temperature and pressure can hold</a:t>
            </a:r>
            <a:endParaRPr lang="en-US" dirty="0"/>
          </a:p>
        </p:txBody>
      </p:sp>
      <p:sp>
        <p:nvSpPr>
          <p:cNvPr id="9" name="Rectangle 8"/>
          <p:cNvSpPr/>
          <p:nvPr/>
        </p:nvSpPr>
        <p:spPr>
          <a:xfrm>
            <a:off x="0" y="5029200"/>
            <a:ext cx="4800600" cy="1200329"/>
          </a:xfrm>
          <a:prstGeom prst="rect">
            <a:avLst/>
          </a:prstGeom>
        </p:spPr>
        <p:txBody>
          <a:bodyPr wrap="square">
            <a:spAutoFit/>
          </a:bodyPr>
          <a:lstStyle/>
          <a:p>
            <a:r>
              <a:rPr lang="en-US" dirty="0" smtClean="0">
                <a:solidFill>
                  <a:srgbClr val="0070C0"/>
                </a:solidFill>
              </a:rPr>
              <a:t>The maximum water vapor concentration in the atmosphere for a given air temperature. The higher the air temperature, the higher the saturation mixing ratio. </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lumMod val="60000"/>
                    <a:lumOff val="40000"/>
                  </a:schemeClr>
                </a:solidFill>
                <a:latin typeface="Times New Roman" pitchFamily="18" charset="0"/>
                <a:cs typeface="Times New Roman" pitchFamily="18" charset="0"/>
              </a:rPr>
              <a:t>Wintry Precipitation Types</a:t>
            </a:r>
            <a:endParaRPr lang="en-US" dirty="0">
              <a:solidFill>
                <a:schemeClr val="accent2">
                  <a:lumMod val="60000"/>
                  <a:lumOff val="4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Freezing rain</a:t>
            </a:r>
          </a:p>
          <a:p>
            <a:endParaRPr lang="en-US" dirty="0" smtClean="0"/>
          </a:p>
          <a:p>
            <a:r>
              <a:rPr lang="en-US" dirty="0" smtClean="0"/>
              <a:t>Freezing drizzle.</a:t>
            </a:r>
          </a:p>
          <a:p>
            <a:endParaRPr lang="en-US" dirty="0" smtClean="0"/>
          </a:p>
          <a:p>
            <a:r>
              <a:rPr lang="en-US" dirty="0" smtClean="0"/>
              <a:t>Sleet </a:t>
            </a:r>
          </a:p>
          <a:p>
            <a:endParaRPr lang="en-US" dirty="0" smtClean="0"/>
          </a:p>
          <a:p>
            <a:r>
              <a:rPr lang="en-US" dirty="0" smtClean="0"/>
              <a:t>Snow</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7467600" cy="6096000"/>
          </a:xfrm>
        </p:spPr>
        <p:txBody>
          <a:bodyPr/>
          <a:lstStyle/>
          <a:p>
            <a:pPr>
              <a:buNone/>
            </a:pPr>
            <a:endParaRPr lang="en-US" dirty="0" smtClean="0"/>
          </a:p>
          <a:p>
            <a:endParaRPr lang="en-US" dirty="0" smtClean="0"/>
          </a:p>
          <a:p>
            <a:r>
              <a:rPr lang="en-US" sz="4400" dirty="0" smtClean="0">
                <a:solidFill>
                  <a:schemeClr val="accent2">
                    <a:lumMod val="60000"/>
                    <a:lumOff val="40000"/>
                  </a:schemeClr>
                </a:solidFill>
                <a:latin typeface="Times New Roman" pitchFamily="18" charset="0"/>
                <a:cs typeface="Times New Roman" pitchFamily="18" charset="0"/>
              </a:rPr>
              <a:t>Main question asked…</a:t>
            </a:r>
          </a:p>
          <a:p>
            <a:endParaRPr lang="en-US" dirty="0" smtClean="0"/>
          </a:p>
          <a:p>
            <a:pPr>
              <a:buNone/>
            </a:pPr>
            <a:r>
              <a:rPr lang="en-US" dirty="0" smtClean="0"/>
              <a:t>How do you know which precipitation type will fall?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265238"/>
          </a:xfrm>
        </p:spPr>
        <p:txBody>
          <a:bodyPr>
            <a:normAutofit fontScale="90000"/>
          </a:bodyPr>
          <a:lstStyle/>
          <a:p>
            <a:r>
              <a:rPr lang="en-US" sz="4900" dirty="0" smtClean="0">
                <a:solidFill>
                  <a:schemeClr val="accent2">
                    <a:lumMod val="60000"/>
                    <a:lumOff val="40000"/>
                  </a:schemeClr>
                </a:solidFill>
                <a:latin typeface="Times New Roman" pitchFamily="18" charset="0"/>
                <a:cs typeface="Times New Roman" pitchFamily="18" charset="0"/>
              </a:rPr>
              <a:t>Freezing Drizzle/Freezing Rain</a:t>
            </a:r>
            <a:r>
              <a:rPr lang="en-US" sz="2000" dirty="0" smtClean="0">
                <a:solidFill>
                  <a:schemeClr val="accent2">
                    <a:lumMod val="60000"/>
                    <a:lumOff val="40000"/>
                  </a:schemeClr>
                </a:solidFill>
                <a:latin typeface="Times New Roman" pitchFamily="18" charset="0"/>
                <a:cs typeface="Times New Roman" pitchFamily="18" charset="0"/>
              </a:rPr>
              <a:t/>
            </a:r>
            <a:br>
              <a:rPr lang="en-US" sz="2000" dirty="0" smtClean="0">
                <a:solidFill>
                  <a:schemeClr val="accent2">
                    <a:lumMod val="60000"/>
                    <a:lumOff val="40000"/>
                  </a:schemeClr>
                </a:solidFill>
                <a:latin typeface="Times New Roman" pitchFamily="18" charset="0"/>
                <a:cs typeface="Times New Roman" pitchFamily="18" charset="0"/>
              </a:rPr>
            </a:br>
            <a:r>
              <a:rPr lang="en-US" sz="2000" dirty="0" smtClean="0">
                <a:latin typeface="Times New Roman" pitchFamily="18" charset="0"/>
                <a:cs typeface="Times New Roman" pitchFamily="18" charset="0"/>
              </a:rPr>
              <a:t>CR case study</a:t>
            </a:r>
            <a:r>
              <a:rPr lang="en-US" sz="4000" dirty="0" smtClean="0">
                <a:solidFill>
                  <a:schemeClr val="accent2">
                    <a:lumMod val="60000"/>
                    <a:lumOff val="40000"/>
                  </a:schemeClr>
                </a:solidFill>
                <a:latin typeface="Times New Roman" pitchFamily="18" charset="0"/>
                <a:cs typeface="Times New Roman" pitchFamily="18" charset="0"/>
              </a:rPr>
              <a:t/>
            </a:r>
            <a:br>
              <a:rPr lang="en-US" sz="4000" dirty="0" smtClean="0">
                <a:solidFill>
                  <a:schemeClr val="accent2">
                    <a:lumMod val="60000"/>
                    <a:lumOff val="40000"/>
                  </a:schemeClr>
                </a:solidFill>
                <a:latin typeface="Times New Roman" pitchFamily="18" charset="0"/>
                <a:cs typeface="Times New Roman" pitchFamily="18" charset="0"/>
              </a:rPr>
            </a:br>
            <a:endParaRPr lang="en-US" sz="4000" dirty="0">
              <a:solidFill>
                <a:schemeClr val="accent2">
                  <a:lumMod val="60000"/>
                  <a:lumOff val="40000"/>
                </a:schemeClr>
              </a:solidFill>
              <a:latin typeface="Times New Roman" pitchFamily="18" charset="0"/>
              <a:cs typeface="Times New Roman" pitchFamily="18" charset="0"/>
            </a:endParaRPr>
          </a:p>
        </p:txBody>
      </p:sp>
      <p:pic>
        <p:nvPicPr>
          <p:cNvPr id="57346" name="Picture 2" descr="Classic Freezing Rain Sounding"/>
          <p:cNvPicPr>
            <a:picLocks noChangeAspect="1" noChangeArrowheads="1"/>
          </p:cNvPicPr>
          <p:nvPr/>
        </p:nvPicPr>
        <p:blipFill>
          <a:blip r:embed="rId2"/>
          <a:srcRect/>
          <a:stretch>
            <a:fillRect/>
          </a:stretch>
        </p:blipFill>
        <p:spPr bwMode="auto">
          <a:xfrm>
            <a:off x="533400" y="990600"/>
            <a:ext cx="6400800" cy="5867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2010.atmos.uiuc.edu/guides/mtr/cld/prcp/zr/fcst/gifs/sound1.gif"/>
          <p:cNvPicPr>
            <a:picLocks noChangeAspect="1" noChangeArrowheads="1"/>
          </p:cNvPicPr>
          <p:nvPr/>
        </p:nvPicPr>
        <p:blipFill>
          <a:blip r:embed="rId2"/>
          <a:srcRect/>
          <a:stretch>
            <a:fillRect/>
          </a:stretch>
        </p:blipFill>
        <p:spPr bwMode="auto">
          <a:xfrm>
            <a:off x="990600" y="990600"/>
            <a:ext cx="6172200" cy="5715000"/>
          </a:xfrm>
          <a:prstGeom prst="rect">
            <a:avLst/>
          </a:prstGeom>
          <a:noFill/>
        </p:spPr>
      </p:pic>
      <p:sp>
        <p:nvSpPr>
          <p:cNvPr id="5" name="TextBox 4"/>
          <p:cNvSpPr txBox="1"/>
          <p:nvPr/>
        </p:nvSpPr>
        <p:spPr>
          <a:xfrm>
            <a:off x="2057400" y="533400"/>
            <a:ext cx="4343400" cy="369332"/>
          </a:xfrm>
          <a:prstGeom prst="rect">
            <a:avLst/>
          </a:prstGeom>
          <a:noFill/>
        </p:spPr>
        <p:txBody>
          <a:bodyPr wrap="square" rtlCol="0">
            <a:spAutoFit/>
          </a:bodyPr>
          <a:lstStyle/>
          <a:p>
            <a:r>
              <a:rPr lang="en-US" b="1" dirty="0" smtClean="0">
                <a:solidFill>
                  <a:schemeClr val="accent2">
                    <a:lumMod val="60000"/>
                    <a:lumOff val="40000"/>
                  </a:schemeClr>
                </a:solidFill>
              </a:rPr>
              <a:t>University of Illinois</a:t>
            </a:r>
            <a:endParaRPr lang="en-US" b="1" dirty="0">
              <a:solidFill>
                <a:schemeClr val="accent2">
                  <a:lumMod val="60000"/>
                  <a:lumOff val="4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r>
              <a:rPr lang="en-US" sz="4000" dirty="0" smtClean="0">
                <a:latin typeface="Times New Roman" pitchFamily="18" charset="0"/>
                <a:cs typeface="Times New Roman" pitchFamily="18" charset="0"/>
              </a:rPr>
              <a:t>                         </a:t>
            </a:r>
            <a:r>
              <a:rPr lang="en-US" sz="4400" dirty="0" smtClean="0">
                <a:solidFill>
                  <a:schemeClr val="accent2">
                    <a:lumMod val="60000"/>
                    <a:lumOff val="40000"/>
                  </a:schemeClr>
                </a:solidFill>
                <a:latin typeface="Times New Roman" pitchFamily="18" charset="0"/>
                <a:cs typeface="Times New Roman" pitchFamily="18" charset="0"/>
              </a:rPr>
              <a:t>Sleet</a:t>
            </a:r>
            <a:endParaRPr lang="en-US" sz="4400" dirty="0">
              <a:solidFill>
                <a:schemeClr val="accent2">
                  <a:lumMod val="60000"/>
                  <a:lumOff val="40000"/>
                </a:schemeClr>
              </a:solidFill>
              <a:latin typeface="Times New Roman" pitchFamily="18" charset="0"/>
              <a:cs typeface="Times New Roman" pitchFamily="18" charset="0"/>
            </a:endParaRPr>
          </a:p>
        </p:txBody>
      </p:sp>
      <p:pic>
        <p:nvPicPr>
          <p:cNvPr id="56321" name="Picture 1"/>
          <p:cNvPicPr>
            <a:picLocks noChangeAspect="1" noChangeArrowheads="1"/>
          </p:cNvPicPr>
          <p:nvPr/>
        </p:nvPicPr>
        <p:blipFill>
          <a:blip r:embed="rId2"/>
          <a:srcRect/>
          <a:stretch>
            <a:fillRect/>
          </a:stretch>
        </p:blipFill>
        <p:spPr bwMode="auto">
          <a:xfrm>
            <a:off x="838200" y="990600"/>
            <a:ext cx="6400800" cy="5867400"/>
          </a:xfrm>
          <a:prstGeom prst="rect">
            <a:avLst/>
          </a:prstGeom>
          <a:noFill/>
          <a:ln w="9525">
            <a:noFill/>
            <a:miter lim="800000"/>
            <a:headEnd/>
            <a:tailEnd/>
          </a:ln>
          <a:effectLst/>
        </p:spPr>
      </p:pic>
      <p:sp>
        <p:nvSpPr>
          <p:cNvPr id="5" name="Parallelogram 4"/>
          <p:cNvSpPr/>
          <p:nvPr/>
        </p:nvSpPr>
        <p:spPr>
          <a:xfrm rot="2308652">
            <a:off x="4301284" y="5218388"/>
            <a:ext cx="107066" cy="1371600"/>
          </a:xfrm>
          <a:prstGeom prst="parallelogram">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00" y="5867400"/>
            <a:ext cx="1752600" cy="369332"/>
          </a:xfrm>
          <a:prstGeom prst="rect">
            <a:avLst/>
          </a:prstGeom>
          <a:noFill/>
        </p:spPr>
        <p:txBody>
          <a:bodyPr wrap="square" rtlCol="0">
            <a:spAutoFit/>
          </a:bodyPr>
          <a:lstStyle/>
          <a:p>
            <a:r>
              <a:rPr lang="en-US" b="1" dirty="0" smtClean="0">
                <a:solidFill>
                  <a:schemeClr val="bg1"/>
                </a:solidFill>
              </a:rPr>
              <a:t>Warm nose</a:t>
            </a:r>
            <a:endParaRPr lang="en-US" b="1" dirty="0">
              <a:solidFill>
                <a:schemeClr val="bg1"/>
              </a:solidFill>
            </a:endParaRPr>
          </a:p>
        </p:txBody>
      </p:sp>
      <p:sp>
        <p:nvSpPr>
          <p:cNvPr id="7" name="TextBox 6"/>
          <p:cNvSpPr txBox="1"/>
          <p:nvPr/>
        </p:nvSpPr>
        <p:spPr>
          <a:xfrm>
            <a:off x="7315200" y="4343400"/>
            <a:ext cx="1676400" cy="2246769"/>
          </a:xfrm>
          <a:prstGeom prst="rect">
            <a:avLst/>
          </a:prstGeom>
          <a:noFill/>
        </p:spPr>
        <p:txBody>
          <a:bodyPr wrap="square" rtlCol="0">
            <a:spAutoFit/>
          </a:bodyPr>
          <a:lstStyle/>
          <a:p>
            <a:r>
              <a:rPr lang="en-US" sz="2000" b="1" dirty="0" smtClean="0">
                <a:solidFill>
                  <a:schemeClr val="accent3">
                    <a:lumMod val="20000"/>
                    <a:lumOff val="80000"/>
                  </a:schemeClr>
                </a:solidFill>
              </a:rPr>
              <a:t>Cold air below warm nose deep enough to refreeze into ice pellet</a:t>
            </a:r>
            <a:endParaRPr lang="en-US" sz="2000" b="1"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sz="4400" dirty="0" smtClean="0">
                <a:solidFill>
                  <a:schemeClr val="accent2">
                    <a:lumMod val="60000"/>
                    <a:lumOff val="40000"/>
                  </a:schemeClr>
                </a:solidFill>
                <a:latin typeface="Times New Roman" pitchFamily="18" charset="0"/>
                <a:cs typeface="Times New Roman" pitchFamily="18" charset="0"/>
              </a:rPr>
              <a:t>Interesting Icing Stats</a:t>
            </a:r>
            <a:r>
              <a:rPr lang="en-US" sz="2000" dirty="0" smtClean="0">
                <a:solidFill>
                  <a:schemeClr val="accent2">
                    <a:lumMod val="60000"/>
                    <a:lumOff val="40000"/>
                  </a:schemeClr>
                </a:solidFill>
                <a:latin typeface="Times New Roman" pitchFamily="18" charset="0"/>
                <a:cs typeface="Times New Roman" pitchFamily="18" charset="0"/>
              </a:rPr>
              <a:t/>
            </a:r>
            <a:br>
              <a:rPr lang="en-US" sz="2000" dirty="0" smtClean="0">
                <a:solidFill>
                  <a:schemeClr val="accent2">
                    <a:lumMod val="60000"/>
                    <a:lumOff val="40000"/>
                  </a:schemeClr>
                </a:solidFill>
                <a:latin typeface="Times New Roman" pitchFamily="18" charset="0"/>
                <a:cs typeface="Times New Roman" pitchFamily="18" charset="0"/>
              </a:rPr>
            </a:br>
            <a:r>
              <a:rPr lang="en-US" sz="2000" dirty="0" smtClean="0">
                <a:latin typeface="Times New Roman" pitchFamily="18" charset="0"/>
                <a:cs typeface="Times New Roman" pitchFamily="18" charset="0"/>
              </a:rPr>
              <a:t>NWA Winter Weather and Flying: Terry Lankford-retired FAA </a:t>
            </a:r>
            <a:r>
              <a:rPr lang="en-US" sz="2000" dirty="0" smtClean="0">
                <a:latin typeface="Times New Roman" pitchFamily="18" charset="0"/>
                <a:cs typeface="Times New Roman" pitchFamily="18" charset="0"/>
              </a:rPr>
              <a:t>controller</a:t>
            </a:r>
            <a:r>
              <a:rPr lang="en-US" sz="2000" smtClean="0">
                <a:latin typeface="Times New Roman" pitchFamily="18" charset="0"/>
                <a:cs typeface="Times New Roman" pitchFamily="18" charset="0"/>
              </a:rPr>
              <a:t/>
            </a:r>
            <a:br>
              <a:rPr lang="en-US" sz="2000" smtClean="0">
                <a:latin typeface="Times New Roman" pitchFamily="18" charset="0"/>
                <a:cs typeface="Times New Roman" pitchFamily="18" charset="0"/>
              </a:rPr>
            </a:br>
            <a:endParaRPr lang="en-US" sz="22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solidFill>
                  <a:schemeClr val="accent2">
                    <a:lumMod val="60000"/>
                    <a:lumOff val="40000"/>
                  </a:schemeClr>
                </a:solidFill>
              </a:rPr>
              <a:t>Icing affects aircraft in three ways: </a:t>
            </a:r>
          </a:p>
          <a:p>
            <a:pPr>
              <a:buNone/>
            </a:pPr>
            <a:r>
              <a:rPr lang="en-US" dirty="0" smtClean="0"/>
              <a:t>flight and engine instruments</a:t>
            </a:r>
          </a:p>
          <a:p>
            <a:pPr>
              <a:buNone/>
            </a:pPr>
            <a:r>
              <a:rPr lang="en-US" dirty="0" smtClean="0"/>
              <a:t>induction systems </a:t>
            </a:r>
          </a:p>
          <a:p>
            <a:pPr>
              <a:buNone/>
            </a:pPr>
            <a:r>
              <a:rPr lang="en-US" dirty="0" smtClean="0"/>
              <a:t>structurally.</a:t>
            </a:r>
          </a:p>
          <a:p>
            <a:pPr>
              <a:buNone/>
            </a:pPr>
            <a:endParaRPr lang="en-US" dirty="0" smtClean="0"/>
          </a:p>
          <a:p>
            <a:r>
              <a:rPr lang="en-US" dirty="0" smtClean="0"/>
              <a:t>An erroneous assumption is that icing only affects the IFR pilot.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t>                 </a:t>
            </a:r>
            <a:r>
              <a:rPr lang="en-US" sz="4400" dirty="0" smtClean="0">
                <a:solidFill>
                  <a:schemeClr val="accent2">
                    <a:lumMod val="60000"/>
                    <a:lumOff val="40000"/>
                  </a:schemeClr>
                </a:solidFill>
                <a:latin typeface="Times New Roman" pitchFamily="18" charset="0"/>
                <a:cs typeface="Times New Roman" pitchFamily="18" charset="0"/>
              </a:rPr>
              <a:t>Snow</a:t>
            </a:r>
            <a:endParaRPr lang="en-US" sz="4400" dirty="0">
              <a:solidFill>
                <a:schemeClr val="accent2">
                  <a:lumMod val="60000"/>
                  <a:lumOff val="40000"/>
                </a:schemeClr>
              </a:solidFill>
            </a:endParaRPr>
          </a:p>
        </p:txBody>
      </p:sp>
      <p:pic>
        <p:nvPicPr>
          <p:cNvPr id="55297" name="Picture 1"/>
          <p:cNvPicPr>
            <a:picLocks noChangeAspect="1" noChangeArrowheads="1"/>
          </p:cNvPicPr>
          <p:nvPr/>
        </p:nvPicPr>
        <p:blipFill>
          <a:blip r:embed="rId2"/>
          <a:srcRect/>
          <a:stretch>
            <a:fillRect/>
          </a:stretch>
        </p:blipFill>
        <p:spPr bwMode="auto">
          <a:xfrm>
            <a:off x="1066800" y="1295400"/>
            <a:ext cx="4953000" cy="5562600"/>
          </a:xfrm>
          <a:prstGeom prst="rect">
            <a:avLst/>
          </a:prstGeom>
          <a:noFill/>
          <a:ln w="9525">
            <a:noFill/>
            <a:miter lim="800000"/>
            <a:headEnd/>
            <a:tailEnd/>
          </a:ln>
          <a:effectLst/>
        </p:spPr>
      </p:pic>
      <p:sp>
        <p:nvSpPr>
          <p:cNvPr id="5" name="Parallelogram 4"/>
          <p:cNvSpPr/>
          <p:nvPr/>
        </p:nvSpPr>
        <p:spPr>
          <a:xfrm rot="1633818">
            <a:off x="3619014" y="4623621"/>
            <a:ext cx="270966" cy="1562296"/>
          </a:xfrm>
          <a:prstGeom prst="parallelogram">
            <a:avLst/>
          </a:prstGeom>
          <a:solidFill>
            <a:srgbClr val="FFFF00">
              <a:alpha val="68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4000" dirty="0" smtClean="0">
                <a:solidFill>
                  <a:schemeClr val="accent2">
                    <a:lumMod val="60000"/>
                    <a:lumOff val="40000"/>
                  </a:schemeClr>
                </a:solidFill>
                <a:latin typeface="Times New Roman" pitchFamily="18" charset="0"/>
                <a:cs typeface="Times New Roman" pitchFamily="18" charset="0"/>
              </a:rPr>
              <a:t>Another thing to remember about soundings…</a:t>
            </a:r>
            <a:endParaRPr lang="en-US" sz="4000" dirty="0">
              <a:solidFill>
                <a:schemeClr val="accent2">
                  <a:lumMod val="60000"/>
                  <a:lumOff val="40000"/>
                </a:schemeClr>
              </a:solidFill>
              <a:latin typeface="Times New Roman" pitchFamily="18" charset="0"/>
              <a:cs typeface="Times New Roman" pitchFamily="18" charset="0"/>
            </a:endParaRPr>
          </a:p>
        </p:txBody>
      </p:sp>
      <p:sp>
        <p:nvSpPr>
          <p:cNvPr id="8" name="Content Placeholder 7"/>
          <p:cNvSpPr>
            <a:spLocks noGrp="1"/>
          </p:cNvSpPr>
          <p:nvPr>
            <p:ph idx="1"/>
          </p:nvPr>
        </p:nvSpPr>
        <p:spPr>
          <a:xfrm>
            <a:off x="381000" y="1828800"/>
            <a:ext cx="7467600" cy="5029200"/>
          </a:xfrm>
        </p:spPr>
        <p:txBody>
          <a:bodyPr>
            <a:normAutofit/>
          </a:bodyPr>
          <a:lstStyle/>
          <a:p>
            <a:r>
              <a:rPr lang="en-US" dirty="0" smtClean="0">
                <a:solidFill>
                  <a:srgbClr val="FF0000"/>
                </a:solidFill>
              </a:rPr>
              <a:t>Be sure to check weather conditions all across your flight path.</a:t>
            </a:r>
          </a:p>
          <a:p>
            <a:pPr>
              <a:buNone/>
            </a:pPr>
            <a:endParaRPr lang="en-US" dirty="0" smtClean="0">
              <a:solidFill>
                <a:srgbClr val="FF0000"/>
              </a:solidFill>
            </a:endParaRPr>
          </a:p>
          <a:p>
            <a:r>
              <a:rPr lang="en-US" dirty="0" smtClean="0">
                <a:solidFill>
                  <a:srgbClr val="FF0000"/>
                </a:solidFill>
              </a:rPr>
              <a:t>Checking one sounding will only provide conditions in the vicinity of that area and may not be uniform across the full flight path. </a:t>
            </a:r>
          </a:p>
          <a:p>
            <a:pPr>
              <a:buNone/>
            </a:pPr>
            <a:endParaRPr lang="en-US"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latin typeface="Times New Roman" pitchFamily="18" charset="0"/>
                <a:cs typeface="Times New Roman" pitchFamily="18" charset="0"/>
              </a:rPr>
              <a:t>In addition to p-type</a:t>
            </a:r>
            <a:endParaRPr lang="en-US" dirty="0">
              <a:solidFill>
                <a:schemeClr val="accent2">
                  <a:lumMod val="60000"/>
                  <a:lumOff val="4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t>Soundings can help show inversions</a:t>
            </a:r>
          </a:p>
          <a:p>
            <a:endParaRPr lang="en-US" dirty="0" smtClean="0"/>
          </a:p>
          <a:p>
            <a:r>
              <a:rPr lang="en-US" dirty="0" smtClean="0"/>
              <a:t>Mixing heights</a:t>
            </a:r>
          </a:p>
          <a:p>
            <a:endParaRPr lang="en-US" dirty="0" smtClean="0"/>
          </a:p>
          <a:p>
            <a:r>
              <a:rPr lang="en-US" dirty="0" smtClean="0"/>
              <a:t>Diurnal mixing expectancies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descr="Slide18"/>
          <p:cNvPicPr>
            <a:picLocks noChangeAspect="1" noChangeArrowheads="1"/>
          </p:cNvPicPr>
          <p:nvPr/>
        </p:nvPicPr>
        <p:blipFill>
          <a:blip r:embed="rId2"/>
          <a:srcRect/>
          <a:stretch>
            <a:fillRect/>
          </a:stretch>
        </p:blipFill>
        <p:spPr>
          <a:xfrm>
            <a:off x="609600" y="457200"/>
            <a:ext cx="7391400" cy="6172200"/>
          </a:xfrm>
          <a:prstGeom prst="rect">
            <a:avLst/>
          </a:prstGeo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srcRect/>
          <a:stretch>
            <a:fillRect/>
          </a:stretch>
        </p:blipFill>
        <p:spPr bwMode="auto">
          <a:xfrm>
            <a:off x="152400" y="0"/>
            <a:ext cx="5867400" cy="6858000"/>
          </a:xfrm>
          <a:prstGeom prst="rect">
            <a:avLst/>
          </a:prstGeom>
          <a:noFill/>
          <a:ln w="9525">
            <a:noFill/>
            <a:miter lim="800000"/>
            <a:headEnd/>
            <a:tailEnd/>
          </a:ln>
        </p:spPr>
      </p:pic>
      <p:cxnSp>
        <p:nvCxnSpPr>
          <p:cNvPr id="4" name="Straight Arrow Connector 3"/>
          <p:cNvCxnSpPr/>
          <p:nvPr/>
        </p:nvCxnSpPr>
        <p:spPr>
          <a:xfrm rot="16200000" flipH="1">
            <a:off x="685800" y="4800600"/>
            <a:ext cx="1066800" cy="7620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 y="4038600"/>
            <a:ext cx="1330236" cy="646331"/>
          </a:xfrm>
          <a:prstGeom prst="rect">
            <a:avLst/>
          </a:prstGeom>
          <a:noFill/>
        </p:spPr>
        <p:txBody>
          <a:bodyPr wrap="none" rtlCol="0">
            <a:spAutoFit/>
          </a:bodyPr>
          <a:lstStyle/>
          <a:p>
            <a:r>
              <a:rPr lang="en-US" dirty="0" smtClean="0">
                <a:solidFill>
                  <a:srgbClr val="3F3FFF"/>
                </a:solidFill>
              </a:rPr>
              <a:t>Thermal</a:t>
            </a:r>
          </a:p>
          <a:p>
            <a:r>
              <a:rPr lang="en-US" dirty="0" smtClean="0">
                <a:solidFill>
                  <a:srgbClr val="3F3FFF"/>
                </a:solidFill>
              </a:rPr>
              <a:t>Turbulence</a:t>
            </a:r>
            <a:endParaRPr lang="en-US" dirty="0">
              <a:solidFill>
                <a:srgbClr val="3F3FFF"/>
              </a:solidFill>
            </a:endParaRPr>
          </a:p>
        </p:txBody>
      </p:sp>
      <p:cxnSp>
        <p:nvCxnSpPr>
          <p:cNvPr id="6" name="Straight Arrow Connector 5"/>
          <p:cNvCxnSpPr/>
          <p:nvPr/>
        </p:nvCxnSpPr>
        <p:spPr>
          <a:xfrm rot="16200000" flipH="1">
            <a:off x="1828800" y="3429000"/>
            <a:ext cx="2438400" cy="15240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0" y="2438400"/>
            <a:ext cx="1479957" cy="646331"/>
          </a:xfrm>
          <a:prstGeom prst="rect">
            <a:avLst/>
          </a:prstGeom>
          <a:noFill/>
        </p:spPr>
        <p:txBody>
          <a:bodyPr wrap="none" rtlCol="0">
            <a:spAutoFit/>
          </a:bodyPr>
          <a:lstStyle/>
          <a:p>
            <a:r>
              <a:rPr lang="en-US" dirty="0" smtClean="0">
                <a:solidFill>
                  <a:srgbClr val="3F3FFF"/>
                </a:solidFill>
              </a:rPr>
              <a:t>Temperature</a:t>
            </a:r>
          </a:p>
          <a:p>
            <a:r>
              <a:rPr lang="en-US" dirty="0" smtClean="0">
                <a:solidFill>
                  <a:srgbClr val="3F3FFF"/>
                </a:solidFill>
              </a:rPr>
              <a:t>Inversion</a:t>
            </a:r>
            <a:endParaRPr lang="en-US" dirty="0">
              <a:solidFill>
                <a:srgbClr val="3F3FFF"/>
              </a:solidFill>
            </a:endParaRPr>
          </a:p>
        </p:txBody>
      </p:sp>
      <p:sp>
        <p:nvSpPr>
          <p:cNvPr id="9" name="TextBox 8"/>
          <p:cNvSpPr txBox="1"/>
          <p:nvPr/>
        </p:nvSpPr>
        <p:spPr>
          <a:xfrm>
            <a:off x="6248400" y="1981200"/>
            <a:ext cx="2895600" cy="2677656"/>
          </a:xfrm>
          <a:prstGeom prst="rect">
            <a:avLst/>
          </a:prstGeom>
          <a:noFill/>
        </p:spPr>
        <p:txBody>
          <a:bodyPr wrap="square" rtlCol="0">
            <a:spAutoFit/>
          </a:bodyPr>
          <a:lstStyle/>
          <a:p>
            <a:r>
              <a:rPr lang="en-US" sz="2400" dirty="0" smtClean="0"/>
              <a:t>Daytime heating leads to mixing of higher momentum air aloft down to the surface. Especially if mixing heights are deep.</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2">
                    <a:lumMod val="60000"/>
                    <a:lumOff val="40000"/>
                  </a:schemeClr>
                </a:solidFill>
                <a:latin typeface="Times New Roman" pitchFamily="18" charset="0"/>
                <a:cs typeface="Times New Roman" pitchFamily="18" charset="0"/>
              </a:rPr>
              <a:t>Tools and Innovative Services</a:t>
            </a:r>
            <a:endParaRPr lang="en-US" sz="4400" dirty="0">
              <a:solidFill>
                <a:schemeClr val="accent2">
                  <a:lumMod val="60000"/>
                  <a:lumOff val="4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t>Technological advancements over the years have led to a wide variety of briefing tools for pilots. </a:t>
            </a:r>
          </a:p>
          <a:p>
            <a:endParaRPr lang="en-US" dirty="0" smtClean="0"/>
          </a:p>
          <a:p>
            <a:r>
              <a:rPr lang="en-US" dirty="0" smtClean="0"/>
              <a:t>Individual briefing methods can be established well before a go-no go decision is made.</a:t>
            </a:r>
          </a:p>
          <a:p>
            <a:pPr>
              <a:buNone/>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b="1" dirty="0">
                <a:solidFill>
                  <a:srgbClr val="FFFF66"/>
                </a:solidFill>
              </a:rPr>
              <a:t>NWS: Aviation Weather Center</a:t>
            </a:r>
            <a:br>
              <a:rPr lang="en-US" sz="4000" b="1" dirty="0">
                <a:solidFill>
                  <a:srgbClr val="FFFF66"/>
                </a:solidFill>
              </a:rPr>
            </a:br>
            <a:r>
              <a:rPr lang="en-US" sz="2400" b="1" dirty="0">
                <a:solidFill>
                  <a:srgbClr val="33CCFF"/>
                </a:solidFill>
              </a:rPr>
              <a:t>http://adds.aviationweather.gov/tafs/</a:t>
            </a:r>
          </a:p>
        </p:txBody>
      </p:sp>
      <p:graphicFrame>
        <p:nvGraphicFramePr>
          <p:cNvPr id="61444" name="Object 4"/>
          <p:cNvGraphicFramePr>
            <a:graphicFrameLocks noChangeAspect="1"/>
          </p:cNvGraphicFramePr>
          <p:nvPr>
            <p:ph idx="1"/>
          </p:nvPr>
        </p:nvGraphicFramePr>
        <p:xfrm>
          <a:off x="228600" y="1447800"/>
          <a:ext cx="8686800" cy="5257800"/>
        </p:xfrm>
        <a:graphic>
          <a:graphicData uri="http://schemas.openxmlformats.org/presentationml/2006/ole">
            <p:oleObj spid="_x0000_s1026" name="Photo Editor Photo" r:id="rId3" imgW="8685714" imgH="5830114"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 0.0  L 0.25 0.0  E" pathEditMode="relative" ptsTypes="">
                                      <p:cBhvr>
                                        <p:cTn id="6" dur="2000" spd="-100000" fill="hold"/>
                                        <p:tgtEl>
                                          <p:spTgt spid="614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b="1" dirty="0">
                <a:solidFill>
                  <a:srgbClr val="FFFF66"/>
                </a:solidFill>
              </a:rPr>
              <a:t>Raw Format</a:t>
            </a:r>
          </a:p>
        </p:txBody>
      </p:sp>
      <p:sp>
        <p:nvSpPr>
          <p:cNvPr id="60419" name="Rectangle 3"/>
          <p:cNvSpPr>
            <a:spLocks noGrp="1" noChangeArrowheads="1"/>
          </p:cNvSpPr>
          <p:nvPr>
            <p:ph type="body" sz="half" idx="1"/>
          </p:nvPr>
        </p:nvSpPr>
        <p:spPr/>
        <p:txBody>
          <a:bodyPr/>
          <a:lstStyle/>
          <a:p>
            <a:pPr>
              <a:buFont typeface="Wingdings" pitchFamily="2" charset="2"/>
              <a:buNone/>
            </a:pPr>
            <a:r>
              <a:rPr lang="en-US" sz="2800" dirty="0"/>
              <a:t>   </a:t>
            </a:r>
            <a:endParaRPr lang="en-US" sz="2000" dirty="0"/>
          </a:p>
        </p:txBody>
      </p:sp>
      <p:graphicFrame>
        <p:nvGraphicFramePr>
          <p:cNvPr id="60420" name="Object 4"/>
          <p:cNvGraphicFramePr>
            <a:graphicFrameLocks noChangeAspect="1"/>
          </p:cNvGraphicFramePr>
          <p:nvPr>
            <p:ph sz="half" idx="2"/>
          </p:nvPr>
        </p:nvGraphicFramePr>
        <p:xfrm>
          <a:off x="304800" y="1371600"/>
          <a:ext cx="8534400" cy="5257800"/>
        </p:xfrm>
        <a:graphic>
          <a:graphicData uri="http://schemas.openxmlformats.org/presentationml/2006/ole">
            <p:oleObj spid="_x0000_s2050" name="Photo Editor Photo" r:id="rId3" imgW="8504762" imgH="3734321" progId="">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8600" y="228600"/>
            <a:ext cx="7467600" cy="1143000"/>
          </a:xfrm>
        </p:spPr>
        <p:txBody>
          <a:bodyPr/>
          <a:lstStyle/>
          <a:p>
            <a:r>
              <a:rPr lang="en-US" b="1" dirty="0">
                <a:solidFill>
                  <a:srgbClr val="FFFF66"/>
                </a:solidFill>
              </a:rPr>
              <a:t>Translated Format</a:t>
            </a:r>
          </a:p>
        </p:txBody>
      </p:sp>
      <p:graphicFrame>
        <p:nvGraphicFramePr>
          <p:cNvPr id="64515" name="Object 3"/>
          <p:cNvGraphicFramePr>
            <a:graphicFrameLocks noChangeAspect="1"/>
          </p:cNvGraphicFramePr>
          <p:nvPr>
            <p:ph idx="1"/>
          </p:nvPr>
        </p:nvGraphicFramePr>
        <p:xfrm>
          <a:off x="228600" y="1371600"/>
          <a:ext cx="8610600" cy="5486400"/>
        </p:xfrm>
        <a:graphic>
          <a:graphicData uri="http://schemas.openxmlformats.org/presentationml/2006/ole">
            <p:oleObj spid="_x0000_s3074" name="Photo Editor Photo" r:id="rId3" imgW="7257143" imgH="4401164" progId="">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81000"/>
            <a:ext cx="8229600" cy="960438"/>
          </a:xfrm>
        </p:spPr>
        <p:txBody>
          <a:bodyPr>
            <a:normAutofit fontScale="90000"/>
          </a:bodyPr>
          <a:lstStyle/>
          <a:p>
            <a:pPr eaLnBrk="1" hangingPunct="1">
              <a:defRPr/>
            </a:pPr>
            <a:r>
              <a:rPr lang="en-US" sz="5300" dirty="0" smtClean="0">
                <a:solidFill>
                  <a:schemeClr val="accent2">
                    <a:lumMod val="20000"/>
                    <a:lumOff val="80000"/>
                  </a:schemeClr>
                </a:solidFill>
              </a:rPr>
              <a:t>AFD Page</a:t>
            </a:r>
            <a:r>
              <a:rPr lang="en-US" sz="4000" dirty="0" smtClean="0">
                <a:solidFill>
                  <a:srgbClr val="FFFF00"/>
                </a:solidFill>
              </a:rPr>
              <a:t/>
            </a:r>
            <a:br>
              <a:rPr lang="en-US" sz="4000" dirty="0" smtClean="0">
                <a:solidFill>
                  <a:srgbClr val="FFFF00"/>
                </a:solidFill>
              </a:rPr>
            </a:br>
            <a:r>
              <a:rPr lang="en-US" sz="4000" dirty="0" smtClean="0">
                <a:solidFill>
                  <a:schemeClr val="tx1"/>
                </a:solidFill>
              </a:rPr>
              <a:t>http://aviationweather.gov/testbed/afd/</a:t>
            </a:r>
          </a:p>
        </p:txBody>
      </p:sp>
      <p:pic>
        <p:nvPicPr>
          <p:cNvPr id="20483" name="Picture 3" descr="County Warning Area MAP"/>
          <p:cNvPicPr>
            <a:picLocks noChangeAspect="1" noChangeArrowheads="1"/>
          </p:cNvPicPr>
          <p:nvPr/>
        </p:nvPicPr>
        <p:blipFill>
          <a:blip r:embed="rId2"/>
          <a:srcRect/>
          <a:stretch>
            <a:fillRect/>
          </a:stretch>
        </p:blipFill>
        <p:spPr bwMode="auto">
          <a:xfrm>
            <a:off x="533400" y="1676400"/>
            <a:ext cx="7772400" cy="5181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7467600" cy="5486400"/>
          </a:xfrm>
        </p:spPr>
        <p:txBody>
          <a:bodyPr/>
          <a:lstStyle/>
          <a:p>
            <a:r>
              <a:rPr lang="en-US" dirty="0" smtClean="0"/>
              <a:t>Icing affects the VFR pilot as well as the IFR pilot. </a:t>
            </a:r>
          </a:p>
          <a:p>
            <a:endParaRPr lang="en-US" dirty="0" smtClean="0"/>
          </a:p>
          <a:p>
            <a:r>
              <a:rPr lang="en-US" dirty="0" smtClean="0"/>
              <a:t>Based on total numbers, VFR pilots are involved in more icing related accidents than IFR pilots.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4000" b="1" dirty="0" smtClean="0">
                <a:solidFill>
                  <a:schemeClr val="accent2">
                    <a:lumMod val="20000"/>
                    <a:lumOff val="80000"/>
                  </a:schemeClr>
                </a:solidFill>
              </a:rPr>
              <a:t>Purpose for the Aviation AFD</a:t>
            </a:r>
            <a:r>
              <a:rPr lang="en-US" sz="4000" dirty="0" smtClean="0">
                <a:solidFill>
                  <a:schemeClr val="accent1">
                    <a:lumMod val="40000"/>
                    <a:lumOff val="60000"/>
                  </a:schemeClr>
                </a:solidFill>
              </a:rPr>
              <a:t/>
            </a:r>
            <a:br>
              <a:rPr lang="en-US" sz="4000" dirty="0" smtClean="0">
                <a:solidFill>
                  <a:schemeClr val="accent1">
                    <a:lumMod val="40000"/>
                    <a:lumOff val="60000"/>
                  </a:schemeClr>
                </a:solidFill>
              </a:rPr>
            </a:br>
            <a:r>
              <a:rPr lang="en-US" sz="2800" dirty="0" smtClean="0">
                <a:solidFill>
                  <a:schemeClr val="accent1">
                    <a:lumMod val="40000"/>
                    <a:lumOff val="60000"/>
                  </a:schemeClr>
                </a:solidFill>
              </a:rPr>
              <a:t>Airline Perspective</a:t>
            </a:r>
          </a:p>
        </p:txBody>
      </p:sp>
      <p:sp>
        <p:nvSpPr>
          <p:cNvPr id="10243" name="Rectangle 3"/>
          <p:cNvSpPr>
            <a:spLocks noGrp="1" noChangeArrowheads="1"/>
          </p:cNvSpPr>
          <p:nvPr>
            <p:ph type="body" idx="1"/>
          </p:nvPr>
        </p:nvSpPr>
        <p:spPr>
          <a:xfrm>
            <a:off x="457200" y="1600200"/>
            <a:ext cx="8229600" cy="5029200"/>
          </a:xfrm>
        </p:spPr>
        <p:txBody>
          <a:bodyPr/>
          <a:lstStyle/>
          <a:p>
            <a:pPr eaLnBrk="1" hangingPunct="1">
              <a:defRPr/>
            </a:pPr>
            <a:r>
              <a:rPr lang="en-US" dirty="0" smtClean="0"/>
              <a:t>Briefly identify weather impacts which may affect the operations of an airport terminal. </a:t>
            </a:r>
          </a:p>
          <a:p>
            <a:pPr eaLnBrk="1" hangingPunct="1">
              <a:buFontTx/>
              <a:buNone/>
              <a:defRPr/>
            </a:pPr>
            <a:endParaRPr lang="en-US" dirty="0" smtClean="0"/>
          </a:p>
          <a:p>
            <a:pPr eaLnBrk="1" hangingPunct="1">
              <a:defRPr/>
            </a:pPr>
            <a:r>
              <a:rPr lang="en-US" dirty="0" smtClean="0"/>
              <a:t>Provide a reasoning behind the TAF in a non technical manner. </a:t>
            </a:r>
          </a:p>
          <a:p>
            <a:pPr eaLnBrk="1" hangingPunct="1">
              <a:buFontTx/>
              <a:buNone/>
              <a:defRPr/>
            </a:pPr>
            <a:endParaRPr lang="en-US" dirty="0" smtClean="0"/>
          </a:p>
          <a:p>
            <a:pPr eaLnBrk="1" hangingPunct="1">
              <a:defRPr/>
            </a:pPr>
            <a:r>
              <a:rPr lang="en-US" dirty="0" smtClean="0"/>
              <a:t>**Describe TAF uncertainties or items left out of the TAF but still possible**</a:t>
            </a:r>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Low clouds and fog</a:t>
            </a:r>
            <a:endParaRPr lang="en-US" b="1" dirty="0"/>
          </a:p>
        </p:txBody>
      </p:sp>
      <p:sp>
        <p:nvSpPr>
          <p:cNvPr id="3" name="Content Placeholder 2"/>
          <p:cNvSpPr>
            <a:spLocks noGrp="1"/>
          </p:cNvSpPr>
          <p:nvPr>
            <p:ph idx="1"/>
          </p:nvPr>
        </p:nvSpPr>
        <p:spPr>
          <a:xfrm>
            <a:off x="457200" y="1295400"/>
            <a:ext cx="7467600" cy="5562600"/>
          </a:xfrm>
        </p:spPr>
        <p:txBody>
          <a:bodyPr>
            <a:normAutofit/>
          </a:bodyPr>
          <a:lstStyle/>
          <a:p>
            <a:pPr>
              <a:buFontTx/>
              <a:buNone/>
              <a:defRPr/>
            </a:pPr>
            <a:r>
              <a:rPr lang="en-US" sz="2000" b="1" dirty="0" smtClean="0">
                <a:solidFill>
                  <a:schemeClr val="accent2">
                    <a:lumMod val="20000"/>
                    <a:lumOff val="80000"/>
                  </a:schemeClr>
                </a:solidFill>
              </a:rPr>
              <a:t>KLBB 202325Z 210024 15010KT P6SM SKC   </a:t>
            </a:r>
          </a:p>
          <a:p>
            <a:pPr>
              <a:buFontTx/>
              <a:buNone/>
              <a:defRPr/>
            </a:pPr>
            <a:r>
              <a:rPr lang="en-US" sz="2000" b="1" dirty="0" smtClean="0">
                <a:solidFill>
                  <a:schemeClr val="accent2">
                    <a:lumMod val="20000"/>
                    <a:lumOff val="80000"/>
                  </a:schemeClr>
                </a:solidFill>
              </a:rPr>
              <a:t>           FM0500 12007KT P6SM SKC</a:t>
            </a:r>
          </a:p>
          <a:p>
            <a:pPr>
              <a:buFontTx/>
              <a:buNone/>
              <a:defRPr/>
            </a:pPr>
            <a:r>
              <a:rPr lang="en-US" sz="2000" b="1" dirty="0" smtClean="0">
                <a:solidFill>
                  <a:schemeClr val="accent2">
                    <a:lumMod val="20000"/>
                    <a:lumOff val="80000"/>
                  </a:schemeClr>
                </a:solidFill>
              </a:rPr>
              <a:t>           FM0800 15005KT 5SM BR SKC</a:t>
            </a:r>
          </a:p>
          <a:p>
            <a:pPr>
              <a:buFontTx/>
              <a:buNone/>
              <a:defRPr/>
            </a:pPr>
            <a:r>
              <a:rPr lang="en-US" sz="2000" b="1" dirty="0" smtClean="0">
                <a:solidFill>
                  <a:schemeClr val="accent2">
                    <a:lumMod val="20000"/>
                    <a:lumOff val="80000"/>
                  </a:schemeClr>
                </a:solidFill>
              </a:rPr>
              <a:t>           FM1000  VRB03KT 2SM FEW010</a:t>
            </a:r>
          </a:p>
          <a:p>
            <a:pPr>
              <a:buFontTx/>
              <a:buNone/>
              <a:defRPr/>
            </a:pPr>
            <a:r>
              <a:rPr lang="en-US" sz="2000" b="1" dirty="0" smtClean="0">
                <a:solidFill>
                  <a:schemeClr val="accent2">
                    <a:lumMod val="20000"/>
                    <a:lumOff val="80000"/>
                  </a:schemeClr>
                </a:solidFill>
              </a:rPr>
              <a:t>           FM1200 18010KT P6SM SKC</a:t>
            </a:r>
          </a:p>
          <a:p>
            <a:pPr>
              <a:defRPr/>
            </a:pPr>
            <a:r>
              <a:rPr lang="en-US" dirty="0" smtClean="0"/>
              <a:t>Discussion</a:t>
            </a:r>
          </a:p>
          <a:p>
            <a:pPr>
              <a:buFontTx/>
              <a:buNone/>
              <a:defRPr/>
            </a:pPr>
            <a:r>
              <a:rPr lang="en-US" dirty="0" smtClean="0"/>
              <a:t>    </a:t>
            </a:r>
            <a:r>
              <a:rPr lang="en-US" sz="2000" b="1" dirty="0" smtClean="0">
                <a:solidFill>
                  <a:srgbClr val="FFFF00"/>
                </a:solidFill>
              </a:rPr>
              <a:t>Moist soil conditions from recent rainfall combined with clear skies and light winds will produce an environment favorable for areas of radiation fog. Areas on the Caprock have the best potential for strong radiational cooling. There is a moderate to high confidence that VSBY will meet MVFR criteria with a lower confidence for IFR conditions. The fog event will be short lived as mixing of drier air develops around sunrise. </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VFR TAF with uncertainties</a:t>
            </a:r>
            <a:endParaRPr lang="en-US" b="1" dirty="0"/>
          </a:p>
        </p:txBody>
      </p:sp>
      <p:sp>
        <p:nvSpPr>
          <p:cNvPr id="3" name="Content Placeholder 2"/>
          <p:cNvSpPr>
            <a:spLocks noGrp="1"/>
          </p:cNvSpPr>
          <p:nvPr>
            <p:ph idx="1"/>
          </p:nvPr>
        </p:nvSpPr>
        <p:spPr>
          <a:xfrm>
            <a:off x="457200" y="1371600"/>
            <a:ext cx="7772400" cy="5486400"/>
          </a:xfrm>
        </p:spPr>
        <p:txBody>
          <a:bodyPr>
            <a:normAutofit/>
          </a:bodyPr>
          <a:lstStyle/>
          <a:p>
            <a:pPr>
              <a:buFontTx/>
              <a:buNone/>
              <a:defRPr/>
            </a:pPr>
            <a:r>
              <a:rPr lang="en-US" sz="2000" b="1" dirty="0" smtClean="0">
                <a:solidFill>
                  <a:schemeClr val="accent2">
                    <a:lumMod val="20000"/>
                    <a:lumOff val="80000"/>
                  </a:schemeClr>
                </a:solidFill>
              </a:rPr>
              <a:t>KLBB 202325Z 210024 05010KT P6SM SKC   </a:t>
            </a:r>
          </a:p>
          <a:p>
            <a:pPr>
              <a:buFontTx/>
              <a:buNone/>
              <a:defRPr/>
            </a:pPr>
            <a:r>
              <a:rPr lang="en-US" sz="2000" b="1" dirty="0" smtClean="0">
                <a:solidFill>
                  <a:schemeClr val="accent2">
                    <a:lumMod val="20000"/>
                    <a:lumOff val="80000"/>
                  </a:schemeClr>
                </a:solidFill>
              </a:rPr>
              <a:t>           FM0500 12007KT P6SM SKC      </a:t>
            </a:r>
          </a:p>
          <a:p>
            <a:pPr>
              <a:buFontTx/>
              <a:buNone/>
              <a:defRPr/>
            </a:pPr>
            <a:r>
              <a:rPr lang="en-US" sz="2000" b="1" dirty="0" smtClean="0">
                <a:solidFill>
                  <a:schemeClr val="accent2">
                    <a:lumMod val="20000"/>
                    <a:lumOff val="80000"/>
                  </a:schemeClr>
                </a:solidFill>
              </a:rPr>
              <a:t>           FM1200 18010KT P6SM SKC</a:t>
            </a:r>
          </a:p>
          <a:p>
            <a:pPr>
              <a:buFontTx/>
              <a:buNone/>
              <a:defRPr/>
            </a:pPr>
            <a:r>
              <a:rPr lang="en-US" sz="2000" b="1" dirty="0" smtClean="0">
                <a:solidFill>
                  <a:schemeClr val="accent2">
                    <a:lumMod val="20000"/>
                    <a:lumOff val="80000"/>
                  </a:schemeClr>
                </a:solidFill>
              </a:rPr>
              <a:t>           FM1700 21015G25KT P6SM FEW250</a:t>
            </a:r>
          </a:p>
          <a:p>
            <a:pPr>
              <a:buFontTx/>
              <a:buNone/>
              <a:defRPr/>
            </a:pPr>
            <a:endParaRPr lang="en-US" sz="2000" b="1" dirty="0" smtClean="0">
              <a:solidFill>
                <a:schemeClr val="accent2">
                  <a:lumMod val="20000"/>
                  <a:lumOff val="80000"/>
                </a:schemeClr>
              </a:solidFill>
            </a:endParaRPr>
          </a:p>
          <a:p>
            <a:pPr>
              <a:buFontTx/>
              <a:buNone/>
              <a:defRPr/>
            </a:pPr>
            <a:r>
              <a:rPr lang="en-US" dirty="0" smtClean="0"/>
              <a:t>Discussion</a:t>
            </a:r>
          </a:p>
          <a:p>
            <a:pPr>
              <a:buFontTx/>
              <a:buNone/>
              <a:defRPr/>
            </a:pPr>
            <a:r>
              <a:rPr lang="en-US" sz="2000" b="1" dirty="0" smtClean="0">
                <a:solidFill>
                  <a:srgbClr val="FFFF00"/>
                </a:solidFill>
              </a:rPr>
              <a:t>     Low level moisture is expected to slowly increase tonight.  Stratus is expected to develop across the Permian Basin and Concho Valley by 06z and slowly expand northward toward the South Plains region before sunrise. Right now…it appears that the bulk of the low cloud development is expected to remain just south of KLBB and a VFR TAF will be maintained for this issuance. There is still a possibility for SCT MVFR CIGS at KLBB and we will re-evaluate the potential for the 06z TAF.</a:t>
            </a:r>
          </a:p>
          <a:p>
            <a:pPr>
              <a:buFontTx/>
              <a:buNone/>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533400"/>
            <a:ext cx="8229600" cy="5943600"/>
          </a:xfrm>
        </p:spPr>
        <p:txBody>
          <a:bodyPr>
            <a:normAutofit/>
          </a:bodyPr>
          <a:lstStyle/>
          <a:p>
            <a:pPr eaLnBrk="1" hangingPunct="1">
              <a:lnSpc>
                <a:spcPct val="90000"/>
              </a:lnSpc>
              <a:defRPr/>
            </a:pPr>
            <a:r>
              <a:rPr lang="en-US" sz="2800" b="1" i="1" u="sng" dirty="0" smtClean="0">
                <a:solidFill>
                  <a:srgbClr val="FFFF00"/>
                </a:solidFill>
              </a:rPr>
              <a:t>TAFS are what is used for operational airline planning decisions.</a:t>
            </a:r>
          </a:p>
          <a:p>
            <a:pPr eaLnBrk="1" hangingPunct="1">
              <a:lnSpc>
                <a:spcPct val="90000"/>
              </a:lnSpc>
              <a:defRPr/>
            </a:pPr>
            <a:endParaRPr lang="en-US" sz="2800" b="1" i="1" u="sng" dirty="0" smtClean="0">
              <a:solidFill>
                <a:srgbClr val="FFFF00"/>
              </a:solidFill>
            </a:endParaRPr>
          </a:p>
          <a:p>
            <a:pPr eaLnBrk="1" hangingPunct="1">
              <a:lnSpc>
                <a:spcPct val="90000"/>
              </a:lnSpc>
              <a:buNone/>
              <a:defRPr/>
            </a:pPr>
            <a:endParaRPr lang="en-US" sz="2800" b="1" i="1" u="sng" dirty="0" smtClean="0">
              <a:solidFill>
                <a:srgbClr val="FFFF00"/>
              </a:solidFill>
            </a:endParaRPr>
          </a:p>
          <a:p>
            <a:pPr eaLnBrk="1" hangingPunct="1">
              <a:lnSpc>
                <a:spcPct val="90000"/>
              </a:lnSpc>
              <a:buFontTx/>
              <a:buNone/>
              <a:defRPr/>
            </a:pPr>
            <a:endParaRPr lang="en-US" sz="2800" b="1" i="1" u="sng" dirty="0" smtClean="0">
              <a:solidFill>
                <a:srgbClr val="FFFF00"/>
              </a:solidFill>
            </a:endParaRPr>
          </a:p>
          <a:p>
            <a:pPr eaLnBrk="1" hangingPunct="1">
              <a:lnSpc>
                <a:spcPct val="90000"/>
              </a:lnSpc>
              <a:defRPr/>
            </a:pPr>
            <a:r>
              <a:rPr lang="en-US" sz="2800" b="1" i="1" dirty="0" smtClean="0"/>
              <a:t>The Aviation AFD is a communication mechanism that can benefit both the forecaster and the dispatcher if used correctly. (Liaison)</a:t>
            </a:r>
          </a:p>
          <a:p>
            <a:pPr eaLnBrk="1" hangingPunct="1">
              <a:lnSpc>
                <a:spcPct val="90000"/>
              </a:lnSpc>
              <a:defRPr/>
            </a:pPr>
            <a:endParaRPr lang="en-US" sz="2800" b="1" dirty="0" smtClean="0"/>
          </a:p>
          <a:p>
            <a:pPr eaLnBrk="1" hangingPunct="1">
              <a:lnSpc>
                <a:spcPct val="90000"/>
              </a:lnSpc>
              <a:buFontTx/>
              <a:buNone/>
              <a:defRPr/>
            </a:pPr>
            <a:r>
              <a:rPr lang="en-US" sz="2800" dirty="0" smtClean="0"/>
              <a:t> </a:t>
            </a:r>
          </a:p>
          <a:p>
            <a:pPr eaLnBrk="1" hangingPunct="1">
              <a:lnSpc>
                <a:spcPct val="90000"/>
              </a:lnSpc>
              <a:buFontTx/>
              <a:buNone/>
              <a:defRPr/>
            </a:pPr>
            <a:endParaRPr lang="en-US" sz="2800" dirty="0" smtClean="0"/>
          </a:p>
          <a:p>
            <a:pPr eaLnBrk="1" hangingPunct="1">
              <a:lnSpc>
                <a:spcPct val="90000"/>
              </a:lnSpc>
              <a:defRPr/>
            </a:pPr>
            <a:endParaRPr lang="en-US" sz="2800" b="1" i="1" u="sng" dirty="0" smtClean="0">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4000" b="1" dirty="0">
                <a:solidFill>
                  <a:srgbClr val="FFFF66"/>
                </a:solidFill>
              </a:rPr>
              <a:t>MOS: Model Output Statistic</a:t>
            </a:r>
            <a:br>
              <a:rPr lang="en-US" sz="4000" b="1" dirty="0">
                <a:solidFill>
                  <a:srgbClr val="FFFF66"/>
                </a:solidFill>
              </a:rPr>
            </a:br>
            <a:r>
              <a:rPr lang="en-US" sz="2400" b="1" dirty="0"/>
              <a:t>http://www.nws.noaa.gov/mdl/synop/products.shtml</a:t>
            </a:r>
          </a:p>
        </p:txBody>
      </p:sp>
      <p:graphicFrame>
        <p:nvGraphicFramePr>
          <p:cNvPr id="70659" name="Object 3"/>
          <p:cNvGraphicFramePr>
            <a:graphicFrameLocks noChangeAspect="1"/>
          </p:cNvGraphicFramePr>
          <p:nvPr>
            <p:ph idx="1"/>
          </p:nvPr>
        </p:nvGraphicFramePr>
        <p:xfrm>
          <a:off x="838200" y="1600200"/>
          <a:ext cx="7543800" cy="5257800"/>
        </p:xfrm>
        <a:graphic>
          <a:graphicData uri="http://schemas.openxmlformats.org/presentationml/2006/ole">
            <p:oleObj spid="_x0000_s4098" name="Photo Editor Photo" r:id="rId3" imgW="6954221" imgH="4990476" progId="">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p:txBody>
          <a:bodyPr/>
          <a:lstStyle/>
          <a:p>
            <a:r>
              <a:rPr lang="en-US" b="1" dirty="0">
                <a:solidFill>
                  <a:srgbClr val="FFFF66"/>
                </a:solidFill>
              </a:rPr>
              <a:t>MOS Example</a:t>
            </a:r>
          </a:p>
        </p:txBody>
      </p:sp>
      <p:graphicFrame>
        <p:nvGraphicFramePr>
          <p:cNvPr id="72707" name="Object 3"/>
          <p:cNvGraphicFramePr>
            <a:graphicFrameLocks noChangeAspect="1"/>
          </p:cNvGraphicFramePr>
          <p:nvPr>
            <p:ph sz="half" idx="2"/>
          </p:nvPr>
        </p:nvGraphicFramePr>
        <p:xfrm>
          <a:off x="152400" y="1600200"/>
          <a:ext cx="8991600" cy="5257800"/>
        </p:xfrm>
        <a:graphic>
          <a:graphicData uri="http://schemas.openxmlformats.org/presentationml/2006/ole">
            <p:oleObj spid="_x0000_s5122" name="Bitmap Image" r:id="rId3" imgW="6171429" imgH="4476190" progId="PBrush">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9" name="Object 3"/>
          <p:cNvGraphicFramePr>
            <a:graphicFrameLocks noChangeAspect="1"/>
          </p:cNvGraphicFramePr>
          <p:nvPr>
            <p:ph idx="1"/>
          </p:nvPr>
        </p:nvGraphicFramePr>
        <p:xfrm>
          <a:off x="0" y="0"/>
          <a:ext cx="9144000" cy="6858000"/>
        </p:xfrm>
        <a:graphic>
          <a:graphicData uri="http://schemas.openxmlformats.org/presentationml/2006/ole">
            <p:oleObj spid="_x0000_s6146" name="Photo Editor Photo" r:id="rId3" imgW="8028571" imgH="5915851" progId="">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sz="quarter"/>
          </p:nvPr>
        </p:nvSpPr>
        <p:spPr/>
        <p:txBody>
          <a:bodyPr/>
          <a:lstStyle/>
          <a:p>
            <a:r>
              <a:rPr lang="en-US" b="1" dirty="0">
                <a:solidFill>
                  <a:srgbClr val="FFFF66"/>
                </a:solidFill>
              </a:rPr>
              <a:t>Satellite Imagery</a:t>
            </a:r>
          </a:p>
        </p:txBody>
      </p:sp>
      <p:sp>
        <p:nvSpPr>
          <p:cNvPr id="77830" name="Rectangle 6"/>
          <p:cNvSpPr>
            <a:spLocks noGrp="1" noChangeArrowheads="1"/>
          </p:cNvSpPr>
          <p:nvPr>
            <p:ph sz="quarter" idx="3"/>
          </p:nvPr>
        </p:nvSpPr>
        <p:spPr/>
        <p:txBody>
          <a:bodyPr/>
          <a:lstStyle/>
          <a:p>
            <a:endParaRPr lang="en-US" sz="2400" dirty="0"/>
          </a:p>
        </p:txBody>
      </p:sp>
      <p:sp>
        <p:nvSpPr>
          <p:cNvPr id="77831" name="Rectangle 7"/>
          <p:cNvSpPr>
            <a:spLocks noGrp="1" noChangeArrowheads="1"/>
          </p:cNvSpPr>
          <p:nvPr>
            <p:ph sz="quarter" idx="4"/>
          </p:nvPr>
        </p:nvSpPr>
        <p:spPr/>
        <p:txBody>
          <a:bodyPr/>
          <a:lstStyle/>
          <a:p>
            <a:endParaRPr lang="en-US" sz="2400" dirty="0"/>
          </a:p>
        </p:txBody>
      </p:sp>
      <p:sp>
        <p:nvSpPr>
          <p:cNvPr id="77835" name="Rectangle 11"/>
          <p:cNvSpPr>
            <a:spLocks noGrp="1" noChangeArrowheads="1"/>
          </p:cNvSpPr>
          <p:nvPr>
            <p:ph sz="quarter" idx="1"/>
          </p:nvPr>
        </p:nvSpPr>
        <p:spPr/>
        <p:txBody>
          <a:bodyPr/>
          <a:lstStyle/>
          <a:p>
            <a:endParaRPr lang="en-US" sz="2400" dirty="0"/>
          </a:p>
        </p:txBody>
      </p:sp>
      <p:pic>
        <p:nvPicPr>
          <p:cNvPr id="77837" name="Picture 13" descr="GOES 11-3.9 9 November 2006 0830 UTC">
            <a:hlinkClick r:id="rId2" tooltip="GOES 11-3.9 9 November 2006 0830 UTC"/>
          </p:cNvPr>
          <p:cNvPicPr>
            <a:picLocks noChangeAspect="1" noChangeArrowheads="1"/>
          </p:cNvPicPr>
          <p:nvPr/>
        </p:nvPicPr>
        <p:blipFill>
          <a:blip r:embed="rId3"/>
          <a:srcRect/>
          <a:stretch>
            <a:fillRect/>
          </a:stretch>
        </p:blipFill>
        <p:spPr bwMode="auto">
          <a:xfrm>
            <a:off x="457200" y="1524000"/>
            <a:ext cx="4038600" cy="2371725"/>
          </a:xfrm>
          <a:prstGeom prst="rect">
            <a:avLst/>
          </a:prstGeom>
          <a:noFill/>
        </p:spPr>
      </p:pic>
      <p:pic>
        <p:nvPicPr>
          <p:cNvPr id="77838" name="Picture 14" descr="ir_loop"/>
          <p:cNvPicPr>
            <a:picLocks noGrp="1" noChangeAspect="1" noChangeArrowheads="1" noCrop="1"/>
          </p:cNvPicPr>
          <p:nvPr>
            <p:ph sz="quarter" idx="2"/>
          </p:nvPr>
        </p:nvPicPr>
        <p:blipFill>
          <a:blip r:embed="rId4" cstate="print"/>
          <a:srcRect/>
          <a:stretch>
            <a:fillRect/>
          </a:stretch>
        </p:blipFill>
        <p:spPr>
          <a:xfrm>
            <a:off x="4648200" y="1524000"/>
            <a:ext cx="4038600" cy="2362200"/>
          </a:xfrm>
          <a:noFill/>
          <a:ln/>
        </p:spPr>
      </p:pic>
      <p:pic>
        <p:nvPicPr>
          <p:cNvPr id="77840" name="Picture 16" descr="20020725WA1kmvis"/>
          <p:cNvPicPr>
            <a:picLocks noChangeAspect="1" noChangeArrowheads="1"/>
          </p:cNvPicPr>
          <p:nvPr/>
        </p:nvPicPr>
        <p:blipFill>
          <a:blip r:embed="rId5"/>
          <a:srcRect/>
          <a:stretch>
            <a:fillRect/>
          </a:stretch>
        </p:blipFill>
        <p:spPr bwMode="auto">
          <a:xfrm>
            <a:off x="457200" y="3962400"/>
            <a:ext cx="4038600" cy="2438400"/>
          </a:xfrm>
          <a:prstGeom prst="rect">
            <a:avLst/>
          </a:prstGeom>
          <a:noFill/>
        </p:spPr>
      </p:pic>
      <p:pic>
        <p:nvPicPr>
          <p:cNvPr id="77842" name="Picture 18" descr="WV4"/>
          <p:cNvPicPr>
            <a:picLocks noChangeAspect="1" noChangeArrowheads="1"/>
          </p:cNvPicPr>
          <p:nvPr/>
        </p:nvPicPr>
        <p:blipFill>
          <a:blip r:embed="rId6"/>
          <a:srcRect/>
          <a:stretch>
            <a:fillRect/>
          </a:stretch>
        </p:blipFill>
        <p:spPr bwMode="auto">
          <a:xfrm>
            <a:off x="4648200" y="3962400"/>
            <a:ext cx="4038600" cy="24384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The Graphical Age</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dirty="0" smtClean="0"/>
              <a:t>Many NWS offices are developing “Graphicast’s”.</a:t>
            </a:r>
          </a:p>
          <a:p>
            <a:endParaRPr lang="en-US" dirty="0" smtClean="0"/>
          </a:p>
          <a:p>
            <a:r>
              <a:rPr lang="en-US" dirty="0" smtClean="0"/>
              <a:t>“Graphicast’s” can provide a lot of detail without the use of technical jargon.</a:t>
            </a:r>
          </a:p>
          <a:p>
            <a:endParaRPr lang="en-US" dirty="0" smtClean="0"/>
          </a:p>
          <a:p>
            <a:r>
              <a:rPr lang="en-US" dirty="0" smtClean="0"/>
              <a:t>Can give the user a picture of expected weather conditions for a specific area.</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a:t>
            </a:r>
            <a:endParaRPr lang="en-US" dirty="0"/>
          </a:p>
        </p:txBody>
      </p:sp>
      <p:sp>
        <p:nvSpPr>
          <p:cNvPr id="3" name="Content Placeholder 2"/>
          <p:cNvSpPr>
            <a:spLocks noGrp="1"/>
          </p:cNvSpPr>
          <p:nvPr>
            <p:ph idx="1"/>
          </p:nvPr>
        </p:nvSpPr>
        <p:spPr>
          <a:xfrm>
            <a:off x="457200" y="1295400"/>
            <a:ext cx="7467600" cy="5562600"/>
          </a:xfrm>
        </p:spPr>
        <p:txBody>
          <a:bodyPr>
            <a:normAutofit fontScale="47500" lnSpcReduction="20000"/>
          </a:bodyPr>
          <a:lstStyle/>
          <a:p>
            <a:r>
              <a:rPr lang="en-US" sz="8400" dirty="0" smtClean="0"/>
              <a:t>Standard Area Forecast Discussion looks like this…</a:t>
            </a:r>
          </a:p>
          <a:p>
            <a:pPr>
              <a:buNone/>
            </a:pPr>
            <a:endParaRPr lang="en-US" dirty="0" smtClean="0"/>
          </a:p>
          <a:p>
            <a:pPr>
              <a:buNone/>
            </a:pPr>
            <a:r>
              <a:rPr lang="en-US" dirty="0" smtClean="0"/>
              <a:t>.DISCUSSION... LOW CLOUDS CONTINUE TO CLEAR FROM NORTH TO SOUTH THIS MORNING. CLOUDS SHOULD HOLD ON OVER SOUTHERN AND SOUTHEASTERN ZONES THROUGH MUCH OF THE MORNING AND SKY GRIDS WERE EDITED TO REFLECT THIS. OTHERWISE...GUIDANCE VALUES WERE FOLLOWED CLOSELY FOR THIS FORECAST. CONTINUED COLD </a:t>
            </a:r>
            <a:r>
              <a:rPr lang="en-US" dirty="0" smtClean="0">
                <a:hlinkClick r:id="rId2" action="ppaction://hlinkfile"/>
              </a:rPr>
              <a:t>ADVECTION</a:t>
            </a:r>
            <a:r>
              <a:rPr lang="en-US" dirty="0" smtClean="0"/>
              <a:t> TODAY </a:t>
            </a:r>
            <a:r>
              <a:rPr lang="en-US" dirty="0" smtClean="0">
                <a:hlinkClick r:id="rId3" action="ppaction://hlinkfile"/>
              </a:rPr>
              <a:t>PROGGED</a:t>
            </a:r>
            <a:r>
              <a:rPr lang="en-US" dirty="0" smtClean="0"/>
              <a:t> TO HOLD HIGH TEMPS DOWN IN THE UPPER 60S/LOW 70S DESPITE FULL SUNSHINE OVER MOST OF THE </a:t>
            </a:r>
            <a:r>
              <a:rPr lang="en-US" dirty="0" smtClean="0">
                <a:hlinkClick r:id="rId4" action="ppaction://hlinkfile"/>
              </a:rPr>
              <a:t>CWA</a:t>
            </a:r>
            <a:r>
              <a:rPr lang="en-US" dirty="0" smtClean="0"/>
              <a:t>. FRI MORNING EXPECT </a:t>
            </a:r>
            <a:r>
              <a:rPr lang="en-US" dirty="0" smtClean="0">
                <a:hlinkClick r:id="rId5" action="ppaction://hlinkfile"/>
              </a:rPr>
              <a:t>FROST</a:t>
            </a:r>
            <a:r>
              <a:rPr lang="en-US" dirty="0" smtClean="0"/>
              <a:t> IN A FEW LOW-LYING OR SHELTERED AREAS THAT CAN MANAGE TO DROP INTO THE 30S...BUT THESE AREAS SHOULD BE </a:t>
            </a:r>
            <a:r>
              <a:rPr lang="en-US" dirty="0" smtClean="0">
                <a:hlinkClick r:id="rId6" action="ppaction://hlinkfile"/>
              </a:rPr>
              <a:t>ISOLATED</a:t>
            </a:r>
            <a:r>
              <a:rPr lang="en-US" dirty="0" smtClean="0"/>
              <a:t>. WILL TOUCH UP THE SPS ISSUED ON THE DAY SHIFT YESTERDAY. ONCE A </a:t>
            </a:r>
            <a:r>
              <a:rPr lang="en-US" dirty="0" smtClean="0">
                <a:hlinkClick r:id="rId7" action="ppaction://hlinkfile"/>
              </a:rPr>
              <a:t>UPPER LEVEL</a:t>
            </a:r>
            <a:r>
              <a:rPr lang="en-US" dirty="0" smtClean="0"/>
              <a:t> SHORT WAVE MOVES THROUGH THE AREA FRI A </a:t>
            </a:r>
            <a:r>
              <a:rPr lang="en-US" dirty="0" smtClean="0">
                <a:hlinkClick r:id="rId8" action="ppaction://hlinkfile"/>
              </a:rPr>
              <a:t>RIDGE</a:t>
            </a:r>
            <a:r>
              <a:rPr lang="en-US" dirty="0" smtClean="0"/>
              <a:t> FOLLOWS BEHIND...WITH WARM AND DRY CONDITIONS EXPECTED THIS WEEKEND. FAIRLY GUSTY SOUTHERLY WINDS SHOULD DEVELOP BY SUN IN ADVANCE OF A COLD </a:t>
            </a:r>
            <a:r>
              <a:rPr lang="en-US" dirty="0" smtClean="0">
                <a:hlinkClick r:id="rId9" action="ppaction://hlinkfile"/>
              </a:rPr>
              <a:t>FRONT</a:t>
            </a:r>
            <a:r>
              <a:rPr lang="en-US" dirty="0" smtClean="0"/>
              <a:t> ON MONDAY. LITTLE CHANCE OF PRECIP WITH THIS </a:t>
            </a:r>
            <a:r>
              <a:rPr lang="en-US" dirty="0" smtClean="0">
                <a:hlinkClick r:id="rId9" action="ppaction://hlinkfile"/>
              </a:rPr>
              <a:t>FRONT</a:t>
            </a:r>
            <a:r>
              <a:rPr lang="en-US" dirty="0" smtClean="0"/>
              <a:t>...BUT EXPECT COOLER TEMPS NORTHERN ZONES. WINDS COME BACK AROUND TO THE SOUTH ON TUE IN ADVANCE OF THE NEXT </a:t>
            </a:r>
            <a:r>
              <a:rPr lang="en-US" dirty="0" smtClean="0">
                <a:hlinkClick r:id="rId7" action="ppaction://hlinkfile"/>
              </a:rPr>
              <a:t>UPPER LEVEL</a:t>
            </a:r>
            <a:r>
              <a:rPr lang="en-US" dirty="0" smtClean="0"/>
              <a:t> </a:t>
            </a:r>
            <a:r>
              <a:rPr lang="en-US" dirty="0" smtClean="0">
                <a:hlinkClick r:id="rId10" action="ppaction://hlinkfile"/>
              </a:rPr>
              <a:t>TROUGH</a:t>
            </a:r>
            <a:r>
              <a:rPr lang="en-US" dirty="0" smtClean="0"/>
              <a:t>. OPERATIONAL </a:t>
            </a:r>
            <a:r>
              <a:rPr lang="en-US" dirty="0" smtClean="0">
                <a:hlinkClick r:id="rId11" action="ppaction://hlinkfile"/>
              </a:rPr>
              <a:t>GFS</a:t>
            </a:r>
            <a:r>
              <a:rPr lang="en-US" dirty="0" smtClean="0"/>
              <a:t>/</a:t>
            </a:r>
            <a:r>
              <a:rPr lang="en-US" dirty="0" smtClean="0">
                <a:hlinkClick r:id="rId12" action="ppaction://hlinkfile"/>
              </a:rPr>
              <a:t>ECMWF</a:t>
            </a:r>
            <a:r>
              <a:rPr lang="en-US" dirty="0" smtClean="0"/>
              <a:t> BOTH INDICATE A HIGH </a:t>
            </a:r>
            <a:r>
              <a:rPr lang="en-US" dirty="0" smtClean="0">
                <a:hlinkClick r:id="rId13" action="ppaction://hlinkfile"/>
              </a:rPr>
              <a:t>AMPLITUDE</a:t>
            </a:r>
            <a:r>
              <a:rPr lang="en-US" dirty="0" smtClean="0"/>
              <a:t> </a:t>
            </a:r>
            <a:r>
              <a:rPr lang="en-US" dirty="0" smtClean="0">
                <a:hlinkClick r:id="rId10" action="ppaction://hlinkfile"/>
              </a:rPr>
              <a:t>TROUGH</a:t>
            </a:r>
            <a:r>
              <a:rPr lang="en-US" dirty="0" smtClean="0"/>
              <a:t> BRINGING A FAIRLY STRONG COLD </a:t>
            </a:r>
            <a:r>
              <a:rPr lang="en-US" dirty="0" smtClean="0">
                <a:hlinkClick r:id="rId9" action="ppaction://hlinkfile"/>
              </a:rPr>
              <a:t>FRONT</a:t>
            </a:r>
            <a:r>
              <a:rPr lang="en-US" dirty="0" smtClean="0"/>
              <a:t> SOUTHWARD ON WED. </a:t>
            </a:r>
            <a:r>
              <a:rPr lang="en-US" dirty="0" smtClean="0">
                <a:hlinkClick r:id="rId14" action="ppaction://hlinkfile"/>
              </a:rPr>
              <a:t>SLIGHT CHANCE</a:t>
            </a:r>
            <a:r>
              <a:rPr lang="en-US" dirty="0" smtClean="0"/>
              <a:t>/CHANCE </a:t>
            </a:r>
            <a:r>
              <a:rPr lang="en-US" dirty="0" smtClean="0">
                <a:hlinkClick r:id="rId15" action="ppaction://hlinkfile"/>
              </a:rPr>
              <a:t>POPS</a:t>
            </a:r>
            <a:r>
              <a:rPr lang="en-US" dirty="0" smtClean="0"/>
              <a:t> ARE IN THE FORECAST FOR TUE NIGHT/WED. NOT MUCH CONFIDENCE YET THOUGH AS SPREAD AMONG </a:t>
            </a:r>
            <a:r>
              <a:rPr lang="en-US" dirty="0" smtClean="0">
                <a:hlinkClick r:id="rId16" action="ppaction://hlinkfile"/>
              </a:rPr>
              <a:t>NCEP</a:t>
            </a:r>
            <a:r>
              <a:rPr lang="en-US" dirty="0" smtClean="0"/>
              <a:t> </a:t>
            </a:r>
            <a:r>
              <a:rPr lang="en-US" dirty="0" smtClean="0">
                <a:hlinkClick r:id="rId17" action="ppaction://hlinkfile"/>
              </a:rPr>
              <a:t>ENSEMBLE</a:t>
            </a:r>
            <a:r>
              <a:rPr lang="en-US" dirty="0" smtClean="0"/>
              <a:t> MEMBERS IS LARGE.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533400" y="685800"/>
            <a:ext cx="7467600" cy="6553200"/>
          </a:xfrm>
        </p:spPr>
        <p:txBody>
          <a:bodyPr/>
          <a:lstStyle/>
          <a:p>
            <a:r>
              <a:rPr lang="en-US" dirty="0" smtClean="0"/>
              <a:t>Structural icing accidents accounted for only about </a:t>
            </a:r>
            <a:r>
              <a:rPr lang="en-US" i="1" dirty="0" smtClean="0">
                <a:solidFill>
                  <a:srgbClr val="FF0000"/>
                </a:solidFill>
              </a:rPr>
              <a:t>40% </a:t>
            </a:r>
            <a:r>
              <a:rPr lang="en-US" dirty="0" smtClean="0"/>
              <a:t>of total accidents involving icing.</a:t>
            </a:r>
          </a:p>
          <a:p>
            <a:endParaRPr lang="en-US" dirty="0" smtClean="0"/>
          </a:p>
          <a:p>
            <a:r>
              <a:rPr lang="en-US" dirty="0" smtClean="0"/>
              <a:t>The majority of icing accidents are attributed to carburetor or induction system icing, with less than </a:t>
            </a:r>
            <a:r>
              <a:rPr lang="en-US" i="1" dirty="0" smtClean="0">
                <a:solidFill>
                  <a:srgbClr val="FF0000"/>
                </a:solidFill>
              </a:rPr>
              <a:t>10% </a:t>
            </a:r>
            <a:r>
              <a:rPr lang="en-US" dirty="0" smtClean="0"/>
              <a:t>involving icy runways.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Graphicast can sum it all up into 1 single image.</a:t>
            </a:r>
            <a:endParaRPr lang="en-US" b="1" dirty="0"/>
          </a:p>
        </p:txBody>
      </p:sp>
      <p:sp>
        <p:nvSpPr>
          <p:cNvPr id="3" name="Content Placeholder 2"/>
          <p:cNvSpPr>
            <a:spLocks noGrp="1"/>
          </p:cNvSpPr>
          <p:nvPr>
            <p:ph idx="1"/>
          </p:nvPr>
        </p:nvSpPr>
        <p:spPr/>
        <p:txBody>
          <a:bodyPr/>
          <a:lstStyle/>
          <a:p>
            <a:endParaRPr lang="en-US" dirty="0"/>
          </a:p>
        </p:txBody>
      </p:sp>
      <p:pic>
        <p:nvPicPr>
          <p:cNvPr id="52226" name="Picture 2" descr="http://www.srh.noaa.gov/oun/enhancedwx/fxc_Developing_Weather.jpg?timestamp=1224175257"/>
          <p:cNvPicPr>
            <a:picLocks noChangeAspect="1" noChangeArrowheads="1"/>
          </p:cNvPicPr>
          <p:nvPr/>
        </p:nvPicPr>
        <p:blipFill>
          <a:blip r:embed="rId2"/>
          <a:srcRect/>
          <a:stretch>
            <a:fillRect/>
          </a:stretch>
        </p:blipFill>
        <p:spPr bwMode="auto">
          <a:xfrm>
            <a:off x="457200" y="1600200"/>
            <a:ext cx="7467600" cy="48768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with wind shift</a:t>
            </a:r>
            <a:endParaRPr lang="en-US" dirty="0"/>
          </a:p>
        </p:txBody>
      </p:sp>
      <p:sp>
        <p:nvSpPr>
          <p:cNvPr id="3" name="Content Placeholder 2"/>
          <p:cNvSpPr>
            <a:spLocks noGrp="1"/>
          </p:cNvSpPr>
          <p:nvPr>
            <p:ph idx="1"/>
          </p:nvPr>
        </p:nvSpPr>
        <p:spPr/>
        <p:txBody>
          <a:bodyPr/>
          <a:lstStyle/>
          <a:p>
            <a:endParaRPr lang="en-US" dirty="0"/>
          </a:p>
        </p:txBody>
      </p:sp>
      <p:pic>
        <p:nvPicPr>
          <p:cNvPr id="55298" name="Picture 2" descr="http://www.srh.noaa.gov/oun/enhancedwx/fxc_Friday.jpg?timestamp=1224186488"/>
          <p:cNvPicPr>
            <a:picLocks noChangeAspect="1" noChangeArrowheads="1"/>
          </p:cNvPicPr>
          <p:nvPr/>
        </p:nvPicPr>
        <p:blipFill>
          <a:blip r:embed="rId2"/>
          <a:srcRect/>
          <a:stretch>
            <a:fillRect/>
          </a:stretch>
        </p:blipFill>
        <p:spPr bwMode="auto">
          <a:xfrm>
            <a:off x="381000" y="1524000"/>
            <a:ext cx="7696200" cy="49530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WFO Lubbock, Texas</a:t>
            </a:r>
            <a:endParaRPr lang="en-US" dirty="0"/>
          </a:p>
        </p:txBody>
      </p:sp>
      <p:sp>
        <p:nvSpPr>
          <p:cNvPr id="3" name="Content Placeholder 2"/>
          <p:cNvSpPr>
            <a:spLocks noGrp="1"/>
          </p:cNvSpPr>
          <p:nvPr>
            <p:ph idx="1"/>
          </p:nvPr>
        </p:nvSpPr>
        <p:spPr/>
        <p:txBody>
          <a:bodyPr/>
          <a:lstStyle/>
          <a:p>
            <a:endParaRPr lang="en-US" dirty="0"/>
          </a:p>
        </p:txBody>
      </p:sp>
      <p:pic>
        <p:nvPicPr>
          <p:cNvPr id="56322" name="Picture 2" descr="http://www.srh.noaa.gov/lub/images/powerusers/graphicasts/extnew.jpg"/>
          <p:cNvPicPr>
            <a:picLocks noChangeAspect="1" noChangeArrowheads="1"/>
          </p:cNvPicPr>
          <p:nvPr/>
        </p:nvPicPr>
        <p:blipFill>
          <a:blip r:embed="rId2"/>
          <a:srcRect/>
          <a:stretch>
            <a:fillRect/>
          </a:stretch>
        </p:blipFill>
        <p:spPr bwMode="auto">
          <a:xfrm>
            <a:off x="457200" y="1600200"/>
            <a:ext cx="7467600" cy="48006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WFO Lubbock: Short Term</a:t>
            </a:r>
            <a:endParaRPr lang="en-US" dirty="0"/>
          </a:p>
        </p:txBody>
      </p:sp>
      <p:sp>
        <p:nvSpPr>
          <p:cNvPr id="3" name="Content Placeholder 2"/>
          <p:cNvSpPr>
            <a:spLocks noGrp="1"/>
          </p:cNvSpPr>
          <p:nvPr>
            <p:ph idx="1"/>
          </p:nvPr>
        </p:nvSpPr>
        <p:spPr/>
        <p:txBody>
          <a:bodyPr/>
          <a:lstStyle/>
          <a:p>
            <a:endParaRPr lang="en-US" dirty="0"/>
          </a:p>
        </p:txBody>
      </p:sp>
      <p:pic>
        <p:nvPicPr>
          <p:cNvPr id="57346" name="Picture 2" descr="http://www.srh.noaa.gov/lub/images/powerusers/graphicasts/awsnew.jpg"/>
          <p:cNvPicPr>
            <a:picLocks noChangeAspect="1" noChangeArrowheads="1"/>
          </p:cNvPicPr>
          <p:nvPr/>
        </p:nvPicPr>
        <p:blipFill>
          <a:blip r:embed="rId2"/>
          <a:srcRect/>
          <a:stretch>
            <a:fillRect/>
          </a:stretch>
        </p:blipFill>
        <p:spPr bwMode="auto">
          <a:xfrm>
            <a:off x="381000" y="1447800"/>
            <a:ext cx="7696200" cy="51054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Water vapor satellite image of a large plume of moisture streaming over West Texas from the eastern Pacific ocean. Click on the image for a larger view.">
            <a:hlinkClick r:id="rId2"/>
          </p:cNvPr>
          <p:cNvPicPr>
            <a:picLocks noChangeAspect="1" noChangeArrowheads="1"/>
          </p:cNvPicPr>
          <p:nvPr/>
        </p:nvPicPr>
        <p:blipFill>
          <a:blip r:embed="rId3"/>
          <a:srcRect/>
          <a:stretch>
            <a:fillRect/>
          </a:stretch>
        </p:blipFill>
        <p:spPr bwMode="auto">
          <a:xfrm>
            <a:off x="0" y="1"/>
            <a:ext cx="4724400" cy="3429000"/>
          </a:xfrm>
          <a:prstGeom prst="rect">
            <a:avLst/>
          </a:prstGeom>
          <a:noFill/>
        </p:spPr>
      </p:pic>
      <p:pic>
        <p:nvPicPr>
          <p:cNvPr id="60420" name="Picture 4" descr="Image of the storm system track">
            <a:hlinkClick r:id="rId4"/>
          </p:cNvPr>
          <p:cNvPicPr>
            <a:picLocks noChangeAspect="1" noChangeArrowheads="1"/>
          </p:cNvPicPr>
          <p:nvPr/>
        </p:nvPicPr>
        <p:blipFill>
          <a:blip r:embed="rId5"/>
          <a:srcRect/>
          <a:stretch>
            <a:fillRect/>
          </a:stretch>
        </p:blipFill>
        <p:spPr bwMode="auto">
          <a:xfrm>
            <a:off x="4876800" y="1"/>
            <a:ext cx="4267200" cy="3429000"/>
          </a:xfrm>
          <a:prstGeom prst="rect">
            <a:avLst/>
          </a:prstGeom>
          <a:noFill/>
        </p:spPr>
      </p:pic>
      <p:pic>
        <p:nvPicPr>
          <p:cNvPr id="60422" name="Picture 6" descr="Image with the snowfall totals from 19-20 January 2007 winter storm."/>
          <p:cNvPicPr>
            <a:picLocks noChangeAspect="1" noChangeArrowheads="1"/>
          </p:cNvPicPr>
          <p:nvPr/>
        </p:nvPicPr>
        <p:blipFill>
          <a:blip r:embed="rId6"/>
          <a:srcRect/>
          <a:stretch>
            <a:fillRect/>
          </a:stretch>
        </p:blipFill>
        <p:spPr bwMode="auto">
          <a:xfrm>
            <a:off x="1" y="3543300"/>
            <a:ext cx="4724400" cy="3314700"/>
          </a:xfrm>
          <a:prstGeom prst="rect">
            <a:avLst/>
          </a:prstGeom>
          <a:noFill/>
        </p:spPr>
      </p:pic>
      <p:pic>
        <p:nvPicPr>
          <p:cNvPr id="60424" name="Picture 8" descr="Image of warnings and snowfall">
            <a:hlinkClick r:id="rId7"/>
          </p:cNvPr>
          <p:cNvPicPr>
            <a:picLocks noChangeAspect="1" noChangeArrowheads="1"/>
          </p:cNvPicPr>
          <p:nvPr/>
        </p:nvPicPr>
        <p:blipFill>
          <a:blip r:embed="rId8"/>
          <a:srcRect/>
          <a:stretch>
            <a:fillRect/>
          </a:stretch>
        </p:blipFill>
        <p:spPr bwMode="auto">
          <a:xfrm>
            <a:off x="4876800" y="3505201"/>
            <a:ext cx="4267200" cy="33528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epiction of the temperatures profile with height that resulted in considerable amounts of freezing rain and sleet.">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WFO Austin/ San Antonio</a:t>
            </a:r>
            <a:endParaRPr lang="en-US" dirty="0"/>
          </a:p>
        </p:txBody>
      </p:sp>
      <p:sp>
        <p:nvSpPr>
          <p:cNvPr id="3" name="Content Placeholder 2"/>
          <p:cNvSpPr>
            <a:spLocks noGrp="1"/>
          </p:cNvSpPr>
          <p:nvPr>
            <p:ph idx="1"/>
          </p:nvPr>
        </p:nvSpPr>
        <p:spPr/>
        <p:txBody>
          <a:bodyPr/>
          <a:lstStyle/>
          <a:p>
            <a:endParaRPr lang="en-US" dirty="0"/>
          </a:p>
        </p:txBody>
      </p:sp>
      <p:pic>
        <p:nvPicPr>
          <p:cNvPr id="58370" name="Picture 2" descr="Graphical Hazardous Weather Outlook"/>
          <p:cNvPicPr>
            <a:picLocks noChangeAspect="1" noChangeArrowheads="1"/>
          </p:cNvPicPr>
          <p:nvPr/>
        </p:nvPicPr>
        <p:blipFill>
          <a:blip r:embed="rId2"/>
          <a:srcRect/>
          <a:stretch>
            <a:fillRect/>
          </a:stretch>
        </p:blipFill>
        <p:spPr bwMode="auto">
          <a:xfrm>
            <a:off x="381000" y="1447800"/>
            <a:ext cx="8001000" cy="5143501"/>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en-US" dirty="0" smtClean="0">
                <a:solidFill>
                  <a:schemeClr val="accent2">
                    <a:lumMod val="60000"/>
                    <a:lumOff val="40000"/>
                  </a:schemeClr>
                </a:solidFill>
                <a:latin typeface="Times New Roman" pitchFamily="18" charset="0"/>
                <a:cs typeface="Times New Roman" pitchFamily="18" charset="0"/>
              </a:rPr>
              <a:t>Where to find these…</a:t>
            </a:r>
            <a:endParaRPr lang="en-US" dirty="0">
              <a:solidFill>
                <a:schemeClr val="accent2">
                  <a:lumMod val="60000"/>
                  <a:lumOff val="4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7467600" cy="4525963"/>
          </a:xfrm>
        </p:spPr>
        <p:txBody>
          <a:bodyPr/>
          <a:lstStyle/>
          <a:p>
            <a:r>
              <a:rPr lang="en-US" dirty="0" smtClean="0"/>
              <a:t>www.weather.gov</a:t>
            </a:r>
            <a:endParaRPr lang="en-US" dirty="0"/>
          </a:p>
        </p:txBody>
      </p:sp>
      <p:pic>
        <p:nvPicPr>
          <p:cNvPr id="4" name="Picture 6" descr="nws_map"/>
          <p:cNvPicPr>
            <a:picLocks noChangeAspect="1" noChangeArrowheads="1"/>
          </p:cNvPicPr>
          <p:nvPr/>
        </p:nvPicPr>
        <p:blipFill>
          <a:blip r:embed="rId2"/>
          <a:srcRect/>
          <a:stretch>
            <a:fillRect/>
          </a:stretch>
        </p:blipFill>
        <p:spPr bwMode="auto">
          <a:xfrm>
            <a:off x="838200" y="1676400"/>
            <a:ext cx="7367588" cy="502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http://www.srh.noaa.gov/wwamap/gif/spacer.gif"/>
          <p:cNvPicPr>
            <a:picLocks noChangeAspect="1" noChangeArrowheads="1"/>
          </p:cNvPicPr>
          <p:nvPr/>
        </p:nvPicPr>
        <p:blipFill>
          <a:blip r:embed="rId2"/>
          <a:srcRect/>
          <a:stretch>
            <a:fillRect/>
          </a:stretch>
        </p:blipFill>
        <p:spPr bwMode="auto">
          <a:xfrm>
            <a:off x="0" y="0"/>
            <a:ext cx="9525" cy="9525"/>
          </a:xfrm>
          <a:prstGeom prst="rect">
            <a:avLst/>
          </a:prstGeom>
          <a:noFill/>
        </p:spPr>
      </p:pic>
      <p:pic>
        <p:nvPicPr>
          <p:cNvPr id="22535" name="Picture 7" descr="http://www.srh.noaa.gov/wwamap/gif/spacer.gif"/>
          <p:cNvPicPr>
            <a:picLocks noChangeAspect="1" noChangeArrowheads="1"/>
          </p:cNvPicPr>
          <p:nvPr/>
        </p:nvPicPr>
        <p:blipFill>
          <a:blip r:embed="rId3"/>
          <a:srcRect/>
          <a:stretch>
            <a:fillRect/>
          </a:stretch>
        </p:blipFill>
        <p:spPr bwMode="auto">
          <a:xfrm>
            <a:off x="0" y="0"/>
            <a:ext cx="9525" cy="9525"/>
          </a:xfrm>
          <a:prstGeom prst="rect">
            <a:avLst/>
          </a:prstGeom>
          <a:noFill/>
        </p:spPr>
      </p:pic>
      <p:pic>
        <p:nvPicPr>
          <p:cNvPr id="22536" name="Picture 8" descr="http://www.srh.noaa.gov/wwamap/gif/spacer.gif"/>
          <p:cNvPicPr>
            <a:picLocks noChangeAspect="1" noChangeArrowheads="1"/>
          </p:cNvPicPr>
          <p:nvPr/>
        </p:nvPicPr>
        <p:blipFill>
          <a:blip r:embed="rId4"/>
          <a:srcRect/>
          <a:stretch>
            <a:fillRect/>
          </a:stretch>
        </p:blipFill>
        <p:spPr bwMode="auto">
          <a:xfrm>
            <a:off x="0" y="0"/>
            <a:ext cx="9525" cy="9525"/>
          </a:xfrm>
          <a:prstGeom prst="rect">
            <a:avLst/>
          </a:prstGeom>
          <a:noFill/>
        </p:spPr>
      </p:pic>
      <p:pic>
        <p:nvPicPr>
          <p:cNvPr id="22541" name="Picture 13" descr="http://www.srh.noaa.gov/wwamap/gif/spacer.gif"/>
          <p:cNvPicPr>
            <a:picLocks noChangeAspect="1" noChangeArrowheads="1"/>
          </p:cNvPicPr>
          <p:nvPr/>
        </p:nvPicPr>
        <p:blipFill>
          <a:blip r:embed="rId5"/>
          <a:srcRect/>
          <a:stretch>
            <a:fillRect/>
          </a:stretch>
        </p:blipFill>
        <p:spPr bwMode="auto">
          <a:xfrm>
            <a:off x="0" y="0"/>
            <a:ext cx="9525" cy="9525"/>
          </a:xfrm>
          <a:prstGeom prst="rect">
            <a:avLst/>
          </a:prstGeom>
          <a:noFill/>
        </p:spPr>
      </p:pic>
      <p:pic>
        <p:nvPicPr>
          <p:cNvPr id="22542" name="Picture 14" descr="http://www.srh.noaa.gov/wwamap/gif/spacer.gif"/>
          <p:cNvPicPr>
            <a:picLocks noChangeAspect="1" noChangeArrowheads="1"/>
          </p:cNvPicPr>
          <p:nvPr/>
        </p:nvPicPr>
        <p:blipFill>
          <a:blip r:embed="rId6"/>
          <a:srcRect/>
          <a:stretch>
            <a:fillRect/>
          </a:stretch>
        </p:blipFill>
        <p:spPr bwMode="auto">
          <a:xfrm>
            <a:off x="0" y="0"/>
            <a:ext cx="9525" cy="9525"/>
          </a:xfrm>
          <a:prstGeom prst="rect">
            <a:avLst/>
          </a:prstGeom>
          <a:noFill/>
        </p:spPr>
      </p:pic>
      <p:pic>
        <p:nvPicPr>
          <p:cNvPr id="22543" name="Picture 15" descr="http://www.srh.noaa.gov/wwamap/gif/spacer.gif"/>
          <p:cNvPicPr>
            <a:picLocks noChangeAspect="1" noChangeArrowheads="1"/>
          </p:cNvPicPr>
          <p:nvPr/>
        </p:nvPicPr>
        <p:blipFill>
          <a:blip r:embed="rId7"/>
          <a:srcRect/>
          <a:stretch>
            <a:fillRect/>
          </a:stretch>
        </p:blipFill>
        <p:spPr bwMode="auto">
          <a:xfrm>
            <a:off x="0" y="0"/>
            <a:ext cx="28575" cy="9525"/>
          </a:xfrm>
          <a:prstGeom prst="rect">
            <a:avLst/>
          </a:prstGeom>
          <a:noFill/>
        </p:spPr>
      </p:pic>
      <p:pic>
        <p:nvPicPr>
          <p:cNvPr id="22544" name="Picture 16" descr="http://www.srh.noaa.gov/wwamap/gif/spacer.gif"/>
          <p:cNvPicPr>
            <a:picLocks noChangeAspect="1" noChangeArrowheads="1"/>
          </p:cNvPicPr>
          <p:nvPr/>
        </p:nvPicPr>
        <p:blipFill>
          <a:blip r:embed="rId8"/>
          <a:srcRect/>
          <a:stretch>
            <a:fillRect/>
          </a:stretch>
        </p:blipFill>
        <p:spPr bwMode="auto">
          <a:xfrm>
            <a:off x="0" y="0"/>
            <a:ext cx="9525" cy="9525"/>
          </a:xfrm>
          <a:prstGeom prst="rect">
            <a:avLst/>
          </a:prstGeom>
          <a:noFill/>
        </p:spPr>
      </p:pic>
      <p:pic>
        <p:nvPicPr>
          <p:cNvPr id="22545" name="Picture 17" descr="http://www.srh.noaa.gov/wwamap/gif/spacer.gif"/>
          <p:cNvPicPr>
            <a:picLocks noChangeAspect="1" noChangeArrowheads="1"/>
          </p:cNvPicPr>
          <p:nvPr/>
        </p:nvPicPr>
        <p:blipFill>
          <a:blip r:embed="rId9"/>
          <a:srcRect/>
          <a:stretch>
            <a:fillRect/>
          </a:stretch>
        </p:blipFill>
        <p:spPr bwMode="auto">
          <a:xfrm>
            <a:off x="0" y="0"/>
            <a:ext cx="9525" cy="9525"/>
          </a:xfrm>
          <a:prstGeom prst="rect">
            <a:avLst/>
          </a:prstGeom>
          <a:noFill/>
        </p:spPr>
      </p:pic>
      <p:pic>
        <p:nvPicPr>
          <p:cNvPr id="22546" name="Picture 18" descr="http://www.srh.noaa.gov/wwamap/gif/nw.gif"/>
          <p:cNvPicPr>
            <a:picLocks noChangeAspect="1" noChangeArrowheads="1"/>
          </p:cNvPicPr>
          <p:nvPr/>
        </p:nvPicPr>
        <p:blipFill>
          <a:blip r:embed="rId10"/>
          <a:srcRect/>
          <a:stretch>
            <a:fillRect/>
          </a:stretch>
        </p:blipFill>
        <p:spPr bwMode="auto">
          <a:xfrm>
            <a:off x="0" y="0"/>
            <a:ext cx="161925" cy="161925"/>
          </a:xfrm>
          <a:prstGeom prst="rect">
            <a:avLst/>
          </a:prstGeom>
          <a:noFill/>
        </p:spPr>
      </p:pic>
      <p:pic>
        <p:nvPicPr>
          <p:cNvPr id="22547" name="Picture 19" descr="http://www.srh.noaa.gov/wwamap/gif/n.gif"/>
          <p:cNvPicPr>
            <a:picLocks noChangeAspect="1" noChangeArrowheads="1"/>
          </p:cNvPicPr>
          <p:nvPr/>
        </p:nvPicPr>
        <p:blipFill>
          <a:blip r:embed="rId11"/>
          <a:srcRect/>
          <a:stretch>
            <a:fillRect/>
          </a:stretch>
        </p:blipFill>
        <p:spPr bwMode="auto">
          <a:xfrm>
            <a:off x="0" y="0"/>
            <a:ext cx="161925" cy="161925"/>
          </a:xfrm>
          <a:prstGeom prst="rect">
            <a:avLst/>
          </a:prstGeom>
          <a:noFill/>
        </p:spPr>
      </p:pic>
      <p:pic>
        <p:nvPicPr>
          <p:cNvPr id="22548" name="Picture 20" descr="http://www.srh.noaa.gov/wwamap/gif/ne.gif"/>
          <p:cNvPicPr>
            <a:picLocks noChangeAspect="1" noChangeArrowheads="1"/>
          </p:cNvPicPr>
          <p:nvPr/>
        </p:nvPicPr>
        <p:blipFill>
          <a:blip r:embed="rId12"/>
          <a:srcRect/>
          <a:stretch>
            <a:fillRect/>
          </a:stretch>
        </p:blipFill>
        <p:spPr bwMode="auto">
          <a:xfrm>
            <a:off x="0" y="0"/>
            <a:ext cx="161925" cy="161925"/>
          </a:xfrm>
          <a:prstGeom prst="rect">
            <a:avLst/>
          </a:prstGeom>
          <a:noFill/>
        </p:spPr>
      </p:pic>
      <p:pic>
        <p:nvPicPr>
          <p:cNvPr id="22549" name="Picture 21" descr="http://www.srh.noaa.gov/wwamap/gif/w.gif"/>
          <p:cNvPicPr>
            <a:picLocks noChangeAspect="1" noChangeArrowheads="1"/>
          </p:cNvPicPr>
          <p:nvPr/>
        </p:nvPicPr>
        <p:blipFill>
          <a:blip r:embed="rId13"/>
          <a:srcRect/>
          <a:stretch>
            <a:fillRect/>
          </a:stretch>
        </p:blipFill>
        <p:spPr bwMode="auto">
          <a:xfrm>
            <a:off x="0" y="0"/>
            <a:ext cx="161925" cy="161925"/>
          </a:xfrm>
          <a:prstGeom prst="rect">
            <a:avLst/>
          </a:prstGeom>
          <a:noFill/>
        </p:spPr>
      </p:pic>
      <p:pic>
        <p:nvPicPr>
          <p:cNvPr id="22550" name="Picture 22" descr="http://www.srh.noaa.gov/wwamap/gif/spacer.gif"/>
          <p:cNvPicPr>
            <a:picLocks noChangeAspect="1" noChangeArrowheads="1"/>
          </p:cNvPicPr>
          <p:nvPr/>
        </p:nvPicPr>
        <p:blipFill>
          <a:blip r:embed="rId14"/>
          <a:srcRect/>
          <a:stretch>
            <a:fillRect/>
          </a:stretch>
        </p:blipFill>
        <p:spPr bwMode="auto">
          <a:xfrm>
            <a:off x="0" y="0"/>
            <a:ext cx="285750" cy="9525"/>
          </a:xfrm>
          <a:prstGeom prst="rect">
            <a:avLst/>
          </a:prstGeom>
          <a:noFill/>
        </p:spPr>
      </p:pic>
      <p:pic>
        <p:nvPicPr>
          <p:cNvPr id="22551" name="Picture 23" descr="http://www.srh.noaa.gov/wwamap/gif/spacer.gif"/>
          <p:cNvPicPr>
            <a:picLocks noChangeAspect="1" noChangeArrowheads="1"/>
          </p:cNvPicPr>
          <p:nvPr/>
        </p:nvPicPr>
        <p:blipFill>
          <a:blip r:embed="rId15"/>
          <a:srcRect/>
          <a:stretch>
            <a:fillRect/>
          </a:stretch>
        </p:blipFill>
        <p:spPr bwMode="auto">
          <a:xfrm>
            <a:off x="0" y="0"/>
            <a:ext cx="285750" cy="9525"/>
          </a:xfrm>
          <a:prstGeom prst="rect">
            <a:avLst/>
          </a:prstGeom>
          <a:noFill/>
        </p:spPr>
      </p:pic>
      <p:pic>
        <p:nvPicPr>
          <p:cNvPr id="22552" name="Picture 24" descr="http://www.srh.noaa.gov/wwamap/gif/e.gif"/>
          <p:cNvPicPr>
            <a:picLocks noChangeAspect="1" noChangeArrowheads="1"/>
          </p:cNvPicPr>
          <p:nvPr/>
        </p:nvPicPr>
        <p:blipFill>
          <a:blip r:embed="rId16"/>
          <a:srcRect/>
          <a:stretch>
            <a:fillRect/>
          </a:stretch>
        </p:blipFill>
        <p:spPr bwMode="auto">
          <a:xfrm>
            <a:off x="0" y="0"/>
            <a:ext cx="161925" cy="161925"/>
          </a:xfrm>
          <a:prstGeom prst="rect">
            <a:avLst/>
          </a:prstGeom>
          <a:noFill/>
        </p:spPr>
      </p:pic>
      <p:pic>
        <p:nvPicPr>
          <p:cNvPr id="22553" name="Picture 25" descr="http://www.srh.noaa.gov/wwamap/gif/sw.gif"/>
          <p:cNvPicPr>
            <a:picLocks noChangeAspect="1" noChangeArrowheads="1"/>
          </p:cNvPicPr>
          <p:nvPr/>
        </p:nvPicPr>
        <p:blipFill>
          <a:blip r:embed="rId17"/>
          <a:srcRect/>
          <a:stretch>
            <a:fillRect/>
          </a:stretch>
        </p:blipFill>
        <p:spPr bwMode="auto">
          <a:xfrm>
            <a:off x="0" y="0"/>
            <a:ext cx="161925" cy="161925"/>
          </a:xfrm>
          <a:prstGeom prst="rect">
            <a:avLst/>
          </a:prstGeom>
          <a:noFill/>
        </p:spPr>
      </p:pic>
      <p:pic>
        <p:nvPicPr>
          <p:cNvPr id="22554" name="Picture 26" descr="http://www.srh.noaa.gov/wwamap/gif/s.gif"/>
          <p:cNvPicPr>
            <a:picLocks noChangeAspect="1" noChangeArrowheads="1"/>
          </p:cNvPicPr>
          <p:nvPr/>
        </p:nvPicPr>
        <p:blipFill>
          <a:blip r:embed="rId18"/>
          <a:srcRect/>
          <a:stretch>
            <a:fillRect/>
          </a:stretch>
        </p:blipFill>
        <p:spPr bwMode="auto">
          <a:xfrm>
            <a:off x="0" y="0"/>
            <a:ext cx="161925" cy="161925"/>
          </a:xfrm>
          <a:prstGeom prst="rect">
            <a:avLst/>
          </a:prstGeom>
          <a:noFill/>
        </p:spPr>
      </p:pic>
      <p:pic>
        <p:nvPicPr>
          <p:cNvPr id="22555" name="Picture 27" descr="http://www.srh.noaa.gov/wwamap/gif/se.gif"/>
          <p:cNvPicPr>
            <a:picLocks noChangeAspect="1" noChangeArrowheads="1"/>
          </p:cNvPicPr>
          <p:nvPr/>
        </p:nvPicPr>
        <p:blipFill>
          <a:blip r:embed="rId19"/>
          <a:srcRect/>
          <a:stretch>
            <a:fillRect/>
          </a:stretch>
        </p:blipFill>
        <p:spPr bwMode="auto">
          <a:xfrm>
            <a:off x="0" y="0"/>
            <a:ext cx="161925" cy="161925"/>
          </a:xfrm>
          <a:prstGeom prst="rect">
            <a:avLst/>
          </a:prstGeom>
          <a:noFill/>
        </p:spPr>
      </p:pic>
      <p:pic>
        <p:nvPicPr>
          <p:cNvPr id="22556" name="Picture 28" descr="http://www.srh.noaa.gov/wwamap/gif/spacer.gif"/>
          <p:cNvPicPr>
            <a:picLocks noChangeAspect="1" noChangeArrowheads="1"/>
          </p:cNvPicPr>
          <p:nvPr/>
        </p:nvPicPr>
        <p:blipFill>
          <a:blip r:embed="rId20"/>
          <a:srcRect/>
          <a:stretch>
            <a:fillRect/>
          </a:stretch>
        </p:blipFill>
        <p:spPr bwMode="auto">
          <a:xfrm>
            <a:off x="0" y="0"/>
            <a:ext cx="1428750" cy="9525"/>
          </a:xfrm>
          <a:prstGeom prst="rect">
            <a:avLst/>
          </a:prstGeom>
          <a:noFill/>
        </p:spPr>
      </p:pic>
      <p:pic>
        <p:nvPicPr>
          <p:cNvPr id="22557" name="Picture 29" descr="http://forecast.weather.gov/wwamap/gif/spacer.gif"/>
          <p:cNvPicPr>
            <a:picLocks noChangeAspect="1" noChangeArrowheads="1"/>
          </p:cNvPicPr>
          <p:nvPr/>
        </p:nvPicPr>
        <p:blipFill>
          <a:blip r:embed="rId21"/>
          <a:srcRect/>
          <a:stretch>
            <a:fillRect/>
          </a:stretch>
        </p:blipFill>
        <p:spPr bwMode="auto">
          <a:xfrm>
            <a:off x="0" y="0"/>
            <a:ext cx="1190625" cy="28575"/>
          </a:xfrm>
          <a:prstGeom prst="rect">
            <a:avLst/>
          </a:prstGeom>
          <a:noFill/>
        </p:spPr>
      </p:pic>
      <p:pic>
        <p:nvPicPr>
          <p:cNvPr id="22558" name="Picture 30" descr="http://forecast.weather.gov/wwamap/gif/00FF00.gif"/>
          <p:cNvPicPr>
            <a:picLocks noChangeAspect="1" noChangeArrowheads="1"/>
          </p:cNvPicPr>
          <p:nvPr/>
        </p:nvPicPr>
        <p:blipFill>
          <a:blip r:embed="rId22"/>
          <a:srcRect/>
          <a:stretch>
            <a:fillRect/>
          </a:stretch>
        </p:blipFill>
        <p:spPr bwMode="auto">
          <a:xfrm>
            <a:off x="0" y="0"/>
            <a:ext cx="190500" cy="114300"/>
          </a:xfrm>
          <a:prstGeom prst="rect">
            <a:avLst/>
          </a:prstGeom>
          <a:noFill/>
        </p:spPr>
      </p:pic>
      <p:pic>
        <p:nvPicPr>
          <p:cNvPr id="22559" name="Picture 31" descr="http://forecast.weather.gov/wwamap/gif/spacer.gif"/>
          <p:cNvPicPr>
            <a:picLocks noChangeAspect="1" noChangeArrowheads="1"/>
          </p:cNvPicPr>
          <p:nvPr/>
        </p:nvPicPr>
        <p:blipFill>
          <a:blip r:embed="rId23"/>
          <a:srcRect/>
          <a:stretch>
            <a:fillRect/>
          </a:stretch>
        </p:blipFill>
        <p:spPr bwMode="auto">
          <a:xfrm>
            <a:off x="0" y="0"/>
            <a:ext cx="1190625" cy="28575"/>
          </a:xfrm>
          <a:prstGeom prst="rect">
            <a:avLst/>
          </a:prstGeom>
          <a:noFill/>
        </p:spPr>
      </p:pic>
      <p:pic>
        <p:nvPicPr>
          <p:cNvPr id="22560" name="Picture 32" descr="http://forecast.weather.gov/wwamap/gif/6495ED.gif"/>
          <p:cNvPicPr>
            <a:picLocks noChangeAspect="1" noChangeArrowheads="1"/>
          </p:cNvPicPr>
          <p:nvPr/>
        </p:nvPicPr>
        <p:blipFill>
          <a:blip r:embed="rId24"/>
          <a:srcRect/>
          <a:stretch>
            <a:fillRect/>
          </a:stretch>
        </p:blipFill>
        <p:spPr bwMode="auto">
          <a:xfrm>
            <a:off x="0" y="0"/>
            <a:ext cx="190500" cy="114300"/>
          </a:xfrm>
          <a:prstGeom prst="rect">
            <a:avLst/>
          </a:prstGeom>
          <a:noFill/>
        </p:spPr>
      </p:pic>
      <p:pic>
        <p:nvPicPr>
          <p:cNvPr id="22561" name="Picture 33" descr="http://forecast.weather.gov/wwamap/gif/spacer.gif"/>
          <p:cNvPicPr>
            <a:picLocks noChangeAspect="1" noChangeArrowheads="1"/>
          </p:cNvPicPr>
          <p:nvPr/>
        </p:nvPicPr>
        <p:blipFill>
          <a:blip r:embed="rId25"/>
          <a:srcRect/>
          <a:stretch>
            <a:fillRect/>
          </a:stretch>
        </p:blipFill>
        <p:spPr bwMode="auto">
          <a:xfrm>
            <a:off x="0" y="0"/>
            <a:ext cx="1190625" cy="28575"/>
          </a:xfrm>
          <a:prstGeom prst="rect">
            <a:avLst/>
          </a:prstGeom>
          <a:noFill/>
        </p:spPr>
      </p:pic>
      <p:pic>
        <p:nvPicPr>
          <p:cNvPr id="22563" name="Picture 35" descr="http://forecast.weather.gov/wwamap/gif/spacer.gif"/>
          <p:cNvPicPr>
            <a:picLocks noChangeAspect="1" noChangeArrowheads="1"/>
          </p:cNvPicPr>
          <p:nvPr/>
        </p:nvPicPr>
        <p:blipFill>
          <a:blip r:embed="rId26"/>
          <a:srcRect/>
          <a:stretch>
            <a:fillRect/>
          </a:stretch>
        </p:blipFill>
        <p:spPr bwMode="auto">
          <a:xfrm>
            <a:off x="0" y="0"/>
            <a:ext cx="1190625" cy="28575"/>
          </a:xfrm>
          <a:prstGeom prst="rect">
            <a:avLst/>
          </a:prstGeom>
          <a:noFill/>
        </p:spPr>
      </p:pic>
      <p:pic>
        <p:nvPicPr>
          <p:cNvPr id="22566" name="Picture 38" descr="http://www.srh.noaa.gov/wwamap/gif/spacer.gif"/>
          <p:cNvPicPr>
            <a:picLocks noChangeAspect="1" noChangeArrowheads="1"/>
          </p:cNvPicPr>
          <p:nvPr/>
        </p:nvPicPr>
        <p:blipFill>
          <a:blip r:embed="rId27"/>
          <a:srcRect/>
          <a:stretch>
            <a:fillRect/>
          </a:stretch>
        </p:blipFill>
        <p:spPr bwMode="auto">
          <a:xfrm>
            <a:off x="0" y="0"/>
            <a:ext cx="9525" cy="9525"/>
          </a:xfrm>
          <a:prstGeom prst="rect">
            <a:avLst/>
          </a:prstGeom>
          <a:noFill/>
        </p:spPr>
      </p:pic>
      <p:pic>
        <p:nvPicPr>
          <p:cNvPr id="22567" name="Picture 39" descr="http://www.srh.noaa.gov/wwamap/gif/spacer.gif"/>
          <p:cNvPicPr>
            <a:picLocks noChangeAspect="1" noChangeArrowheads="1"/>
          </p:cNvPicPr>
          <p:nvPr/>
        </p:nvPicPr>
        <p:blipFill>
          <a:blip r:embed="rId28"/>
          <a:srcRect/>
          <a:stretch>
            <a:fillRect/>
          </a:stretch>
        </p:blipFill>
        <p:spPr bwMode="auto">
          <a:xfrm>
            <a:off x="0" y="0"/>
            <a:ext cx="9525" cy="9525"/>
          </a:xfrm>
          <a:prstGeom prst="rect">
            <a:avLst/>
          </a:prstGeom>
          <a:noFill/>
        </p:spPr>
      </p:pic>
      <p:sp>
        <p:nvSpPr>
          <p:cNvPr id="42" name="Title 41"/>
          <p:cNvSpPr>
            <a:spLocks noGrp="1"/>
          </p:cNvSpPr>
          <p:nvPr>
            <p:ph type="title"/>
          </p:nvPr>
        </p:nvSpPr>
        <p:spPr>
          <a:xfrm>
            <a:off x="457200" y="152400"/>
            <a:ext cx="7467600" cy="1143000"/>
          </a:xfrm>
        </p:spPr>
        <p:txBody>
          <a:bodyPr/>
          <a:lstStyle/>
          <a:p>
            <a:r>
              <a:rPr lang="en-US" dirty="0" smtClean="0">
                <a:solidFill>
                  <a:schemeClr val="accent2">
                    <a:lumMod val="60000"/>
                    <a:lumOff val="40000"/>
                  </a:schemeClr>
                </a:solidFill>
                <a:latin typeface="Times New Roman" pitchFamily="18" charset="0"/>
                <a:cs typeface="Times New Roman" pitchFamily="18" charset="0"/>
              </a:rPr>
              <a:t>References</a:t>
            </a:r>
            <a:endParaRPr lang="en-US" dirty="0">
              <a:solidFill>
                <a:schemeClr val="accent2">
                  <a:lumMod val="60000"/>
                  <a:lumOff val="40000"/>
                </a:schemeClr>
              </a:solidFill>
              <a:latin typeface="Times New Roman" pitchFamily="18" charset="0"/>
              <a:cs typeface="Times New Roman" pitchFamily="18" charset="0"/>
            </a:endParaRPr>
          </a:p>
        </p:txBody>
      </p:sp>
      <p:sp>
        <p:nvSpPr>
          <p:cNvPr id="30" name="Content Placeholder 29"/>
          <p:cNvSpPr>
            <a:spLocks noGrp="1"/>
          </p:cNvSpPr>
          <p:nvPr>
            <p:ph idx="1"/>
          </p:nvPr>
        </p:nvSpPr>
        <p:spPr>
          <a:xfrm>
            <a:off x="457200" y="1295400"/>
            <a:ext cx="7467600" cy="4525963"/>
          </a:xfrm>
        </p:spPr>
        <p:txBody>
          <a:bodyPr>
            <a:normAutofit fontScale="85000" lnSpcReduction="20000"/>
          </a:bodyPr>
          <a:lstStyle/>
          <a:p>
            <a:r>
              <a:rPr lang="en-US" dirty="0" smtClean="0"/>
              <a:t>NWA winter weather and flying</a:t>
            </a:r>
          </a:p>
          <a:p>
            <a:r>
              <a:rPr lang="en-US" dirty="0" smtClean="0"/>
              <a:t>COMET</a:t>
            </a:r>
          </a:p>
          <a:p>
            <a:r>
              <a:rPr lang="en-US" dirty="0" smtClean="0"/>
              <a:t>METED</a:t>
            </a:r>
          </a:p>
          <a:p>
            <a:r>
              <a:rPr lang="en-US" dirty="0" smtClean="0"/>
              <a:t>NASA</a:t>
            </a:r>
          </a:p>
          <a:p>
            <a:r>
              <a:rPr lang="en-US" dirty="0" smtClean="0"/>
              <a:t>Dr. Larry D Carey</a:t>
            </a:r>
          </a:p>
          <a:p>
            <a:r>
              <a:rPr lang="en-US" dirty="0" smtClean="0"/>
              <a:t>Geoff Butler flight school</a:t>
            </a:r>
          </a:p>
          <a:p>
            <a:r>
              <a:rPr lang="en-US" dirty="0" smtClean="0"/>
              <a:t>Aviationweather.gov</a:t>
            </a:r>
          </a:p>
          <a:p>
            <a:r>
              <a:rPr lang="en-US" dirty="0" smtClean="0"/>
              <a:t>University of Wyoming</a:t>
            </a:r>
          </a:p>
          <a:p>
            <a:r>
              <a:rPr lang="en-US" dirty="0" smtClean="0">
                <a:hlinkClick r:id="rId29"/>
              </a:rPr>
              <a:t>www.rap.ucar.edu</a:t>
            </a:r>
            <a:endParaRPr lang="en-US" dirty="0" smtClean="0"/>
          </a:p>
          <a:p>
            <a:r>
              <a:rPr lang="en-US" dirty="0" smtClean="0"/>
              <a:t>University of Illinois</a:t>
            </a:r>
            <a:br>
              <a:rPr lang="en-US" dirty="0" smtClean="0"/>
            </a:b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1"/>
            <a:ext cx="7467600" cy="3810000"/>
          </a:xfrm>
        </p:spPr>
        <p:txBody>
          <a:bodyPr>
            <a:normAutofit fontScale="85000" lnSpcReduction="10000"/>
          </a:bodyPr>
          <a:lstStyle/>
          <a:p>
            <a:endParaRPr lang="en-US" sz="6000" dirty="0" smtClean="0"/>
          </a:p>
          <a:p>
            <a:pPr>
              <a:buNone/>
            </a:pPr>
            <a:r>
              <a:rPr lang="en-US" sz="6000" i="1" dirty="0" smtClean="0">
                <a:solidFill>
                  <a:schemeClr val="accent2">
                    <a:lumMod val="60000"/>
                    <a:lumOff val="40000"/>
                  </a:schemeClr>
                </a:solidFill>
              </a:rPr>
              <a:t>Thank you for attending!</a:t>
            </a:r>
          </a:p>
          <a:p>
            <a:pPr>
              <a:buNone/>
            </a:pPr>
            <a:endParaRPr lang="en-US" sz="6000" dirty="0" smtClean="0"/>
          </a:p>
          <a:p>
            <a:pPr>
              <a:buNone/>
            </a:pPr>
            <a:r>
              <a:rPr lang="en-US" sz="6000" dirty="0" smtClean="0"/>
              <a:t>Any Questions?</a:t>
            </a:r>
            <a:endParaRPr lang="en-US" sz="6000" dirty="0"/>
          </a:p>
        </p:txBody>
      </p:sp>
      <p:pic>
        <p:nvPicPr>
          <p:cNvPr id="87042" name="Picture 2" descr="http://msnbcmedia2.msn.com/j/msnbc/Components/Photo_StoryLevel/080103/080103-airline-delays-hlg4p.hlarge.jpg"/>
          <p:cNvPicPr>
            <a:picLocks noChangeAspect="1" noChangeArrowheads="1"/>
          </p:cNvPicPr>
          <p:nvPr/>
        </p:nvPicPr>
        <p:blipFill>
          <a:blip r:embed="rId2"/>
          <a:srcRect/>
          <a:stretch>
            <a:fillRect/>
          </a:stretch>
        </p:blipFill>
        <p:spPr bwMode="auto">
          <a:xfrm>
            <a:off x="2667000" y="4114800"/>
            <a:ext cx="5924550" cy="2590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lumMod val="60000"/>
                    <a:lumOff val="40000"/>
                  </a:schemeClr>
                </a:solidFill>
              </a:rPr>
              <a:t>Percent of time with Icing Aloft.</a:t>
            </a:r>
            <a:r>
              <a:rPr lang="en-US" dirty="0" smtClean="0"/>
              <a:t/>
            </a:r>
            <a:br>
              <a:rPr lang="en-US" dirty="0" smtClean="0"/>
            </a:br>
            <a:r>
              <a:rPr lang="en-US" sz="2200" dirty="0" smtClean="0"/>
              <a:t>Courtesy of NASA</a:t>
            </a:r>
            <a:endParaRPr lang="en-US" sz="2200" dirty="0"/>
          </a:p>
        </p:txBody>
      </p:sp>
      <p:pic>
        <p:nvPicPr>
          <p:cNvPr id="67585" name="Picture 1"/>
          <p:cNvPicPr>
            <a:picLocks noGrp="1" noChangeAspect="1" noChangeArrowheads="1"/>
          </p:cNvPicPr>
          <p:nvPr>
            <p:ph idx="1"/>
          </p:nvPr>
        </p:nvPicPr>
        <p:blipFill>
          <a:blip r:embed="rId2"/>
          <a:srcRect/>
          <a:stretch>
            <a:fillRect/>
          </a:stretch>
        </p:blipFill>
        <p:spPr bwMode="auto">
          <a:xfrm>
            <a:off x="533400" y="1676400"/>
            <a:ext cx="77724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b="1" dirty="0">
                <a:solidFill>
                  <a:srgbClr val="FFFF66"/>
                </a:solidFill>
              </a:rPr>
              <a:t>Frontal Passages</a:t>
            </a:r>
          </a:p>
        </p:txBody>
      </p:sp>
      <p:pic>
        <p:nvPicPr>
          <p:cNvPr id="37893" name="Picture 5" descr="Cold front"/>
          <p:cNvPicPr>
            <a:picLocks noGrp="1" noChangeAspect="1" noChangeArrowheads="1"/>
          </p:cNvPicPr>
          <p:nvPr>
            <p:ph sz="half" idx="1"/>
          </p:nvPr>
        </p:nvPicPr>
        <p:blipFill>
          <a:blip r:embed="rId2"/>
          <a:srcRect/>
          <a:stretch>
            <a:fillRect/>
          </a:stretch>
        </p:blipFill>
        <p:spPr>
          <a:xfrm>
            <a:off x="0" y="1828800"/>
            <a:ext cx="4495800" cy="4800600"/>
          </a:xfrm>
          <a:noFill/>
          <a:ln/>
        </p:spPr>
      </p:pic>
      <p:pic>
        <p:nvPicPr>
          <p:cNvPr id="37896" name="Picture 8" descr="Warm front"/>
          <p:cNvPicPr>
            <a:picLocks noGrp="1" noChangeAspect="1" noChangeArrowheads="1"/>
          </p:cNvPicPr>
          <p:nvPr>
            <p:ph sz="half" idx="2"/>
          </p:nvPr>
        </p:nvPicPr>
        <p:blipFill>
          <a:blip r:embed="rId3"/>
          <a:srcRect/>
          <a:stretch>
            <a:fillRect/>
          </a:stretch>
        </p:blipFill>
        <p:spPr>
          <a:xfrm>
            <a:off x="4724400" y="1828800"/>
            <a:ext cx="4419600" cy="4800600"/>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bynon.cc/blog/front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agburt10_01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1321</TotalTime>
  <Words>1329</Words>
  <Application>Microsoft Office PowerPoint</Application>
  <PresentationFormat>On-screen Show (4:3)</PresentationFormat>
  <Paragraphs>200</Paragraphs>
  <Slides>59</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Technic</vt:lpstr>
      <vt:lpstr>Photo Editor Photo</vt:lpstr>
      <vt:lpstr>Bitmap Image</vt:lpstr>
      <vt:lpstr>Winter Weather Hazards              and Innovative Support Services</vt:lpstr>
      <vt:lpstr>Presentation Agenda</vt:lpstr>
      <vt:lpstr>Interesting Icing Stats NWA Winter Weather and Flying: Terry Lankford-retired FAA controller </vt:lpstr>
      <vt:lpstr>Slide 4</vt:lpstr>
      <vt:lpstr>Slide 5</vt:lpstr>
      <vt:lpstr>Percent of time with Icing Aloft. Courtesy of NASA</vt:lpstr>
      <vt:lpstr>Frontal Passages</vt:lpstr>
      <vt:lpstr>Slide 8</vt:lpstr>
      <vt:lpstr>Slide 9</vt:lpstr>
      <vt:lpstr>Icing hazard-Warm Front</vt:lpstr>
      <vt:lpstr>Warm Front Hazards. Reference, Geoff Butler Flight School.</vt:lpstr>
      <vt:lpstr>What to do if caught in this situation?</vt:lpstr>
      <vt:lpstr>Icing Hazards: Cold Front</vt:lpstr>
      <vt:lpstr>Cold Front Characteristics</vt:lpstr>
      <vt:lpstr>Slide 15</vt:lpstr>
      <vt:lpstr>Slide 16</vt:lpstr>
      <vt:lpstr>Basic Sounding Analysis</vt:lpstr>
      <vt:lpstr>Radiosonde soundings</vt:lpstr>
      <vt:lpstr>Slide 19</vt:lpstr>
      <vt:lpstr>Slide 20</vt:lpstr>
      <vt:lpstr>Slide 21</vt:lpstr>
      <vt:lpstr>Slide 22</vt:lpstr>
      <vt:lpstr>Slide 23</vt:lpstr>
      <vt:lpstr>Slide 24</vt:lpstr>
      <vt:lpstr>Wintry Precipitation Types</vt:lpstr>
      <vt:lpstr>Slide 26</vt:lpstr>
      <vt:lpstr>Freezing Drizzle/Freezing Rain CR case study </vt:lpstr>
      <vt:lpstr>Slide 28</vt:lpstr>
      <vt:lpstr>                         Sleet</vt:lpstr>
      <vt:lpstr>                 Snow</vt:lpstr>
      <vt:lpstr>Another thing to remember about soundings…</vt:lpstr>
      <vt:lpstr>In addition to p-type</vt:lpstr>
      <vt:lpstr>Slide 33</vt:lpstr>
      <vt:lpstr>Slide 34</vt:lpstr>
      <vt:lpstr>Tools and Innovative Services</vt:lpstr>
      <vt:lpstr>NWS: Aviation Weather Center http://adds.aviationweather.gov/tafs/</vt:lpstr>
      <vt:lpstr>Raw Format</vt:lpstr>
      <vt:lpstr>Translated Format</vt:lpstr>
      <vt:lpstr>AFD Page http://aviationweather.gov/testbed/afd/</vt:lpstr>
      <vt:lpstr>Purpose for the Aviation AFD Airline Perspective</vt:lpstr>
      <vt:lpstr>Low clouds and fog</vt:lpstr>
      <vt:lpstr>VFR TAF with uncertainties</vt:lpstr>
      <vt:lpstr>Slide 43</vt:lpstr>
      <vt:lpstr>MOS: Model Output Statistic http://www.nws.noaa.gov/mdl/synop/products.shtml</vt:lpstr>
      <vt:lpstr>MOS Example</vt:lpstr>
      <vt:lpstr>Slide 46</vt:lpstr>
      <vt:lpstr>Satellite Imagery</vt:lpstr>
      <vt:lpstr>The Graphical Age</vt:lpstr>
      <vt:lpstr>For Example…</vt:lpstr>
      <vt:lpstr>A Graphicast can sum it all up into 1 single image.</vt:lpstr>
      <vt:lpstr>Example with wind shift</vt:lpstr>
      <vt:lpstr>WFO Lubbock, Texas</vt:lpstr>
      <vt:lpstr>WFO Lubbock: Short Term</vt:lpstr>
      <vt:lpstr>Slide 54</vt:lpstr>
      <vt:lpstr>Slide 55</vt:lpstr>
      <vt:lpstr>WFO Austin/ San Antonio</vt:lpstr>
      <vt:lpstr>Where to find these…</vt:lpstr>
      <vt:lpstr>References</vt:lpstr>
      <vt:lpstr>Slide 59</vt:lpstr>
    </vt:vector>
  </TitlesOfParts>
  <Company>US DOC/NOAA/NWS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Weather Hazards              and Innovative Support Services</dc:title>
  <dc:creator>kenneth.widelski</dc:creator>
  <cp:lastModifiedBy>kenneth.widelski</cp:lastModifiedBy>
  <cp:revision>116</cp:revision>
  <dcterms:created xsi:type="dcterms:W3CDTF">2008-10-15T16:48:56Z</dcterms:created>
  <dcterms:modified xsi:type="dcterms:W3CDTF">2008-10-22T00:29:50Z</dcterms:modified>
</cp:coreProperties>
</file>