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95" r:id="rId3"/>
    <p:sldId id="297" r:id="rId4"/>
    <p:sldId id="298" r:id="rId5"/>
    <p:sldId id="292" r:id="rId6"/>
    <p:sldId id="293" r:id="rId7"/>
    <p:sldId id="296" r:id="rId8"/>
    <p:sldId id="261" r:id="rId9"/>
    <p:sldId id="289" r:id="rId10"/>
    <p:sldId id="303" r:id="rId11"/>
    <p:sldId id="304" r:id="rId12"/>
    <p:sldId id="267" r:id="rId13"/>
    <p:sldId id="271" r:id="rId14"/>
    <p:sldId id="282" r:id="rId15"/>
    <p:sldId id="285" r:id="rId16"/>
    <p:sldId id="286" r:id="rId17"/>
    <p:sldId id="291" r:id="rId18"/>
    <p:sldId id="287" r:id="rId19"/>
    <p:sldId id="299" r:id="rId20"/>
    <p:sldId id="300" r:id="rId21"/>
    <p:sldId id="301" r:id="rId22"/>
    <p:sldId id="302" r:id="rId23"/>
    <p:sldId id="306" r:id="rId24"/>
    <p:sldId id="307" r:id="rId25"/>
    <p:sldId id="283" r:id="rId26"/>
    <p:sldId id="288" r:id="rId27"/>
  </p:sldIdLst>
  <p:sldSz cx="9144000" cy="6858000" type="screen4x3"/>
  <p:notesSz cx="6956425" cy="101869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67" autoAdjust="0"/>
  </p:normalViewPr>
  <p:slideViewPr>
    <p:cSldViewPr>
      <p:cViewPr varScale="1">
        <p:scale>
          <a:sx n="79" d="100"/>
          <a:sy n="79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509588"/>
          </a:xfrm>
          <a:prstGeom prst="rect">
            <a:avLst/>
          </a:prstGeom>
        </p:spPr>
        <p:txBody>
          <a:bodyPr vert="horz" lIns="97960" tIns="48980" rIns="97960" bIns="489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4663" cy="509588"/>
          </a:xfrm>
          <a:prstGeom prst="rect">
            <a:avLst/>
          </a:prstGeom>
        </p:spPr>
        <p:txBody>
          <a:bodyPr vert="horz" lIns="97960" tIns="48980" rIns="97960" bIns="489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BA3FBF-320F-4681-9EDA-93321A030AD9}" type="datetimeFigureOut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60" tIns="48980" rIns="97960" bIns="4898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95325" y="4838700"/>
            <a:ext cx="5565775" cy="4584700"/>
          </a:xfrm>
          <a:prstGeom prst="rect">
            <a:avLst/>
          </a:prstGeom>
        </p:spPr>
        <p:txBody>
          <a:bodyPr vert="horz" lIns="97960" tIns="48980" rIns="97960" bIns="4898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675813"/>
            <a:ext cx="3014663" cy="509587"/>
          </a:xfrm>
          <a:prstGeom prst="rect">
            <a:avLst/>
          </a:prstGeom>
        </p:spPr>
        <p:txBody>
          <a:bodyPr vert="horz" lIns="97960" tIns="48980" rIns="97960" bIns="489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40175" y="9675813"/>
            <a:ext cx="3014663" cy="509587"/>
          </a:xfrm>
          <a:prstGeom prst="rect">
            <a:avLst/>
          </a:prstGeom>
        </p:spPr>
        <p:txBody>
          <a:bodyPr vert="horz" lIns="97960" tIns="48980" rIns="97960" bIns="489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1D64D6F-4ED6-4332-9DD4-DB0243D162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ADB41-FA06-48CC-AA1A-B5D2627156B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cs-CZ" dirty="0" smtClean="0"/>
              <a:t>Ad Bod1: + </a:t>
            </a:r>
            <a:r>
              <a:rPr lang="en-US" dirty="0" smtClean="0"/>
              <a:t>The potential communities compete about profit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84E3-5FF4-4598-913E-F28E733EC1F4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F81B0-42F4-4A85-B062-8F784FAB802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D92BF-5270-4728-AD54-11DF82784322}" type="slidenum">
              <a:rPr lang="en-US"/>
              <a:pPr/>
              <a:t>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74D94-BC0C-4465-A5DC-CE7EA5AE5637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D270C-4058-4065-B649-3AE089DA58E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1167C-05CD-46B4-BFE9-5A105D922F6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22F6C0-B659-40B8-9457-499C460930F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BEEFA-D367-4332-970A-146A96FBB9B1}" type="slidenum">
              <a:rPr lang="en-GB"/>
              <a:pPr/>
              <a:t>10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57DE9-77A2-45DB-9D98-0FC90E76D6C0}" type="slidenum">
              <a:rPr lang="en-GB"/>
              <a:pPr/>
              <a:t>11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1979-6BB7-4634-9CB4-590E60CE710D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3094-EFF0-465A-B8C6-ED9735BF20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CDE3-A7A3-4E2C-B2D2-BF50CA0E1BA1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02C-383A-4108-9702-7065C6C8ED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2F6F-D646-44F4-ABF4-5DFE3D7C8DC4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C3C6-8434-45E2-9738-512BAD207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F6D4-331D-4926-8745-0B1296268E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8776-1618-4D6F-B305-98871FD26194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98A2-A350-47CE-A5F0-BA6B248FFC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8D9D-D286-45C3-9C54-3201DB7C8645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A92-D495-42E7-93EE-01669D1FCB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65E5-817B-4B97-A0E0-3FA8376E00CC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6FA9-87A3-46D1-B566-C504D342D8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21D4-95F0-4F7E-8718-07866FDF5CCB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AFA6-EF2C-4662-A3BE-5C26096BBE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965E-1C0E-4A64-88AF-CF085A7CA5DD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49BD-2C5C-4CAE-9C82-7A29B6D784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D027-2F48-4943-8F65-044BDF603D97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CE6F-28F4-44A7-A3BC-2C0A7BAEA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3D98-9C44-48B9-A54B-09A38C3E4B3B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7580-7423-4E0A-BBDB-BD400EED28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D529-310B-4EC7-80E4-DF460F910103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E2D5-57A3-4255-A0EB-2862AAB9D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B0409F-AD33-43F1-997B-CE07E50D2F9F}" type="datetime1">
              <a:rPr lang="cs-CZ"/>
              <a:pPr>
                <a:defRPr/>
              </a:pPr>
              <a:t>3.11.2008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11th Seminar on Radioactive Waste Management, Piešťany, Slovak Republic, September 21-23, 2008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DCFF3B-0AFE-4A8B-BC5D-C0232A5C64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surao.cz/" TargetMode="Externa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79388" y="6092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800" b="1">
                <a:solidFill>
                  <a:schemeClr val="bg1"/>
                </a:solidFill>
                <a:latin typeface="Calibri" pitchFamily="34" charset="0"/>
              </a:rPr>
              <a:t>Radioactive Waste Repository A</a:t>
            </a:r>
            <a:r>
              <a:rPr lang="cs-CZ" sz="800" b="1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en-GB" sz="800" b="1">
                <a:solidFill>
                  <a:schemeClr val="bg1"/>
                </a:solidFill>
                <a:latin typeface="Calibri" pitchFamily="34" charset="0"/>
              </a:rPr>
              <a:t>thority          		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748713" y="6669088"/>
            <a:ext cx="287337" cy="144462"/>
          </a:xfrm>
          <a:prstGeom prst="rect">
            <a:avLst/>
          </a:prstGeom>
          <a:solidFill>
            <a:srgbClr val="336600"/>
          </a:solidFill>
          <a:ln w="31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13C288F6-BA60-4A50-8596-6F6AF40667DB}" type="slidenum">
              <a:rPr lang="cs-CZ" sz="800" b="1">
                <a:solidFill>
                  <a:schemeClr val="bg1"/>
                </a:solidFill>
                <a:latin typeface="Calibri" pitchFamily="34" charset="0"/>
              </a:rPr>
              <a:pPr algn="ctr"/>
              <a:t>1</a:t>
            </a:fld>
            <a:endParaRPr lang="cs-CZ" sz="8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5" name="Picture 6" descr="logo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0113" y="1196975"/>
            <a:ext cx="7273925" cy="172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cs-CZ" sz="24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3300"/>
                </a:solidFill>
                <a:latin typeface="Comic Sans MS" pitchFamily="66" charset="0"/>
              </a:rPr>
              <a:t>Deep Geological Repository Development Process </a:t>
            </a:r>
            <a:br>
              <a:rPr lang="en-US" sz="24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003300"/>
                </a:solidFill>
                <a:latin typeface="Comic Sans MS" pitchFamily="66" charset="0"/>
              </a:rPr>
              <a:t>in the Czech Republic</a:t>
            </a:r>
            <a:r>
              <a:rPr lang="en-US" sz="3200" b="1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714375" y="3886200"/>
            <a:ext cx="7715250" cy="12573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Jiří Slovák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Radioactive Waste Repository Authority</a:t>
            </a:r>
          </a:p>
          <a:p>
            <a:pPr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Head of Geological Repository Development Dpt.</a:t>
            </a:r>
            <a:endParaRPr lang="en-US" sz="180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28813" y="6643688"/>
            <a:ext cx="6572250" cy="214312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IAEA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Las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Vegas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November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3-14, 2008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EE8D3-2049-404C-9712-F8D36D43DDA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1214414" y="193675"/>
            <a:ext cx="767876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Reference Design – visualisation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285852" y="836613"/>
            <a:ext cx="72310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75000"/>
              <a:buFont typeface="Wingdings" pitchFamily="2" charset="2"/>
              <a:buChar char="Ø"/>
              <a:tabLst>
                <a:tab pos="177800" algn="l"/>
                <a:tab pos="3314700" algn="l"/>
              </a:tabLst>
            </a:pPr>
            <a:r>
              <a:rPr lang="cs-CZ" sz="2000" dirty="0">
                <a:solidFill>
                  <a:srgbClr val="006600"/>
                </a:solidFill>
              </a:rPr>
              <a:t> Optim. </a:t>
            </a:r>
            <a:r>
              <a:rPr lang="en-GB" sz="2000" dirty="0">
                <a:solidFill>
                  <a:srgbClr val="006600"/>
                </a:solidFill>
              </a:rPr>
              <a:t>Reference Design – visualisation</a:t>
            </a:r>
            <a:r>
              <a:rPr lang="cs-CZ" sz="2000" dirty="0">
                <a:solidFill>
                  <a:srgbClr val="006600"/>
                </a:solidFill>
              </a:rPr>
              <a:t> 2004</a:t>
            </a:r>
            <a:endParaRPr kumimoji="1" lang="en-GB" sz="1600" dirty="0"/>
          </a:p>
        </p:txBody>
      </p:sp>
      <p:pic>
        <p:nvPicPr>
          <p:cNvPr id="305172" name="Picture 20" descr="HÚSchém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3" y="1557338"/>
            <a:ext cx="32972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27088" y="2492375"/>
            <a:ext cx="7458075" cy="3922713"/>
            <a:chOff x="521" y="1570"/>
            <a:chExt cx="4698" cy="2471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521" y="2523"/>
              <a:ext cx="4698" cy="1518"/>
              <a:chOff x="476" y="2523"/>
              <a:chExt cx="4743" cy="1518"/>
            </a:xfrm>
          </p:grpSpPr>
          <p:graphicFrame>
            <p:nvGraphicFramePr>
              <p:cNvPr id="305175" name="Object 23"/>
              <p:cNvGraphicFramePr>
                <a:graphicFrameLocks noChangeAspect="1"/>
              </p:cNvGraphicFramePr>
              <p:nvPr/>
            </p:nvGraphicFramePr>
            <p:xfrm>
              <a:off x="476" y="2523"/>
              <a:ext cx="4718" cy="1518"/>
            </p:xfrm>
            <a:graphic>
              <a:graphicData uri="http://schemas.openxmlformats.org/presentationml/2006/ole">
                <p:oleObj spid="_x0000_s43011" name="Rastrový obrázek" r:id="rId5" imgW="11114286" imgH="4334480" progId="PBrush">
                  <p:embed/>
                </p:oleObj>
              </a:graphicData>
            </a:graphic>
          </p:graphicFrame>
          <p:pic>
            <p:nvPicPr>
              <p:cNvPr id="305176" name="Picture 24" descr="Legenda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69" y="3612"/>
                <a:ext cx="1250" cy="417"/>
              </a:xfrm>
              <a:prstGeom prst="rect">
                <a:avLst/>
              </a:prstGeom>
              <a:noFill/>
            </p:spPr>
          </p:pic>
          <p:pic>
            <p:nvPicPr>
              <p:cNvPr id="305177" name="Picture 25" descr="Legenda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41" y="2523"/>
                <a:ext cx="930" cy="289"/>
              </a:xfrm>
              <a:prstGeom prst="rect">
                <a:avLst/>
              </a:prstGeom>
              <a:noFill/>
            </p:spPr>
          </p:pic>
        </p:grpSp>
        <p:sp>
          <p:nvSpPr>
            <p:cNvPr id="305178" name="Line 26"/>
            <p:cNvSpPr>
              <a:spLocks noChangeShapeType="1"/>
            </p:cNvSpPr>
            <p:nvPr/>
          </p:nvSpPr>
          <p:spPr bwMode="auto">
            <a:xfrm flipV="1">
              <a:off x="1685" y="1616"/>
              <a:ext cx="16" cy="146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cs-CZ"/>
            </a:p>
          </p:txBody>
        </p:sp>
        <p:sp>
          <p:nvSpPr>
            <p:cNvPr id="305179" name="Line 27"/>
            <p:cNvSpPr>
              <a:spLocks noChangeShapeType="1"/>
            </p:cNvSpPr>
            <p:nvPr/>
          </p:nvSpPr>
          <p:spPr bwMode="auto">
            <a:xfrm flipV="1">
              <a:off x="1847" y="1570"/>
              <a:ext cx="35" cy="146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cs-CZ"/>
            </a:p>
          </p:txBody>
        </p:sp>
      </p:grpSp>
      <p:sp>
        <p:nvSpPr>
          <p:cNvPr id="305180" name="Line 28"/>
          <p:cNvSpPr>
            <a:spLocks noChangeShapeType="1"/>
          </p:cNvSpPr>
          <p:nvPr/>
        </p:nvSpPr>
        <p:spPr bwMode="auto">
          <a:xfrm flipV="1">
            <a:off x="4356100" y="1557338"/>
            <a:ext cx="647700" cy="345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4787900" y="3860800"/>
            <a:ext cx="3455988" cy="143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graphicFrame>
        <p:nvGraphicFramePr>
          <p:cNvPr id="305182" name="Object 30"/>
          <p:cNvGraphicFramePr>
            <a:graphicFrameLocks noChangeAspect="1"/>
          </p:cNvGraphicFramePr>
          <p:nvPr/>
        </p:nvGraphicFramePr>
        <p:xfrm>
          <a:off x="5003800" y="1587500"/>
          <a:ext cx="3240088" cy="2273300"/>
        </p:xfrm>
        <a:graphic>
          <a:graphicData uri="http://schemas.openxmlformats.org/presentationml/2006/ole">
            <p:oleObj spid="_x0000_s43010" name="Rastrový obrázek" r:id="rId8" imgW="3409524" imgH="2390476" progId="PBrush">
              <p:embed/>
            </p:oleObj>
          </a:graphicData>
        </a:graphic>
      </p:graphicFrame>
      <p:sp>
        <p:nvSpPr>
          <p:cNvPr id="305183" name="Rectangle 31"/>
          <p:cNvSpPr>
            <a:spLocks noChangeArrowheads="1"/>
          </p:cNvSpPr>
          <p:nvPr/>
        </p:nvSpPr>
        <p:spPr bwMode="auto">
          <a:xfrm>
            <a:off x="4356100" y="5013325"/>
            <a:ext cx="431800" cy="28733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cs-CZ"/>
          </a:p>
        </p:txBody>
      </p:sp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43012" name="Photo Editor Photo" r:id="rId9" imgW="1400000" imgH="162857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58 0.0037 L 0.00174 -0.0034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0.35486 L 4.44444E-6 -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  <p:bldP spid="305155" grpId="0"/>
      <p:bldP spid="305180" grpId="0" animBg="1"/>
      <p:bldP spid="305181" grpId="0" animBg="1"/>
      <p:bldP spid="305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1714480" y="193675"/>
            <a:ext cx="717869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Reference Design – visualisation</a:t>
            </a:r>
          </a:p>
        </p:txBody>
      </p:sp>
      <p:graphicFrame>
        <p:nvGraphicFramePr>
          <p:cNvPr id="308245" name="Object 21"/>
          <p:cNvGraphicFramePr>
            <a:graphicFrameLocks noChangeAspect="1"/>
          </p:cNvGraphicFramePr>
          <p:nvPr/>
        </p:nvGraphicFramePr>
        <p:xfrm>
          <a:off x="6227763" y="1196975"/>
          <a:ext cx="2178050" cy="2303463"/>
        </p:xfrm>
        <a:graphic>
          <a:graphicData uri="http://schemas.openxmlformats.org/presentationml/2006/ole">
            <p:oleObj spid="_x0000_s44034" name="Rastrový obrázek" r:id="rId4" imgW="1340952" imgH="1417443" progId="PBrush">
              <p:embed/>
            </p:oleObj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44550" y="1174750"/>
            <a:ext cx="5256213" cy="4159250"/>
            <a:chOff x="557" y="740"/>
            <a:chExt cx="3311" cy="2620"/>
          </a:xfrm>
        </p:grpSpPr>
        <p:pic>
          <p:nvPicPr>
            <p:cNvPr id="308247" name="Picture 23" descr="RAOchodba_1202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" y="740"/>
              <a:ext cx="3311" cy="2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8248" name="Rectangle 24"/>
            <p:cNvSpPr>
              <a:spLocks noChangeArrowheads="1"/>
            </p:cNvSpPr>
            <p:nvPr/>
          </p:nvSpPr>
          <p:spPr bwMode="auto">
            <a:xfrm>
              <a:off x="567" y="2976"/>
              <a:ext cx="204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tabLst>
                  <a:tab pos="182563" algn="l"/>
                  <a:tab pos="2149475" algn="l"/>
                </a:tabLst>
              </a:pPr>
              <a:r>
                <a:rPr lang="en-GB" sz="2000" b="1">
                  <a:solidFill>
                    <a:srgbClr val="005A00"/>
                  </a:solidFill>
                </a:rPr>
                <a:t>Visualisation of disposing vertical drill</a:t>
              </a:r>
              <a:endParaRPr lang="en-GB" sz="2000" b="1"/>
            </a:p>
          </p:txBody>
        </p:sp>
      </p:grpSp>
      <p:sp>
        <p:nvSpPr>
          <p:cNvPr id="308249" name="Line 25"/>
          <p:cNvSpPr>
            <a:spLocks noChangeShapeType="1"/>
          </p:cNvSpPr>
          <p:nvPr/>
        </p:nvSpPr>
        <p:spPr bwMode="auto">
          <a:xfrm flipH="1">
            <a:off x="6084888" y="2492375"/>
            <a:ext cx="1582737" cy="223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7451725" y="2276475"/>
            <a:ext cx="215900" cy="2159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cs-CZ"/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 flipH="1" flipV="1">
            <a:off x="6084888" y="1125538"/>
            <a:ext cx="1366837" cy="1150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308252" name="Rectangle 28"/>
          <p:cNvSpPr>
            <a:spLocks noChangeArrowheads="1"/>
          </p:cNvSpPr>
          <p:nvPr/>
        </p:nvSpPr>
        <p:spPr bwMode="auto">
          <a:xfrm>
            <a:off x="1331913" y="3357563"/>
            <a:ext cx="1295400" cy="12239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cs-CZ"/>
          </a:p>
        </p:txBody>
      </p:sp>
      <p:sp>
        <p:nvSpPr>
          <p:cNvPr id="308253" name="Line 29"/>
          <p:cNvSpPr>
            <a:spLocks noChangeShapeType="1"/>
          </p:cNvSpPr>
          <p:nvPr/>
        </p:nvSpPr>
        <p:spPr bwMode="auto">
          <a:xfrm flipH="1" flipV="1">
            <a:off x="2627313" y="4581525"/>
            <a:ext cx="1600200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sp>
        <p:nvSpPr>
          <p:cNvPr id="308254" name="Line 30"/>
          <p:cNvSpPr>
            <a:spLocks noChangeShapeType="1"/>
          </p:cNvSpPr>
          <p:nvPr/>
        </p:nvSpPr>
        <p:spPr bwMode="auto">
          <a:xfrm flipH="1" flipV="1">
            <a:off x="2627313" y="3357563"/>
            <a:ext cx="1600200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635125" y="3644900"/>
            <a:ext cx="6796088" cy="2736850"/>
            <a:chOff x="1040" y="2296"/>
            <a:chExt cx="4281" cy="1724"/>
          </a:xfrm>
        </p:grpSpPr>
        <p:pic>
          <p:nvPicPr>
            <p:cNvPr id="308256" name="Picture 32" descr="RAOkontejner_1202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99" y="2296"/>
              <a:ext cx="2622" cy="17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40" y="3590"/>
              <a:ext cx="140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tabLst>
                  <a:tab pos="182563" algn="l"/>
                  <a:tab pos="2149475" algn="l"/>
                </a:tabLst>
              </a:pPr>
              <a:r>
                <a:rPr lang="en-GB" sz="2000" b="1">
                  <a:solidFill>
                    <a:srgbClr val="005A00"/>
                  </a:solidFill>
                </a:rPr>
                <a:t>Detail of disposed waste - section</a:t>
              </a:r>
              <a:endParaRPr lang="en-GB" sz="2000" b="1"/>
            </a:p>
          </p:txBody>
        </p:sp>
      </p:grpSp>
      <p:pic>
        <p:nvPicPr>
          <p:cNvPr id="17" name="Picture 6" descr="logo_n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-5.55556E-6 L 5.55556E-7 -5.55556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12616 L -3.61111E-6 -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49" grpId="0" animBg="1"/>
      <p:bldP spid="308250" grpId="0" animBg="1"/>
      <p:bldP spid="308251" grpId="0" animBg="1"/>
      <p:bldP spid="308252" grpId="0" animBg="1"/>
      <p:bldP spid="308253" grpId="0" animBg="1"/>
      <p:bldP spid="3082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DGR in the Czech Republic Upcoming R&amp;D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/>
              <a:t>Relevant projects in the presence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Near Field R&amp;D project – </a:t>
            </a:r>
            <a:r>
              <a:rPr lang="en-US" sz="1800" dirty="0" smtClean="0">
                <a:latin typeface="Arial" charset="0"/>
              </a:rPr>
              <a:t>finished in July 2008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Far field project –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ongoing,to</a:t>
            </a:r>
            <a:r>
              <a:rPr lang="en-US" sz="1800" dirty="0" smtClean="0">
                <a:latin typeface="Arial" charset="0"/>
              </a:rPr>
              <a:t> be finished in the end of 2009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CC3300"/>
                </a:solidFill>
              </a:rPr>
              <a:t>No geological exploration at the sites – expected to start in 2010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CC3300"/>
                </a:solidFill>
              </a:rPr>
              <a:t>No existing geological study of behavior and characterization of host rocks (granites)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CC3300"/>
                </a:solidFill>
              </a:rPr>
              <a:t>No real site specific data</a:t>
            </a:r>
            <a:endParaRPr lang="en-US" sz="1800" dirty="0" smtClean="0">
              <a:solidFill>
                <a:srgbClr val="CC33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/>
              <a:t>Upcoming projects (to start in 2008, 2009)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Projects supporting future sites evaluation (continuously and prior to site evaluation)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Methodology for suitable site 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Criteria of 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Data for Safety Case modeling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Reference design of DGR (to start in 2nd half of 2008)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Site selection projects – (start in 2010)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</p:txBody>
      </p:sp>
      <p:pic>
        <p:nvPicPr>
          <p:cNvPr id="7172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8C474-B053-4C68-A245-1991BB77FB8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 smtClean="0">
                <a:latin typeface="Arial" charset="0"/>
              </a:rPr>
              <a:t>Geological survey</a:t>
            </a:r>
            <a:r>
              <a:rPr lang="cs-CZ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on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Parallel geophysical and geochemical landscape survey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Drilling of boreholes </a:t>
            </a:r>
            <a:r>
              <a:rPr lang="cs-CZ" dirty="0" smtClean="0">
                <a:latin typeface="Arial" charset="0"/>
              </a:rPr>
              <a:t>(</a:t>
            </a:r>
            <a:r>
              <a:rPr lang="en-US" dirty="0" smtClean="0">
                <a:latin typeface="Arial" charset="0"/>
              </a:rPr>
              <a:t>one or two </a:t>
            </a:r>
            <a:r>
              <a:rPr lang="cs-CZ" dirty="0" err="1" smtClean="0">
                <a:latin typeface="Arial" charset="0"/>
              </a:rPr>
              <a:t>at</a:t>
            </a:r>
            <a:r>
              <a:rPr lang="cs-CZ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each site</a:t>
            </a:r>
            <a:r>
              <a:rPr lang="cs-CZ" dirty="0" smtClean="0">
                <a:latin typeface="Arial" charset="0"/>
              </a:rPr>
              <a:t>)</a:t>
            </a:r>
            <a:endParaRPr lang="en-US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Rock characterization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 smtClean="0">
                <a:latin typeface="Arial" charset="0"/>
              </a:rPr>
              <a:t>Environmental site specific studies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 smtClean="0">
                <a:latin typeface="Arial" charset="0"/>
              </a:rPr>
              <a:t>Feasibility Stud</a:t>
            </a:r>
            <a:r>
              <a:rPr lang="cs-CZ" dirty="0" err="1" smtClean="0">
                <a:latin typeface="Arial" charset="0"/>
              </a:rPr>
              <a:t>ies</a:t>
            </a:r>
            <a:endParaRPr lang="en-US" dirty="0" smtClean="0">
              <a:latin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 smtClean="0">
                <a:latin typeface="Arial" charset="0"/>
              </a:rPr>
              <a:t>Preliminary Safety Case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 smtClean="0">
                <a:latin typeface="Arial" charset="0"/>
              </a:rPr>
              <a:t>E.I.A.</a:t>
            </a:r>
          </a:p>
        </p:txBody>
      </p:sp>
      <p:sp>
        <p:nvSpPr>
          <p:cNvPr id="8195" name="Rectangle 7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Supposed Site selection projects</a:t>
            </a:r>
          </a:p>
        </p:txBody>
      </p:sp>
      <p:pic>
        <p:nvPicPr>
          <p:cNvPr id="8196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2AED9-5704-4503-9D3A-8087080CFA3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2362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Near future and RAWRA´s  approach (1)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program for selected sites </a:t>
            </a:r>
            <a:r>
              <a:rPr lang="en-US" sz="2800" dirty="0" smtClean="0"/>
              <a:t>(one + one as backup site) </a:t>
            </a:r>
          </a:p>
          <a:p>
            <a:pPr lvl="1">
              <a:defRPr/>
            </a:pPr>
            <a:r>
              <a:rPr lang="en-US" sz="2400" dirty="0" smtClean="0"/>
              <a:t>local communities must be aware of potential rewards</a:t>
            </a:r>
          </a:p>
          <a:p>
            <a:pPr lvl="1">
              <a:defRPr/>
            </a:pPr>
            <a:r>
              <a:rPr lang="en-US" sz="2400" dirty="0" smtClean="0"/>
              <a:t>motivation program for exploration process - support for the public involved in the selection program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campaign </a:t>
            </a:r>
            <a:r>
              <a:rPr lang="en-US" sz="2800" dirty="0" smtClean="0"/>
              <a:t>– general across the whole Czech Republic and specific for regions with potential sites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C0C83-2C98-45E2-B7D3-E948ACA184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270" name="Picture 6" descr="logo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2362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future and RAWRA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´s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approach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(2)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cs-CZ" smtClean="0"/>
              <a:t>other </a:t>
            </a:r>
            <a:r>
              <a:rPr lang="en-US" smtClean="0"/>
              <a:t>way </a:t>
            </a:r>
            <a:r>
              <a:rPr lang="cs-CZ" smtClean="0"/>
              <a:t>t</a:t>
            </a:r>
            <a:r>
              <a:rPr lang="en-US" smtClean="0"/>
              <a:t>o </a:t>
            </a:r>
            <a:r>
              <a:rPr lang="cs-CZ" smtClean="0"/>
              <a:t>get </a:t>
            </a:r>
            <a:r>
              <a:rPr lang="en-US" smtClean="0"/>
              <a:t>solutions </a:t>
            </a:r>
            <a:r>
              <a:rPr lang="cs-CZ" smtClean="0"/>
              <a:t>(if </a:t>
            </a:r>
            <a:r>
              <a:rPr lang="en-US" smtClean="0"/>
              <a:t>motivation </a:t>
            </a:r>
            <a:r>
              <a:rPr lang="cs-CZ" smtClean="0"/>
              <a:t>is uns</a:t>
            </a:r>
            <a:r>
              <a:rPr lang="en-US" smtClean="0"/>
              <a:t>uccesful</a:t>
            </a:r>
            <a:r>
              <a:rPr lang="cs-CZ" smtClean="0"/>
              <a:t>l</a:t>
            </a:r>
            <a:r>
              <a:rPr lang="en-US" smtClean="0"/>
              <a:t> is</a:t>
            </a:r>
            <a:r>
              <a:rPr lang="cs-CZ" smtClean="0"/>
              <a:t> </a:t>
            </a:r>
          </a:p>
          <a:p>
            <a:pPr>
              <a:buFont typeface="Arial" charset="0"/>
              <a:buNone/>
            </a:pPr>
            <a:r>
              <a:rPr lang="cs-CZ" smtClean="0"/>
              <a:t>				Mi</a:t>
            </a:r>
            <a:r>
              <a:rPr lang="en-US" smtClean="0"/>
              <a:t>litary Domains</a:t>
            </a:r>
          </a:p>
          <a:p>
            <a:r>
              <a:rPr lang="en-US" smtClean="0"/>
              <a:t>Currently started project „Critical bibliography search of existing geological information about military domains</a:t>
            </a:r>
            <a:r>
              <a:rPr lang="cs-CZ" smtClean="0"/>
              <a:t> in the Czech rep.“</a:t>
            </a:r>
            <a:endParaRPr lang="en-US" smtClean="0"/>
          </a:p>
          <a:p>
            <a:r>
              <a:rPr lang="en-US" smtClean="0"/>
              <a:t>The go</a:t>
            </a:r>
            <a:r>
              <a:rPr lang="cs-CZ" smtClean="0"/>
              <a:t>a</a:t>
            </a:r>
            <a:r>
              <a:rPr lang="en-US" smtClean="0"/>
              <a:t>l is t</a:t>
            </a:r>
            <a:r>
              <a:rPr lang="cs-CZ" smtClean="0"/>
              <a:t>o</a:t>
            </a:r>
            <a:r>
              <a:rPr lang="en-US" smtClean="0"/>
              <a:t> find potential area of existing military domain with potential sitting of DGR</a:t>
            </a:r>
          </a:p>
          <a:p>
            <a:endParaRPr lang="cs-CZ" smtClean="0"/>
          </a:p>
          <a:p>
            <a:endParaRPr lang="cs-CZ" smtClean="0"/>
          </a:p>
          <a:p>
            <a:pPr lvl="1"/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D17C5-CD18-488B-BA67-D6B234CCB5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294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Military domains in the Czech Republic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8C30-E7F9-496C-ACF1-E9C1CE8C9B8D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13317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ek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9501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939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Military Domains in the Czech republic – Geology</a:t>
            </a:r>
          </a:p>
        </p:txBody>
      </p:sp>
      <p:pic>
        <p:nvPicPr>
          <p:cNvPr id="14339" name="Zástupný symbol pro obsah 5" descr="Geology_DGR_plus_Vojenske ujezdy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143000"/>
            <a:ext cx="8215313" cy="500221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3B16B-305C-4BD5-8948-F94D0415DBC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14342" name="Picture 6" descr="logo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Military Domains in the Czech republic – Geology (2)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5FE60-AC97-4480-9316-2ABB3CFE96BD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15365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00063" y="1308100"/>
          <a:ext cx="8429655" cy="4978419"/>
        </p:xfrm>
        <a:graphic>
          <a:graphicData uri="http://schemas.openxmlformats.org/drawingml/2006/table">
            <a:tbl>
              <a:tblPr/>
              <a:tblGrid>
                <a:gridCol w="1071541"/>
                <a:gridCol w="1481014"/>
                <a:gridCol w="5877100"/>
              </a:tblGrid>
              <a:tr h="370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MD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Area (km</a:t>
                      </a:r>
                      <a:r>
                        <a:rPr lang="cs-CZ" sz="2000" b="1" baseline="30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Geological conditions</a:t>
                      </a:r>
                      <a:endParaRPr lang="en-US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9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Hradiště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332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smtClean="0">
                          <a:latin typeface="+mn-lt"/>
                          <a:ea typeface="Calibri"/>
                          <a:cs typeface="Times New Roman"/>
                        </a:rPr>
                        <a:t>Complex  of volcano sedimentary </a:t>
                      </a:r>
                      <a:r>
                        <a:rPr lang="en-US" sz="2000" noProof="0" smtClean="0">
                          <a:latin typeface="Calibri"/>
                          <a:ea typeface="Calibri"/>
                          <a:cs typeface="Times New Roman"/>
                        </a:rPr>
                        <a:t>rocks,  source term of termal and spa springs</a:t>
                      </a:r>
                      <a:r>
                        <a:rPr lang="en-US" sz="2000" baseline="0" noProof="0" smtClean="0">
                          <a:latin typeface="Calibri"/>
                          <a:ea typeface="Calibri"/>
                          <a:cs typeface="Times New Roman"/>
                        </a:rPr>
                        <a:t> with possible influence by underground mining </a:t>
                      </a:r>
                      <a:endParaRPr lang="en-US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Brdy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smtClean="0">
                          <a:latin typeface="Calibri"/>
                          <a:ea typeface="Calibri"/>
                          <a:cs typeface="Times New Roman"/>
                        </a:rPr>
                        <a:t>Complex of permeable and semipermeable sedimentary rocks.  Two small granitic  rocks bodies</a:t>
                      </a:r>
                      <a:endParaRPr lang="en-US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Boletice</a:t>
                      </a:r>
                      <a:endParaRPr lang="en-US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smtClean="0">
                          <a:latin typeface="Calibri"/>
                          <a:ea typeface="Calibri"/>
                          <a:cs typeface="Times New Roman"/>
                        </a:rPr>
                        <a:t>Granitic roks and granulites (metamorphosed granites)</a:t>
                      </a:r>
                      <a:endParaRPr lang="en-US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Březina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smtClean="0">
                          <a:latin typeface="+mn-lt"/>
                          <a:ea typeface="Calibri"/>
                          <a:cs typeface="Times New Roman"/>
                        </a:rPr>
                        <a:t>Complex of permeable and semipermeable sedimentary rocks.  High number</a:t>
                      </a:r>
                      <a:r>
                        <a:rPr lang="en-US" sz="2000" baseline="0" noProof="0" smtClean="0">
                          <a:latin typeface="+mn-lt"/>
                          <a:ea typeface="Calibri"/>
                          <a:cs typeface="Times New Roman"/>
                        </a:rPr>
                        <a:t> of diferent </a:t>
                      </a:r>
                      <a:r>
                        <a:rPr lang="en-US" sz="2000" noProof="0" smtClean="0">
                          <a:latin typeface="+mn-lt"/>
                          <a:ea typeface="Calibri"/>
                          <a:cs typeface="Times New Roman"/>
                        </a:rPr>
                        <a:t>tectonic disruptions, zones and faults</a:t>
                      </a:r>
                      <a:endParaRPr lang="en-US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Libavá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smtClean="0">
                          <a:latin typeface="Calibri"/>
                          <a:ea typeface="Calibri"/>
                          <a:cs typeface="Times New Roman"/>
                        </a:rPr>
                        <a:t>327</a:t>
                      </a:r>
                      <a:endParaRPr lang="en-US" sz="20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Complex of permeable and </a:t>
                      </a:r>
                      <a:r>
                        <a:rPr lang="en-US" sz="2000" noProof="0" dirty="0" err="1" smtClean="0">
                          <a:latin typeface="+mn-lt"/>
                          <a:ea typeface="Calibri"/>
                          <a:cs typeface="Times New Roman"/>
                        </a:rPr>
                        <a:t>semipermeable</a:t>
                      </a: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 sedimentary rocks.  High number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en-US" sz="2000" baseline="0" noProof="0" dirty="0" err="1" smtClean="0">
                          <a:latin typeface="+mn-lt"/>
                          <a:ea typeface="Calibri"/>
                          <a:cs typeface="Times New Roman"/>
                        </a:rPr>
                        <a:t>diferent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noProof="0" dirty="0" smtClean="0">
                          <a:latin typeface="+mn-lt"/>
                          <a:ea typeface="Calibri"/>
                          <a:cs typeface="Times New Roman"/>
                        </a:rPr>
                        <a:t>tectonic disruptions, zones and faults. The risks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to </a:t>
                      </a:r>
                      <a:r>
                        <a:rPr lang="en-US" sz="2000" baseline="0" noProof="0" dirty="0" err="1" smtClean="0">
                          <a:latin typeface="+mn-lt"/>
                          <a:ea typeface="Calibri"/>
                          <a:cs typeface="Times New Roman"/>
                        </a:rPr>
                        <a:t>impast</a:t>
                      </a:r>
                      <a:r>
                        <a:rPr lang="en-US" sz="200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sours areas of mineral waters springs</a:t>
                      </a:r>
                      <a:endParaRPr lang="en-US" sz="200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Summary of GR development program in the Czech Republic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en-US" sz="2400" b="1" dirty="0" err="1" smtClean="0"/>
              <a:t>Siting</a:t>
            </a:r>
            <a:r>
              <a:rPr lang="en-US" sz="2400" b="1" dirty="0" smtClean="0"/>
              <a:t> Strategy</a:t>
            </a:r>
          </a:p>
          <a:p>
            <a:pPr lvl="1"/>
            <a:r>
              <a:rPr lang="en-US" sz="2400" b="1" dirty="0" smtClean="0"/>
              <a:t>1 + 1 sites in 2015 (2020) – </a:t>
            </a:r>
            <a:r>
              <a:rPr lang="en-US" sz="2400" b="1" dirty="0" err="1" smtClean="0"/>
              <a:t>criterial</a:t>
            </a:r>
            <a:r>
              <a:rPr lang="en-US" sz="2400" b="1" dirty="0" smtClean="0"/>
              <a:t> evaluation from 6 (or more) sites </a:t>
            </a:r>
          </a:p>
          <a:p>
            <a:pPr lvl="1"/>
            <a:r>
              <a:rPr lang="en-US" sz="2400" b="1" dirty="0" smtClean="0"/>
              <a:t>2030 – URL</a:t>
            </a:r>
          </a:p>
          <a:p>
            <a:pPr lvl="1"/>
            <a:r>
              <a:rPr lang="en-US" sz="2400" b="1" dirty="0" smtClean="0"/>
              <a:t>2065 – operation of DGR</a:t>
            </a:r>
          </a:p>
          <a:p>
            <a:r>
              <a:rPr lang="en-US" sz="2400" b="1" dirty="0" smtClean="0"/>
              <a:t>Regulations </a:t>
            </a:r>
          </a:p>
          <a:p>
            <a:pPr lvl="1"/>
            <a:r>
              <a:rPr lang="en-US" sz="2400" b="1" dirty="0" smtClean="0"/>
              <a:t>no specific regulation for DGR development – </a:t>
            </a:r>
            <a:r>
              <a:rPr lang="en-US" sz="2400" b="1" dirty="0" err="1" smtClean="0"/>
              <a:t>aplication</a:t>
            </a:r>
            <a:r>
              <a:rPr lang="en-US" sz="2400" b="1" dirty="0" smtClean="0"/>
              <a:t> of IAEA standards</a:t>
            </a:r>
          </a:p>
          <a:p>
            <a:r>
              <a:rPr lang="en-US" sz="2400" b="1" dirty="0" smtClean="0"/>
              <a:t>Host rock</a:t>
            </a:r>
          </a:p>
          <a:p>
            <a:pPr lvl="1"/>
            <a:r>
              <a:rPr lang="en-US" sz="2400" b="1" dirty="0" smtClean="0"/>
              <a:t>Granites, granitic rocks (</a:t>
            </a:r>
            <a:r>
              <a:rPr lang="en-US" sz="2400" b="1" dirty="0" err="1" smtClean="0"/>
              <a:t>metamorphoused</a:t>
            </a:r>
            <a:r>
              <a:rPr lang="en-US" sz="2400" b="1" dirty="0" smtClean="0"/>
              <a:t> granites)</a:t>
            </a:r>
          </a:p>
          <a:p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A98A2-A350-47CE-A5F0-BA6B248FFCE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6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94" descr="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125538"/>
            <a:ext cx="7848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Nuclear sites in the Czech Republic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36866" name="Photo Editor Photo" r:id="rId5" imgW="1400000" imgH="1628571" progId="">
              <p:embed/>
            </p:oleObj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 flipV="1">
            <a:off x="179388" y="6524625"/>
            <a:ext cx="8785225" cy="73025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184718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00338" y="3860800"/>
            <a:ext cx="1012825" cy="544513"/>
            <a:chOff x="2351" y="2795"/>
            <a:chExt cx="638" cy="34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351" y="2993"/>
              <a:ext cx="232" cy="145"/>
              <a:chOff x="2351" y="2993"/>
              <a:chExt cx="232" cy="145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351" y="2993"/>
                <a:ext cx="140" cy="145"/>
                <a:chOff x="2141" y="2828"/>
                <a:chExt cx="140" cy="136"/>
              </a:xfrm>
            </p:grpSpPr>
            <p:sp>
              <p:nvSpPr>
                <p:cNvPr id="2129" name="Arc 11"/>
                <p:cNvSpPr>
                  <a:spLocks/>
                </p:cNvSpPr>
                <p:nvPr/>
              </p:nvSpPr>
              <p:spPr bwMode="auto">
                <a:xfrm>
                  <a:off x="2141" y="2828"/>
                  <a:ext cx="39" cy="1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30" name="Arc 12"/>
                <p:cNvSpPr>
                  <a:spLocks/>
                </p:cNvSpPr>
                <p:nvPr/>
              </p:nvSpPr>
              <p:spPr bwMode="auto">
                <a:xfrm>
                  <a:off x="2241" y="2828"/>
                  <a:ext cx="40" cy="128"/>
                </a:xfrm>
                <a:custGeom>
                  <a:avLst/>
                  <a:gdLst>
                    <a:gd name="T0" fmla="*/ 0 w 21600"/>
                    <a:gd name="T1" fmla="*/ 1 h 21593"/>
                    <a:gd name="T2" fmla="*/ 0 w 21600"/>
                    <a:gd name="T3" fmla="*/ 0 h 21593"/>
                    <a:gd name="T4" fmla="*/ 0 w 21600"/>
                    <a:gd name="T5" fmla="*/ 0 h 2159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3"/>
                    <a:gd name="T11" fmla="*/ 21600 w 21600"/>
                    <a:gd name="T12" fmla="*/ 21593 h 215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3" fill="none" extrusionOk="0">
                      <a:moveTo>
                        <a:pt x="21052" y="21593"/>
                      </a:moveTo>
                      <a:cubicBezTo>
                        <a:pt x="9340" y="21296"/>
                        <a:pt x="0" y="11716"/>
                        <a:pt x="0" y="0"/>
                      </a:cubicBezTo>
                    </a:path>
                    <a:path w="21600" h="21593" stroke="0" extrusionOk="0">
                      <a:moveTo>
                        <a:pt x="21052" y="21593"/>
                      </a:moveTo>
                      <a:cubicBezTo>
                        <a:pt x="9340" y="21296"/>
                        <a:pt x="0" y="11716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31" name="Line 13"/>
                <p:cNvSpPr>
                  <a:spLocks noChangeShapeType="1"/>
                </p:cNvSpPr>
                <p:nvPr/>
              </p:nvSpPr>
              <p:spPr bwMode="auto">
                <a:xfrm>
                  <a:off x="2150" y="2964"/>
                  <a:ext cx="120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32" name="Line 14"/>
                <p:cNvSpPr>
                  <a:spLocks noChangeShapeType="1"/>
                </p:cNvSpPr>
                <p:nvPr/>
              </p:nvSpPr>
              <p:spPr bwMode="auto">
                <a:xfrm>
                  <a:off x="2196" y="2828"/>
                  <a:ext cx="28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2443" y="2993"/>
                <a:ext cx="140" cy="145"/>
                <a:chOff x="2233" y="2828"/>
                <a:chExt cx="140" cy="136"/>
              </a:xfrm>
            </p:grpSpPr>
            <p:sp>
              <p:nvSpPr>
                <p:cNvPr id="2125" name="Arc 16"/>
                <p:cNvSpPr>
                  <a:spLocks/>
                </p:cNvSpPr>
                <p:nvPr/>
              </p:nvSpPr>
              <p:spPr bwMode="auto">
                <a:xfrm>
                  <a:off x="2233" y="2828"/>
                  <a:ext cx="39" cy="1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26" name="Arc 17"/>
                <p:cNvSpPr>
                  <a:spLocks/>
                </p:cNvSpPr>
                <p:nvPr/>
              </p:nvSpPr>
              <p:spPr bwMode="auto">
                <a:xfrm>
                  <a:off x="2334" y="2828"/>
                  <a:ext cx="39" cy="128"/>
                </a:xfrm>
                <a:custGeom>
                  <a:avLst/>
                  <a:gdLst>
                    <a:gd name="T0" fmla="*/ 0 w 21600"/>
                    <a:gd name="T1" fmla="*/ 1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27" name="Line 18"/>
                <p:cNvSpPr>
                  <a:spLocks noChangeShapeType="1"/>
                </p:cNvSpPr>
                <p:nvPr/>
              </p:nvSpPr>
              <p:spPr bwMode="auto">
                <a:xfrm>
                  <a:off x="2242" y="2964"/>
                  <a:ext cx="121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28" name="Line 19"/>
                <p:cNvSpPr>
                  <a:spLocks noChangeShapeType="1"/>
                </p:cNvSpPr>
                <p:nvPr/>
              </p:nvSpPr>
              <p:spPr bwMode="auto">
                <a:xfrm>
                  <a:off x="2288" y="2828"/>
                  <a:ext cx="29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2122" name="Rectangle 20"/>
            <p:cNvSpPr>
              <a:spLocks noChangeArrowheads="1"/>
            </p:cNvSpPr>
            <p:nvPr/>
          </p:nvSpPr>
          <p:spPr bwMode="auto">
            <a:xfrm>
              <a:off x="2426" y="2795"/>
              <a:ext cx="56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defTabSz="762000" eaLnBrk="0" hangingPunct="0"/>
              <a:r>
                <a:rPr lang="en-GB" sz="1600" b="1">
                  <a:latin typeface="Times New Roman" pitchFamily="18" charset="0"/>
                </a:rPr>
                <a:t>Temelín</a:t>
              </a:r>
            </a:p>
          </p:txBody>
        </p:sp>
      </p:grpSp>
      <p:sp>
        <p:nvSpPr>
          <p:cNvPr id="2055" name="Rectangle 23"/>
          <p:cNvSpPr>
            <a:spLocks noChangeArrowheads="1"/>
          </p:cNvSpPr>
          <p:nvPr/>
        </p:nvSpPr>
        <p:spPr bwMode="auto">
          <a:xfrm>
            <a:off x="5364163" y="3284538"/>
            <a:ext cx="14287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r>
              <a:rPr lang="en-GB" sz="1600" b="1">
                <a:latin typeface="Times New Roman" pitchFamily="18" charset="0"/>
              </a:rPr>
              <a:t>Dolní Rožínka</a:t>
            </a:r>
          </a:p>
        </p:txBody>
      </p:sp>
      <p:sp>
        <p:nvSpPr>
          <p:cNvPr id="2056" name="AutoShape 24"/>
          <p:cNvSpPr>
            <a:spLocks noChangeArrowheads="1"/>
          </p:cNvSpPr>
          <p:nvPr/>
        </p:nvSpPr>
        <p:spPr bwMode="auto">
          <a:xfrm>
            <a:off x="5292725" y="3573463"/>
            <a:ext cx="134938" cy="141287"/>
          </a:xfrm>
          <a:prstGeom prst="diamond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5508625" y="4510088"/>
            <a:ext cx="10715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GB" sz="1600" b="1">
                <a:latin typeface="Times New Roman" pitchFamily="18" charset="0"/>
              </a:rPr>
              <a:t>Dukovany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003800" y="4438650"/>
            <a:ext cx="581025" cy="317500"/>
            <a:chOff x="3696" y="3249"/>
            <a:chExt cx="366" cy="200"/>
          </a:xfrm>
        </p:grpSpPr>
        <p:sp>
          <p:nvSpPr>
            <p:cNvPr id="2098" name="Oval 28"/>
            <p:cNvSpPr>
              <a:spLocks noChangeArrowheads="1"/>
            </p:cNvSpPr>
            <p:nvPr/>
          </p:nvSpPr>
          <p:spPr bwMode="auto">
            <a:xfrm>
              <a:off x="3919" y="3369"/>
              <a:ext cx="77" cy="80"/>
            </a:xfrm>
            <a:prstGeom prst="ellipse">
              <a:avLst/>
            </a:prstGeom>
            <a:solidFill>
              <a:srgbClr val="FAFD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99" name="Rectangle 29"/>
            <p:cNvSpPr>
              <a:spLocks noChangeArrowheads="1"/>
            </p:cNvSpPr>
            <p:nvPr/>
          </p:nvSpPr>
          <p:spPr bwMode="auto">
            <a:xfrm>
              <a:off x="3783" y="3369"/>
              <a:ext cx="76" cy="80"/>
            </a:xfrm>
            <a:prstGeom prst="rect">
              <a:avLst/>
            </a:prstGeom>
            <a:solidFill>
              <a:srgbClr val="FF500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3696" y="3249"/>
              <a:ext cx="366" cy="91"/>
              <a:chOff x="3696" y="3249"/>
              <a:chExt cx="366" cy="91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3696" y="3249"/>
                <a:ext cx="93" cy="91"/>
                <a:chOff x="432" y="3100"/>
                <a:chExt cx="93" cy="91"/>
              </a:xfrm>
            </p:grpSpPr>
            <p:sp>
              <p:nvSpPr>
                <p:cNvPr id="2117" name="Arc 32"/>
                <p:cNvSpPr>
                  <a:spLocks/>
                </p:cNvSpPr>
                <p:nvPr/>
              </p:nvSpPr>
              <p:spPr bwMode="auto">
                <a:xfrm>
                  <a:off x="432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18" name="Arc 33"/>
                <p:cNvSpPr>
                  <a:spLocks/>
                </p:cNvSpPr>
                <p:nvPr/>
              </p:nvSpPr>
              <p:spPr bwMode="auto">
                <a:xfrm>
                  <a:off x="501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19" name="Line 34"/>
                <p:cNvSpPr>
                  <a:spLocks noChangeShapeType="1"/>
                </p:cNvSpPr>
                <p:nvPr/>
              </p:nvSpPr>
              <p:spPr bwMode="auto">
                <a:xfrm>
                  <a:off x="440" y="3191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20" name="Line 35"/>
                <p:cNvSpPr>
                  <a:spLocks noChangeShapeType="1"/>
                </p:cNvSpPr>
                <p:nvPr/>
              </p:nvSpPr>
              <p:spPr bwMode="auto">
                <a:xfrm>
                  <a:off x="472" y="3100"/>
                  <a:ext cx="12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3787" y="3249"/>
                <a:ext cx="93" cy="91"/>
                <a:chOff x="432" y="3100"/>
                <a:chExt cx="93" cy="91"/>
              </a:xfrm>
            </p:grpSpPr>
            <p:sp>
              <p:nvSpPr>
                <p:cNvPr id="2113" name="Arc 37"/>
                <p:cNvSpPr>
                  <a:spLocks/>
                </p:cNvSpPr>
                <p:nvPr/>
              </p:nvSpPr>
              <p:spPr bwMode="auto">
                <a:xfrm>
                  <a:off x="432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14" name="Arc 38"/>
                <p:cNvSpPr>
                  <a:spLocks/>
                </p:cNvSpPr>
                <p:nvPr/>
              </p:nvSpPr>
              <p:spPr bwMode="auto">
                <a:xfrm>
                  <a:off x="501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15" name="Line 39"/>
                <p:cNvSpPr>
                  <a:spLocks noChangeShapeType="1"/>
                </p:cNvSpPr>
                <p:nvPr/>
              </p:nvSpPr>
              <p:spPr bwMode="auto">
                <a:xfrm>
                  <a:off x="440" y="3191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16" name="Line 40"/>
                <p:cNvSpPr>
                  <a:spLocks noChangeShapeType="1"/>
                </p:cNvSpPr>
                <p:nvPr/>
              </p:nvSpPr>
              <p:spPr bwMode="auto">
                <a:xfrm>
                  <a:off x="472" y="3100"/>
                  <a:ext cx="12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3878" y="3249"/>
                <a:ext cx="93" cy="91"/>
                <a:chOff x="432" y="3100"/>
                <a:chExt cx="93" cy="91"/>
              </a:xfrm>
            </p:grpSpPr>
            <p:sp>
              <p:nvSpPr>
                <p:cNvPr id="2109" name="Arc 42"/>
                <p:cNvSpPr>
                  <a:spLocks/>
                </p:cNvSpPr>
                <p:nvPr/>
              </p:nvSpPr>
              <p:spPr bwMode="auto">
                <a:xfrm>
                  <a:off x="432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10" name="Arc 43"/>
                <p:cNvSpPr>
                  <a:spLocks/>
                </p:cNvSpPr>
                <p:nvPr/>
              </p:nvSpPr>
              <p:spPr bwMode="auto">
                <a:xfrm>
                  <a:off x="501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11" name="Line 44"/>
                <p:cNvSpPr>
                  <a:spLocks noChangeShapeType="1"/>
                </p:cNvSpPr>
                <p:nvPr/>
              </p:nvSpPr>
              <p:spPr bwMode="auto">
                <a:xfrm>
                  <a:off x="440" y="3191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12" name="Line 45"/>
                <p:cNvSpPr>
                  <a:spLocks noChangeShapeType="1"/>
                </p:cNvSpPr>
                <p:nvPr/>
              </p:nvSpPr>
              <p:spPr bwMode="auto">
                <a:xfrm>
                  <a:off x="472" y="3100"/>
                  <a:ext cx="12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3969" y="3249"/>
                <a:ext cx="93" cy="91"/>
                <a:chOff x="432" y="3100"/>
                <a:chExt cx="93" cy="91"/>
              </a:xfrm>
            </p:grpSpPr>
            <p:sp>
              <p:nvSpPr>
                <p:cNvPr id="2105" name="Arc 47"/>
                <p:cNvSpPr>
                  <a:spLocks/>
                </p:cNvSpPr>
                <p:nvPr/>
              </p:nvSpPr>
              <p:spPr bwMode="auto">
                <a:xfrm>
                  <a:off x="432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6" name="Arc 48"/>
                <p:cNvSpPr>
                  <a:spLocks/>
                </p:cNvSpPr>
                <p:nvPr/>
              </p:nvSpPr>
              <p:spPr bwMode="auto">
                <a:xfrm>
                  <a:off x="501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7" name="Line 49"/>
                <p:cNvSpPr>
                  <a:spLocks noChangeShapeType="1"/>
                </p:cNvSpPr>
                <p:nvPr/>
              </p:nvSpPr>
              <p:spPr bwMode="auto">
                <a:xfrm>
                  <a:off x="440" y="3191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08" name="Line 50"/>
                <p:cNvSpPr>
                  <a:spLocks noChangeShapeType="1"/>
                </p:cNvSpPr>
                <p:nvPr/>
              </p:nvSpPr>
              <p:spPr bwMode="auto">
                <a:xfrm>
                  <a:off x="472" y="3100"/>
                  <a:ext cx="12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2059" name="Oval 54"/>
          <p:cNvSpPr>
            <a:spLocks noChangeArrowheads="1"/>
          </p:cNvSpPr>
          <p:nvPr/>
        </p:nvSpPr>
        <p:spPr bwMode="auto">
          <a:xfrm>
            <a:off x="3132138" y="1989138"/>
            <a:ext cx="122237" cy="127000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Rectangle 55"/>
          <p:cNvSpPr>
            <a:spLocks noChangeArrowheads="1"/>
          </p:cNvSpPr>
          <p:nvPr/>
        </p:nvSpPr>
        <p:spPr bwMode="auto">
          <a:xfrm>
            <a:off x="3203575" y="1700213"/>
            <a:ext cx="8921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GB" sz="1600" b="1">
                <a:latin typeface="Times New Roman" pitchFamily="18" charset="0"/>
              </a:rPr>
              <a:t>Richard</a:t>
            </a:r>
          </a:p>
        </p:txBody>
      </p:sp>
      <p:sp>
        <p:nvSpPr>
          <p:cNvPr id="2061" name="Oval 57"/>
          <p:cNvSpPr>
            <a:spLocks noChangeArrowheads="1"/>
          </p:cNvSpPr>
          <p:nvPr/>
        </p:nvSpPr>
        <p:spPr bwMode="auto">
          <a:xfrm>
            <a:off x="1403350" y="2420938"/>
            <a:ext cx="122238" cy="127000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2" name="Rectangle 58"/>
          <p:cNvSpPr>
            <a:spLocks noChangeArrowheads="1"/>
          </p:cNvSpPr>
          <p:nvPr/>
        </p:nvSpPr>
        <p:spPr bwMode="auto">
          <a:xfrm>
            <a:off x="1476375" y="2276475"/>
            <a:ext cx="9731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GB" sz="1600" b="1">
                <a:latin typeface="Times New Roman" pitchFamily="18" charset="0"/>
              </a:rPr>
              <a:t>Bratrství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2843213" y="2420938"/>
            <a:ext cx="1276350" cy="754062"/>
            <a:chOff x="2517" y="1933"/>
            <a:chExt cx="804" cy="475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2517" y="1933"/>
              <a:ext cx="320" cy="279"/>
              <a:chOff x="2517" y="1933"/>
              <a:chExt cx="320" cy="279"/>
            </a:xfrm>
          </p:grpSpPr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2608" y="2115"/>
                <a:ext cx="94" cy="97"/>
                <a:chOff x="2188" y="2057"/>
                <a:chExt cx="94" cy="91"/>
              </a:xfrm>
            </p:grpSpPr>
            <p:sp>
              <p:nvSpPr>
                <p:cNvPr id="2094" name="Arc 62"/>
                <p:cNvSpPr>
                  <a:spLocks/>
                </p:cNvSpPr>
                <p:nvPr/>
              </p:nvSpPr>
              <p:spPr bwMode="auto">
                <a:xfrm>
                  <a:off x="2188" y="2057"/>
                  <a:ext cx="24" cy="84"/>
                </a:xfrm>
                <a:custGeom>
                  <a:avLst/>
                  <a:gdLst>
                    <a:gd name="T0" fmla="*/ 0 w 21600"/>
                    <a:gd name="T1" fmla="*/ 0 h 21862"/>
                    <a:gd name="T2" fmla="*/ 0 w 21600"/>
                    <a:gd name="T3" fmla="*/ 0 h 21862"/>
                    <a:gd name="T4" fmla="*/ 0 w 21600"/>
                    <a:gd name="T5" fmla="*/ 0 h 218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62"/>
                    <a:gd name="T11" fmla="*/ 21600 w 21600"/>
                    <a:gd name="T12" fmla="*/ 21862 h 21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62" fill="none" extrusionOk="0">
                      <a:moveTo>
                        <a:pt x="21598" y="-1"/>
                      </a:moveTo>
                      <a:cubicBezTo>
                        <a:pt x="21599" y="87"/>
                        <a:pt x="21600" y="174"/>
                        <a:pt x="21600" y="262"/>
                      </a:cubicBezTo>
                      <a:cubicBezTo>
                        <a:pt x="21600" y="12191"/>
                        <a:pt x="11929" y="21861"/>
                        <a:pt x="0" y="21862"/>
                      </a:cubicBezTo>
                    </a:path>
                    <a:path w="21600" h="21862" stroke="0" extrusionOk="0">
                      <a:moveTo>
                        <a:pt x="21598" y="-1"/>
                      </a:moveTo>
                      <a:cubicBezTo>
                        <a:pt x="21599" y="87"/>
                        <a:pt x="21600" y="174"/>
                        <a:pt x="21600" y="262"/>
                      </a:cubicBezTo>
                      <a:cubicBezTo>
                        <a:pt x="21600" y="12191"/>
                        <a:pt x="11929" y="21861"/>
                        <a:pt x="0" y="21862"/>
                      </a:cubicBez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5" name="Arc 63"/>
                <p:cNvSpPr>
                  <a:spLocks/>
                </p:cNvSpPr>
                <p:nvPr/>
              </p:nvSpPr>
              <p:spPr bwMode="auto">
                <a:xfrm>
                  <a:off x="2258" y="2058"/>
                  <a:ext cx="24" cy="83"/>
                </a:xfrm>
                <a:custGeom>
                  <a:avLst/>
                  <a:gdLst>
                    <a:gd name="T0" fmla="*/ 0 w 21600"/>
                    <a:gd name="T1" fmla="*/ 0 h 21836"/>
                    <a:gd name="T2" fmla="*/ 0 w 21600"/>
                    <a:gd name="T3" fmla="*/ 0 h 21836"/>
                    <a:gd name="T4" fmla="*/ 0 w 21600"/>
                    <a:gd name="T5" fmla="*/ 0 h 218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36"/>
                    <a:gd name="T11" fmla="*/ 21600 w 21600"/>
                    <a:gd name="T12" fmla="*/ 21836 h 21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36" fill="none" extrusionOk="0">
                      <a:moveTo>
                        <a:pt x="20675" y="21836"/>
                      </a:moveTo>
                      <a:cubicBezTo>
                        <a:pt x="9116" y="21341"/>
                        <a:pt x="0" y="11825"/>
                        <a:pt x="0" y="256"/>
                      </a:cubicBezTo>
                      <a:cubicBezTo>
                        <a:pt x="-1" y="170"/>
                        <a:pt x="0" y="85"/>
                        <a:pt x="1" y="-1"/>
                      </a:cubicBezTo>
                    </a:path>
                    <a:path w="21600" h="21836" stroke="0" extrusionOk="0">
                      <a:moveTo>
                        <a:pt x="20675" y="21836"/>
                      </a:moveTo>
                      <a:cubicBezTo>
                        <a:pt x="9116" y="21341"/>
                        <a:pt x="0" y="11825"/>
                        <a:pt x="0" y="256"/>
                      </a:cubicBezTo>
                      <a:cubicBezTo>
                        <a:pt x="-1" y="170"/>
                        <a:pt x="0" y="85"/>
                        <a:pt x="1" y="-1"/>
                      </a:cubicBezTo>
                      <a:lnTo>
                        <a:pt x="21600" y="256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6" name="Line 64"/>
                <p:cNvSpPr>
                  <a:spLocks noChangeShapeType="1"/>
                </p:cNvSpPr>
                <p:nvPr/>
              </p:nvSpPr>
              <p:spPr bwMode="auto">
                <a:xfrm>
                  <a:off x="2197" y="2148"/>
                  <a:ext cx="74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97" name="Line 65"/>
                <p:cNvSpPr>
                  <a:spLocks noChangeShapeType="1"/>
                </p:cNvSpPr>
                <p:nvPr/>
              </p:nvSpPr>
              <p:spPr bwMode="auto">
                <a:xfrm>
                  <a:off x="2228" y="2057"/>
                  <a:ext cx="13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093" name="Rectangle 66"/>
              <p:cNvSpPr>
                <a:spLocks noChangeArrowheads="1"/>
              </p:cNvSpPr>
              <p:nvPr/>
            </p:nvSpPr>
            <p:spPr bwMode="auto">
              <a:xfrm>
                <a:off x="2517" y="1933"/>
                <a:ext cx="320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defTabSz="762000" eaLnBrk="0" hangingPunct="0"/>
                <a:r>
                  <a:rPr lang="en-GB" sz="1600" b="1">
                    <a:latin typeface="Times New Roman" pitchFamily="18" charset="0"/>
                  </a:rPr>
                  <a:t>Řež</a:t>
                </a:r>
              </a:p>
            </p:txBody>
          </p:sp>
        </p:grpSp>
        <p:grpSp>
          <p:nvGrpSpPr>
            <p:cNvPr id="15" name="Group 67"/>
            <p:cNvGrpSpPr>
              <a:grpSpLocks/>
            </p:cNvGrpSpPr>
            <p:nvPr/>
          </p:nvGrpSpPr>
          <p:grpSpPr bwMode="auto">
            <a:xfrm>
              <a:off x="2744" y="2160"/>
              <a:ext cx="577" cy="248"/>
              <a:chOff x="2744" y="2160"/>
              <a:chExt cx="577" cy="248"/>
            </a:xfrm>
          </p:grpSpPr>
          <p:sp>
            <p:nvSpPr>
              <p:cNvPr id="2090" name="Rectangle 68"/>
              <p:cNvSpPr>
                <a:spLocks noChangeArrowheads="1"/>
              </p:cNvSpPr>
              <p:nvPr/>
            </p:nvSpPr>
            <p:spPr bwMode="auto">
              <a:xfrm>
                <a:off x="2789" y="2160"/>
                <a:ext cx="532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defTabSz="762000" eaLnBrk="0" hangingPunct="0"/>
                <a:r>
                  <a:rPr lang="en-GB" sz="2000" b="1">
                    <a:latin typeface="Times New Roman" pitchFamily="18" charset="0"/>
                  </a:rPr>
                  <a:t>Praha</a:t>
                </a:r>
              </a:p>
            </p:txBody>
          </p:sp>
          <p:sp>
            <p:nvSpPr>
              <p:cNvPr id="2091" name="Oval 69"/>
              <p:cNvSpPr>
                <a:spLocks noChangeArrowheads="1"/>
              </p:cNvSpPr>
              <p:nvPr/>
            </p:nvSpPr>
            <p:spPr bwMode="auto">
              <a:xfrm>
                <a:off x="2744" y="2205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250825" y="4797425"/>
            <a:ext cx="1976438" cy="1460500"/>
            <a:chOff x="249" y="2931"/>
            <a:chExt cx="1293" cy="966"/>
          </a:xfrm>
        </p:grpSpPr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257" y="3475"/>
              <a:ext cx="891" cy="241"/>
              <a:chOff x="440" y="3580"/>
              <a:chExt cx="891" cy="241"/>
            </a:xfrm>
          </p:grpSpPr>
          <p:sp>
            <p:nvSpPr>
              <p:cNvPr id="2086" name="Oval 72"/>
              <p:cNvSpPr>
                <a:spLocks noChangeArrowheads="1"/>
              </p:cNvSpPr>
              <p:nvPr/>
            </p:nvSpPr>
            <p:spPr bwMode="auto">
              <a:xfrm>
                <a:off x="440" y="3652"/>
                <a:ext cx="76" cy="75"/>
              </a:xfrm>
              <a:prstGeom prst="ellipse">
                <a:avLst/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87" name="Rectangle 73"/>
              <p:cNvSpPr>
                <a:spLocks noChangeArrowheads="1"/>
              </p:cNvSpPr>
              <p:nvPr/>
            </p:nvSpPr>
            <p:spPr bwMode="auto">
              <a:xfrm>
                <a:off x="556" y="3580"/>
                <a:ext cx="775" cy="2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defTabSz="762000" eaLnBrk="0" hangingPunct="0"/>
                <a:r>
                  <a:rPr lang="en-GB" sz="1800">
                    <a:latin typeface="Times New Roman" pitchFamily="18" charset="0"/>
                  </a:rPr>
                  <a:t>Repository</a:t>
                </a:r>
              </a:p>
            </p:txBody>
          </p:sp>
        </p:grpSp>
        <p:grpSp>
          <p:nvGrpSpPr>
            <p:cNvPr id="18" name="Group 74"/>
            <p:cNvGrpSpPr>
              <a:grpSpLocks/>
            </p:cNvGrpSpPr>
            <p:nvPr/>
          </p:nvGrpSpPr>
          <p:grpSpPr bwMode="auto">
            <a:xfrm>
              <a:off x="249" y="3112"/>
              <a:ext cx="1293" cy="241"/>
              <a:chOff x="432" y="3217"/>
              <a:chExt cx="1293" cy="241"/>
            </a:xfrm>
          </p:grpSpPr>
          <p:grpSp>
            <p:nvGrpSpPr>
              <p:cNvPr id="19" name="Group 75"/>
              <p:cNvGrpSpPr>
                <a:grpSpLocks/>
              </p:cNvGrpSpPr>
              <p:nvPr/>
            </p:nvGrpSpPr>
            <p:grpSpPr bwMode="auto">
              <a:xfrm>
                <a:off x="432" y="3281"/>
                <a:ext cx="94" cy="91"/>
                <a:chOff x="432" y="3281"/>
                <a:chExt cx="94" cy="91"/>
              </a:xfrm>
            </p:grpSpPr>
            <p:sp>
              <p:nvSpPr>
                <p:cNvPr id="2082" name="Arc 76"/>
                <p:cNvSpPr>
                  <a:spLocks/>
                </p:cNvSpPr>
                <p:nvPr/>
              </p:nvSpPr>
              <p:spPr bwMode="auto">
                <a:xfrm>
                  <a:off x="432" y="3281"/>
                  <a:ext cx="25" cy="84"/>
                </a:xfrm>
                <a:custGeom>
                  <a:avLst/>
                  <a:gdLst>
                    <a:gd name="T0" fmla="*/ 0 w 22524"/>
                    <a:gd name="T1" fmla="*/ 0 h 21867"/>
                    <a:gd name="T2" fmla="*/ 0 w 22524"/>
                    <a:gd name="T3" fmla="*/ 0 h 21867"/>
                    <a:gd name="T4" fmla="*/ 0 w 22524"/>
                    <a:gd name="T5" fmla="*/ 0 h 21867"/>
                    <a:gd name="T6" fmla="*/ 0 60000 65536"/>
                    <a:gd name="T7" fmla="*/ 0 60000 65536"/>
                    <a:gd name="T8" fmla="*/ 0 60000 65536"/>
                    <a:gd name="T9" fmla="*/ 0 w 22524"/>
                    <a:gd name="T10" fmla="*/ 0 h 21867"/>
                    <a:gd name="T11" fmla="*/ 22524 w 22524"/>
                    <a:gd name="T12" fmla="*/ 21867 h 218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24" h="21867" fill="none" extrusionOk="0">
                      <a:moveTo>
                        <a:pt x="22522" y="-1"/>
                      </a:moveTo>
                      <a:cubicBezTo>
                        <a:pt x="22523" y="88"/>
                        <a:pt x="22524" y="177"/>
                        <a:pt x="22524" y="267"/>
                      </a:cubicBezTo>
                      <a:cubicBezTo>
                        <a:pt x="22524" y="12196"/>
                        <a:pt x="12853" y="21867"/>
                        <a:pt x="924" y="21867"/>
                      </a:cubicBezTo>
                      <a:cubicBezTo>
                        <a:pt x="615" y="21867"/>
                        <a:pt x="307" y="21860"/>
                        <a:pt x="-1" y="21847"/>
                      </a:cubicBezTo>
                    </a:path>
                    <a:path w="22524" h="21867" stroke="0" extrusionOk="0">
                      <a:moveTo>
                        <a:pt x="22522" y="-1"/>
                      </a:moveTo>
                      <a:cubicBezTo>
                        <a:pt x="22523" y="88"/>
                        <a:pt x="22524" y="177"/>
                        <a:pt x="22524" y="267"/>
                      </a:cubicBezTo>
                      <a:cubicBezTo>
                        <a:pt x="22524" y="12196"/>
                        <a:pt x="12853" y="21867"/>
                        <a:pt x="924" y="21867"/>
                      </a:cubicBezTo>
                      <a:cubicBezTo>
                        <a:pt x="615" y="21867"/>
                        <a:pt x="307" y="21860"/>
                        <a:pt x="-1" y="21847"/>
                      </a:cubicBezTo>
                      <a:lnTo>
                        <a:pt x="924" y="267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3" name="Arc 77"/>
                <p:cNvSpPr>
                  <a:spLocks/>
                </p:cNvSpPr>
                <p:nvPr/>
              </p:nvSpPr>
              <p:spPr bwMode="auto">
                <a:xfrm>
                  <a:off x="502" y="3281"/>
                  <a:ext cx="24" cy="84"/>
                </a:xfrm>
                <a:custGeom>
                  <a:avLst/>
                  <a:gdLst>
                    <a:gd name="T0" fmla="*/ 0 w 21600"/>
                    <a:gd name="T1" fmla="*/ 0 h 21862"/>
                    <a:gd name="T2" fmla="*/ 0 w 21600"/>
                    <a:gd name="T3" fmla="*/ 0 h 21862"/>
                    <a:gd name="T4" fmla="*/ 0 w 21600"/>
                    <a:gd name="T5" fmla="*/ 0 h 218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62"/>
                    <a:gd name="T11" fmla="*/ 21600 w 21600"/>
                    <a:gd name="T12" fmla="*/ 21862 h 21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62" fill="none" extrusionOk="0">
                      <a:moveTo>
                        <a:pt x="21600" y="21862"/>
                      </a:moveTo>
                      <a:cubicBezTo>
                        <a:pt x="9670" y="21862"/>
                        <a:pt x="0" y="12191"/>
                        <a:pt x="0" y="262"/>
                      </a:cubicBezTo>
                      <a:cubicBezTo>
                        <a:pt x="-1" y="174"/>
                        <a:pt x="0" y="87"/>
                        <a:pt x="1" y="-1"/>
                      </a:cubicBezTo>
                    </a:path>
                    <a:path w="21600" h="21862" stroke="0" extrusionOk="0">
                      <a:moveTo>
                        <a:pt x="21600" y="21862"/>
                      </a:moveTo>
                      <a:cubicBezTo>
                        <a:pt x="9670" y="21862"/>
                        <a:pt x="0" y="12191"/>
                        <a:pt x="0" y="262"/>
                      </a:cubicBezTo>
                      <a:cubicBezTo>
                        <a:pt x="-1" y="174"/>
                        <a:pt x="0" y="87"/>
                        <a:pt x="1" y="-1"/>
                      </a:cubicBezTo>
                      <a:lnTo>
                        <a:pt x="21600" y="262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4" name="Line 78"/>
                <p:cNvSpPr>
                  <a:spLocks noChangeShapeType="1"/>
                </p:cNvSpPr>
                <p:nvPr/>
              </p:nvSpPr>
              <p:spPr bwMode="auto">
                <a:xfrm>
                  <a:off x="442" y="3372"/>
                  <a:ext cx="74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85" name="Line 79"/>
                <p:cNvSpPr>
                  <a:spLocks noChangeShapeType="1"/>
                </p:cNvSpPr>
                <p:nvPr/>
              </p:nvSpPr>
              <p:spPr bwMode="auto">
                <a:xfrm>
                  <a:off x="472" y="3281"/>
                  <a:ext cx="13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081" name="Rectangle 80"/>
              <p:cNvSpPr>
                <a:spLocks noChangeArrowheads="1"/>
              </p:cNvSpPr>
              <p:nvPr/>
            </p:nvSpPr>
            <p:spPr bwMode="auto">
              <a:xfrm>
                <a:off x="556" y="3217"/>
                <a:ext cx="1169" cy="2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defTabSz="762000" eaLnBrk="0" hangingPunct="0"/>
                <a:r>
                  <a:rPr lang="en-GB" sz="1800">
                    <a:latin typeface="Times New Roman" pitchFamily="18" charset="0"/>
                  </a:rPr>
                  <a:t>Research Reactor</a:t>
                </a:r>
              </a:p>
            </p:txBody>
          </p:sp>
        </p:grpSp>
        <p:grpSp>
          <p:nvGrpSpPr>
            <p:cNvPr id="20" name="Group 81"/>
            <p:cNvGrpSpPr>
              <a:grpSpLocks/>
            </p:cNvGrpSpPr>
            <p:nvPr/>
          </p:nvGrpSpPr>
          <p:grpSpPr bwMode="auto">
            <a:xfrm>
              <a:off x="257" y="3656"/>
              <a:ext cx="895" cy="241"/>
              <a:chOff x="440" y="3761"/>
              <a:chExt cx="895" cy="241"/>
            </a:xfrm>
          </p:grpSpPr>
          <p:sp>
            <p:nvSpPr>
              <p:cNvPr id="2078" name="Rectangle 82"/>
              <p:cNvSpPr>
                <a:spLocks noChangeArrowheads="1"/>
              </p:cNvSpPr>
              <p:nvPr/>
            </p:nvSpPr>
            <p:spPr bwMode="auto">
              <a:xfrm>
                <a:off x="440" y="3833"/>
                <a:ext cx="76" cy="75"/>
              </a:xfrm>
              <a:prstGeom prst="rect">
                <a:avLst/>
              </a:prstGeom>
              <a:solidFill>
                <a:srgbClr val="FF500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9" name="Rectangle 83"/>
              <p:cNvSpPr>
                <a:spLocks noChangeArrowheads="1"/>
              </p:cNvSpPr>
              <p:nvPr/>
            </p:nvSpPr>
            <p:spPr bwMode="auto">
              <a:xfrm>
                <a:off x="556" y="3761"/>
                <a:ext cx="779" cy="2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defTabSz="762000" eaLnBrk="0" hangingPunct="0"/>
                <a:r>
                  <a:rPr lang="en-GB" sz="1800">
                    <a:latin typeface="Times New Roman" pitchFamily="18" charset="0"/>
                  </a:rPr>
                  <a:t>SF Storage</a:t>
                </a:r>
              </a:p>
            </p:txBody>
          </p:sp>
        </p:grpSp>
        <p:grpSp>
          <p:nvGrpSpPr>
            <p:cNvPr id="21" name="Group 84"/>
            <p:cNvGrpSpPr>
              <a:grpSpLocks/>
            </p:cNvGrpSpPr>
            <p:nvPr/>
          </p:nvGrpSpPr>
          <p:grpSpPr bwMode="auto">
            <a:xfrm>
              <a:off x="253" y="3294"/>
              <a:ext cx="1107" cy="241"/>
              <a:chOff x="436" y="3399"/>
              <a:chExt cx="1107" cy="241"/>
            </a:xfrm>
          </p:grpSpPr>
          <p:sp>
            <p:nvSpPr>
              <p:cNvPr id="2076" name="AutoShape 85"/>
              <p:cNvSpPr>
                <a:spLocks noChangeArrowheads="1"/>
              </p:cNvSpPr>
              <p:nvPr/>
            </p:nvSpPr>
            <p:spPr bwMode="auto">
              <a:xfrm>
                <a:off x="436" y="3467"/>
                <a:ext cx="84" cy="82"/>
              </a:xfrm>
              <a:prstGeom prst="diamond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7" name="Rectangle 86"/>
              <p:cNvSpPr>
                <a:spLocks noChangeArrowheads="1"/>
              </p:cNvSpPr>
              <p:nvPr/>
            </p:nvSpPr>
            <p:spPr bwMode="auto">
              <a:xfrm>
                <a:off x="557" y="3399"/>
                <a:ext cx="986" cy="2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defTabSz="762000" eaLnBrk="0" hangingPunct="0"/>
                <a:r>
                  <a:rPr lang="en-GB" sz="1800">
                    <a:latin typeface="Times New Roman" pitchFamily="18" charset="0"/>
                  </a:rPr>
                  <a:t>Uranium mine</a:t>
                </a:r>
              </a:p>
            </p:txBody>
          </p:sp>
        </p:grpSp>
        <p:grpSp>
          <p:nvGrpSpPr>
            <p:cNvPr id="22" name="Group 87"/>
            <p:cNvGrpSpPr>
              <a:grpSpLocks/>
            </p:cNvGrpSpPr>
            <p:nvPr/>
          </p:nvGrpSpPr>
          <p:grpSpPr bwMode="auto">
            <a:xfrm>
              <a:off x="249" y="2931"/>
              <a:ext cx="1272" cy="241"/>
              <a:chOff x="249" y="2931"/>
              <a:chExt cx="1272" cy="241"/>
            </a:xfrm>
          </p:grpSpPr>
          <p:grpSp>
            <p:nvGrpSpPr>
              <p:cNvPr id="23" name="Group 88"/>
              <p:cNvGrpSpPr>
                <a:grpSpLocks/>
              </p:cNvGrpSpPr>
              <p:nvPr/>
            </p:nvGrpSpPr>
            <p:grpSpPr bwMode="auto">
              <a:xfrm>
                <a:off x="249" y="2995"/>
                <a:ext cx="93" cy="91"/>
                <a:chOff x="432" y="3100"/>
                <a:chExt cx="93" cy="91"/>
              </a:xfrm>
            </p:grpSpPr>
            <p:sp>
              <p:nvSpPr>
                <p:cNvPr id="2072" name="Arc 89"/>
                <p:cNvSpPr>
                  <a:spLocks/>
                </p:cNvSpPr>
                <p:nvPr/>
              </p:nvSpPr>
              <p:spPr bwMode="auto">
                <a:xfrm>
                  <a:off x="432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3" name="Arc 90"/>
                <p:cNvSpPr>
                  <a:spLocks/>
                </p:cNvSpPr>
                <p:nvPr/>
              </p:nvSpPr>
              <p:spPr bwMode="auto">
                <a:xfrm>
                  <a:off x="501" y="3100"/>
                  <a:ext cx="2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4" name="Line 91"/>
                <p:cNvSpPr>
                  <a:spLocks noChangeShapeType="1"/>
                </p:cNvSpPr>
                <p:nvPr/>
              </p:nvSpPr>
              <p:spPr bwMode="auto">
                <a:xfrm>
                  <a:off x="440" y="3191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75" name="Line 92"/>
                <p:cNvSpPr>
                  <a:spLocks noChangeShapeType="1"/>
                </p:cNvSpPr>
                <p:nvPr/>
              </p:nvSpPr>
              <p:spPr bwMode="auto">
                <a:xfrm>
                  <a:off x="472" y="3100"/>
                  <a:ext cx="12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071" name="Rectangle 93"/>
              <p:cNvSpPr>
                <a:spLocks noChangeArrowheads="1"/>
              </p:cNvSpPr>
              <p:nvPr/>
            </p:nvSpPr>
            <p:spPr bwMode="auto">
              <a:xfrm>
                <a:off x="373" y="2931"/>
                <a:ext cx="1148" cy="2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defTabSz="762000" eaLnBrk="0" hangingPunct="0"/>
                <a:r>
                  <a:rPr lang="en-GB" sz="1800">
                    <a:latin typeface="Times New Roman" pitchFamily="18" charset="0"/>
                  </a:rPr>
                  <a:t>NPP in </a:t>
                </a:r>
                <a:r>
                  <a:rPr lang="en-US" sz="1800">
                    <a:latin typeface="Times New Roman" pitchFamily="18" charset="0"/>
                  </a:rPr>
                  <a:t>operation</a:t>
                </a:r>
              </a:p>
            </p:txBody>
          </p:sp>
        </p:grpSp>
      </p:grpSp>
      <p:pic>
        <p:nvPicPr>
          <p:cNvPr id="85" name="Picture 3" descr="Dukova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428868"/>
            <a:ext cx="2671058" cy="1701819"/>
          </a:xfrm>
          <a:prstGeom prst="rect">
            <a:avLst/>
          </a:prstGeom>
          <a:noFill/>
        </p:spPr>
      </p:pic>
      <p:pic>
        <p:nvPicPr>
          <p:cNvPr id="86" name="Picture 4" descr="Temelí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429132"/>
            <a:ext cx="2305040" cy="146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Summary of GR development program in the Czech Republic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Waste Characteristics</a:t>
            </a:r>
          </a:p>
          <a:p>
            <a:pPr lvl="1"/>
            <a:r>
              <a:rPr lang="en-US" dirty="0" smtClean="0"/>
              <a:t>HLW              3000 m3</a:t>
            </a:r>
          </a:p>
          <a:p>
            <a:pPr lvl="1"/>
            <a:r>
              <a:rPr lang="en-US" dirty="0" smtClean="0"/>
              <a:t> SNF - EDU – 1940 t (40 years operation)</a:t>
            </a:r>
          </a:p>
          <a:p>
            <a:pPr lvl="1"/>
            <a:r>
              <a:rPr lang="en-US" dirty="0" smtClean="0"/>
              <a:t> SNF - ETE  – 1790 t (40 years operation)</a:t>
            </a:r>
          </a:p>
          <a:p>
            <a:r>
              <a:rPr lang="en-US" b="1" dirty="0" smtClean="0"/>
              <a:t>Geometry: </a:t>
            </a:r>
          </a:p>
          <a:p>
            <a:pPr lvl="1"/>
            <a:r>
              <a:rPr lang="en-US" dirty="0" smtClean="0"/>
              <a:t>Shafts  or Inclines – no specific</a:t>
            </a:r>
          </a:p>
          <a:p>
            <a:pPr lvl="1"/>
            <a:r>
              <a:rPr lang="en-US" dirty="0" smtClean="0"/>
              <a:t>Final repository in depth 500m or more</a:t>
            </a:r>
          </a:p>
          <a:p>
            <a:r>
              <a:rPr lang="en-US" b="1" dirty="0" smtClean="0"/>
              <a:t>Engineered Barriers</a:t>
            </a:r>
          </a:p>
          <a:p>
            <a:pPr lvl="1"/>
            <a:r>
              <a:rPr lang="en-US" dirty="0" smtClean="0"/>
              <a:t>Adopted Scandinavian concept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A98A2-A350-47CE-A5F0-BA6B248FFCE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6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3300"/>
                </a:solidFill>
                <a:latin typeface="Comic Sans MS" pitchFamily="66" charset="0"/>
              </a:rPr>
              <a:t>Future Strategy of R&amp;D </a:t>
            </a:r>
            <a:br>
              <a:rPr lang="en-GB" sz="36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en-GB" sz="3600" b="1" dirty="0" smtClean="0">
                <a:solidFill>
                  <a:srgbClr val="003300"/>
                </a:solidFill>
                <a:latin typeface="Comic Sans MS" pitchFamily="66" charset="0"/>
              </a:rPr>
              <a:t>in the RWM – issues and goals 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latin typeface="Comic Sans MS" pitchFamily="66" charset="0"/>
              </a:rPr>
              <a:t>Support of the GR site selection process</a:t>
            </a:r>
          </a:p>
          <a:p>
            <a:pPr lvl="1"/>
            <a:r>
              <a:rPr lang="en-GB" sz="2600" dirty="0" smtClean="0">
                <a:solidFill>
                  <a:srgbClr val="006600"/>
                </a:solidFill>
                <a:latin typeface="Comic Sans MS" pitchFamily="66" charset="0"/>
              </a:rPr>
              <a:t>Site evaluation methodology</a:t>
            </a:r>
          </a:p>
          <a:p>
            <a:pPr lvl="1"/>
            <a:r>
              <a:rPr lang="en-GB" sz="2600" dirty="0" smtClean="0">
                <a:solidFill>
                  <a:srgbClr val="006600"/>
                </a:solidFill>
                <a:latin typeface="Comic Sans MS" pitchFamily="66" charset="0"/>
              </a:rPr>
              <a:t>Evaluation criteria</a:t>
            </a:r>
          </a:p>
          <a:p>
            <a:pPr lvl="1"/>
            <a:r>
              <a:rPr lang="en-GB" sz="2600" dirty="0" smtClean="0">
                <a:solidFill>
                  <a:srgbClr val="006600"/>
                </a:solidFill>
                <a:latin typeface="Comic Sans MS" pitchFamily="66" charset="0"/>
              </a:rPr>
              <a:t>Site specific data and characteristics</a:t>
            </a:r>
          </a:p>
          <a:p>
            <a:r>
              <a:rPr lang="en-GB" b="1" dirty="0" smtClean="0">
                <a:latin typeface="Comic Sans MS" pitchFamily="66" charset="0"/>
              </a:rPr>
              <a:t>Support for long term safety of GR</a:t>
            </a:r>
          </a:p>
          <a:p>
            <a:pPr lvl="1"/>
            <a:r>
              <a:rPr lang="en-GB" sz="2600" dirty="0" smtClean="0">
                <a:solidFill>
                  <a:srgbClr val="006600"/>
                </a:solidFill>
                <a:latin typeface="Comic Sans MS" pitchFamily="66" charset="0"/>
              </a:rPr>
              <a:t>Models and its validation for long term behaviour of geological repository (NF – FF, EDZ evolution, HG transport, T-H-M-C processes</a:t>
            </a:r>
          </a:p>
          <a:p>
            <a:pPr lvl="1"/>
            <a:r>
              <a:rPr lang="en-GB" sz="2600" dirty="0" smtClean="0">
                <a:solidFill>
                  <a:srgbClr val="006600"/>
                </a:solidFill>
                <a:latin typeface="Comic Sans MS" pitchFamily="66" charset="0"/>
              </a:rPr>
              <a:t>Definition and characteristics of source term (both SNF – HLW)</a:t>
            </a:r>
          </a:p>
          <a:p>
            <a:pPr lvl="1"/>
            <a:r>
              <a:rPr lang="en-GB" sz="2600" dirty="0" smtClean="0">
                <a:solidFill>
                  <a:srgbClr val="006600"/>
                </a:solidFill>
                <a:latin typeface="Comic Sans MS" pitchFamily="66" charset="0"/>
              </a:rPr>
              <a:t>Container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40962" name="Photo Editor Photo" r:id="rId3" imgW="1400000" imgH="1628571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3300"/>
                </a:solidFill>
                <a:latin typeface="Comic Sans MS" pitchFamily="66" charset="0"/>
              </a:rPr>
              <a:t>Future Strategy of R&amp;D </a:t>
            </a:r>
            <a:br>
              <a:rPr lang="en-GB" sz="36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en-GB" sz="3600" b="1" dirty="0" smtClean="0">
                <a:solidFill>
                  <a:srgbClr val="003300"/>
                </a:solidFill>
                <a:latin typeface="Comic Sans MS" pitchFamily="66" charset="0"/>
              </a:rPr>
              <a:t>in the RWM - approach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  <a:latin typeface="Comic Sans MS" pitchFamily="66" charset="0"/>
              </a:rPr>
              <a:t>(+)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Stronger partnership in international projects</a:t>
            </a:r>
          </a:p>
          <a:p>
            <a:pPr lvl="1"/>
            <a:r>
              <a:rPr lang="en-US" b="1" dirty="0" smtClean="0">
                <a:latin typeface="Comic Sans MS" pitchFamily="66" charset="0"/>
              </a:rPr>
              <a:t>EC founded</a:t>
            </a:r>
          </a:p>
          <a:p>
            <a:pPr lvl="1"/>
            <a:r>
              <a:rPr lang="en-US" b="1" dirty="0" smtClean="0">
                <a:latin typeface="Comic Sans MS" pitchFamily="66" charset="0"/>
              </a:rPr>
              <a:t>Other internationals </a:t>
            </a:r>
          </a:p>
          <a:p>
            <a:pPr lvl="1"/>
            <a:r>
              <a:rPr lang="en-US" b="1" dirty="0" smtClean="0">
                <a:latin typeface="Comic Sans MS" pitchFamily="66" charset="0"/>
              </a:rPr>
              <a:t>Bilateral – WMO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(+) Project supported future site selection process</a:t>
            </a:r>
          </a:p>
          <a:p>
            <a:pPr lvl="1"/>
            <a:r>
              <a:rPr lang="en-US" b="1" dirty="0" smtClean="0">
                <a:latin typeface="Comic Sans MS" pitchFamily="66" charset="0"/>
              </a:rPr>
              <a:t>Site specific data – used possibility to study geological phenomena in the underground </a:t>
            </a:r>
          </a:p>
          <a:p>
            <a:pPr lvl="2"/>
            <a:r>
              <a:rPr lang="en-US" b="1" dirty="0" smtClean="0">
                <a:latin typeface="Comic Sans MS" pitchFamily="66" charset="0"/>
              </a:rPr>
              <a:t>The Josef Gallery (CTU Prague)</a:t>
            </a:r>
          </a:p>
          <a:p>
            <a:pPr lvl="2"/>
            <a:r>
              <a:rPr lang="en-US" b="1" dirty="0" err="1" smtClean="0">
                <a:latin typeface="Comic Sans MS" pitchFamily="66" charset="0"/>
              </a:rPr>
              <a:t>Bedřichov</a:t>
            </a:r>
            <a:r>
              <a:rPr lang="en-US" b="1" dirty="0" smtClean="0">
                <a:latin typeface="Comic Sans MS" pitchFamily="66" charset="0"/>
              </a:rPr>
              <a:t> water supply tunnel </a:t>
            </a:r>
          </a:p>
          <a:p>
            <a:pPr lvl="2"/>
            <a:r>
              <a:rPr lang="en-US" b="1" dirty="0" smtClean="0">
                <a:latin typeface="Comic Sans MS" pitchFamily="66" charset="0"/>
              </a:rPr>
              <a:t>Uranium mine </a:t>
            </a:r>
            <a:r>
              <a:rPr lang="en-US" b="1" dirty="0" err="1" smtClean="0">
                <a:latin typeface="Comic Sans MS" pitchFamily="66" charset="0"/>
              </a:rPr>
              <a:t>Rozna</a:t>
            </a:r>
            <a:r>
              <a:rPr lang="en-US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(+)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Project supported long term behavior of disposal compounds </a:t>
            </a:r>
            <a:r>
              <a:rPr lang="en-US" b="1" dirty="0" smtClean="0">
                <a:latin typeface="Comic Sans MS" pitchFamily="66" charset="0"/>
              </a:rPr>
              <a:t>(container, buffer </a:t>
            </a:r>
            <a:r>
              <a:rPr lang="en-US" b="1" dirty="0" err="1" smtClean="0">
                <a:latin typeface="Comic Sans MS" pitchFamily="66" charset="0"/>
              </a:rPr>
              <a:t>materia</a:t>
            </a:r>
            <a:r>
              <a:rPr lang="cs-CZ" b="1" dirty="0" smtClean="0">
                <a:latin typeface="Comic Sans MS" pitchFamily="66" charset="0"/>
              </a:rPr>
              <a:t>l, IB, </a:t>
            </a:r>
            <a:r>
              <a:rPr lang="en-US" b="1" dirty="0" smtClean="0">
                <a:latin typeface="Comic Sans MS" pitchFamily="66" charset="0"/>
              </a:rPr>
              <a:t>… </a:t>
            </a:r>
            <a:r>
              <a:rPr lang="en-US" b="1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b="1" dirty="0" smtClean="0">
                <a:latin typeface="Comic Sans MS" pitchFamily="66" charset="0"/>
              </a:rPr>
              <a:t>Use special laboratory at CTU and NRI </a:t>
            </a:r>
            <a:r>
              <a:rPr lang="en-US" b="1" dirty="0" err="1" smtClean="0">
                <a:latin typeface="Comic Sans MS" pitchFamily="66" charset="0"/>
              </a:rPr>
              <a:t>Řež</a:t>
            </a: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(-) Postponed technical assistance P&amp;T projects </a:t>
            </a:r>
            <a:r>
              <a:rPr lang="en-US" b="1" dirty="0" smtClean="0">
                <a:latin typeface="Comic Sans MS" pitchFamily="66" charset="0"/>
              </a:rPr>
              <a:t>- up to selected two sites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41986" name="Photo Editor Photo" r:id="rId3" imgW="1400000" imgH="1628571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ARTEC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7983C-0072-4F19-AA34-3E14078F38A0}" type="slidenum">
              <a:rPr lang="cs-CZ"/>
              <a:pPr/>
              <a:t>23</a:t>
            </a:fld>
            <a:endParaRPr lang="cs-CZ"/>
          </a:p>
        </p:txBody>
      </p:sp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566" y="0"/>
            <a:ext cx="7961434" cy="1341438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cs-CZ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Josef </a:t>
            </a:r>
            <a:r>
              <a:rPr lang="cs-CZ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Gallery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en-US" sz="2400" dirty="0"/>
              <a:t>Research facility, operated by CEG</a:t>
            </a:r>
            <a:r>
              <a:rPr lang="cs-CZ" sz="2400" dirty="0"/>
              <a:t> (</a:t>
            </a:r>
            <a:r>
              <a:rPr lang="en-US" sz="2400" dirty="0"/>
              <a:t>since</a:t>
            </a:r>
            <a:r>
              <a:rPr lang="cs-CZ" sz="2400" dirty="0"/>
              <a:t> 2/2007)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474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071546"/>
            <a:ext cx="3857652" cy="2357454"/>
          </a:xfrm>
        </p:spPr>
        <p:txBody>
          <a:bodyPr/>
          <a:lstStyle/>
          <a:p>
            <a:r>
              <a:rPr lang="en-US" sz="2000" dirty="0"/>
              <a:t>Former exploration drift and galleries – 80m below surface</a:t>
            </a:r>
          </a:p>
          <a:p>
            <a:r>
              <a:rPr lang="en-US" sz="2000" dirty="0"/>
              <a:t>Granites with high sequences of fractures</a:t>
            </a:r>
          </a:p>
          <a:p>
            <a:r>
              <a:rPr lang="en-US" sz="2000" dirty="0"/>
              <a:t>EDZ 20 years old – last mining activity in the end o</a:t>
            </a:r>
            <a:r>
              <a:rPr lang="cs-CZ" sz="2000" dirty="0"/>
              <a:t>f</a:t>
            </a:r>
            <a:r>
              <a:rPr lang="en-US" sz="2000" dirty="0"/>
              <a:t> 80s</a:t>
            </a:r>
          </a:p>
        </p:txBody>
      </p:sp>
      <p:pic>
        <p:nvPicPr>
          <p:cNvPr id="1474566" name="Picture 6" descr="UEF Josef geologie situace E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3208" y="1152525"/>
            <a:ext cx="4580792" cy="4921250"/>
          </a:xfrm>
          <a:noFill/>
          <a:ln/>
        </p:spPr>
      </p:pic>
      <p:sp>
        <p:nvSpPr>
          <p:cNvPr id="1474567" name="Oval 7"/>
          <p:cNvSpPr>
            <a:spLocks noChangeArrowheads="1"/>
          </p:cNvSpPr>
          <p:nvPr/>
        </p:nvSpPr>
        <p:spPr bwMode="auto">
          <a:xfrm>
            <a:off x="5303227" y="2060575"/>
            <a:ext cx="930519" cy="719138"/>
          </a:xfrm>
          <a:prstGeom prst="ellipse">
            <a:avLst/>
          </a:prstGeom>
          <a:solidFill>
            <a:srgbClr val="FFFF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474568" name="Picture 8" descr="07-01-29 Josef_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3836377" cy="2779712"/>
          </a:xfrm>
          <a:prstGeom prst="rect">
            <a:avLst/>
          </a:prstGeom>
          <a:noFill/>
        </p:spPr>
      </p:pic>
      <p:pic>
        <p:nvPicPr>
          <p:cNvPr id="1474571" name="Picture 11" descr="07-01-29 Josef_049_ra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143380"/>
            <a:ext cx="3588726" cy="2600325"/>
          </a:xfrm>
          <a:prstGeom prst="rect">
            <a:avLst/>
          </a:prstGeom>
          <a:noFill/>
        </p:spPr>
      </p:pic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82946" name="Photo Editor Photo" r:id="rId6" imgW="1400000" imgH="1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ARTEC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99D26-1493-4C4B-BBCB-5EAE55236C6E}" type="slidenum">
              <a:rPr lang="cs-CZ"/>
              <a:pPr/>
              <a:t>24</a:t>
            </a:fld>
            <a:endParaRPr lang="cs-CZ" dirty="0"/>
          </a:p>
        </p:txBody>
      </p:sp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566" y="0"/>
            <a:ext cx="7961434" cy="1341438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Rozna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Mine – main drift Z - XVIII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Operated by DIAMO (state  owned)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404" y="1331913"/>
            <a:ext cx="2942492" cy="5053012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r>
              <a:rPr lang="en-US" sz="2000" dirty="0"/>
              <a:t>Main drift </a:t>
            </a:r>
            <a:r>
              <a:rPr lang="en-US" sz="2000" dirty="0" smtClean="0"/>
              <a:t>in the </a:t>
            </a:r>
            <a:r>
              <a:rPr lang="en-US" sz="2000" dirty="0"/>
              <a:t>open U – mine – 900m below </a:t>
            </a:r>
            <a:r>
              <a:rPr lang="en-US" sz="2000" dirty="0" smtClean="0"/>
              <a:t>surface </a:t>
            </a:r>
            <a:endParaRPr lang="en-US" sz="2000" dirty="0"/>
          </a:p>
          <a:p>
            <a:r>
              <a:rPr lang="en-US" sz="2000" dirty="0" smtClean="0"/>
              <a:t>Granitic rocks </a:t>
            </a:r>
            <a:r>
              <a:rPr lang="en-US" sz="2000" dirty="0"/>
              <a:t>with high sequences of fractures</a:t>
            </a:r>
          </a:p>
          <a:p>
            <a:r>
              <a:rPr lang="en-US" sz="2000" dirty="0"/>
              <a:t>EDZ </a:t>
            </a:r>
            <a:r>
              <a:rPr lang="en-US" sz="2000" dirty="0" smtClean="0"/>
              <a:t>35 </a:t>
            </a:r>
            <a:r>
              <a:rPr lang="en-US" sz="2000" dirty="0"/>
              <a:t>years old – last mining activity in the end </a:t>
            </a:r>
            <a:r>
              <a:rPr lang="en-US" sz="2000" dirty="0" smtClean="0"/>
              <a:t>of 70s</a:t>
            </a:r>
          </a:p>
          <a:p>
            <a:r>
              <a:rPr lang="en-US" sz="2000" dirty="0" smtClean="0"/>
              <a:t>Mine will be open till 2012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476618" name="Picture 10" descr="Obr_Rozn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42897" y="1268413"/>
            <a:ext cx="6180992" cy="5226050"/>
          </a:xfrm>
          <a:noFill/>
          <a:ln/>
        </p:spPr>
      </p:pic>
      <p:sp>
        <p:nvSpPr>
          <p:cNvPr id="1476619" name="Oval 11"/>
          <p:cNvSpPr>
            <a:spLocks noChangeArrowheads="1"/>
          </p:cNvSpPr>
          <p:nvPr/>
        </p:nvSpPr>
        <p:spPr bwMode="auto">
          <a:xfrm>
            <a:off x="4071934" y="4786322"/>
            <a:ext cx="797169" cy="360363"/>
          </a:xfrm>
          <a:prstGeom prst="ellipse">
            <a:avLst/>
          </a:prstGeom>
          <a:solidFill>
            <a:srgbClr val="FFFF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/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83970" name="Photo Editor Photo" r:id="rId4" imgW="1400000" imgH="16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72363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Conclusions – and expectations from IAEA TC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en-US" sz="2400" dirty="0" smtClean="0"/>
              <a:t>RAWRA </a:t>
            </a:r>
            <a:r>
              <a:rPr lang="en-US" sz="2400" dirty="0" smtClean="0"/>
              <a:t>works </a:t>
            </a:r>
            <a:r>
              <a:rPr lang="en-US" sz="2400" dirty="0" smtClean="0"/>
              <a:t>to obtain real </a:t>
            </a:r>
            <a:r>
              <a:rPr lang="en-US" sz="2400" dirty="0" smtClean="0"/>
              <a:t>site (</a:t>
            </a:r>
            <a:r>
              <a:rPr lang="en-US" sz="2400" dirty="0" smtClean="0"/>
              <a:t>1+1 </a:t>
            </a:r>
            <a:r>
              <a:rPr lang="en-US" sz="2400" dirty="0" smtClean="0"/>
              <a:t>backup) </a:t>
            </a:r>
            <a:r>
              <a:rPr lang="en-US" sz="2400" dirty="0" smtClean="0"/>
              <a:t>for DGR</a:t>
            </a:r>
          </a:p>
          <a:p>
            <a:pPr lvl="1"/>
            <a:r>
              <a:rPr lang="en-US" sz="2000" dirty="0" smtClean="0"/>
              <a:t>Motivation program and increasing communication with public</a:t>
            </a:r>
          </a:p>
          <a:p>
            <a:pPr lvl="1"/>
            <a:r>
              <a:rPr lang="en-US" sz="2000" dirty="0" smtClean="0"/>
              <a:t>Finding </a:t>
            </a:r>
            <a:r>
              <a:rPr lang="en-US" sz="2000" dirty="0" smtClean="0"/>
              <a:t>suitable site in the existing military </a:t>
            </a:r>
            <a:r>
              <a:rPr lang="en-US" sz="2000" dirty="0" smtClean="0"/>
              <a:t>domains (state property)</a:t>
            </a:r>
            <a:endParaRPr lang="en-US" sz="2000" dirty="0" smtClean="0"/>
          </a:p>
          <a:p>
            <a:r>
              <a:rPr lang="en-US" sz="2400" dirty="0" smtClean="0"/>
              <a:t>Our first goal is to have </a:t>
            </a:r>
            <a:r>
              <a:rPr lang="en-US" sz="2400" dirty="0" smtClean="0"/>
              <a:t>6 + 1(or 2) potential sites </a:t>
            </a:r>
          </a:p>
          <a:p>
            <a:pPr lvl="1"/>
            <a:r>
              <a:rPr lang="en-US" sz="2000" dirty="0" smtClean="0"/>
              <a:t>For better negotiation with public</a:t>
            </a:r>
          </a:p>
          <a:p>
            <a:pPr lvl="1"/>
            <a:r>
              <a:rPr lang="en-US" sz="2000" dirty="0" smtClean="0"/>
              <a:t>Better position </a:t>
            </a:r>
            <a:r>
              <a:rPr lang="en-US" sz="2000" dirty="0" smtClean="0"/>
              <a:t>(of RAWRA) how </a:t>
            </a:r>
            <a:r>
              <a:rPr lang="en-US" sz="2000" dirty="0" smtClean="0"/>
              <a:t>to reach site selection of 1+1 </a:t>
            </a:r>
            <a:r>
              <a:rPr lang="en-US" sz="2000" dirty="0" smtClean="0"/>
              <a:t>backup</a:t>
            </a:r>
            <a:endParaRPr lang="en-US" sz="2000" dirty="0" smtClean="0"/>
          </a:p>
          <a:p>
            <a:r>
              <a:rPr lang="en-US" sz="2400" dirty="0" smtClean="0"/>
              <a:t>Expectations </a:t>
            </a:r>
            <a:r>
              <a:rPr lang="en-US" sz="2400" dirty="0" smtClean="0"/>
              <a:t>– general ideas and approach what and why to used potential in –situ experiments at sites </a:t>
            </a:r>
          </a:p>
          <a:p>
            <a:pPr lvl="1"/>
            <a:r>
              <a:rPr lang="en-US" sz="2000" dirty="0" smtClean="0"/>
              <a:t>Josef gallery</a:t>
            </a:r>
          </a:p>
          <a:p>
            <a:pPr lvl="1"/>
            <a:r>
              <a:rPr lang="en-US" sz="2000" dirty="0" err="1" smtClean="0"/>
              <a:t>Rozna</a:t>
            </a:r>
            <a:r>
              <a:rPr lang="en-US" sz="2000" dirty="0" smtClean="0"/>
              <a:t> mine</a:t>
            </a:r>
          </a:p>
          <a:p>
            <a:pPr>
              <a:buNone/>
            </a:pPr>
            <a:r>
              <a:rPr lang="en-US" sz="2400" dirty="0" smtClean="0"/>
              <a:t>	To improve knowledge and to collect data needed for DGR development program in Czech (in actual stage)</a:t>
            </a:r>
            <a:endParaRPr lang="en-US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0009B-9DB7-4920-BE76-B7CF347ADE2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6390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642938" y="17145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cs-CZ" dirty="0" smtClean="0"/>
          </a:p>
          <a:p>
            <a:pPr algn="ctr">
              <a:buFont typeface="Arial" charset="0"/>
              <a:buNone/>
              <a:defRPr/>
            </a:pPr>
            <a:endParaRPr lang="cs-CZ" dirty="0" smtClean="0"/>
          </a:p>
          <a:p>
            <a:pPr algn="ctr"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Thank you for your attention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E378-C7C0-4BB5-8B77-A411675E9EAE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pic>
        <p:nvPicPr>
          <p:cNvPr id="17413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71500"/>
            <a:ext cx="83343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772400" cy="865188"/>
          </a:xfrm>
        </p:spPr>
        <p:txBody>
          <a:bodyPr/>
          <a:lstStyle/>
          <a:p>
            <a:r>
              <a:rPr lang="cs-CZ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HLW / SNF Management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7772400" cy="4032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8000"/>
                </a:solidFill>
                <a:latin typeface="Arial" charset="0"/>
              </a:rPr>
              <a:t>Amount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  <a:latin typeface="Arial" charset="0"/>
              </a:rPr>
              <a:t> HLW              3000 m</a:t>
            </a:r>
            <a:r>
              <a:rPr lang="en-US" sz="2400" baseline="30000" dirty="0">
                <a:solidFill>
                  <a:srgbClr val="008000"/>
                </a:solidFill>
                <a:latin typeface="Arial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  <a:latin typeface="Arial" charset="0"/>
              </a:rPr>
              <a:t> SNF - EDU – 1940 t (40 years operation)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  <a:latin typeface="Arial" charset="0"/>
              </a:rPr>
              <a:t> SNF - ETE  – 1790 t (40 years operation)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8000"/>
                </a:solidFill>
                <a:latin typeface="Arial" charset="0"/>
              </a:rPr>
              <a:t>Storage at sites of NPPs EDU, ETE or </a:t>
            </a:r>
            <a:r>
              <a:rPr lang="en-US" sz="2400" dirty="0" err="1" smtClean="0">
                <a:solidFill>
                  <a:srgbClr val="008000"/>
                </a:solidFill>
                <a:latin typeface="Arial" charset="0"/>
              </a:rPr>
              <a:t>Skalka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 (potential underground storage capacity for all SNF production)</a:t>
            </a:r>
            <a:endParaRPr lang="en-US" sz="2400" dirty="0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8000"/>
                </a:solidFill>
                <a:latin typeface="Arial" charset="0"/>
              </a:rPr>
              <a:t>Final disposal at DGR (operation from 2065)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  <a:latin typeface="Arial" charset="0"/>
              </a:rPr>
              <a:t>Enough time for options (reprocessing, partitioning and transmutation)</a:t>
            </a: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38914" name="Photo Editor Photo" r:id="rId4" imgW="1400000" imgH="1628571" progId="">
              <p:embed/>
            </p:oleObj>
          </a:graphicData>
        </a:graphic>
      </p:graphicFrame>
      <p:sp>
        <p:nvSpPr>
          <p:cNvPr id="194565" name="Rectangle 5"/>
          <p:cNvSpPr>
            <a:spLocks noChangeArrowheads="1"/>
          </p:cNvSpPr>
          <p:nvPr/>
        </p:nvSpPr>
        <p:spPr bwMode="auto">
          <a:xfrm flipV="1">
            <a:off x="179388" y="6524625"/>
            <a:ext cx="8785225" cy="73025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3399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755650" y="5949950"/>
            <a:ext cx="184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1400"/>
              <a:t>Ref. : </a:t>
            </a:r>
            <a:r>
              <a:rPr lang="cs-CZ" sz="1400">
                <a:hlinkClick r:id="rId5"/>
              </a:rPr>
              <a:t>www.surao.cz</a:t>
            </a:r>
            <a:r>
              <a:rPr lang="cs-CZ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6408738" cy="865187"/>
          </a:xfrm>
        </p:spPr>
        <p:txBody>
          <a:bodyPr/>
          <a:lstStyle/>
          <a:p>
            <a:r>
              <a:rPr lang="cs-CZ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HLW / SNF Management</a:t>
            </a: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39938" name="Photo Editor Photo" r:id="rId4" imgW="1400000" imgH="1628571" progId="">
              <p:embed/>
            </p:oleObj>
          </a:graphicData>
        </a:graphic>
      </p:graphicFrame>
      <p:sp>
        <p:nvSpPr>
          <p:cNvPr id="185349" name="Rectangle 5"/>
          <p:cNvSpPr>
            <a:spLocks noChangeArrowheads="1"/>
          </p:cNvSpPr>
          <p:nvPr/>
        </p:nvSpPr>
        <p:spPr bwMode="auto">
          <a:xfrm flipV="1">
            <a:off x="179388" y="6524625"/>
            <a:ext cx="8785225" cy="73025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3399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85360" name="Picture 16" descr="Cas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32363" y="1341438"/>
            <a:ext cx="4024312" cy="5043487"/>
          </a:xfrm>
          <a:noFill/>
          <a:ln/>
        </p:spPr>
      </p:pic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4968875" cy="458789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8000"/>
                </a:solidFill>
              </a:rPr>
              <a:t>CASTOR – 440/84</a:t>
            </a:r>
          </a:p>
          <a:p>
            <a:pPr lvl="1"/>
            <a:r>
              <a:rPr lang="en-US" sz="2400" dirty="0">
                <a:solidFill>
                  <a:srgbClr val="008000"/>
                </a:solidFill>
              </a:rPr>
              <a:t>Transport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storage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container</a:t>
            </a:r>
          </a:p>
          <a:p>
            <a:pPr lvl="1"/>
            <a:r>
              <a:rPr lang="en-US" sz="2400" dirty="0">
                <a:solidFill>
                  <a:srgbClr val="008000"/>
                </a:solidFill>
              </a:rPr>
              <a:t>Capacity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84 fuel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bundles</a:t>
            </a:r>
          </a:p>
          <a:p>
            <a:pPr lvl="1"/>
            <a:r>
              <a:rPr lang="en-US" sz="2400" dirty="0">
                <a:solidFill>
                  <a:srgbClr val="008000"/>
                </a:solidFill>
              </a:rPr>
              <a:t>Weight of full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container 116 t</a:t>
            </a:r>
          </a:p>
          <a:p>
            <a:pPr lvl="1"/>
            <a:r>
              <a:rPr lang="cs-CZ" sz="2400" dirty="0" smtClean="0">
                <a:solidFill>
                  <a:srgbClr val="008000"/>
                </a:solidFill>
                <a:sym typeface="Symbol" pitchFamily="18" charset="2"/>
              </a:rPr>
              <a:t>2,</a:t>
            </a:r>
            <a:r>
              <a:rPr lang="en-US" sz="2400" dirty="0" smtClean="0">
                <a:solidFill>
                  <a:srgbClr val="008000"/>
                </a:solidFill>
                <a:sym typeface="Symbol" pitchFamily="18" charset="2"/>
              </a:rPr>
              <a:t>6 </a:t>
            </a:r>
            <a:r>
              <a:rPr lang="en-US" sz="2400" dirty="0">
                <a:solidFill>
                  <a:srgbClr val="008000"/>
                </a:solidFill>
                <a:sym typeface="Symbol" pitchFamily="18" charset="2"/>
              </a:rPr>
              <a:t>x 4,1 m</a:t>
            </a:r>
          </a:p>
          <a:p>
            <a:pPr lvl="1"/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557338"/>
            <a:ext cx="8064500" cy="15843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003300"/>
                </a:solidFill>
                <a:latin typeface="Comic Sans MS" pitchFamily="66" charset="0"/>
              </a:rPr>
              <a:t>In 1997 Act on the Peaceful Uses of Nuclear Energy and Ionizing Radiation (</a:t>
            </a:r>
            <a:r>
              <a:rPr lang="en-US" sz="2000" b="1" dirty="0">
                <a:solidFill>
                  <a:srgbClr val="003300"/>
                </a:solidFill>
                <a:latin typeface="Comic Sans MS" pitchFamily="66" charset="0"/>
              </a:rPr>
              <a:t>Atomic Act</a:t>
            </a:r>
            <a:r>
              <a:rPr lang="en-US" sz="2000" dirty="0">
                <a:solidFill>
                  <a:srgbClr val="003300"/>
                </a:solidFill>
                <a:latin typeface="Comic Sans MS" pitchFamily="66" charset="0"/>
              </a:rPr>
              <a:t>) entered into force and stipulate for the management of radioactive waste on the area of Czech Republic the following general principles: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003300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Ø"/>
            </a:pPr>
            <a:endParaRPr lang="en-GB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388" y="60928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748713" y="6669088"/>
            <a:ext cx="287337" cy="144462"/>
          </a:xfrm>
          <a:prstGeom prst="rect">
            <a:avLst/>
          </a:prstGeom>
          <a:solidFill>
            <a:srgbClr val="336600"/>
          </a:solidFill>
          <a:ln w="31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E2EA8162-B98A-4246-AE58-1F53665157E6}" type="slidenum">
              <a:rPr lang="cs-CZ" sz="800" b="1">
                <a:solidFill>
                  <a:schemeClr val="bg1"/>
                </a:solidFill>
              </a:rPr>
              <a:pPr algn="ctr"/>
              <a:t>5</a:t>
            </a:fld>
            <a:endParaRPr lang="cs-CZ" sz="800" b="1">
              <a:solidFill>
                <a:schemeClr val="bg1"/>
              </a:solidFill>
            </a:endParaRPr>
          </a:p>
        </p:txBody>
      </p:sp>
      <p:pic>
        <p:nvPicPr>
          <p:cNvPr id="4102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71550" y="476250"/>
            <a:ext cx="7200900" cy="5762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LEGISLATIVE BACKGROUND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55650" y="3141663"/>
            <a:ext cx="74168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125" indent="-365125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The state guarantees safe disposal </a:t>
            </a: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of all radioactive   waste</a:t>
            </a:r>
            <a:r>
              <a:rPr lang="cs-CZ" dirty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006600"/>
              </a:solidFill>
              <a:latin typeface="Comic Sans MS" pitchFamily="66" charset="0"/>
            </a:endParaRPr>
          </a:p>
          <a:p>
            <a:pPr marL="365125" indent="-365125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An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owner</a:t>
            </a:r>
            <a:r>
              <a:rPr lang="cs-CZ" b="1" dirty="0" smtClean="0">
                <a:solidFill>
                  <a:srgbClr val="006600"/>
                </a:solidFill>
                <a:latin typeface="Comic Sans MS" pitchFamily="66" charset="0"/>
              </a:rPr>
              <a:t>s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of radioactive waste shall bear all costs </a:t>
            </a: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associated with its management</a:t>
            </a:r>
            <a:r>
              <a:rPr lang="cs-CZ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from the time of origin to its disposal</a:t>
            </a:r>
            <a:r>
              <a:rPr lang="cs-CZ" dirty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006600"/>
              </a:solidFill>
              <a:latin typeface="Comic Sans MS" pitchFamily="66" charset="0"/>
            </a:endParaRPr>
          </a:p>
          <a:p>
            <a:pPr marL="365125" indent="-365125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To provide for activities associated with radioactive waste disposal, </a:t>
            </a: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the Ministry of Industry and Trade</a:t>
            </a: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 shall </a:t>
            </a: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set up </a:t>
            </a: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a </a:t>
            </a: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Radioactive Waste Repository Authority </a:t>
            </a:r>
            <a:r>
              <a:rPr lang="en-US" dirty="0">
                <a:solidFill>
                  <a:srgbClr val="006600"/>
                </a:solidFill>
                <a:latin typeface="Comic Sans MS" pitchFamily="66" charset="0"/>
              </a:rPr>
              <a:t>as </a:t>
            </a: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a State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organization</a:t>
            </a:r>
            <a:r>
              <a:rPr lang="cs-CZ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006600"/>
                </a:solidFill>
                <a:latin typeface="Comic Sans MS" pitchFamily="66" charset="0"/>
              </a:rPr>
              <a:t>-</a:t>
            </a:r>
            <a:r>
              <a:rPr lang="en-GB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established on 1st June 1997 as the result of Ministry of Industry and Trade Decision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571612"/>
            <a:ext cx="7848600" cy="5024451"/>
          </a:xfrm>
        </p:spPr>
        <p:txBody>
          <a:bodyPr>
            <a:normAutofit lnSpcReduction="10000"/>
          </a:bodyPr>
          <a:lstStyle/>
          <a:p>
            <a:pPr marL="266700" indent="-266700" algn="l"/>
            <a:r>
              <a:rPr lang="en-GB" sz="2000" b="1" dirty="0" err="1" smtClean="0">
                <a:solidFill>
                  <a:srgbClr val="003300"/>
                </a:solidFill>
                <a:latin typeface="Comic Sans MS" pitchFamily="66" charset="0"/>
              </a:rPr>
              <a:t>RAWRA´s</a:t>
            </a:r>
            <a:r>
              <a:rPr lang="en-GB" sz="2000" b="1" dirty="0" smtClean="0">
                <a:solidFill>
                  <a:srgbClr val="003300"/>
                </a:solidFill>
                <a:latin typeface="Comic Sans MS" pitchFamily="66" charset="0"/>
              </a:rPr>
              <a:t> main responsibilities are set out in Article 26 Paragraph 3 of the Atomic Act, according to which RAWRA is obliged to: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6600"/>
                </a:solidFill>
                <a:latin typeface="Comic Sans MS" pitchFamily="66" charset="0"/>
              </a:rPr>
              <a:t>…among others…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en-GB" sz="1800" b="1" dirty="0" smtClean="0">
                <a:solidFill>
                  <a:srgbClr val="006600"/>
                </a:solidFill>
                <a:latin typeface="Comic Sans MS" pitchFamily="66" charset="0"/>
              </a:rPr>
              <a:t>ensure</a:t>
            </a:r>
            <a:r>
              <a:rPr lang="en-GB" sz="1800" dirty="0" smtClean="0">
                <a:solidFill>
                  <a:srgbClr val="006600"/>
                </a:solidFill>
                <a:latin typeface="Comic Sans MS" pitchFamily="66" charset="0"/>
              </a:rPr>
              <a:t> the </a:t>
            </a:r>
            <a:r>
              <a:rPr lang="en-GB" sz="1800" b="1" dirty="0" smtClean="0">
                <a:solidFill>
                  <a:srgbClr val="006600"/>
                </a:solidFill>
                <a:latin typeface="Comic Sans MS" pitchFamily="66" charset="0"/>
              </a:rPr>
              <a:t>preparation</a:t>
            </a:r>
            <a:r>
              <a:rPr lang="en-GB" sz="1800" dirty="0" smtClean="0">
                <a:solidFill>
                  <a:srgbClr val="006600"/>
                </a:solidFill>
                <a:latin typeface="Comic Sans MS" pitchFamily="66" charset="0"/>
              </a:rPr>
              <a:t>, construction, commissioning, operation and closure of </a:t>
            </a:r>
            <a:r>
              <a:rPr lang="en-GB" sz="1800" b="1" dirty="0" smtClean="0">
                <a:solidFill>
                  <a:srgbClr val="006600"/>
                </a:solidFill>
                <a:latin typeface="Comic Sans MS" pitchFamily="66" charset="0"/>
              </a:rPr>
              <a:t>radioactive waste repositories </a:t>
            </a:r>
            <a:r>
              <a:rPr lang="en-GB" sz="1800" dirty="0" smtClean="0">
                <a:solidFill>
                  <a:srgbClr val="006600"/>
                </a:solidFill>
                <a:latin typeface="Comic Sans MS" pitchFamily="66" charset="0"/>
              </a:rPr>
              <a:t>and the monitoring of their impact on the environment</a:t>
            </a:r>
          </a:p>
          <a:p>
            <a:pPr marL="723900" lvl="1" indent="-266700" algn="l">
              <a:buFont typeface="Arial" pitchFamily="34" charset="0"/>
              <a:buChar char="•"/>
            </a:pPr>
            <a:r>
              <a:rPr lang="en-GB" sz="1800" b="1" dirty="0" smtClean="0">
                <a:solidFill>
                  <a:srgbClr val="006600"/>
                </a:solidFill>
                <a:latin typeface="Comic Sans MS" pitchFamily="66" charset="0"/>
              </a:rPr>
              <a:t>ensure</a:t>
            </a:r>
            <a:r>
              <a:rPr lang="en-GB" sz="18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GB" sz="1800" b="1" dirty="0" smtClean="0">
                <a:solidFill>
                  <a:srgbClr val="006600"/>
                </a:solidFill>
                <a:latin typeface="Comic Sans MS" pitchFamily="66" charset="0"/>
              </a:rPr>
              <a:t>and co-ordinate research and development in the field of radioactive waste management</a:t>
            </a:r>
          </a:p>
          <a:p>
            <a:pPr marL="723900" lvl="1" indent="-266700" algn="l"/>
            <a:endParaRPr lang="cs-CZ" sz="16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266700" indent="-266700" algn="l"/>
            <a:r>
              <a:rPr lang="en-GB" sz="2400" b="1" dirty="0" smtClean="0">
                <a:solidFill>
                  <a:srgbClr val="003300"/>
                </a:solidFill>
                <a:latin typeface="Comic Sans MS" pitchFamily="66" charset="0"/>
              </a:rPr>
              <a:t>For performing RAWRA roles the Czech government adopted on 15th May 2OO2</a:t>
            </a:r>
            <a:r>
              <a:rPr lang="cs-CZ" sz="2400" b="1" dirty="0" smtClean="0">
                <a:solidFill>
                  <a:srgbClr val="003300"/>
                </a:solidFill>
                <a:latin typeface="Comic Sans MS" pitchFamily="66" charset="0"/>
              </a:rPr>
              <a:t>:</a:t>
            </a:r>
            <a:endParaRPr lang="en-GB" sz="24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marL="723900" lvl="1" indent="-266700" algn="l"/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THE CONCEPT o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f Radioactive Waste and Spent Nuclear Fuel Management in the Czech Republic</a:t>
            </a:r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723900" lvl="1" indent="-266700"/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(RWM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Concept)</a:t>
            </a:r>
            <a:r>
              <a:rPr lang="en-GB" sz="2000" b="1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en-GB" sz="2000" b="1" dirty="0" smtClean="0">
                <a:solidFill>
                  <a:srgbClr val="003300"/>
                </a:solidFill>
                <a:latin typeface="Comic Sans MS" pitchFamily="66" charset="0"/>
              </a:rPr>
            </a:br>
            <a:endParaRPr lang="en-GB" sz="16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800" b="1" dirty="0">
                <a:solidFill>
                  <a:schemeClr val="bg1"/>
                </a:solidFill>
              </a:rPr>
              <a:t>RADIOACTIVE WASTE REPOSITORY </a:t>
            </a:r>
            <a:r>
              <a:rPr lang="cs-CZ" sz="800" b="1" dirty="0" smtClean="0">
                <a:solidFill>
                  <a:schemeClr val="bg1"/>
                </a:solidFill>
              </a:rPr>
              <a:t>AUTHORITY</a:t>
            </a:r>
            <a:endParaRPr lang="cs-CZ" sz="800" b="1" dirty="0">
              <a:solidFill>
                <a:schemeClr val="bg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48713" y="6669088"/>
            <a:ext cx="287337" cy="144462"/>
          </a:xfrm>
          <a:prstGeom prst="rect">
            <a:avLst/>
          </a:prstGeom>
          <a:solidFill>
            <a:srgbClr val="336600"/>
          </a:solidFill>
          <a:ln w="31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A90E124-2812-451E-8746-E9E6CAC48BD7}" type="slidenum">
              <a:rPr lang="cs-CZ" sz="800" b="1">
                <a:solidFill>
                  <a:schemeClr val="bg1"/>
                </a:solidFill>
              </a:rPr>
              <a:pPr algn="ctr"/>
              <a:t>6</a:t>
            </a:fld>
            <a:endParaRPr lang="cs-CZ" sz="800" b="1">
              <a:solidFill>
                <a:schemeClr val="bg1"/>
              </a:solidFill>
            </a:endParaRPr>
          </a:p>
        </p:txBody>
      </p:sp>
      <p:pic>
        <p:nvPicPr>
          <p:cNvPr id="16390" name="Picture 6" descr="logo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7450" y="549275"/>
            <a:ext cx="6769100" cy="1165213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RAWRA statement in the Czech RWM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04138" cy="865187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Siting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 the Czech republic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1142984"/>
            <a:ext cx="7488237" cy="442915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5100" b="1" dirty="0" smtClean="0">
                <a:latin typeface="Comic Sans MS" pitchFamily="66" charset="0"/>
              </a:rPr>
              <a:t>Stages</a:t>
            </a:r>
            <a:endParaRPr lang="cs-CZ" sz="51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51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300" b="1" dirty="0" smtClean="0">
                <a:solidFill>
                  <a:srgbClr val="008000"/>
                </a:solidFill>
                <a:latin typeface="Comic Sans MS" pitchFamily="66" charset="0"/>
              </a:rPr>
              <a:t>Stage 1 </a:t>
            </a:r>
            <a:r>
              <a:rPr lang="en-US" sz="3300" dirty="0" smtClean="0">
                <a:solidFill>
                  <a:srgbClr val="008000"/>
                </a:solidFill>
                <a:latin typeface="Comic Sans MS" pitchFamily="66" charset="0"/>
              </a:rPr>
              <a:t>– Evaluation of the whole territory of the Czech Republic (study of archive geological data)</a:t>
            </a:r>
            <a:endParaRPr lang="cs-CZ" sz="33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3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300" b="1" dirty="0" smtClean="0">
                <a:solidFill>
                  <a:srgbClr val="008000"/>
                </a:solidFill>
                <a:latin typeface="Comic Sans MS" pitchFamily="66" charset="0"/>
              </a:rPr>
              <a:t>Stage 2 </a:t>
            </a:r>
            <a:r>
              <a:rPr lang="en-US" sz="3300" dirty="0" smtClean="0">
                <a:solidFill>
                  <a:srgbClr val="008000"/>
                </a:solidFill>
                <a:latin typeface="Comic Sans MS" pitchFamily="66" charset="0"/>
              </a:rPr>
              <a:t>– Narrowing the area of sites (geological research works without drilling – geological research)</a:t>
            </a:r>
            <a:endParaRPr lang="cs-CZ" sz="33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3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300" b="1" dirty="0" smtClean="0">
                <a:solidFill>
                  <a:srgbClr val="008000"/>
                </a:solidFill>
                <a:latin typeface="Comic Sans MS" pitchFamily="66" charset="0"/>
              </a:rPr>
              <a:t>Stage 3 </a:t>
            </a:r>
            <a:r>
              <a:rPr lang="en-US" sz="3300" dirty="0" smtClean="0">
                <a:solidFill>
                  <a:srgbClr val="008000"/>
                </a:solidFill>
                <a:latin typeface="Comic Sans MS" pitchFamily="66" charset="0"/>
              </a:rPr>
              <a:t>– Site characterization (geological works with drilling – geological survey</a:t>
            </a:r>
            <a:r>
              <a:rPr lang="cs-CZ" sz="3300" dirty="0" smtClean="0">
                <a:solidFill>
                  <a:srgbClr val="008000"/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3100" b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000" b="1" dirty="0" smtClean="0">
              <a:latin typeface="Comic Sans MS" pitchFamily="66" charset="0"/>
            </a:endParaRP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37890" name="Photo Editor Photo" r:id="rId4" imgW="1400000" imgH="1628571" progId="">
              <p:embed/>
            </p:oleObj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 flipV="1">
            <a:off x="179388" y="6524625"/>
            <a:ext cx="8785225" cy="73025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184718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81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5000636"/>
            <a:ext cx="8569325" cy="130967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214438" y="428625"/>
            <a:ext cx="7427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Current status of DGR development program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dirty="0" err="1" smtClean="0"/>
              <a:t>Siting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Latest step - preliminary airborne geophysical survey of 6 potential sites (2005)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Host rock – pseudo-homogenous </a:t>
            </a:r>
            <a:r>
              <a:rPr lang="en-US" sz="1600" b="1" dirty="0" smtClean="0">
                <a:solidFill>
                  <a:srgbClr val="CC3300"/>
                </a:solidFill>
              </a:rPr>
              <a:t>granite</a:t>
            </a:r>
            <a:r>
              <a:rPr lang="en-US" sz="1600" dirty="0" smtClean="0"/>
              <a:t> blocks – each about 10km2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All selected sites – public opposition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Government decision (June 2nd 2004) - to interrupt ongoing geological surveys at he sites until 2009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The Spatial Development Policy of the Czech Republic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b="1" dirty="0" smtClean="0"/>
              <a:t>(approved by government, May 17th 2006)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 this document: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6 evaluated sites have been reserved</a:t>
            </a:r>
            <a:r>
              <a:rPr lang="cs-CZ" sz="1800" dirty="0" smtClean="0"/>
              <a:t> </a:t>
            </a:r>
            <a:r>
              <a:rPr lang="en-US" sz="1800" dirty="0" smtClean="0"/>
              <a:t>as potential sites for future exploration and evaluation for DGR – to reserve these sites to 2015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6148" name="Picture 6" descr="logo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DC84D-2F35-45C3-A896-27F5929C37C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79388" y="188913"/>
          <a:ext cx="681037" cy="792162"/>
        </p:xfrm>
        <a:graphic>
          <a:graphicData uri="http://schemas.openxmlformats.org/presentationml/2006/ole">
            <p:oleObj spid="_x0000_s1026" name="Photo Editor Photo" r:id="rId4" imgW="1400000" imgH="1628571" progId="">
              <p:embed/>
            </p:oleObj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 flipV="1">
            <a:off x="179388" y="6524625"/>
            <a:ext cx="8785225" cy="73025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184718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7188" y="1214438"/>
            <a:ext cx="8607425" cy="5233987"/>
            <a:chOff x="113" y="572"/>
            <a:chExt cx="5534" cy="3490"/>
          </a:xfrm>
        </p:grpSpPr>
        <p:pic>
          <p:nvPicPr>
            <p:cNvPr id="103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572"/>
              <a:ext cx="5534" cy="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Oval 6"/>
            <p:cNvSpPr>
              <a:spLocks noChangeArrowheads="1"/>
            </p:cNvSpPr>
            <p:nvPr/>
          </p:nvSpPr>
          <p:spPr bwMode="auto">
            <a:xfrm>
              <a:off x="1111" y="1616"/>
              <a:ext cx="104" cy="9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cs-CZ" sz="800" b="1"/>
                <a:t>1</a:t>
              </a:r>
            </a:p>
          </p:txBody>
        </p:sp>
      </p:grpSp>
      <p:sp>
        <p:nvSpPr>
          <p:cNvPr id="1029" name="Oval 11"/>
          <p:cNvSpPr>
            <a:spLocks noChangeArrowheads="1"/>
          </p:cNvSpPr>
          <p:nvPr/>
        </p:nvSpPr>
        <p:spPr bwMode="auto">
          <a:xfrm>
            <a:off x="395288" y="6237288"/>
            <a:ext cx="144462" cy="1428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611188" y="6165850"/>
            <a:ext cx="388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 smtClean="0"/>
              <a:t>Pres</a:t>
            </a:r>
            <a:r>
              <a:rPr lang="en-US" sz="1400" dirty="0" smtClean="0"/>
              <a:t>elected </a:t>
            </a:r>
            <a:r>
              <a:rPr lang="en-US" sz="1400" dirty="0"/>
              <a:t>sites for DGR – granitic rock</a:t>
            </a:r>
          </a:p>
        </p:txBody>
      </p:sp>
      <p:sp>
        <p:nvSpPr>
          <p:cNvPr id="279565" name="Rectangle 13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Site selection process</a:t>
            </a: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7164388" y="1268413"/>
            <a:ext cx="1585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200" b="1">
                <a:solidFill>
                  <a:srgbClr val="000099"/>
                </a:solidFill>
              </a:rPr>
              <a:t>1 Lubenec                    2 Pačejov nádraží        3 Božejovice                    4 Pluhův Žďár              5 Rohozná-Růžená               6 Budišov</a:t>
            </a:r>
          </a:p>
        </p:txBody>
      </p:sp>
      <p:sp>
        <p:nvSpPr>
          <p:cNvPr id="1033" name="Oval 6"/>
          <p:cNvSpPr>
            <a:spLocks noChangeArrowheads="1"/>
          </p:cNvSpPr>
          <p:nvPr/>
        </p:nvSpPr>
        <p:spPr bwMode="auto">
          <a:xfrm>
            <a:off x="2071688" y="4286250"/>
            <a:ext cx="161925" cy="1492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800" b="1"/>
              <a:t>2</a:t>
            </a:r>
          </a:p>
        </p:txBody>
      </p:sp>
      <p:sp>
        <p:nvSpPr>
          <p:cNvPr id="1034" name="Oval 6"/>
          <p:cNvSpPr>
            <a:spLocks noChangeArrowheads="1"/>
          </p:cNvSpPr>
          <p:nvPr/>
        </p:nvSpPr>
        <p:spPr bwMode="auto">
          <a:xfrm>
            <a:off x="3000375" y="4143375"/>
            <a:ext cx="161925" cy="1492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800" b="1"/>
              <a:t>3</a:t>
            </a:r>
          </a:p>
        </p:txBody>
      </p:sp>
      <p:sp>
        <p:nvSpPr>
          <p:cNvPr id="1035" name="Oval 6"/>
          <p:cNvSpPr>
            <a:spLocks noChangeArrowheads="1"/>
          </p:cNvSpPr>
          <p:nvPr/>
        </p:nvSpPr>
        <p:spPr bwMode="auto">
          <a:xfrm>
            <a:off x="3643313" y="4714875"/>
            <a:ext cx="161925" cy="1492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800" b="1"/>
              <a:t>4</a:t>
            </a:r>
          </a:p>
        </p:txBody>
      </p:sp>
      <p:sp>
        <p:nvSpPr>
          <p:cNvPr id="1036" name="Oval 6"/>
          <p:cNvSpPr>
            <a:spLocks noChangeArrowheads="1"/>
          </p:cNvSpPr>
          <p:nvPr/>
        </p:nvSpPr>
        <p:spPr bwMode="auto">
          <a:xfrm>
            <a:off x="4286250" y="4500563"/>
            <a:ext cx="161925" cy="1492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800" b="1"/>
              <a:t>5</a:t>
            </a:r>
          </a:p>
        </p:txBody>
      </p:sp>
      <p:sp>
        <p:nvSpPr>
          <p:cNvPr id="1037" name="Oval 6"/>
          <p:cNvSpPr>
            <a:spLocks noChangeArrowheads="1"/>
          </p:cNvSpPr>
          <p:nvPr/>
        </p:nvSpPr>
        <p:spPr bwMode="auto">
          <a:xfrm>
            <a:off x="4929188" y="4786313"/>
            <a:ext cx="161925" cy="1492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8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1345</Words>
  <Application>Microsoft Office PowerPoint</Application>
  <PresentationFormat>Předvádění na obrazovce (4:3)</PresentationFormat>
  <Paragraphs>238</Paragraphs>
  <Slides>26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Motiv sady Office</vt:lpstr>
      <vt:lpstr>Photo Editor Photo</vt:lpstr>
      <vt:lpstr>Rastrový obrázek</vt:lpstr>
      <vt:lpstr> Deep Geological Repository Development Process  in the Czech Republic </vt:lpstr>
      <vt:lpstr>Nuclear sites in the Czech Republic</vt:lpstr>
      <vt:lpstr>HLW / SNF Management</vt:lpstr>
      <vt:lpstr>HLW / SNF Management</vt:lpstr>
      <vt:lpstr>LEGISLATIVE BACKGROUND</vt:lpstr>
      <vt:lpstr>RAWRA statement in the Czech RWM</vt:lpstr>
      <vt:lpstr>DGR Siting in the Czech republic</vt:lpstr>
      <vt:lpstr>Current status of DGR development program</vt:lpstr>
      <vt:lpstr>Site selection process</vt:lpstr>
      <vt:lpstr>Snímek 10</vt:lpstr>
      <vt:lpstr>Snímek 11</vt:lpstr>
      <vt:lpstr>DGR in the Czech Republic Upcoming R&amp;D</vt:lpstr>
      <vt:lpstr>Supposed Site selection projects</vt:lpstr>
      <vt:lpstr>Near future and RAWRA´s  approach (1)</vt:lpstr>
      <vt:lpstr>Near future and RAWRA´s approach (2)</vt:lpstr>
      <vt:lpstr>Military domains in the Czech Republic</vt:lpstr>
      <vt:lpstr>Military Domains in the Czech republic – Geology</vt:lpstr>
      <vt:lpstr>Military Domains in the Czech republic – Geology (2)</vt:lpstr>
      <vt:lpstr>Summary of GR development program in the Czech Republic (1)</vt:lpstr>
      <vt:lpstr>Summary of GR development program in the Czech Republic (2)</vt:lpstr>
      <vt:lpstr>Future Strategy of R&amp;D  in the RWM – issues and goals </vt:lpstr>
      <vt:lpstr>Future Strategy of R&amp;D  in the RWM - approach</vt:lpstr>
      <vt:lpstr>The Josef Gallery Research facility, operated by CEG (since 2/2007) </vt:lpstr>
      <vt:lpstr>Rozna Mine – main drift Z - XVIII Operated by DIAMO (state  owned)   </vt:lpstr>
      <vt:lpstr>Conclusions – and expectations from IAEA TC</vt:lpstr>
      <vt:lpstr>Snímek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DEEP GEOLOGICAL REPOSITORY DEVELOPMENT IN THE CZECH REPUBLIC  LATEST NEWS </dc:title>
  <dc:creator>Jiri Slovak</dc:creator>
  <cp:lastModifiedBy>Jiří Slovak</cp:lastModifiedBy>
  <cp:revision>95</cp:revision>
  <dcterms:created xsi:type="dcterms:W3CDTF">2008-06-12T14:27:01Z</dcterms:created>
  <dcterms:modified xsi:type="dcterms:W3CDTF">2008-11-03T20:43:32Z</dcterms:modified>
</cp:coreProperties>
</file>