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73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9" autoAdjust="0"/>
    <p:restoredTop sz="94660"/>
  </p:normalViewPr>
  <p:slideViewPr>
    <p:cSldViewPr>
      <p:cViewPr varScale="1">
        <p:scale>
          <a:sx n="79" d="100"/>
          <a:sy n="79" d="100"/>
        </p:scale>
        <p:origin x="-5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667E6-B2B4-45F6-A690-3E5CF5C5EBD2}" type="datetimeFigureOut">
              <a:rPr lang="en-US" smtClean="0"/>
              <a:pPr/>
              <a:t>8/8/2008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26215-428B-40EB-9E6A-F11E1B353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26215-428B-40EB-9E6A-F11E1B35394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26215-428B-40EB-9E6A-F11E1B35394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26215-428B-40EB-9E6A-F11E1B35394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0047-16EC-4729-822D-06906116445D}" type="datetimeFigureOut">
              <a:rPr lang="en-US" smtClean="0"/>
              <a:pPr/>
              <a:t>8/8/2008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A4DB-F409-4116-BAF5-EC38DE0A4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0047-16EC-4729-822D-06906116445D}" type="datetimeFigureOut">
              <a:rPr lang="en-US" smtClean="0"/>
              <a:pPr/>
              <a:t>8/8/2008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A4DB-F409-4116-BAF5-EC38DE0A4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0047-16EC-4729-822D-06906116445D}" type="datetimeFigureOut">
              <a:rPr lang="en-US" smtClean="0"/>
              <a:pPr/>
              <a:t>8/8/2008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A4DB-F409-4116-BAF5-EC38DE0A4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0047-16EC-4729-822D-06906116445D}" type="datetimeFigureOut">
              <a:rPr lang="en-US" smtClean="0"/>
              <a:pPr/>
              <a:t>8/8/2008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A4DB-F409-4116-BAF5-EC38DE0A4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0047-16EC-4729-822D-06906116445D}" type="datetimeFigureOut">
              <a:rPr lang="en-US" smtClean="0"/>
              <a:pPr/>
              <a:t>8/8/2008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A4DB-F409-4116-BAF5-EC38DE0A4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0047-16EC-4729-822D-06906116445D}" type="datetimeFigureOut">
              <a:rPr lang="en-US" smtClean="0"/>
              <a:pPr/>
              <a:t>8/8/2008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A4DB-F409-4116-BAF5-EC38DE0A4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0047-16EC-4729-822D-06906116445D}" type="datetimeFigureOut">
              <a:rPr lang="en-US" smtClean="0"/>
              <a:pPr/>
              <a:t>8/8/2008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A4DB-F409-4116-BAF5-EC38DE0A4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0047-16EC-4729-822D-06906116445D}" type="datetimeFigureOut">
              <a:rPr lang="en-US" smtClean="0"/>
              <a:pPr/>
              <a:t>8/8/2008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A4DB-F409-4116-BAF5-EC38DE0A4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0047-16EC-4729-822D-06906116445D}" type="datetimeFigureOut">
              <a:rPr lang="en-US" smtClean="0"/>
              <a:pPr/>
              <a:t>8/8/2008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A4DB-F409-4116-BAF5-EC38DE0A4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0047-16EC-4729-822D-06906116445D}" type="datetimeFigureOut">
              <a:rPr lang="en-US" smtClean="0"/>
              <a:pPr/>
              <a:t>8/8/2008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A4DB-F409-4116-BAF5-EC38DE0A4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0047-16EC-4729-822D-06906116445D}" type="datetimeFigureOut">
              <a:rPr lang="en-US" smtClean="0"/>
              <a:pPr/>
              <a:t>8/8/2008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A4DB-F409-4116-BAF5-EC38DE0A4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E0047-16EC-4729-822D-06906116445D}" type="datetimeFigureOut">
              <a:rPr lang="en-US" smtClean="0"/>
              <a:pPr/>
              <a:t>8/8/2008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4A4DB-F409-4116-BAF5-EC38DE0A4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uravan%20map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2285999"/>
          </a:xfrm>
        </p:spPr>
        <p:txBody>
          <a:bodyPr/>
          <a:lstStyle/>
          <a:p>
            <a:r>
              <a:rPr lang="en-US" dirty="0" smtClean="0"/>
              <a:t>Uranium </a:t>
            </a:r>
            <a:r>
              <a:rPr lang="en-US" dirty="0"/>
              <a:t>W</a:t>
            </a:r>
            <a:r>
              <a:rPr lang="en-US" dirty="0" smtClean="0"/>
              <a:t>orkload Colorado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37338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Table 1.  New mining claim filings by year, with uranium.</a:t>
            </a:r>
            <a:endParaRPr lang="en-US" dirty="0"/>
          </a:p>
          <a:p>
            <a:r>
              <a:rPr lang="en-US" dirty="0" smtClean="0"/>
              <a:t>       CY</a:t>
            </a:r>
            <a:r>
              <a:rPr lang="en-US" dirty="0"/>
              <a:t>	</a:t>
            </a:r>
            <a:r>
              <a:rPr lang="en-US" dirty="0" smtClean="0"/>
              <a:t>ACTIVE </a:t>
            </a:r>
            <a:r>
              <a:rPr lang="en-US" dirty="0"/>
              <a:t>NEW CLAIMS </a:t>
            </a:r>
            <a:r>
              <a:rPr lang="en-US" dirty="0" smtClean="0"/>
              <a:t>   ACTIVE NEW URANIUM </a:t>
            </a:r>
          </a:p>
          <a:p>
            <a:r>
              <a:rPr lang="en-US" dirty="0"/>
              <a:t>	 </a:t>
            </a:r>
            <a:r>
              <a:rPr lang="en-US" dirty="0" smtClean="0"/>
              <a:t>     FILED IN CO</a:t>
            </a:r>
            <a:r>
              <a:rPr lang="en-US" dirty="0"/>
              <a:t>	</a:t>
            </a:r>
            <a:r>
              <a:rPr lang="en-US" dirty="0" smtClean="0"/>
              <a:t>              FILINGS IN CO </a:t>
            </a:r>
            <a:r>
              <a:rPr lang="en-US" dirty="0"/>
              <a:t>			</a:t>
            </a:r>
            <a:endParaRPr lang="en-US" dirty="0">
              <a:latin typeface="Times New Roman" pitchFamily="18" charset="0"/>
            </a:endParaRPr>
          </a:p>
          <a:p>
            <a:pPr marL="514350" indent="-514350" algn="l"/>
            <a:r>
              <a:rPr lang="en-US" sz="2900" b="1" dirty="0" smtClean="0">
                <a:latin typeface="Times New Roman" pitchFamily="18" charset="0"/>
              </a:rPr>
              <a:t>        2003                    	230                      	120</a:t>
            </a:r>
            <a:endParaRPr lang="en-US" sz="2900" b="1" dirty="0">
              <a:latin typeface="Times New Roman" pitchFamily="18" charset="0"/>
            </a:endParaRPr>
          </a:p>
          <a:p>
            <a:pPr algn="l"/>
            <a:r>
              <a:rPr lang="en-US" sz="2900" b="1" dirty="0" smtClean="0">
                <a:latin typeface="Times New Roman" pitchFamily="18" charset="0"/>
              </a:rPr>
              <a:t>        2004</a:t>
            </a:r>
            <a:r>
              <a:rPr lang="en-US" sz="2900" b="1" dirty="0">
                <a:latin typeface="Times New Roman" pitchFamily="18" charset="0"/>
              </a:rPr>
              <a:t>	</a:t>
            </a:r>
            <a:r>
              <a:rPr lang="en-US" sz="2900" b="1" dirty="0" smtClean="0">
                <a:latin typeface="Times New Roman" pitchFamily="18" charset="0"/>
              </a:rPr>
              <a:t>	342</a:t>
            </a:r>
            <a:r>
              <a:rPr lang="en-US" sz="2900" b="1" dirty="0">
                <a:latin typeface="Times New Roman" pitchFamily="18" charset="0"/>
              </a:rPr>
              <a:t>	</a:t>
            </a:r>
            <a:r>
              <a:rPr lang="en-US" sz="2900" b="1" dirty="0" smtClean="0">
                <a:latin typeface="Times New Roman" pitchFamily="18" charset="0"/>
              </a:rPr>
              <a:t>	274</a:t>
            </a:r>
            <a:endParaRPr lang="en-US" sz="2900" b="1" dirty="0">
              <a:latin typeface="Times New Roman" pitchFamily="18" charset="0"/>
            </a:endParaRPr>
          </a:p>
          <a:p>
            <a:pPr algn="l"/>
            <a:r>
              <a:rPr lang="en-US" sz="2900" b="1" dirty="0" smtClean="0">
                <a:latin typeface="Times New Roman" pitchFamily="18" charset="0"/>
              </a:rPr>
              <a:t>        2005</a:t>
            </a:r>
            <a:r>
              <a:rPr lang="en-US" sz="2900" b="1" dirty="0">
                <a:latin typeface="Times New Roman" pitchFamily="18" charset="0"/>
              </a:rPr>
              <a:t>	</a:t>
            </a:r>
            <a:r>
              <a:rPr lang="en-US" sz="2900" b="1" dirty="0" smtClean="0">
                <a:latin typeface="Times New Roman" pitchFamily="18" charset="0"/>
              </a:rPr>
              <a:t>	3208		2725</a:t>
            </a:r>
          </a:p>
          <a:p>
            <a:pPr algn="l"/>
            <a:r>
              <a:rPr lang="en-US" sz="2900" b="1" dirty="0">
                <a:latin typeface="Times New Roman" pitchFamily="18" charset="0"/>
              </a:rPr>
              <a:t> </a:t>
            </a:r>
            <a:r>
              <a:rPr lang="en-US" sz="2900" b="1" dirty="0" smtClean="0">
                <a:latin typeface="Times New Roman" pitchFamily="18" charset="0"/>
              </a:rPr>
              <a:t>       2006</a:t>
            </a:r>
            <a:r>
              <a:rPr lang="en-US" sz="2900" b="1" dirty="0">
                <a:latin typeface="Times New Roman" pitchFamily="18" charset="0"/>
              </a:rPr>
              <a:t>	</a:t>
            </a:r>
            <a:r>
              <a:rPr lang="en-US" sz="2900" b="1" dirty="0" smtClean="0">
                <a:latin typeface="Times New Roman" pitchFamily="18" charset="0"/>
              </a:rPr>
              <a:t>	5787</a:t>
            </a:r>
            <a:r>
              <a:rPr lang="en-US" sz="2900" b="1" dirty="0">
                <a:latin typeface="Times New Roman" pitchFamily="18" charset="0"/>
              </a:rPr>
              <a:t>		</a:t>
            </a:r>
            <a:r>
              <a:rPr lang="en-US" sz="2900" b="1" dirty="0" smtClean="0">
                <a:latin typeface="Times New Roman" pitchFamily="18" charset="0"/>
              </a:rPr>
              <a:t>5205</a:t>
            </a:r>
            <a:endParaRPr lang="en-US" sz="2900" b="1" dirty="0">
              <a:latin typeface="Times New Roman" pitchFamily="18" charset="0"/>
            </a:endParaRPr>
          </a:p>
          <a:p>
            <a:pPr algn="l"/>
            <a:r>
              <a:rPr lang="en-US" sz="2900" b="1" dirty="0" smtClean="0">
                <a:latin typeface="Times New Roman" pitchFamily="18" charset="0"/>
              </a:rPr>
              <a:t>        2007</a:t>
            </a:r>
            <a:r>
              <a:rPr lang="en-US" sz="2900" b="1" dirty="0">
                <a:latin typeface="Times New Roman" pitchFamily="18" charset="0"/>
              </a:rPr>
              <a:t>	</a:t>
            </a:r>
            <a:r>
              <a:rPr lang="en-US" sz="2900" b="1" dirty="0" smtClean="0">
                <a:latin typeface="Times New Roman" pitchFamily="18" charset="0"/>
              </a:rPr>
              <a:t>	12900</a:t>
            </a:r>
            <a:r>
              <a:rPr lang="en-US" sz="2900" b="1" dirty="0">
                <a:latin typeface="Times New Roman" pitchFamily="18" charset="0"/>
              </a:rPr>
              <a:t>		</a:t>
            </a:r>
            <a:r>
              <a:rPr lang="en-US" sz="2900" b="1" dirty="0" smtClean="0">
                <a:latin typeface="Times New Roman" pitchFamily="18" charset="0"/>
              </a:rPr>
              <a:t>10730</a:t>
            </a:r>
            <a:endParaRPr lang="en-US" sz="2900" b="1" dirty="0">
              <a:latin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Energy Fuels Whirlwind Minesite</a:t>
            </a:r>
            <a:br>
              <a:rPr lang="en-US" smtClean="0">
                <a:latin typeface="Times New Roman" pitchFamily="18" charset="0"/>
                <a:cs typeface="Times New Roman" pitchFamily="18" charset="0"/>
              </a:rPr>
            </a:br>
            <a:r>
              <a:rPr lang="en-US" smtClean="0"/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GJFO EA 5/08</a:t>
            </a:r>
          </a:p>
        </p:txBody>
      </p:sp>
      <p:pic>
        <p:nvPicPr>
          <p:cNvPr id="21507" name="Content Placeholder 4" descr="whirlwind area google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752600"/>
            <a:ext cx="4038600" cy="4179888"/>
          </a:xfrm>
        </p:spPr>
      </p:pic>
      <p:pic>
        <p:nvPicPr>
          <p:cNvPr id="21508" name="Content Placeholder 6" descr="whirlwind portal site google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752600"/>
            <a:ext cx="4038600" cy="4256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Energy Fuels </a:t>
            </a:r>
            <a:br>
              <a:rPr lang="en-US" smtClean="0"/>
            </a:br>
            <a:r>
              <a:rPr lang="en-US" smtClean="0"/>
              <a:t>Torbyn/ Peaches minesite</a:t>
            </a:r>
          </a:p>
        </p:txBody>
      </p:sp>
      <p:sp>
        <p:nvSpPr>
          <p:cNvPr id="22531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1055687"/>
          </a:xfrm>
        </p:spPr>
        <p:txBody>
          <a:bodyPr/>
          <a:lstStyle/>
          <a:p>
            <a:pPr eaLnBrk="1" hangingPunct="1"/>
            <a:r>
              <a:rPr lang="en-US" sz="1800" smtClean="0"/>
              <a:t>Existing energy fuels uranium minesite at tenderfoot mesa</a:t>
            </a:r>
          </a:p>
          <a:p>
            <a:pPr eaLnBrk="1" hangingPunct="1"/>
            <a:endParaRPr lang="en-US" smtClean="0"/>
          </a:p>
        </p:txBody>
      </p:sp>
      <p:pic>
        <p:nvPicPr>
          <p:cNvPr id="22532" name="Picture Placeholder 4" descr="ntp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2474913"/>
            <a:ext cx="2743200" cy="3654425"/>
          </a:xfrm>
        </p:spPr>
      </p:pic>
      <p:pic>
        <p:nvPicPr>
          <p:cNvPr id="22533" name="Content Placeholder 7" descr="ntp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078413" y="2957513"/>
            <a:ext cx="3175000" cy="2387600"/>
          </a:xfrm>
        </p:spPr>
      </p:pic>
      <p:sp>
        <p:nvSpPr>
          <p:cNvPr id="22534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1981200"/>
            <a:ext cx="4041775" cy="639763"/>
          </a:xfrm>
        </p:spPr>
        <p:txBody>
          <a:bodyPr>
            <a:normAutofit fontScale="62500" lnSpcReduction="20000"/>
          </a:bodyPr>
          <a:lstStyle/>
          <a:p>
            <a:pPr eaLnBrk="1" hangingPunct="1"/>
            <a:endParaRPr lang="en-US" sz="1800" smtClean="0"/>
          </a:p>
          <a:p>
            <a:pPr eaLnBrk="1" hangingPunct="1"/>
            <a:endParaRPr lang="en-US" sz="1800" smtClean="0"/>
          </a:p>
          <a:p>
            <a:pPr eaLnBrk="1" hangingPunct="1"/>
            <a:r>
              <a:rPr lang="en-US" sz="1800" smtClean="0"/>
              <a:t>Tenderfoot mesa from energy fuels Whirlwind minesite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Colorado Uranium Issues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3200" b="1" dirty="0" smtClean="0"/>
              <a:t> Leasable Uranium</a:t>
            </a:r>
          </a:p>
          <a:p>
            <a:r>
              <a:rPr lang="en-US" dirty="0" smtClean="0"/>
              <a:t>DOE Uranium    </a:t>
            </a:r>
            <a:r>
              <a:rPr lang="en-US" sz="2000" dirty="0" smtClean="0"/>
              <a:t>1948-1954  land orders  set aside known uranium mining areas for federal uranium supplies – leasable by AEC, now DOE. </a:t>
            </a:r>
            <a:r>
              <a:rPr lang="en-US" sz="1600" dirty="0" smtClean="0"/>
              <a:t>(specific  sites in Uravan mineral belt- Historic mining - conventional mining )</a:t>
            </a:r>
          </a:p>
          <a:p>
            <a:r>
              <a:rPr lang="en-US" dirty="0" smtClean="0"/>
              <a:t>    Acquired lands </a:t>
            </a:r>
            <a:r>
              <a:rPr lang="en-US" sz="2000" dirty="0" smtClean="0"/>
              <a:t>(Bankhead –Jones lands) </a:t>
            </a:r>
          </a:p>
          <a:p>
            <a:pPr>
              <a:buFontTx/>
              <a:buNone/>
            </a:pPr>
            <a:r>
              <a:rPr lang="en-US" sz="2000" dirty="0" smtClean="0"/>
              <a:t>      All minerals are Leasable</a:t>
            </a:r>
          </a:p>
          <a:p>
            <a:pPr>
              <a:buFontTx/>
              <a:buNone/>
            </a:pPr>
            <a:r>
              <a:rPr lang="en-US" sz="2000" dirty="0" smtClean="0"/>
              <a:t> </a:t>
            </a:r>
            <a:r>
              <a:rPr lang="en-US" sz="1600" dirty="0" smtClean="0"/>
              <a:t>(Pawnee Grasslands -FS surf/ BLM </a:t>
            </a:r>
            <a:r>
              <a:rPr lang="en-US" sz="1600" dirty="0" err="1" smtClean="0"/>
              <a:t>mins</a:t>
            </a:r>
            <a:r>
              <a:rPr lang="en-US" sz="1600" dirty="0" smtClean="0"/>
              <a:t>  31  applications,.  In-Situ mining?</a:t>
            </a:r>
            <a:r>
              <a:rPr lang="en-US" sz="2000" dirty="0" smtClean="0"/>
              <a:t>)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2355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3200" b="1" smtClean="0"/>
              <a:t>  Split Estate Issues</a:t>
            </a:r>
          </a:p>
          <a:p>
            <a:r>
              <a:rPr lang="en-US" smtClean="0"/>
              <a:t>NOITL </a:t>
            </a:r>
            <a:r>
              <a:rPr lang="en-US" sz="2000" smtClean="0"/>
              <a:t>(notice of intent to locate)- letter to landowner (cc-BLM) 30 day segregation - prior to location of mining claim for surface owner contact.</a:t>
            </a:r>
          </a:p>
          <a:p>
            <a:pPr>
              <a:buFontTx/>
              <a:buNone/>
            </a:pPr>
            <a:r>
              <a:rPr lang="en-US" sz="2000" smtClean="0"/>
              <a:t>     </a:t>
            </a:r>
            <a:r>
              <a:rPr lang="en-US" sz="1600" smtClean="0"/>
              <a:t>(approx . 700 , covering  29,000 acres)</a:t>
            </a:r>
          </a:p>
          <a:p>
            <a:r>
              <a:rPr lang="en-US" sz="2000" smtClean="0"/>
              <a:t>If surf. owner agreement- same as federal lands</a:t>
            </a:r>
          </a:p>
          <a:p>
            <a:r>
              <a:rPr lang="en-US" sz="2000" smtClean="0"/>
              <a:t>if no surf. owner agreement:  Full EA by BLM required for any claimant work on pvt. surf.                                                                   </a:t>
            </a:r>
            <a:r>
              <a:rPr lang="en-US" sz="1600" smtClean="0"/>
              <a:t>                   Issue in South Park-   In-situ or conventional mining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675" y="-2690813"/>
            <a:ext cx="9277350" cy="1223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675" y="-2690813"/>
            <a:ext cx="9277350" cy="1223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0"/>
            <a:ext cx="4240213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Emerging Uranium issues in Colorado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- </a:t>
            </a:r>
            <a:r>
              <a:rPr lang="en-US" sz="2400" dirty="0" smtClean="0"/>
              <a:t>lawsuits and appeals of POO EAs- </a:t>
            </a:r>
          </a:p>
          <a:p>
            <a:pPr lvl="1"/>
            <a:r>
              <a:rPr lang="en-US" sz="1500" dirty="0" smtClean="0"/>
              <a:t>DOE leasing EA now in court</a:t>
            </a:r>
          </a:p>
          <a:p>
            <a:pPr lvl="1"/>
            <a:r>
              <a:rPr lang="en-US" sz="1500" dirty="0" smtClean="0"/>
              <a:t>BLM Whirlwind EA delayed 2 months with reviews, input, and So planning review prior to likely court appeal</a:t>
            </a:r>
          </a:p>
          <a:p>
            <a:pPr lvl="1"/>
            <a:r>
              <a:rPr lang="en-US" sz="1500" dirty="0" smtClean="0"/>
              <a:t>NIMBY activity in San Miguel (Telluride) and San Juan (Durango/ Dolores) counties.</a:t>
            </a:r>
          </a:p>
          <a:p>
            <a:pPr lvl="1"/>
            <a:r>
              <a:rPr lang="en-US" sz="1500" dirty="0" smtClean="0"/>
              <a:t>High Recreation use area (river SRMA, Scenic Bi-ways, Gateway resort)</a:t>
            </a:r>
          </a:p>
          <a:p>
            <a:pPr lvl="1"/>
            <a:endParaRPr lang="en-US" sz="1500" dirty="0"/>
          </a:p>
          <a:p>
            <a:pPr lvl="1"/>
            <a:r>
              <a:rPr lang="en-US" sz="2400" dirty="0" smtClean="0"/>
              <a:t>Split Estate residential subdivisions on Known Uranium Deposits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In-Situ potential in Tertiary basins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FS surface (grassland) with leasable and locatable lands at known uranium deposits</a:t>
            </a:r>
          </a:p>
          <a:p>
            <a:pPr lvl="1"/>
            <a:r>
              <a:rPr lang="en-US" sz="2400" dirty="0" smtClean="0"/>
              <a:t>Additional workload associated with adjacent DOE leases and coordination</a:t>
            </a:r>
          </a:p>
          <a:p>
            <a:pPr lvl="2"/>
            <a:r>
              <a:rPr lang="en-US" sz="2000" dirty="0" smtClean="0"/>
              <a:t> 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COSO staffing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Table 2.  COSO adjudication staffing and workload over time</a:t>
            </a:r>
            <a:r>
              <a:rPr lang="en-US" dirty="0" smtClean="0"/>
              <a:t>.</a:t>
            </a:r>
          </a:p>
          <a:p>
            <a:r>
              <a:rPr lang="en-US" dirty="0" smtClean="0"/>
              <a:t>Location:  COSO non-Coal Adjudication</a:t>
            </a:r>
            <a:endParaRPr lang="en-US" dirty="0"/>
          </a:p>
          <a:p>
            <a:r>
              <a:rPr lang="en-US" sz="2100" dirty="0" smtClean="0"/>
              <a:t>Year</a:t>
            </a:r>
            <a:r>
              <a:rPr lang="en-US" sz="2100" dirty="0"/>
              <a:t>:		</a:t>
            </a:r>
            <a:r>
              <a:rPr lang="en-US" sz="2100" dirty="0" smtClean="0"/>
              <a:t>1991		2000	</a:t>
            </a:r>
            <a:r>
              <a:rPr lang="en-US" sz="2100" dirty="0"/>
              <a:t>	</a:t>
            </a:r>
            <a:r>
              <a:rPr lang="en-US" sz="2100" dirty="0" smtClean="0"/>
              <a:t>2008</a:t>
            </a:r>
            <a:r>
              <a:rPr lang="en-US" sz="2100" dirty="0"/>
              <a:t>	2007</a:t>
            </a:r>
          </a:p>
          <a:p>
            <a:r>
              <a:rPr lang="en-US" sz="2100" dirty="0" smtClean="0"/>
              <a:t>Subject</a:t>
            </a:r>
            <a:r>
              <a:rPr lang="en-US" sz="2100" dirty="0"/>
              <a:t>:	</a:t>
            </a:r>
            <a:r>
              <a:rPr lang="en-US" sz="2100" dirty="0" smtClean="0"/>
              <a:t>TO   </a:t>
            </a:r>
            <a:r>
              <a:rPr lang="en-US" sz="2100" dirty="0"/>
              <a:t>	</a:t>
            </a:r>
            <a:r>
              <a:rPr lang="en-US" sz="2100" dirty="0" smtClean="0"/>
              <a:t>	</a:t>
            </a:r>
            <a:r>
              <a:rPr lang="en-US" sz="2100" dirty="0" err="1" smtClean="0"/>
              <a:t>TO</a:t>
            </a:r>
            <a:r>
              <a:rPr lang="en-US" sz="2100" dirty="0" smtClean="0"/>
              <a:t>  </a:t>
            </a:r>
            <a:r>
              <a:rPr lang="en-US" sz="2100" dirty="0"/>
              <a:t>	</a:t>
            </a:r>
            <a:r>
              <a:rPr lang="en-US" sz="2100" dirty="0" smtClean="0"/>
              <a:t>	TO</a:t>
            </a:r>
            <a:r>
              <a:rPr lang="en-US" sz="2100" dirty="0"/>
              <a:t>	</a:t>
            </a:r>
          </a:p>
          <a:p>
            <a:r>
              <a:rPr lang="en-US" sz="2100" dirty="0" smtClean="0"/>
              <a:t>EW units	*		EW- 175			 EW-20,500</a:t>
            </a:r>
            <a:endParaRPr lang="en-US" sz="2100" dirty="0"/>
          </a:p>
          <a:p>
            <a:r>
              <a:rPr lang="en-US" sz="2100" dirty="0"/>
              <a:t>				</a:t>
            </a:r>
          </a:p>
          <a:p>
            <a:r>
              <a:rPr lang="en-US" sz="2100" dirty="0"/>
              <a:t>Branch chief	</a:t>
            </a:r>
            <a:r>
              <a:rPr lang="en-US" sz="2100" dirty="0" smtClean="0"/>
              <a:t>1</a:t>
            </a:r>
            <a:r>
              <a:rPr lang="en-US" sz="2100" dirty="0"/>
              <a:t>		</a:t>
            </a:r>
            <a:r>
              <a:rPr lang="en-US" sz="2100" dirty="0" smtClean="0"/>
              <a:t>- -</a:t>
            </a:r>
            <a:r>
              <a:rPr lang="en-US" sz="2100" dirty="0"/>
              <a:t>	</a:t>
            </a:r>
            <a:r>
              <a:rPr lang="en-US" sz="2100" dirty="0" smtClean="0"/>
              <a:t>	-</a:t>
            </a:r>
            <a:endParaRPr lang="en-US" sz="2100" dirty="0"/>
          </a:p>
          <a:p>
            <a:r>
              <a:rPr lang="en-US" sz="2100" dirty="0"/>
              <a:t>Supervisor	</a:t>
            </a:r>
            <a:r>
              <a:rPr lang="en-US" sz="2100" dirty="0" smtClean="0"/>
              <a:t>1</a:t>
            </a:r>
            <a:r>
              <a:rPr lang="en-US" sz="2100" dirty="0"/>
              <a:t>		</a:t>
            </a:r>
            <a:r>
              <a:rPr lang="en-US" sz="2100" dirty="0" smtClean="0"/>
              <a:t>-</a:t>
            </a:r>
            <a:r>
              <a:rPr lang="en-US" sz="2100" dirty="0"/>
              <a:t>		</a:t>
            </a:r>
            <a:r>
              <a:rPr lang="en-US" sz="2100" dirty="0" smtClean="0"/>
              <a:t>-</a:t>
            </a:r>
            <a:endParaRPr lang="en-US" sz="2100" dirty="0"/>
          </a:p>
          <a:p>
            <a:r>
              <a:rPr lang="en-US" sz="2100" dirty="0"/>
              <a:t>Staff		</a:t>
            </a:r>
            <a:r>
              <a:rPr lang="en-US" sz="2100" dirty="0" smtClean="0"/>
              <a:t>5</a:t>
            </a:r>
            <a:r>
              <a:rPr lang="en-US" sz="2100" dirty="0"/>
              <a:t>		</a:t>
            </a:r>
            <a:r>
              <a:rPr lang="en-US" sz="2100" dirty="0" smtClean="0"/>
              <a:t>4</a:t>
            </a:r>
            <a:r>
              <a:rPr lang="en-US" sz="2100" dirty="0"/>
              <a:t>		</a:t>
            </a:r>
            <a:r>
              <a:rPr lang="en-US" sz="2100" dirty="0" smtClean="0"/>
              <a:t>2</a:t>
            </a:r>
            <a:endParaRPr lang="en-US" sz="2100" dirty="0"/>
          </a:p>
          <a:p>
            <a:r>
              <a:rPr lang="en-US" sz="2100" dirty="0"/>
              <a:t>Clerks	</a:t>
            </a:r>
            <a:r>
              <a:rPr lang="en-US" sz="2100" dirty="0" smtClean="0"/>
              <a:t>3</a:t>
            </a:r>
            <a:r>
              <a:rPr lang="en-US" sz="2100" dirty="0"/>
              <a:t>		</a:t>
            </a:r>
            <a:r>
              <a:rPr lang="en-US" sz="2100" dirty="0" smtClean="0"/>
              <a:t>-</a:t>
            </a:r>
            <a:r>
              <a:rPr lang="en-US" sz="2100" dirty="0"/>
              <a:t>		</a:t>
            </a:r>
            <a:r>
              <a:rPr lang="en-US" sz="2100" dirty="0" smtClean="0"/>
              <a:t>-</a:t>
            </a:r>
            <a:endParaRPr lang="en-US" sz="2100" dirty="0"/>
          </a:p>
          <a:p>
            <a:r>
              <a:rPr lang="en-US" sz="2100" dirty="0"/>
              <a:t>Student	</a:t>
            </a:r>
            <a:r>
              <a:rPr lang="en-US" sz="2100" dirty="0" smtClean="0"/>
              <a:t>1</a:t>
            </a:r>
            <a:r>
              <a:rPr lang="en-US" sz="2100" dirty="0"/>
              <a:t>		</a:t>
            </a:r>
            <a:r>
              <a:rPr lang="en-US" sz="2100" dirty="0" smtClean="0"/>
              <a:t>-</a:t>
            </a:r>
            <a:r>
              <a:rPr lang="en-US" sz="2100" dirty="0"/>
              <a:t>		</a:t>
            </a:r>
            <a:r>
              <a:rPr lang="en-US" sz="2100" dirty="0" smtClean="0"/>
              <a:t>1</a:t>
            </a:r>
            <a:endParaRPr lang="en-US" sz="2100" dirty="0"/>
          </a:p>
          <a:p>
            <a:r>
              <a:rPr lang="en-US" sz="2100" b="1" dirty="0" smtClean="0"/>
              <a:t>Sub</a:t>
            </a:r>
            <a:r>
              <a:rPr lang="en-US" sz="2100" dirty="0" smtClean="0"/>
              <a:t> </a:t>
            </a:r>
            <a:r>
              <a:rPr lang="en-US" sz="2100" b="1" dirty="0" err="1"/>
              <a:t>Ttl</a:t>
            </a:r>
            <a:r>
              <a:rPr lang="en-US" sz="2100" b="1" dirty="0"/>
              <a:t>	10.5		</a:t>
            </a:r>
            <a:r>
              <a:rPr lang="en-US" sz="2100" b="1" dirty="0" smtClean="0"/>
              <a:t>5</a:t>
            </a:r>
            <a:r>
              <a:rPr lang="en-US" sz="2100" b="1" dirty="0"/>
              <a:t>		</a:t>
            </a:r>
            <a:r>
              <a:rPr lang="en-US" sz="2100" b="1" dirty="0" smtClean="0"/>
              <a:t>2.5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 staffing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229600" cy="5791200"/>
          </a:xfrm>
        </p:spPr>
        <p:txBody>
          <a:bodyPr>
            <a:noAutofit/>
          </a:bodyPr>
          <a:lstStyle/>
          <a:p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Table 3.  Field office 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solid minerals  staffing 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and workloads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	Year:	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1991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	1991	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2000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	2000		2008	2007</a:t>
            </a:r>
          </a:p>
          <a:p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	Subject:	TO	units	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	units		TO	units</a:t>
            </a:r>
          </a:p>
          <a:p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Location:	</a:t>
            </a:r>
          </a:p>
          <a:p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Craig District office	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			-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LSFO		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		2			2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KRFO		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		1			-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WRFO		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		1			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800" b="1" dirty="0">
                <a:latin typeface="Times New Roman" pitchFamily="18" charset="0"/>
                <a:cs typeface="Times New Roman" pitchFamily="18" charset="0"/>
              </a:rPr>
              <a:t>Sub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="1" dirty="0" err="1">
                <a:latin typeface="Times New Roman" pitchFamily="18" charset="0"/>
                <a:cs typeface="Times New Roman" pitchFamily="18" charset="0"/>
              </a:rPr>
              <a:t>Ttl</a:t>
            </a:r>
            <a:r>
              <a:rPr lang="en-US" sz="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8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8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8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8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Montrose District	3		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			-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UFO		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		2			1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Gunnison FO		-		1			1/2	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San Juan PLC	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(BLM only)		2			1 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800" b="1" dirty="0">
                <a:latin typeface="Times New Roman" pitchFamily="18" charset="0"/>
                <a:cs typeface="Times New Roman" pitchFamily="18" charset="0"/>
              </a:rPr>
              <a:t>Sub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="1" dirty="0" err="1">
                <a:latin typeface="Times New Roman" pitchFamily="18" charset="0"/>
                <a:cs typeface="Times New Roman" pitchFamily="18" charset="0"/>
              </a:rPr>
              <a:t>Ttl</a:t>
            </a:r>
            <a:r>
              <a:rPr lang="en-US" sz="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5		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			2.5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Canon City District	2		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			-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San Luis PLC	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(BLM only)		2			1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RGFO		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			2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800" b="1" dirty="0">
                <a:latin typeface="Times New Roman" pitchFamily="18" charset="0"/>
                <a:cs typeface="Times New Roman" pitchFamily="18" charset="0"/>
              </a:rPr>
              <a:t>Sub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="1" dirty="0" err="1">
                <a:latin typeface="Times New Roman" pitchFamily="18" charset="0"/>
                <a:cs typeface="Times New Roman" pitchFamily="18" charset="0"/>
              </a:rPr>
              <a:t>Ttl</a:t>
            </a:r>
            <a:r>
              <a:rPr lang="en-US" sz="800" b="1" dirty="0">
                <a:latin typeface="Times New Roman" pitchFamily="18" charset="0"/>
                <a:cs typeface="Times New Roman" pitchFamily="18" charset="0"/>
              </a:rPr>
              <a:t>	3		</a:t>
            </a:r>
            <a:r>
              <a:rPr lang="en-US" sz="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800" b="1" dirty="0">
                <a:latin typeface="Times New Roman" pitchFamily="18" charset="0"/>
                <a:cs typeface="Times New Roman" pitchFamily="18" charset="0"/>
              </a:rPr>
              <a:t>			3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GJ District		1		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			-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GJFO		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			1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GSFO		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		1			1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	Sub </a:t>
            </a:r>
            <a:r>
              <a:rPr lang="en-US" sz="800" b="1" dirty="0" err="1">
                <a:latin typeface="Times New Roman" pitchFamily="18" charset="0"/>
                <a:cs typeface="Times New Roman" pitchFamily="18" charset="0"/>
              </a:rPr>
              <a:t>Ttl</a:t>
            </a:r>
            <a:r>
              <a:rPr lang="en-US" sz="800" b="1" dirty="0">
                <a:latin typeface="Times New Roman" pitchFamily="18" charset="0"/>
                <a:cs typeface="Times New Roman" pitchFamily="18" charset="0"/>
              </a:rPr>
              <a:t>	3		</a:t>
            </a:r>
            <a:r>
              <a:rPr lang="en-US" sz="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800" b="1" dirty="0">
                <a:latin typeface="Times New Roman" pitchFamily="18" charset="0"/>
                <a:cs typeface="Times New Roman" pitchFamily="18" charset="0"/>
              </a:rPr>
              <a:t>			2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8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800" b="1" dirty="0">
                <a:latin typeface="Times New Roman" pitchFamily="18" charset="0"/>
                <a:cs typeface="Times New Roman" pitchFamily="18" charset="0"/>
              </a:rPr>
              <a:t>Staffing Totals:	29.5		</a:t>
            </a:r>
            <a:r>
              <a:rPr lang="en-US" sz="800" b="1" dirty="0" smtClean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800" b="1" dirty="0">
                <a:latin typeface="Times New Roman" pitchFamily="18" charset="0"/>
                <a:cs typeface="Times New Roman" pitchFamily="18" charset="0"/>
              </a:rPr>
              <a:t>			15		</a:t>
            </a:r>
            <a:r>
              <a:rPr lang="en-US" sz="800" b="1" dirty="0"/>
              <a:t> </a:t>
            </a:r>
            <a:r>
              <a:rPr lang="en-US" sz="800" b="1" dirty="0" smtClean="0"/>
              <a:t>				EX+FL-15</a:t>
            </a:r>
            <a:r>
              <a:rPr lang="en-US" sz="800" b="1" dirty="0"/>
              <a:t>*		EX+FL-36*</a:t>
            </a:r>
            <a:endParaRPr lang="en-US" sz="800" dirty="0"/>
          </a:p>
          <a:p>
            <a:r>
              <a:rPr lang="en-US" sz="800" b="1" dirty="0"/>
              <a:t>Workload totals:				</a:t>
            </a:r>
            <a:r>
              <a:rPr lang="en-US" sz="800" b="1" dirty="0" smtClean="0"/>
              <a:t>NI-46</a:t>
            </a:r>
            <a:r>
              <a:rPr lang="en-US" sz="800" b="1" dirty="0"/>
              <a:t>**		NI- 104</a:t>
            </a:r>
            <a:endParaRPr lang="en-US" sz="800" dirty="0"/>
          </a:p>
          <a:p>
            <a:r>
              <a:rPr lang="en-US" sz="800" b="1" dirty="0"/>
              <a:t>					</a:t>
            </a:r>
            <a:r>
              <a:rPr lang="en-US" sz="800" b="1" dirty="0" smtClean="0"/>
              <a:t>NJ-2</a:t>
            </a:r>
            <a:r>
              <a:rPr lang="en-US" sz="800" b="1" dirty="0"/>
              <a:t>		</a:t>
            </a:r>
            <a:r>
              <a:rPr lang="en-US" sz="800" b="1" dirty="0" smtClean="0"/>
              <a:t>NJ-3</a:t>
            </a:r>
            <a:endParaRPr lang="en-US" sz="800" dirty="0"/>
          </a:p>
          <a:p>
            <a:r>
              <a:rPr lang="en-US" sz="800" b="1" dirty="0"/>
              <a:t>					</a:t>
            </a:r>
            <a:r>
              <a:rPr lang="en-US" sz="800" b="1" dirty="0" smtClean="0"/>
              <a:t>EW- </a:t>
            </a:r>
            <a:r>
              <a:rPr lang="en-US" sz="800" b="1" dirty="0"/>
              <a:t>175		EW-20,500</a:t>
            </a:r>
            <a:endParaRPr lang="en-US" sz="800" dirty="0"/>
          </a:p>
          <a:p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LR2000 units of accomplishment in 1990- Uranium</a:t>
            </a:r>
          </a:p>
          <a:p>
            <a:r>
              <a:rPr lang="en-US" sz="2200" dirty="0" smtClean="0">
                <a:latin typeface="Times New Roman" pitchFamily="18" charset="0"/>
              </a:rPr>
              <a:t>FY		PE	FO		Units		state total</a:t>
            </a:r>
          </a:p>
          <a:p>
            <a:r>
              <a:rPr lang="en-US" sz="1500" dirty="0" smtClean="0">
                <a:latin typeface="Times New Roman" pitchFamily="18" charset="0"/>
              </a:rPr>
              <a:t>2003		EX	All		0		0</a:t>
            </a:r>
          </a:p>
          <a:p>
            <a:pPr lvl="2"/>
            <a:r>
              <a:rPr lang="en-US" sz="1500" dirty="0" smtClean="0">
                <a:latin typeface="Times New Roman" pitchFamily="18" charset="0"/>
              </a:rPr>
              <a:t>	FL	All		0		0</a:t>
            </a:r>
          </a:p>
          <a:p>
            <a:pPr lvl="2"/>
            <a:endParaRPr lang="en-US" sz="1500" dirty="0" smtClean="0">
              <a:latin typeface="Times New Roman" pitchFamily="18" charset="0"/>
            </a:endParaRPr>
          </a:p>
          <a:p>
            <a:r>
              <a:rPr lang="en-US" sz="1500" dirty="0" smtClean="0">
                <a:latin typeface="Times New Roman" pitchFamily="18" charset="0"/>
              </a:rPr>
              <a:t>2004		 EX	UFO		1		1</a:t>
            </a:r>
          </a:p>
          <a:p>
            <a:pPr lvl="4">
              <a:buNone/>
            </a:pPr>
            <a:r>
              <a:rPr lang="en-US" sz="1500" dirty="0" smtClean="0">
                <a:latin typeface="Times New Roman" pitchFamily="18" charset="0"/>
              </a:rPr>
              <a:t> FL		All		0		0</a:t>
            </a:r>
          </a:p>
          <a:p>
            <a:pPr lvl="4">
              <a:buNone/>
            </a:pPr>
            <a:endParaRPr lang="en-US" sz="1500" dirty="0" smtClean="0">
              <a:latin typeface="Times New Roman" pitchFamily="18" charset="0"/>
            </a:endParaRPr>
          </a:p>
          <a:p>
            <a:pPr lvl="6">
              <a:buNone/>
            </a:pPr>
            <a:endParaRPr lang="en-US" sz="1500" dirty="0" smtClean="0">
              <a:latin typeface="Times New Roman" pitchFamily="18" charset="0"/>
            </a:endParaRPr>
          </a:p>
          <a:p>
            <a:r>
              <a:rPr lang="en-US" sz="1500" dirty="0" smtClean="0">
                <a:latin typeface="Times New Roman" pitchFamily="18" charset="0"/>
              </a:rPr>
              <a:t>2005		 EX	All		0		0</a:t>
            </a:r>
          </a:p>
          <a:p>
            <a:pPr lvl="4">
              <a:buNone/>
            </a:pPr>
            <a:r>
              <a:rPr lang="en-US" sz="1500" dirty="0" smtClean="0">
                <a:latin typeface="Times New Roman" pitchFamily="18" charset="0"/>
              </a:rPr>
              <a:t>FL		GJFO		7	</a:t>
            </a:r>
          </a:p>
          <a:p>
            <a:pPr lvl="4">
              <a:buNone/>
            </a:pPr>
            <a:r>
              <a:rPr lang="en-US" sz="1500" dirty="0" smtClean="0">
                <a:latin typeface="Times New Roman" pitchFamily="18" charset="0"/>
              </a:rPr>
              <a:t> 		WRFO		1		8  </a:t>
            </a:r>
          </a:p>
          <a:p>
            <a:pPr lvl="4">
              <a:buNone/>
            </a:pPr>
            <a:r>
              <a:rPr lang="en-US" sz="1500" dirty="0" smtClean="0">
                <a:latin typeface="Times New Roman" pitchFamily="18" charset="0"/>
              </a:rPr>
              <a:t>                              </a:t>
            </a:r>
          </a:p>
          <a:p>
            <a:r>
              <a:rPr lang="en-US" sz="1500" dirty="0" smtClean="0">
                <a:latin typeface="Times New Roman" pitchFamily="18" charset="0"/>
              </a:rPr>
              <a:t>2006		EX	All		0		0			FL	GJFO		3</a:t>
            </a:r>
          </a:p>
          <a:p>
            <a:r>
              <a:rPr lang="en-US" sz="1500" dirty="0" smtClean="0">
                <a:latin typeface="Times New Roman" pitchFamily="18" charset="0"/>
              </a:rPr>
              <a:t>	</a:t>
            </a:r>
            <a:r>
              <a:rPr lang="en-US" sz="1400" dirty="0" smtClean="0">
                <a:latin typeface="Times New Roman" pitchFamily="18" charset="0"/>
              </a:rPr>
              <a:t>	</a:t>
            </a:r>
            <a:r>
              <a:rPr lang="en-US" sz="1800" dirty="0" smtClean="0">
                <a:latin typeface="Times New Roman" pitchFamily="18" charset="0"/>
              </a:rPr>
              <a:t>	</a:t>
            </a:r>
            <a:r>
              <a:rPr lang="en-US" sz="1500" dirty="0" smtClean="0">
                <a:latin typeface="Times New Roman" pitchFamily="18" charset="0"/>
              </a:rPr>
              <a:t>GUFO		1</a:t>
            </a:r>
          </a:p>
          <a:p>
            <a:pPr lvl="1"/>
            <a:r>
              <a:rPr lang="en-US" sz="1500" dirty="0" smtClean="0">
                <a:latin typeface="Times New Roman" pitchFamily="18" charset="0"/>
              </a:rPr>
              <a:t>			SJPLC		1		5</a:t>
            </a:r>
          </a:p>
          <a:p>
            <a:pPr lvl="1"/>
            <a:endParaRPr lang="en-US" sz="1100" dirty="0" smtClean="0">
              <a:latin typeface="Times New Roman" pitchFamily="18" charset="0"/>
            </a:endParaRPr>
          </a:p>
          <a:p>
            <a:endParaRPr lang="en-US" sz="300" dirty="0" smtClean="0">
              <a:latin typeface="Times New Roman" pitchFamily="18" charset="0"/>
            </a:endParaRPr>
          </a:p>
          <a:p>
            <a:r>
              <a:rPr lang="en-US" sz="1500" dirty="0" smtClean="0">
                <a:latin typeface="Times New Roman" pitchFamily="18" charset="0"/>
              </a:rPr>
              <a:t>2007		EX	All		0		0</a:t>
            </a:r>
          </a:p>
          <a:p>
            <a:pPr lvl="4">
              <a:buNone/>
            </a:pPr>
            <a:r>
              <a:rPr lang="en-US" sz="1500" dirty="0" smtClean="0">
                <a:latin typeface="Times New Roman" pitchFamily="18" charset="0"/>
              </a:rPr>
              <a:t>FL		SJPLC		10 (22)		</a:t>
            </a:r>
          </a:p>
          <a:p>
            <a:pPr lvl="6">
              <a:buNone/>
            </a:pPr>
            <a:r>
              <a:rPr lang="en-US" sz="1500" dirty="0" smtClean="0">
                <a:latin typeface="Times New Roman" pitchFamily="18" charset="0"/>
              </a:rPr>
              <a:t>UFO		15		</a:t>
            </a:r>
            <a:r>
              <a:rPr lang="en-US" sz="1500" dirty="0" smtClean="0">
                <a:latin typeface="Times New Roman" pitchFamily="18" charset="0"/>
              </a:rPr>
              <a:t>25(37)</a:t>
            </a:r>
            <a:endParaRPr lang="en-US" sz="1500" dirty="0" smtClean="0">
              <a:latin typeface="Times New Roman" pitchFamily="18" charset="0"/>
            </a:endParaRPr>
          </a:p>
          <a:p>
            <a:pPr lvl="6">
              <a:buNone/>
            </a:pPr>
            <a:endParaRPr lang="en-US" sz="1500" dirty="0" smtClean="0">
              <a:latin typeface="Times New Roman" pitchFamily="18" charset="0"/>
            </a:endParaRPr>
          </a:p>
          <a:p>
            <a:r>
              <a:rPr lang="en-US" sz="1500" dirty="0" smtClean="0">
                <a:latin typeface="Times New Roman" pitchFamily="18" charset="0"/>
              </a:rPr>
              <a:t>2008 (60% date)	EX	GJFO		1		1</a:t>
            </a:r>
            <a:endParaRPr lang="en-US" sz="1600" dirty="0" smtClean="0">
              <a:latin typeface="Times New Roman" pitchFamily="18" charset="0"/>
            </a:endParaRPr>
          </a:p>
          <a:p>
            <a:pPr lvl="4">
              <a:buNone/>
            </a:pPr>
            <a:r>
              <a:rPr lang="en-US" sz="1600" dirty="0" smtClean="0">
                <a:latin typeface="Times New Roman" pitchFamily="18" charset="0"/>
              </a:rPr>
              <a:t>FL		RGFO		1</a:t>
            </a:r>
          </a:p>
          <a:p>
            <a:pPr lvl="6">
              <a:buNone/>
            </a:pPr>
            <a:r>
              <a:rPr lang="en-US" sz="1600" dirty="0" smtClean="0">
                <a:latin typeface="Times New Roman" pitchFamily="18" charset="0"/>
              </a:rPr>
              <a:t>SJPLC		6</a:t>
            </a:r>
          </a:p>
          <a:p>
            <a:pPr lvl="6">
              <a:buNone/>
            </a:pPr>
            <a:r>
              <a:rPr lang="en-US" sz="1600" dirty="0" smtClean="0">
                <a:latin typeface="Times New Roman" pitchFamily="18" charset="0"/>
              </a:rPr>
              <a:t>UFO		5</a:t>
            </a:r>
          </a:p>
          <a:p>
            <a:pPr lvl="6">
              <a:buNone/>
            </a:pPr>
            <a:r>
              <a:rPr lang="en-US" sz="1600" dirty="0" smtClean="0">
                <a:latin typeface="Times New Roman" pitchFamily="18" charset="0"/>
              </a:rPr>
              <a:t>GJFO		2		14</a:t>
            </a:r>
            <a:r>
              <a:rPr lang="en-US" sz="300" dirty="0" smtClean="0">
                <a:latin typeface="Times New Roman" pitchFamily="18" charset="0"/>
              </a:rPr>
              <a:t>	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Additional workloads for staff at </a:t>
            </a:r>
            <a:r>
              <a:rPr lang="en-US" dirty="0" smtClean="0"/>
              <a:t>FOs </a:t>
            </a:r>
            <a:r>
              <a:rPr lang="en-US" dirty="0" smtClean="0"/>
              <a:t>with significant Uranium workloads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endParaRPr lang="en-US" sz="1800" dirty="0" smtClean="0">
              <a:latin typeface="Times New Roman" pitchFamily="18" charset="0"/>
            </a:endParaRPr>
          </a:p>
          <a:p>
            <a:endParaRPr lang="en-US" sz="1800" dirty="0" smtClean="0">
              <a:latin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</a:rPr>
              <a:t>FO   </a:t>
            </a:r>
            <a:r>
              <a:rPr lang="en-US" sz="1800" dirty="0" smtClean="0">
                <a:latin typeface="Times New Roman" pitchFamily="18" charset="0"/>
              </a:rPr>
              <a:t>	</a:t>
            </a:r>
            <a:r>
              <a:rPr lang="en-US" sz="1800" dirty="0" smtClean="0">
                <a:latin typeface="Times New Roman" pitchFamily="18" charset="0"/>
              </a:rPr>
              <a:t># Solid 	#</a:t>
            </a:r>
            <a:r>
              <a:rPr lang="en-US" sz="1800" dirty="0" smtClean="0">
                <a:latin typeface="Times New Roman" pitchFamily="18" charset="0"/>
              </a:rPr>
              <a:t>of </a:t>
            </a:r>
            <a:r>
              <a:rPr lang="en-US" sz="1800" dirty="0" err="1" smtClean="0">
                <a:latin typeface="Times New Roman" pitchFamily="18" charset="0"/>
              </a:rPr>
              <a:t>addl</a:t>
            </a:r>
            <a:r>
              <a:rPr lang="en-US" sz="1800" dirty="0" smtClean="0">
                <a:latin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</a:rPr>
              <a:t>    </a:t>
            </a:r>
            <a:r>
              <a:rPr lang="en-US" sz="1800" dirty="0" smtClean="0">
                <a:latin typeface="Times New Roman" pitchFamily="18" charset="0"/>
              </a:rPr>
              <a:t>AML     planning      oil </a:t>
            </a:r>
            <a:r>
              <a:rPr lang="en-US" sz="1800" dirty="0" smtClean="0">
                <a:latin typeface="Times New Roman" pitchFamily="18" charset="0"/>
              </a:rPr>
              <a:t>and gas </a:t>
            </a:r>
            <a:r>
              <a:rPr lang="en-US" sz="1800" dirty="0" smtClean="0">
                <a:latin typeface="Times New Roman" pitchFamily="18" charset="0"/>
              </a:rPr>
              <a:t>      </a:t>
            </a:r>
            <a:r>
              <a:rPr lang="en-US" sz="1800" dirty="0" smtClean="0">
                <a:latin typeface="Times New Roman" pitchFamily="18" charset="0"/>
              </a:rPr>
              <a:t>coal        S and G </a:t>
            </a:r>
            <a:r>
              <a:rPr lang="en-US" sz="1800" dirty="0" smtClean="0">
                <a:latin typeface="Times New Roman" pitchFamily="18" charset="0"/>
              </a:rPr>
              <a:t>               </a:t>
            </a:r>
          </a:p>
          <a:p>
            <a:r>
              <a:rPr lang="en-US" sz="1800" dirty="0" smtClean="0">
                <a:latin typeface="Times New Roman" pitchFamily="18" charset="0"/>
              </a:rPr>
              <a:t>     </a:t>
            </a:r>
            <a:r>
              <a:rPr lang="en-US" sz="1400" dirty="0" smtClean="0">
                <a:latin typeface="Times New Roman" pitchFamily="18" charset="0"/>
              </a:rPr>
              <a:t>Minerals </a:t>
            </a:r>
            <a:r>
              <a:rPr lang="en-US" sz="1400" dirty="0" smtClean="0">
                <a:latin typeface="Times New Roman" pitchFamily="18" charset="0"/>
              </a:rPr>
              <a:t>Staff    O </a:t>
            </a:r>
            <a:r>
              <a:rPr lang="en-US" sz="1400" dirty="0" smtClean="0">
                <a:latin typeface="Times New Roman" pitchFamily="18" charset="0"/>
              </a:rPr>
              <a:t>&amp; G </a:t>
            </a:r>
            <a:r>
              <a:rPr lang="en-US" sz="1400" dirty="0" smtClean="0">
                <a:latin typeface="Times New Roman" pitchFamily="18" charset="0"/>
              </a:rPr>
              <a:t>staff				        &amp; solid leasable</a:t>
            </a:r>
            <a:endParaRPr lang="en-US" sz="1400" dirty="0" smtClean="0">
              <a:latin typeface="Times New Roman" pitchFamily="18" charset="0"/>
            </a:endParaRPr>
          </a:p>
          <a:p>
            <a:endParaRPr lang="en-US" sz="2000" dirty="0" smtClean="0"/>
          </a:p>
          <a:p>
            <a:r>
              <a:rPr lang="en-US" sz="2000" dirty="0" smtClean="0"/>
              <a:t>SJPLC     1	5</a:t>
            </a:r>
            <a:r>
              <a:rPr lang="en-US" sz="2000" dirty="0" smtClean="0"/>
              <a:t>	X	</a:t>
            </a:r>
            <a:r>
              <a:rPr lang="en-US" sz="2000" dirty="0" smtClean="0"/>
              <a:t>XX</a:t>
            </a:r>
            <a:r>
              <a:rPr lang="en-US" sz="2000" dirty="0" smtClean="0"/>
              <a:t>			</a:t>
            </a:r>
            <a:r>
              <a:rPr lang="en-US" sz="2000" dirty="0" err="1" smtClean="0"/>
              <a:t>XX</a:t>
            </a:r>
            <a:r>
              <a:rPr lang="en-US" sz="2000" dirty="0" smtClean="0"/>
              <a:t>	XX</a:t>
            </a:r>
            <a:endParaRPr lang="en-US" sz="2000" dirty="0" smtClean="0"/>
          </a:p>
          <a:p>
            <a:r>
              <a:rPr lang="en-US" sz="1200" dirty="0" smtClean="0"/>
              <a:t>AML - wedding Bell district, Competitive Gravel pit w/RMP amendment, multiple FO areas, Potash leasing  EA.</a:t>
            </a:r>
            <a:endParaRPr lang="en-US" sz="1200" dirty="0" smtClean="0"/>
          </a:p>
          <a:p>
            <a:r>
              <a:rPr lang="en-US" sz="2000" dirty="0" smtClean="0"/>
              <a:t>UFO</a:t>
            </a:r>
            <a:r>
              <a:rPr lang="en-US" sz="2000" dirty="0" smtClean="0"/>
              <a:t>	</a:t>
            </a:r>
            <a:r>
              <a:rPr lang="en-US" sz="2000" dirty="0" smtClean="0"/>
              <a:t>     1</a:t>
            </a:r>
            <a:r>
              <a:rPr lang="en-US" sz="2000" dirty="0" smtClean="0"/>
              <a:t>	0	</a:t>
            </a:r>
            <a:r>
              <a:rPr lang="en-US" sz="2000" dirty="0" smtClean="0"/>
              <a:t>XX	XXXXX</a:t>
            </a:r>
            <a:r>
              <a:rPr lang="en-US" sz="2000" dirty="0" smtClean="0"/>
              <a:t>	</a:t>
            </a:r>
            <a:r>
              <a:rPr lang="en-US" sz="2000" dirty="0" smtClean="0"/>
              <a:t>     X</a:t>
            </a:r>
            <a:r>
              <a:rPr lang="en-US" sz="2000" dirty="0" smtClean="0"/>
              <a:t>		</a:t>
            </a:r>
            <a:r>
              <a:rPr lang="en-US" sz="2000" dirty="0" smtClean="0"/>
              <a:t>XXX</a:t>
            </a:r>
            <a:r>
              <a:rPr lang="en-US" sz="2000" dirty="0" smtClean="0"/>
              <a:t>	</a:t>
            </a:r>
            <a:r>
              <a:rPr lang="en-US" sz="2000" dirty="0" smtClean="0"/>
              <a:t>X</a:t>
            </a:r>
            <a:endParaRPr lang="en-US" sz="2000" dirty="0" smtClean="0"/>
          </a:p>
          <a:p>
            <a:r>
              <a:rPr lang="en-US" sz="1200" dirty="0" smtClean="0"/>
              <a:t>New RMP , O and G -surface only  Coal operating mines, new leases</a:t>
            </a:r>
            <a:r>
              <a:rPr lang="en-US" sz="800" dirty="0" smtClean="0"/>
              <a:t>	, </a:t>
            </a:r>
            <a:r>
              <a:rPr lang="en-US" sz="1200" dirty="0" smtClean="0"/>
              <a:t>potash leasing EA, DOE U leasing .</a:t>
            </a:r>
          </a:p>
          <a:p>
            <a:r>
              <a:rPr lang="en-US" sz="2000" dirty="0" smtClean="0"/>
              <a:t>GJFO</a:t>
            </a:r>
            <a:r>
              <a:rPr lang="en-US" sz="2000" dirty="0" smtClean="0"/>
              <a:t>	</a:t>
            </a:r>
            <a:r>
              <a:rPr lang="en-US" sz="2000" dirty="0" smtClean="0"/>
              <a:t>     1</a:t>
            </a:r>
            <a:r>
              <a:rPr lang="en-US" sz="2000" dirty="0" smtClean="0"/>
              <a:t>	0	</a:t>
            </a:r>
            <a:r>
              <a:rPr lang="en-US" sz="2000" dirty="0" smtClean="0"/>
              <a:t>XX	XXXXX</a:t>
            </a:r>
            <a:r>
              <a:rPr lang="en-US" sz="2000" dirty="0" smtClean="0"/>
              <a:t>	</a:t>
            </a:r>
            <a:r>
              <a:rPr lang="en-US" sz="2000" dirty="0" smtClean="0"/>
              <a:t>     XXX</a:t>
            </a:r>
            <a:r>
              <a:rPr lang="en-US" sz="2000" dirty="0" smtClean="0"/>
              <a:t>		</a:t>
            </a:r>
            <a:r>
              <a:rPr lang="en-US" sz="2000" dirty="0" err="1" smtClean="0"/>
              <a:t>XXX</a:t>
            </a:r>
            <a:r>
              <a:rPr lang="en-US" sz="2000" dirty="0" smtClean="0"/>
              <a:t>	X</a:t>
            </a:r>
            <a:endParaRPr lang="en-US" sz="2000" dirty="0" smtClean="0"/>
          </a:p>
          <a:p>
            <a:r>
              <a:rPr lang="en-US" sz="1200" dirty="0" smtClean="0"/>
              <a:t>New RMP,   Subsurface and surface </a:t>
            </a:r>
            <a:r>
              <a:rPr lang="en-US" sz="1200" dirty="0" smtClean="0"/>
              <a:t>oil and gas, </a:t>
            </a:r>
            <a:r>
              <a:rPr lang="en-US" sz="1200" dirty="0" smtClean="0"/>
              <a:t> G.W. hydrology, New Coal mine w/ EIS, potash leasing EA, paleontology.</a:t>
            </a:r>
          </a:p>
          <a:p>
            <a:r>
              <a:rPr lang="en-US" sz="2000" dirty="0" smtClean="0"/>
              <a:t>RGFO     1</a:t>
            </a:r>
            <a:r>
              <a:rPr lang="en-US" sz="2000" dirty="0" smtClean="0"/>
              <a:t>	</a:t>
            </a:r>
            <a:r>
              <a:rPr lang="en-US" sz="2000" dirty="0" smtClean="0"/>
              <a:t>1</a:t>
            </a:r>
            <a:r>
              <a:rPr lang="en-US" sz="2000" dirty="0" smtClean="0"/>
              <a:t>	XXXX	</a:t>
            </a:r>
            <a:r>
              <a:rPr lang="en-US" sz="2000" dirty="0" smtClean="0"/>
              <a:t>X</a:t>
            </a:r>
            <a:r>
              <a:rPr lang="en-US" sz="2000" dirty="0" smtClean="0"/>
              <a:t>		</a:t>
            </a:r>
            <a:r>
              <a:rPr lang="en-US" sz="2000" dirty="0" smtClean="0"/>
              <a:t>	XX	X</a:t>
            </a:r>
            <a:endParaRPr lang="en-US" sz="2000" dirty="0" smtClean="0"/>
          </a:p>
          <a:p>
            <a:r>
              <a:rPr lang="en-US" sz="1200" dirty="0" smtClean="0"/>
              <a:t>Mining info demands from metropolis, Large </a:t>
            </a:r>
            <a:r>
              <a:rPr lang="en-US" sz="1200" dirty="0" err="1" smtClean="0"/>
              <a:t>paleo</a:t>
            </a:r>
            <a:r>
              <a:rPr lang="en-US" sz="1200" dirty="0" smtClean="0"/>
              <a:t> program, travel time issues,  U leasing, urban interface  minerals issues</a:t>
            </a:r>
          </a:p>
          <a:p>
            <a:r>
              <a:rPr lang="en-US" sz="1200" dirty="0" smtClean="0"/>
              <a:t>AML </a:t>
            </a:r>
            <a:r>
              <a:rPr lang="en-US" sz="1200" dirty="0" smtClean="0"/>
              <a:t>program </a:t>
            </a:r>
            <a:r>
              <a:rPr lang="en-US" sz="1200" dirty="0" smtClean="0"/>
              <a:t>:  Leadville </a:t>
            </a:r>
            <a:r>
              <a:rPr lang="en-US" sz="1200" dirty="0" smtClean="0"/>
              <a:t>, granite, St Kevin-</a:t>
            </a:r>
            <a:r>
              <a:rPr lang="en-US" sz="1200" dirty="0" smtClean="0"/>
              <a:t>S</a:t>
            </a:r>
            <a:r>
              <a:rPr lang="en-US" sz="1200" dirty="0" smtClean="0"/>
              <a:t>ugarloaf, Hecla, Central City, Gold hill , Buena vista, Cripple creek mining districts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Uranium Districts s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888" y="0"/>
            <a:ext cx="891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uravan min be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788" y="-317500"/>
            <a:ext cx="9299576" cy="749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838200"/>
          <a:ext cx="9302750" cy="6019800"/>
        </p:xfrm>
        <a:graphic>
          <a:graphicData uri="http://schemas.openxmlformats.org/presentationml/2006/ole">
            <p:oleObj spid="_x0000_s15362" name="Acrobat Document" r:id="rId4" imgW="16351560" imgH="11137320" progId="AcroExch.Document.7">
              <p:link updateAutomatic="1"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EFproject _ma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19200"/>
            <a:ext cx="5962650" cy="490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indent="-342900" eaLnBrk="1" hangingPunct="1"/>
            <a:r>
              <a:rPr lang="en-US" sz="2800" smtClean="0"/>
              <a:t>Energy Fuels Uravan projects (5/08)</a:t>
            </a:r>
            <a:r>
              <a:rPr lang="en-US" b="1" smtClean="0"/>
              <a:t/>
            </a:r>
            <a:br>
              <a:rPr lang="en-US" b="1" smtClean="0"/>
            </a:br>
            <a:endParaRPr lang="en-US" smtClean="0"/>
          </a:p>
        </p:txBody>
      </p:sp>
      <p:sp>
        <p:nvSpPr>
          <p:cNvPr id="20484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0" y="5367338"/>
            <a:ext cx="1219200" cy="652462"/>
          </a:xfrm>
        </p:spPr>
        <p:txBody>
          <a:bodyPr/>
          <a:lstStyle/>
          <a:p>
            <a:pPr lvl="2" eaLnBrk="1" hangingPunct="1"/>
            <a:r>
              <a:rPr lang="en-US" b="1" smtClean="0"/>
              <a:t> </a:t>
            </a:r>
          </a:p>
          <a:p>
            <a:pPr lvl="2" eaLnBrk="1" hangingPunct="1"/>
            <a:endParaRPr lang="en-US" b="1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362</Words>
  <Application>Microsoft Office PowerPoint</Application>
  <PresentationFormat>On-screen Show (4:3)</PresentationFormat>
  <Paragraphs>132</Paragraphs>
  <Slides>15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uravan map.pdf</vt:lpstr>
      <vt:lpstr>Uranium Workload Colorado </vt:lpstr>
      <vt:lpstr>COSO staffing</vt:lpstr>
      <vt:lpstr>FO staffing</vt:lpstr>
      <vt:lpstr>Slide 4</vt:lpstr>
      <vt:lpstr>Additional workloads for staff at FOs with significant Uranium workloads</vt:lpstr>
      <vt:lpstr>Slide 6</vt:lpstr>
      <vt:lpstr>Slide 7</vt:lpstr>
      <vt:lpstr>Slide 8</vt:lpstr>
      <vt:lpstr>Energy Fuels Uravan projects (5/08) </vt:lpstr>
      <vt:lpstr>Energy Fuels Whirlwind Minesite  GJFO EA 5/08</vt:lpstr>
      <vt:lpstr>Energy Fuels  Torbyn/ Peaches minesite</vt:lpstr>
      <vt:lpstr>Other Colorado Uranium Issues</vt:lpstr>
      <vt:lpstr>Slide 13</vt:lpstr>
      <vt:lpstr>Slide 14</vt:lpstr>
      <vt:lpstr>Emerging Uranium issues in Colorado</vt:lpstr>
    </vt:vector>
  </TitlesOfParts>
  <Company>Bureau of Land Management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Uranium Workload Colorado </dc:title>
  <dc:creator>john morrone</dc:creator>
  <cp:lastModifiedBy>john morrone</cp:lastModifiedBy>
  <cp:revision>40</cp:revision>
  <dcterms:created xsi:type="dcterms:W3CDTF">2008-08-07T13:36:05Z</dcterms:created>
  <dcterms:modified xsi:type="dcterms:W3CDTF">2008-08-08T17:27:00Z</dcterms:modified>
</cp:coreProperties>
</file>