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F6820-36C2-46DC-A21D-977A718056C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F121F-CA3B-450C-9798-075809DC0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11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5950" y="692150"/>
            <a:ext cx="5811838" cy="3270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8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881-B48A-4502-A8A2-08CA9937996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7E2-28FA-4E19-B54B-E7A5DC42E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881-B48A-4502-A8A2-08CA9937996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7E2-28FA-4E19-B54B-E7A5DC42E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5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881-B48A-4502-A8A2-08CA9937996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7E2-28FA-4E19-B54B-E7A5DC42E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4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881-B48A-4502-A8A2-08CA9937996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7E2-28FA-4E19-B54B-E7A5DC42E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6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881-B48A-4502-A8A2-08CA9937996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7E2-28FA-4E19-B54B-E7A5DC42E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6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881-B48A-4502-A8A2-08CA9937996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7E2-28FA-4E19-B54B-E7A5DC42E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881-B48A-4502-A8A2-08CA9937996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7E2-28FA-4E19-B54B-E7A5DC42E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1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881-B48A-4502-A8A2-08CA9937996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7E2-28FA-4E19-B54B-E7A5DC42E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8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881-B48A-4502-A8A2-08CA9937996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7E2-28FA-4E19-B54B-E7A5DC42E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881-B48A-4502-A8A2-08CA9937996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7E2-28FA-4E19-B54B-E7A5DC42E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4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881-B48A-4502-A8A2-08CA9937996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7E2-28FA-4E19-B54B-E7A5DC42E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6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69881-B48A-4502-A8A2-08CA9937996E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F97E2-28FA-4E19-B54B-E7A5DC42E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4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93700" y="326687"/>
            <a:ext cx="11430001" cy="837152"/>
          </a:xfrm>
        </p:spPr>
        <p:txBody>
          <a:bodyPr>
            <a:noAutofit/>
          </a:bodyPr>
          <a:lstStyle/>
          <a:p>
            <a:r>
              <a:rPr lang="en-US" sz="2400" dirty="0"/>
              <a:t>Scale-out </a:t>
            </a:r>
            <a:r>
              <a:rPr lang="en-US" sz="2400" dirty="0" smtClean="0"/>
              <a:t>Cloud </a:t>
            </a:r>
            <a:r>
              <a:rPr lang="en-US" sz="2400" dirty="0"/>
              <a:t>Architecture —</a:t>
            </a:r>
            <a:br>
              <a:rPr lang="en-US" sz="2400" dirty="0"/>
            </a:br>
            <a:r>
              <a:rPr lang="en-US" sz="2400" dirty="0"/>
              <a:t>Multi-regions</a:t>
            </a:r>
          </a:p>
        </p:txBody>
      </p:sp>
      <p:sp>
        <p:nvSpPr>
          <p:cNvPr id="137" name="TextBox 136"/>
          <p:cNvSpPr txBox="1"/>
          <p:nvPr/>
        </p:nvSpPr>
        <p:spPr bwMode="gray">
          <a:xfrm>
            <a:off x="7711891" y="1261534"/>
            <a:ext cx="4204807" cy="4529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32828" indent="-232828">
              <a:lnSpc>
                <a:spcPct val="90000"/>
              </a:lnSpc>
              <a:spcBef>
                <a:spcPts val="800"/>
              </a:spcBef>
              <a:spcAft>
                <a:spcPts val="1067"/>
              </a:spcAft>
              <a:buClr>
                <a:schemeClr val="accent1"/>
              </a:buClr>
              <a:buFont typeface="Wingdings" charset="2"/>
              <a:buChar char="§"/>
            </a:pPr>
            <a:r>
              <a:rPr lang="en-US" sz="1867" dirty="0"/>
              <a:t>Selected controller services </a:t>
            </a:r>
            <a:br>
              <a:rPr lang="en-US" sz="1867" dirty="0"/>
            </a:br>
            <a:r>
              <a:rPr lang="en-US" sz="1867" dirty="0"/>
              <a:t>are shared between regions</a:t>
            </a:r>
          </a:p>
          <a:p>
            <a:pPr marL="232828" indent="-232828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US" sz="1867" b="1" dirty="0"/>
              <a:t>Shared central services</a:t>
            </a:r>
            <a:r>
              <a:rPr lang="en-US" sz="1867" dirty="0"/>
              <a:t/>
            </a:r>
            <a:br>
              <a:rPr lang="en-US" sz="1867" dirty="0"/>
            </a:br>
            <a:r>
              <a:rPr lang="en-US" sz="1867" dirty="0"/>
              <a:t>provide “Multi-Region-WIDE” management capabilities</a:t>
            </a:r>
          </a:p>
          <a:p>
            <a:pPr marL="457189" lvl="1" indent="-224361" defTabSz="457189">
              <a:lnSpc>
                <a:spcPct val="90000"/>
              </a:lnSpc>
              <a:spcBef>
                <a:spcPts val="267"/>
              </a:spcBef>
              <a:buClr>
                <a:schemeClr val="accent1"/>
              </a:buClr>
              <a:buFont typeface=".AppleSystemUIFont" charset="-120"/>
              <a:buChar char="–"/>
            </a:pPr>
            <a:r>
              <a:rPr lang="en-US" sz="1600" dirty="0"/>
              <a:t>User management: Keystone</a:t>
            </a:r>
          </a:p>
          <a:p>
            <a:pPr marL="457189" lvl="1" indent="-224361" defTabSz="457189">
              <a:lnSpc>
                <a:spcPct val="90000"/>
              </a:lnSpc>
              <a:spcBef>
                <a:spcPts val="267"/>
              </a:spcBef>
              <a:buClr>
                <a:schemeClr val="accent1"/>
              </a:buClr>
              <a:buFont typeface=".AppleSystemUIFont" charset="-120"/>
              <a:buChar char="–"/>
            </a:pPr>
            <a:r>
              <a:rPr lang="en-US" sz="1600" dirty="0"/>
              <a:t>Volume management: Cinder</a:t>
            </a:r>
          </a:p>
          <a:p>
            <a:pPr marL="457189" lvl="1" indent="-224361" defTabSz="457189">
              <a:lnSpc>
                <a:spcPct val="90000"/>
              </a:lnSpc>
              <a:spcBef>
                <a:spcPts val="267"/>
              </a:spcBef>
              <a:buClr>
                <a:schemeClr val="accent1"/>
              </a:buClr>
              <a:buFont typeface=".AppleSystemUIFont" charset="-120"/>
              <a:buChar char="–"/>
            </a:pPr>
            <a:r>
              <a:rPr lang="en-US" sz="1600" dirty="0"/>
              <a:t>Image management: Glance</a:t>
            </a:r>
          </a:p>
          <a:p>
            <a:pPr marL="457189" lvl="1" indent="-224361" defTabSz="457189">
              <a:lnSpc>
                <a:spcPct val="90000"/>
              </a:lnSpc>
              <a:spcBef>
                <a:spcPts val="267"/>
              </a:spcBef>
              <a:spcAft>
                <a:spcPts val="1067"/>
              </a:spcAft>
              <a:buClr>
                <a:schemeClr val="accent1"/>
              </a:buClr>
              <a:buFont typeface=".AppleSystemUIFont" charset="-120"/>
              <a:buChar char="–"/>
            </a:pPr>
            <a:r>
              <a:rPr lang="en-US" sz="1600" dirty="0"/>
              <a:t>GUI: Horizon</a:t>
            </a:r>
            <a:endParaRPr lang="en-US" sz="1600" dirty="0">
              <a:sym typeface="Wingdings" panose="05000000000000000000" pitchFamily="2" charset="2"/>
            </a:endParaRPr>
          </a:p>
          <a:p>
            <a:pPr marL="232828" indent="-232828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Font typeface="Wingdings" charset="2"/>
              <a:buChar char="§"/>
            </a:pPr>
            <a:r>
              <a:rPr lang="en-US" sz="1867" b="1" dirty="0">
                <a:sym typeface="Wingdings" panose="05000000000000000000" pitchFamily="2" charset="2"/>
              </a:rPr>
              <a:t>Distributed services </a:t>
            </a:r>
            <a:r>
              <a:rPr lang="en-US" sz="1867" dirty="0">
                <a:sym typeface="Wingdings" panose="05000000000000000000" pitchFamily="2" charset="2"/>
              </a:rPr>
              <a:t>provide latency and scalability improvements.</a:t>
            </a:r>
          </a:p>
        </p:txBody>
      </p:sp>
      <p:grpSp>
        <p:nvGrpSpPr>
          <p:cNvPr id="4" name="Group 3"/>
          <p:cNvGrpSpPr/>
          <p:nvPr/>
        </p:nvGrpSpPr>
        <p:grpSpPr bwMode="gray">
          <a:xfrm>
            <a:off x="420143" y="1261533"/>
            <a:ext cx="7203472" cy="5089208"/>
            <a:chOff x="309088" y="1074703"/>
            <a:chExt cx="5973442" cy="4220200"/>
          </a:xfrm>
        </p:grpSpPr>
        <p:sp>
          <p:nvSpPr>
            <p:cNvPr id="216" name="Rectangle 215"/>
            <p:cNvSpPr/>
            <p:nvPr/>
          </p:nvSpPr>
          <p:spPr bwMode="gray">
            <a:xfrm>
              <a:off x="3651800" y="3172118"/>
              <a:ext cx="2630730" cy="2122784"/>
            </a:xfrm>
            <a:prstGeom prst="rect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  <a:extLst/>
          </p:spPr>
          <p:txBody>
            <a:bodyPr wrap="square" lIns="182880" bIns="121920" rtlCol="0" anchor="b" anchorCtr="0"/>
            <a:lstStyle/>
            <a:p>
              <a:pPr defTabSz="1219170">
                <a:lnSpc>
                  <a:spcPct val="90000"/>
                </a:lnSpc>
                <a:spcBef>
                  <a:spcPts val="800"/>
                </a:spcBef>
              </a:pPr>
              <a:r>
                <a:rPr lang="en-US" sz="1600" b="1" dirty="0"/>
                <a:t>Secondary</a:t>
              </a:r>
              <a:br>
                <a:rPr lang="en-US" sz="1600" b="1" dirty="0"/>
              </a:br>
              <a:r>
                <a:rPr lang="en-US" sz="1600" b="1" dirty="0"/>
                <a:t>Region</a:t>
              </a:r>
            </a:p>
          </p:txBody>
        </p:sp>
        <p:sp>
          <p:nvSpPr>
            <p:cNvPr id="139" name="Rectangle 138"/>
            <p:cNvSpPr/>
            <p:nvPr/>
          </p:nvSpPr>
          <p:spPr bwMode="gray">
            <a:xfrm>
              <a:off x="309088" y="1074703"/>
              <a:ext cx="5973442" cy="1973724"/>
            </a:xfrm>
            <a:prstGeom prst="rect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  <a:extLst/>
          </p:spPr>
          <p:txBody>
            <a:bodyPr wrap="square" rtlCol="0" anchor="t" anchorCtr="0"/>
            <a:lstStyle/>
            <a:p>
              <a:pPr algn="ctr" defTabSz="1219170">
                <a:lnSpc>
                  <a:spcPct val="90000"/>
                </a:lnSpc>
                <a:spcBef>
                  <a:spcPts val="800"/>
                </a:spcBef>
              </a:pPr>
              <a:r>
                <a:rPr lang="en-US" sz="1600" b="1" dirty="0"/>
                <a:t>Primary Region</a:t>
              </a:r>
            </a:p>
            <a:p>
              <a:pPr algn="ctr" defTabSz="1219170">
                <a:lnSpc>
                  <a:spcPct val="90000"/>
                </a:lnSpc>
                <a:spcBef>
                  <a:spcPts val="800"/>
                </a:spcBef>
              </a:pPr>
              <a:endParaRPr lang="en-US" sz="2667" dirty="0">
                <a:solidFill>
                  <a:schemeClr val="bg1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gray">
            <a:xfrm>
              <a:off x="309088" y="3172119"/>
              <a:ext cx="2630730" cy="2122784"/>
            </a:xfrm>
            <a:prstGeom prst="rect">
              <a:avLst/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  <a:extLst/>
          </p:spPr>
          <p:txBody>
            <a:bodyPr wrap="square" lIns="182880" bIns="121920" rtlCol="0" anchor="b" anchorCtr="0"/>
            <a:lstStyle/>
            <a:p>
              <a:pPr defTabSz="1219170">
                <a:lnSpc>
                  <a:spcPct val="90000"/>
                </a:lnSpc>
                <a:spcBef>
                  <a:spcPts val="800"/>
                </a:spcBef>
              </a:pPr>
              <a:r>
                <a:rPr lang="en-US" sz="1600" b="1" dirty="0"/>
                <a:t>Secondary</a:t>
              </a:r>
              <a:br>
                <a:rPr lang="en-US" sz="1600" b="1" dirty="0"/>
              </a:br>
              <a:r>
                <a:rPr lang="en-US" sz="1600" b="1" dirty="0"/>
                <a:t>Region</a:t>
              </a:r>
            </a:p>
          </p:txBody>
        </p:sp>
        <p:grpSp>
          <p:nvGrpSpPr>
            <p:cNvPr id="148" name="Group 147"/>
            <p:cNvGrpSpPr/>
            <p:nvPr/>
          </p:nvGrpSpPr>
          <p:grpSpPr bwMode="gray">
            <a:xfrm>
              <a:off x="603250" y="1690107"/>
              <a:ext cx="2245080" cy="3447769"/>
              <a:chOff x="-782368" y="-1694835"/>
              <a:chExt cx="2337769" cy="3590111"/>
            </a:xfrm>
          </p:grpSpPr>
          <p:grpSp>
            <p:nvGrpSpPr>
              <p:cNvPr id="175" name="Group 174"/>
              <p:cNvGrpSpPr/>
              <p:nvPr/>
            </p:nvGrpSpPr>
            <p:grpSpPr bwMode="gray">
              <a:xfrm>
                <a:off x="-782368" y="-1694835"/>
                <a:ext cx="2130408" cy="3316329"/>
                <a:chOff x="-775000" y="-1223559"/>
                <a:chExt cx="2130408" cy="3316329"/>
              </a:xfrm>
            </p:grpSpPr>
            <p:sp>
              <p:nvSpPr>
                <p:cNvPr id="191" name="Rounded Rectangle 190"/>
                <p:cNvSpPr/>
                <p:nvPr/>
              </p:nvSpPr>
              <p:spPr bwMode="gray">
                <a:xfrm>
                  <a:off x="495872" y="1611186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bg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bg1"/>
                      </a:solidFill>
                    </a:rPr>
                  </a:br>
                  <a:r>
                    <a:rPr lang="en-US" sz="1333" dirty="0">
                      <a:solidFill>
                        <a:schemeClr val="bg1"/>
                      </a:solidFill>
                    </a:rPr>
                    <a:t>Node</a:t>
                  </a:r>
                </a:p>
              </p:txBody>
            </p:sp>
            <p:sp>
              <p:nvSpPr>
                <p:cNvPr id="203" name="Flowchart: Magnetic Disk 247"/>
                <p:cNvSpPr/>
                <p:nvPr/>
              </p:nvSpPr>
              <p:spPr bwMode="gray">
                <a:xfrm>
                  <a:off x="1152342" y="1891595"/>
                  <a:ext cx="134964" cy="152633"/>
                </a:xfrm>
                <a:prstGeom prst="flowChartMagneticDisk">
                  <a:avLst/>
                </a:prstGeom>
                <a:solidFill>
                  <a:schemeClr val="accent3"/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endParaRPr lang="en-US" sz="2667" dirty="0">
                    <a:solidFill>
                      <a:schemeClr val="bg1"/>
                    </a:solidFill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32" name="Rounded Rectangle 131"/>
                <p:cNvSpPr/>
                <p:nvPr/>
              </p:nvSpPr>
              <p:spPr bwMode="gray">
                <a:xfrm>
                  <a:off x="-775000" y="-1223559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bg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bg1"/>
                      </a:solidFill>
                    </a:rPr>
                  </a:br>
                  <a:r>
                    <a:rPr lang="en-US" sz="1333" dirty="0">
                      <a:solidFill>
                        <a:schemeClr val="bg1"/>
                      </a:solidFill>
                    </a:rPr>
                    <a:t>Node</a:t>
                  </a:r>
                </a:p>
              </p:txBody>
            </p:sp>
          </p:grpSp>
          <p:grpSp>
            <p:nvGrpSpPr>
              <p:cNvPr id="176" name="Group 175"/>
              <p:cNvGrpSpPr/>
              <p:nvPr/>
            </p:nvGrpSpPr>
            <p:grpSpPr bwMode="gray">
              <a:xfrm>
                <a:off x="-737474" y="-1634595"/>
                <a:ext cx="2130410" cy="3316329"/>
                <a:chOff x="-775002" y="-1223559"/>
                <a:chExt cx="2130410" cy="3316329"/>
              </a:xfrm>
            </p:grpSpPr>
            <p:sp>
              <p:nvSpPr>
                <p:cNvPr id="189" name="Rounded Rectangle 188"/>
                <p:cNvSpPr/>
                <p:nvPr/>
              </p:nvSpPr>
              <p:spPr bwMode="gray">
                <a:xfrm>
                  <a:off x="495872" y="1611186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bg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bg1"/>
                      </a:solidFill>
                    </a:rPr>
                  </a:br>
                  <a:r>
                    <a:rPr lang="en-US" sz="1333" dirty="0">
                      <a:solidFill>
                        <a:schemeClr val="bg1"/>
                      </a:solidFill>
                    </a:rPr>
                    <a:t>Node</a:t>
                  </a:r>
                </a:p>
              </p:txBody>
            </p:sp>
            <p:sp>
              <p:nvSpPr>
                <p:cNvPr id="190" name="Flowchart: Magnetic Disk 247"/>
                <p:cNvSpPr/>
                <p:nvPr/>
              </p:nvSpPr>
              <p:spPr bwMode="gray">
                <a:xfrm>
                  <a:off x="1152342" y="1891595"/>
                  <a:ext cx="134964" cy="152633"/>
                </a:xfrm>
                <a:prstGeom prst="flowChartMagneticDisk">
                  <a:avLst/>
                </a:prstGeom>
                <a:solidFill>
                  <a:schemeClr val="accent3"/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endParaRPr lang="en-US" sz="2667" dirty="0">
                    <a:solidFill>
                      <a:schemeClr val="bg1"/>
                    </a:solidFill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33" name="Rounded Rectangle 132"/>
                <p:cNvSpPr/>
                <p:nvPr/>
              </p:nvSpPr>
              <p:spPr bwMode="gray">
                <a:xfrm>
                  <a:off x="-775002" y="-1223559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bg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bg1"/>
                      </a:solidFill>
                    </a:rPr>
                  </a:br>
                  <a:r>
                    <a:rPr lang="en-US" sz="1333" dirty="0">
                      <a:solidFill>
                        <a:schemeClr val="bg1"/>
                      </a:solidFill>
                    </a:rPr>
                    <a:t>Node</a:t>
                  </a:r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 bwMode="gray">
              <a:xfrm>
                <a:off x="-682610" y="-1558395"/>
                <a:ext cx="2130410" cy="3316329"/>
                <a:chOff x="-775002" y="-1223559"/>
                <a:chExt cx="2130410" cy="3316329"/>
              </a:xfrm>
            </p:grpSpPr>
            <p:sp>
              <p:nvSpPr>
                <p:cNvPr id="187" name="Rounded Rectangle 186"/>
                <p:cNvSpPr/>
                <p:nvPr/>
              </p:nvSpPr>
              <p:spPr bwMode="gray">
                <a:xfrm>
                  <a:off x="495872" y="1611186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bg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bg1"/>
                      </a:solidFill>
                    </a:rPr>
                  </a:br>
                  <a:r>
                    <a:rPr lang="en-US" sz="1333" dirty="0">
                      <a:solidFill>
                        <a:schemeClr val="bg1"/>
                      </a:solidFill>
                    </a:rPr>
                    <a:t>Node</a:t>
                  </a:r>
                </a:p>
              </p:txBody>
            </p:sp>
            <p:sp>
              <p:nvSpPr>
                <p:cNvPr id="188" name="Flowchart: Magnetic Disk 247"/>
                <p:cNvSpPr/>
                <p:nvPr/>
              </p:nvSpPr>
              <p:spPr bwMode="gray">
                <a:xfrm>
                  <a:off x="1152342" y="1891595"/>
                  <a:ext cx="134964" cy="152633"/>
                </a:xfrm>
                <a:prstGeom prst="flowChartMagneticDisk">
                  <a:avLst/>
                </a:prstGeom>
                <a:solidFill>
                  <a:schemeClr val="accent3"/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endParaRPr lang="en-US" sz="2667" dirty="0">
                    <a:solidFill>
                      <a:schemeClr val="bg1"/>
                    </a:solidFill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34" name="Rounded Rectangle 133"/>
                <p:cNvSpPr/>
                <p:nvPr/>
              </p:nvSpPr>
              <p:spPr bwMode="gray">
                <a:xfrm>
                  <a:off x="-775002" y="-1223559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bg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bg1"/>
                      </a:solidFill>
                    </a:rPr>
                  </a:br>
                  <a:r>
                    <a:rPr lang="en-US" sz="1333" dirty="0">
                      <a:solidFill>
                        <a:schemeClr val="bg1"/>
                      </a:solidFill>
                    </a:rPr>
                    <a:t>Node</a:t>
                  </a:r>
                </a:p>
              </p:txBody>
            </p:sp>
          </p:grpSp>
          <p:grpSp>
            <p:nvGrpSpPr>
              <p:cNvPr id="179" name="Group 178"/>
              <p:cNvGrpSpPr/>
              <p:nvPr/>
            </p:nvGrpSpPr>
            <p:grpSpPr bwMode="gray">
              <a:xfrm>
                <a:off x="-628807" y="-1491559"/>
                <a:ext cx="2130410" cy="3316329"/>
                <a:chOff x="-775002" y="-1223559"/>
                <a:chExt cx="2130410" cy="3316329"/>
              </a:xfrm>
            </p:grpSpPr>
            <p:sp>
              <p:nvSpPr>
                <p:cNvPr id="185" name="Rounded Rectangle 184"/>
                <p:cNvSpPr/>
                <p:nvPr/>
              </p:nvSpPr>
              <p:spPr bwMode="gray">
                <a:xfrm>
                  <a:off x="495872" y="1611186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bg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bg1"/>
                      </a:solidFill>
                    </a:rPr>
                  </a:br>
                  <a:r>
                    <a:rPr lang="en-US" sz="1333" dirty="0">
                      <a:solidFill>
                        <a:schemeClr val="bg1"/>
                      </a:solidFill>
                    </a:rPr>
                    <a:t>Node</a:t>
                  </a:r>
                </a:p>
              </p:txBody>
            </p:sp>
            <p:sp>
              <p:nvSpPr>
                <p:cNvPr id="186" name="Flowchart: Magnetic Disk 247"/>
                <p:cNvSpPr/>
                <p:nvPr/>
              </p:nvSpPr>
              <p:spPr bwMode="gray">
                <a:xfrm>
                  <a:off x="1152342" y="1891595"/>
                  <a:ext cx="134964" cy="152633"/>
                </a:xfrm>
                <a:prstGeom prst="flowChartMagneticDisk">
                  <a:avLst/>
                </a:prstGeom>
                <a:solidFill>
                  <a:schemeClr val="accent3"/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endParaRPr lang="en-US" sz="2667" dirty="0">
                    <a:solidFill>
                      <a:schemeClr val="bg1"/>
                    </a:solidFill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35" name="Rounded Rectangle 134"/>
                <p:cNvSpPr/>
                <p:nvPr/>
              </p:nvSpPr>
              <p:spPr bwMode="gray">
                <a:xfrm>
                  <a:off x="-775002" y="-1223559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bg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bg1"/>
                      </a:solidFill>
                    </a:rPr>
                  </a:br>
                  <a:r>
                    <a:rPr lang="en-US" sz="1333" dirty="0">
                      <a:solidFill>
                        <a:schemeClr val="bg1"/>
                      </a:solidFill>
                    </a:rPr>
                    <a:t>Node</a:t>
                  </a:r>
                </a:p>
              </p:txBody>
            </p:sp>
          </p:grpSp>
          <p:grpSp>
            <p:nvGrpSpPr>
              <p:cNvPr id="180" name="Group 179"/>
              <p:cNvGrpSpPr/>
              <p:nvPr/>
            </p:nvGrpSpPr>
            <p:grpSpPr bwMode="gray">
              <a:xfrm>
                <a:off x="-575009" y="-1421053"/>
                <a:ext cx="2130410" cy="3316329"/>
                <a:chOff x="-775002" y="-1223559"/>
                <a:chExt cx="2130410" cy="3316329"/>
              </a:xfrm>
            </p:grpSpPr>
            <p:sp>
              <p:nvSpPr>
                <p:cNvPr id="182" name="Rounded Rectangle 181"/>
                <p:cNvSpPr/>
                <p:nvPr/>
              </p:nvSpPr>
              <p:spPr bwMode="gray">
                <a:xfrm>
                  <a:off x="495872" y="1611186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tx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tx1"/>
                      </a:solidFill>
                    </a:rPr>
                  </a:br>
                  <a:r>
                    <a:rPr lang="en-US" sz="1333" dirty="0">
                      <a:solidFill>
                        <a:schemeClr val="tx1"/>
                      </a:solidFill>
                    </a:rPr>
                    <a:t>Node</a:t>
                  </a:r>
                </a:p>
              </p:txBody>
            </p:sp>
            <p:sp>
              <p:nvSpPr>
                <p:cNvPr id="183" name="Flowchart: Magnetic Disk 247"/>
                <p:cNvSpPr/>
                <p:nvPr/>
              </p:nvSpPr>
              <p:spPr bwMode="gray">
                <a:xfrm>
                  <a:off x="1152342" y="1891595"/>
                  <a:ext cx="134964" cy="152633"/>
                </a:xfrm>
                <a:prstGeom prst="flowChartMagneticDisk">
                  <a:avLst/>
                </a:prstGeom>
                <a:solidFill>
                  <a:schemeClr val="accent3"/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endParaRPr lang="en-US" sz="2667" dirty="0">
                    <a:solidFill>
                      <a:schemeClr val="bg1"/>
                    </a:solidFill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36" name="Rounded Rectangle 135"/>
                <p:cNvSpPr/>
                <p:nvPr/>
              </p:nvSpPr>
              <p:spPr bwMode="gray">
                <a:xfrm>
                  <a:off x="-775002" y="-1223559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tx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tx1"/>
                      </a:solidFill>
                    </a:rPr>
                  </a:br>
                  <a:r>
                    <a:rPr lang="en-US" sz="1333" dirty="0">
                      <a:solidFill>
                        <a:schemeClr val="tx1"/>
                      </a:solidFill>
                    </a:rPr>
                    <a:t>Node</a:t>
                  </a:r>
                </a:p>
              </p:txBody>
            </p:sp>
            <p:sp>
              <p:nvSpPr>
                <p:cNvPr id="140" name="Flowchart: Magnetic Disk 247"/>
                <p:cNvSpPr/>
                <p:nvPr/>
              </p:nvSpPr>
              <p:spPr bwMode="gray">
                <a:xfrm>
                  <a:off x="-118532" y="-943150"/>
                  <a:ext cx="134964" cy="152633"/>
                </a:xfrm>
                <a:prstGeom prst="flowChartMagneticDisk">
                  <a:avLst/>
                </a:prstGeom>
                <a:solidFill>
                  <a:schemeClr val="accent3"/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endParaRPr lang="en-US" sz="2667" dirty="0">
                    <a:solidFill>
                      <a:schemeClr val="bg1"/>
                    </a:solidFill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150" name="Group 149"/>
            <p:cNvGrpSpPr/>
            <p:nvPr/>
          </p:nvGrpSpPr>
          <p:grpSpPr bwMode="gray">
            <a:xfrm>
              <a:off x="434468" y="3265930"/>
              <a:ext cx="1221372" cy="1136905"/>
              <a:chOff x="6960660" y="4282732"/>
              <a:chExt cx="1763798" cy="1641818"/>
            </a:xfrm>
          </p:grpSpPr>
          <p:sp>
            <p:nvSpPr>
              <p:cNvPr id="151" name="Rectangle 150"/>
              <p:cNvSpPr/>
              <p:nvPr/>
            </p:nvSpPr>
            <p:spPr bwMode="gray">
              <a:xfrm>
                <a:off x="6960660" y="4282732"/>
                <a:ext cx="1662407" cy="1540165"/>
              </a:xfrm>
              <a:prstGeom prst="rect">
                <a:avLst/>
              </a:prstGeom>
              <a:solidFill>
                <a:schemeClr val="accent6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square" tIns="121920" rtlCol="0" anchor="t" anchorCtr="0"/>
              <a:lstStyle/>
              <a:p>
                <a:pPr algn="ctr" defTabSz="1219170">
                  <a:lnSpc>
                    <a:spcPct val="90000"/>
                  </a:lnSpc>
                  <a:spcBef>
                    <a:spcPts val="800"/>
                  </a:spcBef>
                </a:pPr>
                <a:r>
                  <a:rPr lang="en-US" sz="2133" dirty="0">
                    <a:solidFill>
                      <a:schemeClr val="tx1">
                        <a:lumMod val="50000"/>
                      </a:schemeClr>
                    </a:solidFill>
                    <a:ea typeface="ＭＳ Ｐゴシック" charset="0"/>
                    <a:cs typeface="ＭＳ Ｐゴシック" charset="0"/>
                  </a:rPr>
                  <a:t>Controller Node</a:t>
                </a:r>
              </a:p>
            </p:txBody>
          </p:sp>
          <p:sp>
            <p:nvSpPr>
              <p:cNvPr id="153" name="Rectangle 152"/>
              <p:cNvSpPr/>
              <p:nvPr/>
            </p:nvSpPr>
            <p:spPr bwMode="gray">
              <a:xfrm>
                <a:off x="7062053" y="4384384"/>
                <a:ext cx="1662405" cy="1540166"/>
              </a:xfrm>
              <a:prstGeom prst="rect">
                <a:avLst/>
              </a:prstGeom>
              <a:solidFill>
                <a:schemeClr val="accent6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square" tIns="121920" rtlCol="0" anchor="t" anchorCtr="0"/>
              <a:lstStyle/>
              <a:p>
                <a:pPr algn="ctr" defTabSz="1219170">
                  <a:lnSpc>
                    <a:spcPct val="90000"/>
                  </a:lnSpc>
                  <a:spcBef>
                    <a:spcPts val="800"/>
                  </a:spcBef>
                </a:pPr>
                <a:r>
                  <a:rPr lang="en-US" sz="1333" dirty="0">
                    <a:solidFill>
                      <a:schemeClr val="tx1">
                        <a:lumMod val="50000"/>
                      </a:schemeClr>
                    </a:solidFill>
                    <a:ea typeface="ＭＳ Ｐゴシック" charset="0"/>
                    <a:cs typeface="ＭＳ Ｐゴシック" charset="0"/>
                  </a:rPr>
                  <a:t>Controller Node</a:t>
                </a:r>
              </a:p>
            </p:txBody>
          </p:sp>
        </p:grpSp>
        <p:grpSp>
          <p:nvGrpSpPr>
            <p:cNvPr id="222" name="Group 221"/>
            <p:cNvGrpSpPr/>
            <p:nvPr/>
          </p:nvGrpSpPr>
          <p:grpSpPr bwMode="gray">
            <a:xfrm>
              <a:off x="5166446" y="4389350"/>
              <a:ext cx="1024596" cy="725417"/>
              <a:chOff x="488504" y="1139910"/>
              <a:chExt cx="1066897" cy="755366"/>
            </a:xfrm>
          </p:grpSpPr>
          <p:grpSp>
            <p:nvGrpSpPr>
              <p:cNvPr id="223" name="Group 222"/>
              <p:cNvGrpSpPr/>
              <p:nvPr/>
            </p:nvGrpSpPr>
            <p:grpSpPr bwMode="gray">
              <a:xfrm>
                <a:off x="488504" y="1139910"/>
                <a:ext cx="859536" cy="481584"/>
                <a:chOff x="495872" y="1611186"/>
                <a:chExt cx="859536" cy="481584"/>
              </a:xfrm>
            </p:grpSpPr>
            <p:sp>
              <p:nvSpPr>
                <p:cNvPr id="242" name="Rounded Rectangle 241"/>
                <p:cNvSpPr/>
                <p:nvPr/>
              </p:nvSpPr>
              <p:spPr bwMode="gray">
                <a:xfrm>
                  <a:off x="495872" y="1611186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bg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bg1"/>
                      </a:solidFill>
                    </a:rPr>
                  </a:br>
                  <a:r>
                    <a:rPr lang="en-US" sz="1333" dirty="0">
                      <a:solidFill>
                        <a:schemeClr val="bg1"/>
                      </a:solidFill>
                    </a:rPr>
                    <a:t>Node</a:t>
                  </a:r>
                </a:p>
              </p:txBody>
            </p:sp>
            <p:sp>
              <p:nvSpPr>
                <p:cNvPr id="243" name="Flowchart: Magnetic Disk 247"/>
                <p:cNvSpPr/>
                <p:nvPr/>
              </p:nvSpPr>
              <p:spPr bwMode="gray">
                <a:xfrm>
                  <a:off x="1152342" y="1891595"/>
                  <a:ext cx="134964" cy="152633"/>
                </a:xfrm>
                <a:prstGeom prst="flowChartMagneticDisk">
                  <a:avLst/>
                </a:prstGeom>
                <a:solidFill>
                  <a:schemeClr val="accent3"/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endParaRPr lang="en-US" sz="2667" dirty="0">
                    <a:solidFill>
                      <a:schemeClr val="bg1"/>
                    </a:solidFill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 bwMode="gray">
              <a:xfrm>
                <a:off x="533400" y="1200150"/>
                <a:ext cx="859536" cy="481584"/>
                <a:chOff x="495872" y="1611186"/>
                <a:chExt cx="859536" cy="481584"/>
              </a:xfrm>
            </p:grpSpPr>
            <p:sp>
              <p:nvSpPr>
                <p:cNvPr id="240" name="Rounded Rectangle 239"/>
                <p:cNvSpPr/>
                <p:nvPr/>
              </p:nvSpPr>
              <p:spPr bwMode="gray">
                <a:xfrm>
                  <a:off x="495872" y="1611186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bg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bg1"/>
                      </a:solidFill>
                    </a:rPr>
                  </a:br>
                  <a:r>
                    <a:rPr lang="en-US" sz="1333" dirty="0">
                      <a:solidFill>
                        <a:schemeClr val="bg1"/>
                      </a:solidFill>
                    </a:rPr>
                    <a:t>Node</a:t>
                  </a:r>
                </a:p>
              </p:txBody>
            </p:sp>
            <p:sp>
              <p:nvSpPr>
                <p:cNvPr id="241" name="Flowchart: Magnetic Disk 247"/>
                <p:cNvSpPr/>
                <p:nvPr/>
              </p:nvSpPr>
              <p:spPr bwMode="gray">
                <a:xfrm>
                  <a:off x="1152342" y="1891595"/>
                  <a:ext cx="134964" cy="152633"/>
                </a:xfrm>
                <a:prstGeom prst="flowChartMagneticDisk">
                  <a:avLst/>
                </a:prstGeom>
                <a:solidFill>
                  <a:schemeClr val="accent3"/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endParaRPr lang="en-US" sz="2667" dirty="0">
                    <a:solidFill>
                      <a:schemeClr val="bg1"/>
                    </a:solidFill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 bwMode="gray">
              <a:xfrm>
                <a:off x="588264" y="1276350"/>
                <a:ext cx="859536" cy="481584"/>
                <a:chOff x="495872" y="1611186"/>
                <a:chExt cx="859536" cy="481584"/>
              </a:xfrm>
            </p:grpSpPr>
            <p:sp>
              <p:nvSpPr>
                <p:cNvPr id="238" name="Rounded Rectangle 237"/>
                <p:cNvSpPr/>
                <p:nvPr/>
              </p:nvSpPr>
              <p:spPr bwMode="gray">
                <a:xfrm>
                  <a:off x="495872" y="1611186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bg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bg1"/>
                      </a:solidFill>
                    </a:rPr>
                  </a:br>
                  <a:r>
                    <a:rPr lang="en-US" sz="1333" dirty="0">
                      <a:solidFill>
                        <a:schemeClr val="bg1"/>
                      </a:solidFill>
                    </a:rPr>
                    <a:t>Node</a:t>
                  </a:r>
                </a:p>
              </p:txBody>
            </p:sp>
            <p:sp>
              <p:nvSpPr>
                <p:cNvPr id="239" name="Flowchart: Magnetic Disk 247"/>
                <p:cNvSpPr/>
                <p:nvPr/>
              </p:nvSpPr>
              <p:spPr bwMode="gray">
                <a:xfrm>
                  <a:off x="1152342" y="1891595"/>
                  <a:ext cx="134964" cy="152633"/>
                </a:xfrm>
                <a:prstGeom prst="flowChartMagneticDisk">
                  <a:avLst/>
                </a:prstGeom>
                <a:solidFill>
                  <a:schemeClr val="accent3"/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endParaRPr lang="en-US" sz="2667" dirty="0">
                    <a:solidFill>
                      <a:schemeClr val="bg1"/>
                    </a:solidFill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 bwMode="gray">
              <a:xfrm>
                <a:off x="642067" y="1343186"/>
                <a:ext cx="859536" cy="481584"/>
                <a:chOff x="495872" y="1611186"/>
                <a:chExt cx="859536" cy="481584"/>
              </a:xfrm>
            </p:grpSpPr>
            <p:sp>
              <p:nvSpPr>
                <p:cNvPr id="230" name="Rounded Rectangle 229"/>
                <p:cNvSpPr/>
                <p:nvPr/>
              </p:nvSpPr>
              <p:spPr bwMode="gray">
                <a:xfrm>
                  <a:off x="495872" y="1611186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bg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bg1"/>
                      </a:solidFill>
                    </a:rPr>
                  </a:br>
                  <a:r>
                    <a:rPr lang="en-US" sz="1333" dirty="0">
                      <a:solidFill>
                        <a:schemeClr val="bg1"/>
                      </a:solidFill>
                    </a:rPr>
                    <a:t>Node</a:t>
                  </a:r>
                </a:p>
              </p:txBody>
            </p:sp>
            <p:sp>
              <p:nvSpPr>
                <p:cNvPr id="237" name="Flowchart: Magnetic Disk 247"/>
                <p:cNvSpPr/>
                <p:nvPr/>
              </p:nvSpPr>
              <p:spPr bwMode="gray">
                <a:xfrm>
                  <a:off x="1152342" y="1891595"/>
                  <a:ext cx="134964" cy="152633"/>
                </a:xfrm>
                <a:prstGeom prst="flowChartMagneticDisk">
                  <a:avLst/>
                </a:prstGeom>
                <a:solidFill>
                  <a:schemeClr val="accent3"/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endParaRPr lang="en-US" sz="2667" dirty="0">
                    <a:solidFill>
                      <a:schemeClr val="bg1"/>
                    </a:solidFill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grpSp>
            <p:nvGrpSpPr>
              <p:cNvPr id="227" name="Group 226"/>
              <p:cNvGrpSpPr/>
              <p:nvPr/>
            </p:nvGrpSpPr>
            <p:grpSpPr bwMode="gray">
              <a:xfrm>
                <a:off x="695865" y="1413692"/>
                <a:ext cx="859536" cy="481584"/>
                <a:chOff x="495872" y="1611186"/>
                <a:chExt cx="859536" cy="481584"/>
              </a:xfrm>
            </p:grpSpPr>
            <p:sp>
              <p:nvSpPr>
                <p:cNvPr id="228" name="Rounded Rectangle 227"/>
                <p:cNvSpPr/>
                <p:nvPr/>
              </p:nvSpPr>
              <p:spPr bwMode="gray">
                <a:xfrm>
                  <a:off x="495872" y="1611186"/>
                  <a:ext cx="859536" cy="481584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tx1"/>
                      </a:solidFill>
                    </a:rPr>
                    <a:t>Compute</a:t>
                  </a:r>
                  <a:br>
                    <a:rPr lang="en-US" sz="1333" dirty="0">
                      <a:solidFill>
                        <a:schemeClr val="tx1"/>
                      </a:solidFill>
                    </a:rPr>
                  </a:br>
                  <a:r>
                    <a:rPr lang="en-US" sz="1333" dirty="0">
                      <a:solidFill>
                        <a:schemeClr val="tx1"/>
                      </a:solidFill>
                    </a:rPr>
                    <a:t>Node</a:t>
                  </a:r>
                </a:p>
              </p:txBody>
            </p:sp>
            <p:sp>
              <p:nvSpPr>
                <p:cNvPr id="229" name="Flowchart: Magnetic Disk 247"/>
                <p:cNvSpPr/>
                <p:nvPr/>
              </p:nvSpPr>
              <p:spPr bwMode="gray">
                <a:xfrm>
                  <a:off x="1152342" y="1891595"/>
                  <a:ext cx="134964" cy="152633"/>
                </a:xfrm>
                <a:prstGeom prst="flowChartMagneticDisk">
                  <a:avLst/>
                </a:prstGeom>
                <a:solidFill>
                  <a:schemeClr val="accent3"/>
                </a:solidFill>
                <a:ln w="3175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endParaRPr lang="en-US" sz="2667" dirty="0">
                    <a:solidFill>
                      <a:schemeClr val="bg1"/>
                    </a:solidFill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</p:grpSp>
        <p:grpSp>
          <p:nvGrpSpPr>
            <p:cNvPr id="245" name="Group 244"/>
            <p:cNvGrpSpPr/>
            <p:nvPr/>
          </p:nvGrpSpPr>
          <p:grpSpPr bwMode="gray">
            <a:xfrm>
              <a:off x="3777180" y="3242821"/>
              <a:ext cx="1221372" cy="1136905"/>
              <a:chOff x="6960660" y="4282732"/>
              <a:chExt cx="1763798" cy="1641818"/>
            </a:xfrm>
          </p:grpSpPr>
          <p:sp>
            <p:nvSpPr>
              <p:cNvPr id="246" name="Rectangle 245"/>
              <p:cNvSpPr/>
              <p:nvPr/>
            </p:nvSpPr>
            <p:spPr bwMode="gray">
              <a:xfrm>
                <a:off x="6960660" y="4282732"/>
                <a:ext cx="1662407" cy="1540165"/>
              </a:xfrm>
              <a:prstGeom prst="rect">
                <a:avLst/>
              </a:prstGeom>
              <a:solidFill>
                <a:schemeClr val="accent6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square" tIns="121920" rtlCol="0" anchor="t" anchorCtr="0"/>
              <a:lstStyle/>
              <a:p>
                <a:pPr algn="ctr" defTabSz="1219170">
                  <a:lnSpc>
                    <a:spcPct val="90000"/>
                  </a:lnSpc>
                  <a:spcBef>
                    <a:spcPts val="800"/>
                  </a:spcBef>
                </a:pPr>
                <a:r>
                  <a:rPr lang="en-US" sz="2133" dirty="0">
                    <a:solidFill>
                      <a:schemeClr val="tx1">
                        <a:lumMod val="50000"/>
                      </a:schemeClr>
                    </a:solidFill>
                    <a:ea typeface="ＭＳ Ｐゴシック" charset="0"/>
                    <a:cs typeface="ＭＳ Ｐゴシック" charset="0"/>
                  </a:rPr>
                  <a:t>Controller Node</a:t>
                </a:r>
              </a:p>
            </p:txBody>
          </p:sp>
          <p:sp>
            <p:nvSpPr>
              <p:cNvPr id="248" name="Rectangle 247"/>
              <p:cNvSpPr/>
              <p:nvPr/>
            </p:nvSpPr>
            <p:spPr bwMode="gray">
              <a:xfrm>
                <a:off x="7062053" y="4384384"/>
                <a:ext cx="1662405" cy="1540166"/>
              </a:xfrm>
              <a:prstGeom prst="rect">
                <a:avLst/>
              </a:prstGeom>
              <a:solidFill>
                <a:schemeClr val="accent6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square" tIns="121920" rtlCol="0" anchor="t" anchorCtr="0"/>
              <a:lstStyle/>
              <a:p>
                <a:pPr algn="ctr" defTabSz="1219170">
                  <a:lnSpc>
                    <a:spcPct val="90000"/>
                  </a:lnSpc>
                  <a:spcBef>
                    <a:spcPts val="800"/>
                  </a:spcBef>
                </a:pPr>
                <a:r>
                  <a:rPr lang="en-US" sz="1333" dirty="0">
                    <a:solidFill>
                      <a:schemeClr val="tx1">
                        <a:lumMod val="50000"/>
                      </a:schemeClr>
                    </a:solidFill>
                    <a:ea typeface="ＭＳ Ｐゴシック" charset="0"/>
                    <a:cs typeface="ＭＳ Ｐゴシック" charset="0"/>
                  </a:rPr>
                  <a:t>Controller Node</a:t>
                </a:r>
              </a:p>
            </p:txBody>
          </p:sp>
        </p:grpSp>
        <p:grpSp>
          <p:nvGrpSpPr>
            <p:cNvPr id="255" name="Group 254"/>
            <p:cNvGrpSpPr/>
            <p:nvPr/>
          </p:nvGrpSpPr>
          <p:grpSpPr bwMode="gray">
            <a:xfrm>
              <a:off x="4865540" y="2153732"/>
              <a:ext cx="1148685" cy="745141"/>
              <a:chOff x="4572000" y="1657350"/>
              <a:chExt cx="1148685" cy="745141"/>
            </a:xfrm>
          </p:grpSpPr>
          <p:grpSp>
            <p:nvGrpSpPr>
              <p:cNvPr id="256" name="Group 255"/>
              <p:cNvGrpSpPr/>
              <p:nvPr/>
            </p:nvGrpSpPr>
            <p:grpSpPr bwMode="gray">
              <a:xfrm>
                <a:off x="4572000" y="1657350"/>
                <a:ext cx="929808" cy="517403"/>
                <a:chOff x="4859402" y="731009"/>
                <a:chExt cx="929808" cy="517403"/>
              </a:xfrm>
            </p:grpSpPr>
            <p:sp>
              <p:nvSpPr>
                <p:cNvPr id="275" name="Rounded Rectangle 274"/>
                <p:cNvSpPr/>
                <p:nvPr/>
              </p:nvSpPr>
              <p:spPr bwMode="gray">
                <a:xfrm>
                  <a:off x="4859402" y="731009"/>
                  <a:ext cx="929808" cy="517403"/>
                </a:xfrm>
                <a:prstGeom prst="roundRect">
                  <a:avLst>
                    <a:gd name="adj" fmla="val 646"/>
                  </a:avLst>
                </a:prstGeom>
                <a:solidFill>
                  <a:schemeClr val="accent2"/>
                </a:solidFill>
                <a:ln w="6350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21920" bIns="97536" rtlCol="0" anchor="b" anchorCtr="0"/>
                <a:lstStyle/>
                <a:p>
                  <a:pPr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200" dirty="0">
                      <a:solidFill>
                        <a:srgbClr val="000000"/>
                      </a:solidFill>
                    </a:rPr>
                    <a:t>CEPH</a:t>
                  </a:r>
                  <a:br>
                    <a:rPr lang="en-US" sz="1200" dirty="0">
                      <a:solidFill>
                        <a:srgbClr val="000000"/>
                      </a:solidFill>
                    </a:rPr>
                  </a:br>
                  <a:r>
                    <a:rPr lang="en-US" sz="1200" dirty="0">
                      <a:solidFill>
                        <a:srgbClr val="000000"/>
                      </a:solidFill>
                    </a:rPr>
                    <a:t>Storage</a:t>
                  </a:r>
                  <a:br>
                    <a:rPr lang="en-US" sz="1200" dirty="0">
                      <a:solidFill>
                        <a:srgbClr val="000000"/>
                      </a:solidFill>
                    </a:rPr>
                  </a:br>
                  <a:r>
                    <a:rPr lang="en-US" sz="1200" dirty="0">
                      <a:solidFill>
                        <a:srgbClr val="000000"/>
                      </a:solidFill>
                    </a:rPr>
                    <a:t>Node</a:t>
                  </a:r>
                </a:p>
              </p:txBody>
            </p:sp>
            <p:grpSp>
              <p:nvGrpSpPr>
                <p:cNvPr id="276" name="Group 275"/>
                <p:cNvGrpSpPr/>
                <p:nvPr/>
              </p:nvGrpSpPr>
              <p:grpSpPr bwMode="gray">
                <a:xfrm>
                  <a:off x="5373596" y="794915"/>
                  <a:ext cx="403839" cy="367312"/>
                  <a:chOff x="5132970" y="1654627"/>
                  <a:chExt cx="403839" cy="367312"/>
                </a:xfrm>
              </p:grpSpPr>
              <p:sp>
                <p:nvSpPr>
                  <p:cNvPr id="277" name="Flowchart: Magnetic Disk 247"/>
                  <p:cNvSpPr/>
                  <p:nvPr/>
                </p:nvSpPr>
                <p:spPr bwMode="gray">
                  <a:xfrm>
                    <a:off x="5132970" y="1654627"/>
                    <a:ext cx="297416" cy="180989"/>
                  </a:xfrm>
                  <a:prstGeom prst="flowChartMagneticDisk">
                    <a:avLst/>
                  </a:prstGeom>
                  <a:solidFill>
                    <a:schemeClr val="accent2"/>
                  </a:solidFill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square" rtlCol="0" anchor="ctr"/>
                  <a:lstStyle/>
                  <a:p>
                    <a:pPr algn="ctr" defTabSz="1219170">
                      <a:lnSpc>
                        <a:spcPct val="90000"/>
                      </a:lnSpc>
                      <a:spcBef>
                        <a:spcPts val="800"/>
                      </a:spcBef>
                    </a:pPr>
                    <a:endParaRPr lang="en-US" sz="2667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endParaRPr>
                  </a:p>
                </p:txBody>
              </p:sp>
              <p:sp>
                <p:nvSpPr>
                  <p:cNvPr id="278" name="Flowchart: Magnetic Disk 247"/>
                  <p:cNvSpPr/>
                  <p:nvPr/>
                </p:nvSpPr>
                <p:spPr bwMode="gray">
                  <a:xfrm>
                    <a:off x="5178901" y="1741929"/>
                    <a:ext cx="304800" cy="180989"/>
                  </a:xfrm>
                  <a:prstGeom prst="flowChartMagneticDisk">
                    <a:avLst/>
                  </a:prstGeom>
                  <a:solidFill>
                    <a:schemeClr val="accent2"/>
                  </a:solidFill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square" rtlCol="0" anchor="ctr"/>
                  <a:lstStyle/>
                  <a:p>
                    <a:pPr algn="ctr" defTabSz="1219170">
                      <a:lnSpc>
                        <a:spcPct val="90000"/>
                      </a:lnSpc>
                      <a:spcBef>
                        <a:spcPts val="800"/>
                      </a:spcBef>
                    </a:pPr>
                    <a:endParaRPr lang="en-US" sz="2667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endParaRPr>
                  </a:p>
                </p:txBody>
              </p:sp>
              <p:sp>
                <p:nvSpPr>
                  <p:cNvPr id="279" name="Flowchart: Magnetic Disk 247"/>
                  <p:cNvSpPr/>
                  <p:nvPr/>
                </p:nvSpPr>
                <p:spPr bwMode="gray">
                  <a:xfrm>
                    <a:off x="5232009" y="1840950"/>
                    <a:ext cx="304800" cy="180989"/>
                  </a:xfrm>
                  <a:prstGeom prst="flowChartMagneticDisk">
                    <a:avLst/>
                  </a:prstGeom>
                  <a:solidFill>
                    <a:schemeClr val="accent2"/>
                  </a:solidFill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square" rtlCol="0" anchor="ctr"/>
                  <a:lstStyle/>
                  <a:p>
                    <a:pPr algn="ctr" defTabSz="1219170">
                      <a:lnSpc>
                        <a:spcPct val="90000"/>
                      </a:lnSpc>
                      <a:spcBef>
                        <a:spcPts val="800"/>
                      </a:spcBef>
                    </a:pPr>
                    <a:endParaRPr lang="en-US" sz="2667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257" name="Group 256"/>
              <p:cNvGrpSpPr/>
              <p:nvPr/>
            </p:nvGrpSpPr>
            <p:grpSpPr bwMode="gray">
              <a:xfrm>
                <a:off x="4638477" y="1732688"/>
                <a:ext cx="929808" cy="517403"/>
                <a:chOff x="4859402" y="731009"/>
                <a:chExt cx="929808" cy="517403"/>
              </a:xfrm>
            </p:grpSpPr>
            <p:sp>
              <p:nvSpPr>
                <p:cNvPr id="270" name="Rounded Rectangle 269"/>
                <p:cNvSpPr/>
                <p:nvPr/>
              </p:nvSpPr>
              <p:spPr bwMode="gray">
                <a:xfrm>
                  <a:off x="4859402" y="731009"/>
                  <a:ext cx="929808" cy="517403"/>
                </a:xfrm>
                <a:prstGeom prst="roundRect">
                  <a:avLst>
                    <a:gd name="adj" fmla="val 646"/>
                  </a:avLst>
                </a:prstGeom>
                <a:solidFill>
                  <a:schemeClr val="accent2"/>
                </a:solidFill>
                <a:ln w="6350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21920" bIns="97536" rtlCol="0" anchor="b" anchorCtr="0"/>
                <a:lstStyle/>
                <a:p>
                  <a:pPr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200" dirty="0">
                      <a:solidFill>
                        <a:srgbClr val="000000"/>
                      </a:solidFill>
                    </a:rPr>
                    <a:t>CEPH</a:t>
                  </a:r>
                  <a:br>
                    <a:rPr lang="en-US" sz="1200" dirty="0">
                      <a:solidFill>
                        <a:srgbClr val="000000"/>
                      </a:solidFill>
                    </a:rPr>
                  </a:br>
                  <a:r>
                    <a:rPr lang="en-US" sz="1200" dirty="0">
                      <a:solidFill>
                        <a:srgbClr val="000000"/>
                      </a:solidFill>
                    </a:rPr>
                    <a:t>Storage</a:t>
                  </a:r>
                  <a:br>
                    <a:rPr lang="en-US" sz="1200" dirty="0">
                      <a:solidFill>
                        <a:srgbClr val="000000"/>
                      </a:solidFill>
                    </a:rPr>
                  </a:br>
                  <a:r>
                    <a:rPr lang="en-US" sz="1200" dirty="0">
                      <a:solidFill>
                        <a:srgbClr val="000000"/>
                      </a:solidFill>
                    </a:rPr>
                    <a:t>Node</a:t>
                  </a:r>
                </a:p>
              </p:txBody>
            </p:sp>
            <p:grpSp>
              <p:nvGrpSpPr>
                <p:cNvPr id="271" name="Group 270"/>
                <p:cNvGrpSpPr/>
                <p:nvPr/>
              </p:nvGrpSpPr>
              <p:grpSpPr bwMode="gray">
                <a:xfrm>
                  <a:off x="5373596" y="794915"/>
                  <a:ext cx="403839" cy="367312"/>
                  <a:chOff x="5132970" y="1654627"/>
                  <a:chExt cx="403839" cy="367312"/>
                </a:xfrm>
              </p:grpSpPr>
              <p:sp>
                <p:nvSpPr>
                  <p:cNvPr id="272" name="Flowchart: Magnetic Disk 247"/>
                  <p:cNvSpPr/>
                  <p:nvPr/>
                </p:nvSpPr>
                <p:spPr bwMode="gray">
                  <a:xfrm>
                    <a:off x="5132970" y="1654627"/>
                    <a:ext cx="297416" cy="180989"/>
                  </a:xfrm>
                  <a:prstGeom prst="flowChartMagneticDisk">
                    <a:avLst/>
                  </a:prstGeom>
                  <a:solidFill>
                    <a:schemeClr val="accent2"/>
                  </a:solidFill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square" rtlCol="0" anchor="ctr"/>
                  <a:lstStyle/>
                  <a:p>
                    <a:pPr algn="ctr" defTabSz="1219170">
                      <a:lnSpc>
                        <a:spcPct val="90000"/>
                      </a:lnSpc>
                      <a:spcBef>
                        <a:spcPts val="800"/>
                      </a:spcBef>
                    </a:pPr>
                    <a:endParaRPr lang="en-US" sz="2667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endParaRPr>
                  </a:p>
                </p:txBody>
              </p:sp>
              <p:sp>
                <p:nvSpPr>
                  <p:cNvPr id="273" name="Flowchart: Magnetic Disk 247"/>
                  <p:cNvSpPr/>
                  <p:nvPr/>
                </p:nvSpPr>
                <p:spPr bwMode="gray">
                  <a:xfrm>
                    <a:off x="5178901" y="1741929"/>
                    <a:ext cx="304800" cy="180989"/>
                  </a:xfrm>
                  <a:prstGeom prst="flowChartMagneticDisk">
                    <a:avLst/>
                  </a:prstGeom>
                  <a:solidFill>
                    <a:schemeClr val="accent2"/>
                  </a:solidFill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square" rtlCol="0" anchor="ctr"/>
                  <a:lstStyle/>
                  <a:p>
                    <a:pPr algn="ctr" defTabSz="1219170">
                      <a:lnSpc>
                        <a:spcPct val="90000"/>
                      </a:lnSpc>
                      <a:spcBef>
                        <a:spcPts val="800"/>
                      </a:spcBef>
                    </a:pPr>
                    <a:endParaRPr lang="en-US" sz="2667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endParaRPr>
                  </a:p>
                </p:txBody>
              </p:sp>
              <p:sp>
                <p:nvSpPr>
                  <p:cNvPr id="274" name="Flowchart: Magnetic Disk 247"/>
                  <p:cNvSpPr/>
                  <p:nvPr/>
                </p:nvSpPr>
                <p:spPr bwMode="gray">
                  <a:xfrm>
                    <a:off x="5232009" y="1840950"/>
                    <a:ext cx="304800" cy="180989"/>
                  </a:xfrm>
                  <a:prstGeom prst="flowChartMagneticDisk">
                    <a:avLst/>
                  </a:prstGeom>
                  <a:solidFill>
                    <a:schemeClr val="accent2"/>
                  </a:solidFill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square" rtlCol="0" anchor="ctr"/>
                  <a:lstStyle/>
                  <a:p>
                    <a:pPr algn="ctr" defTabSz="1219170">
                      <a:lnSpc>
                        <a:spcPct val="90000"/>
                      </a:lnSpc>
                      <a:spcBef>
                        <a:spcPts val="800"/>
                      </a:spcBef>
                    </a:pPr>
                    <a:endParaRPr lang="en-US" sz="2667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258" name="Group 257"/>
              <p:cNvGrpSpPr/>
              <p:nvPr/>
            </p:nvGrpSpPr>
            <p:grpSpPr bwMode="gray">
              <a:xfrm>
                <a:off x="4714677" y="1808888"/>
                <a:ext cx="929808" cy="517403"/>
                <a:chOff x="4859402" y="731009"/>
                <a:chExt cx="929808" cy="517403"/>
              </a:xfrm>
            </p:grpSpPr>
            <p:sp>
              <p:nvSpPr>
                <p:cNvPr id="265" name="Rounded Rectangle 264"/>
                <p:cNvSpPr/>
                <p:nvPr/>
              </p:nvSpPr>
              <p:spPr bwMode="gray">
                <a:xfrm>
                  <a:off x="4859402" y="731009"/>
                  <a:ext cx="929808" cy="517403"/>
                </a:xfrm>
                <a:prstGeom prst="roundRect">
                  <a:avLst>
                    <a:gd name="adj" fmla="val 646"/>
                  </a:avLst>
                </a:prstGeom>
                <a:solidFill>
                  <a:schemeClr val="accent2"/>
                </a:solidFill>
                <a:ln w="6350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21920" bIns="97536" rtlCol="0" anchor="b" anchorCtr="0"/>
                <a:lstStyle/>
                <a:p>
                  <a:pPr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200" dirty="0">
                      <a:solidFill>
                        <a:srgbClr val="000000"/>
                      </a:solidFill>
                    </a:rPr>
                    <a:t>CEPH</a:t>
                  </a:r>
                  <a:br>
                    <a:rPr lang="en-US" sz="1200" dirty="0">
                      <a:solidFill>
                        <a:srgbClr val="000000"/>
                      </a:solidFill>
                    </a:rPr>
                  </a:br>
                  <a:r>
                    <a:rPr lang="en-US" sz="1200" dirty="0">
                      <a:solidFill>
                        <a:srgbClr val="000000"/>
                      </a:solidFill>
                    </a:rPr>
                    <a:t>Storage</a:t>
                  </a:r>
                  <a:br>
                    <a:rPr lang="en-US" sz="1200" dirty="0">
                      <a:solidFill>
                        <a:srgbClr val="000000"/>
                      </a:solidFill>
                    </a:rPr>
                  </a:br>
                  <a:r>
                    <a:rPr lang="en-US" sz="1200" dirty="0">
                      <a:solidFill>
                        <a:srgbClr val="000000"/>
                      </a:solidFill>
                    </a:rPr>
                    <a:t>Node</a:t>
                  </a:r>
                </a:p>
              </p:txBody>
            </p:sp>
            <p:grpSp>
              <p:nvGrpSpPr>
                <p:cNvPr id="266" name="Group 265"/>
                <p:cNvGrpSpPr/>
                <p:nvPr/>
              </p:nvGrpSpPr>
              <p:grpSpPr bwMode="gray">
                <a:xfrm>
                  <a:off x="5373596" y="794915"/>
                  <a:ext cx="403839" cy="367312"/>
                  <a:chOff x="5132970" y="1654627"/>
                  <a:chExt cx="403839" cy="367312"/>
                </a:xfrm>
              </p:grpSpPr>
              <p:sp>
                <p:nvSpPr>
                  <p:cNvPr id="267" name="Flowchart: Magnetic Disk 247"/>
                  <p:cNvSpPr/>
                  <p:nvPr/>
                </p:nvSpPr>
                <p:spPr bwMode="gray">
                  <a:xfrm>
                    <a:off x="5132970" y="1654627"/>
                    <a:ext cx="297416" cy="180989"/>
                  </a:xfrm>
                  <a:prstGeom prst="flowChartMagneticDisk">
                    <a:avLst/>
                  </a:prstGeom>
                  <a:solidFill>
                    <a:schemeClr val="accent2"/>
                  </a:solidFill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square" rtlCol="0" anchor="ctr"/>
                  <a:lstStyle/>
                  <a:p>
                    <a:pPr algn="ctr" defTabSz="1219170">
                      <a:lnSpc>
                        <a:spcPct val="90000"/>
                      </a:lnSpc>
                      <a:spcBef>
                        <a:spcPts val="800"/>
                      </a:spcBef>
                    </a:pPr>
                    <a:endParaRPr lang="en-US" sz="2667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endParaRPr>
                  </a:p>
                </p:txBody>
              </p:sp>
              <p:sp>
                <p:nvSpPr>
                  <p:cNvPr id="268" name="Flowchart: Magnetic Disk 247"/>
                  <p:cNvSpPr/>
                  <p:nvPr/>
                </p:nvSpPr>
                <p:spPr bwMode="gray">
                  <a:xfrm>
                    <a:off x="5178901" y="1741929"/>
                    <a:ext cx="304800" cy="180989"/>
                  </a:xfrm>
                  <a:prstGeom prst="flowChartMagneticDisk">
                    <a:avLst/>
                  </a:prstGeom>
                  <a:solidFill>
                    <a:schemeClr val="accent2"/>
                  </a:solidFill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square" rtlCol="0" anchor="ctr"/>
                  <a:lstStyle/>
                  <a:p>
                    <a:pPr algn="ctr" defTabSz="1219170">
                      <a:lnSpc>
                        <a:spcPct val="90000"/>
                      </a:lnSpc>
                      <a:spcBef>
                        <a:spcPts val="800"/>
                      </a:spcBef>
                    </a:pPr>
                    <a:endParaRPr lang="en-US" sz="2667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endParaRPr>
                  </a:p>
                </p:txBody>
              </p:sp>
              <p:sp>
                <p:nvSpPr>
                  <p:cNvPr id="269" name="Flowchart: Magnetic Disk 247"/>
                  <p:cNvSpPr/>
                  <p:nvPr/>
                </p:nvSpPr>
                <p:spPr bwMode="gray">
                  <a:xfrm>
                    <a:off x="5232009" y="1840950"/>
                    <a:ext cx="304800" cy="180989"/>
                  </a:xfrm>
                  <a:prstGeom prst="flowChartMagneticDisk">
                    <a:avLst/>
                  </a:prstGeom>
                  <a:solidFill>
                    <a:schemeClr val="accent2"/>
                  </a:solidFill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square" rtlCol="0" anchor="ctr"/>
                  <a:lstStyle/>
                  <a:p>
                    <a:pPr algn="ctr" defTabSz="1219170">
                      <a:lnSpc>
                        <a:spcPct val="90000"/>
                      </a:lnSpc>
                      <a:spcBef>
                        <a:spcPts val="800"/>
                      </a:spcBef>
                    </a:pPr>
                    <a:endParaRPr lang="en-US" sz="2667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endParaRPr>
                  </a:p>
                </p:txBody>
              </p:sp>
            </p:grpSp>
          </p:grpSp>
          <p:grpSp>
            <p:nvGrpSpPr>
              <p:cNvPr id="259" name="Group 258"/>
              <p:cNvGrpSpPr/>
              <p:nvPr/>
            </p:nvGrpSpPr>
            <p:grpSpPr bwMode="gray">
              <a:xfrm>
                <a:off x="4790877" y="1885088"/>
                <a:ext cx="929808" cy="517403"/>
                <a:chOff x="4783202" y="654809"/>
                <a:chExt cx="929808" cy="517403"/>
              </a:xfrm>
            </p:grpSpPr>
            <p:sp>
              <p:nvSpPr>
                <p:cNvPr id="260" name="Rounded Rectangle 259"/>
                <p:cNvSpPr/>
                <p:nvPr/>
              </p:nvSpPr>
              <p:spPr bwMode="gray">
                <a:xfrm>
                  <a:off x="4783202" y="654809"/>
                  <a:ext cx="929808" cy="517403"/>
                </a:xfrm>
                <a:prstGeom prst="roundRect">
                  <a:avLst>
                    <a:gd name="adj" fmla="val 646"/>
                  </a:avLst>
                </a:prstGeom>
                <a:solidFill>
                  <a:schemeClr val="accent2"/>
                </a:solidFill>
                <a:ln w="6350">
                  <a:solidFill>
                    <a:schemeClr val="bg1"/>
                  </a:solidFill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  <a:ex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121920" bIns="97536" rtlCol="0" anchor="b" anchorCtr="0"/>
                <a:lstStyle/>
                <a:p>
                  <a:pPr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200" dirty="0">
                      <a:solidFill>
                        <a:srgbClr val="000000"/>
                      </a:solidFill>
                    </a:rPr>
                    <a:t>CEPH</a:t>
                  </a:r>
                  <a:br>
                    <a:rPr lang="en-US" sz="1200" dirty="0">
                      <a:solidFill>
                        <a:srgbClr val="000000"/>
                      </a:solidFill>
                    </a:rPr>
                  </a:br>
                  <a:r>
                    <a:rPr lang="en-US" sz="1200" dirty="0">
                      <a:solidFill>
                        <a:srgbClr val="000000"/>
                      </a:solidFill>
                    </a:rPr>
                    <a:t>Storage</a:t>
                  </a:r>
                  <a:br>
                    <a:rPr lang="en-US" sz="1200" dirty="0">
                      <a:solidFill>
                        <a:srgbClr val="000000"/>
                      </a:solidFill>
                    </a:rPr>
                  </a:br>
                  <a:r>
                    <a:rPr lang="en-US" sz="1200" dirty="0">
                      <a:solidFill>
                        <a:srgbClr val="000000"/>
                      </a:solidFill>
                    </a:rPr>
                    <a:t>Node</a:t>
                  </a:r>
                </a:p>
              </p:txBody>
            </p:sp>
            <p:grpSp>
              <p:nvGrpSpPr>
                <p:cNvPr id="261" name="Group 260"/>
                <p:cNvGrpSpPr/>
                <p:nvPr/>
              </p:nvGrpSpPr>
              <p:grpSpPr bwMode="gray">
                <a:xfrm>
                  <a:off x="5319861" y="714068"/>
                  <a:ext cx="379378" cy="424385"/>
                  <a:chOff x="5079235" y="1573780"/>
                  <a:chExt cx="379378" cy="424385"/>
                </a:xfrm>
              </p:grpSpPr>
              <p:sp>
                <p:nvSpPr>
                  <p:cNvPr id="262" name="Flowchart: Magnetic Disk 247"/>
                  <p:cNvSpPr/>
                  <p:nvPr/>
                </p:nvSpPr>
                <p:spPr bwMode="gray">
                  <a:xfrm>
                    <a:off x="5079235" y="1573780"/>
                    <a:ext cx="297416" cy="180989"/>
                  </a:xfrm>
                  <a:prstGeom prst="flowChartMagneticDisk">
                    <a:avLst/>
                  </a:prstGeom>
                  <a:solidFill>
                    <a:schemeClr val="accent2"/>
                  </a:solidFill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square" rtlCol="0" anchor="ctr"/>
                  <a:lstStyle/>
                  <a:p>
                    <a:pPr algn="ctr" defTabSz="1219170">
                      <a:lnSpc>
                        <a:spcPct val="90000"/>
                      </a:lnSpc>
                      <a:spcBef>
                        <a:spcPts val="800"/>
                      </a:spcBef>
                    </a:pPr>
                    <a:endParaRPr lang="en-US" sz="2667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endParaRPr>
                  </a:p>
                </p:txBody>
              </p:sp>
              <p:sp>
                <p:nvSpPr>
                  <p:cNvPr id="263" name="Flowchart: Magnetic Disk 247"/>
                  <p:cNvSpPr/>
                  <p:nvPr/>
                </p:nvSpPr>
                <p:spPr bwMode="gray">
                  <a:xfrm>
                    <a:off x="5108859" y="1693695"/>
                    <a:ext cx="304800" cy="180989"/>
                  </a:xfrm>
                  <a:prstGeom prst="flowChartMagneticDisk">
                    <a:avLst/>
                  </a:prstGeom>
                  <a:solidFill>
                    <a:schemeClr val="accent2"/>
                  </a:solidFill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square" rtlCol="0" anchor="ctr"/>
                  <a:lstStyle/>
                  <a:p>
                    <a:pPr algn="ctr" defTabSz="1219170">
                      <a:lnSpc>
                        <a:spcPct val="90000"/>
                      </a:lnSpc>
                      <a:spcBef>
                        <a:spcPts val="800"/>
                      </a:spcBef>
                    </a:pPr>
                    <a:endParaRPr lang="en-US" sz="2667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endParaRPr>
                  </a:p>
                </p:txBody>
              </p:sp>
              <p:sp>
                <p:nvSpPr>
                  <p:cNvPr id="264" name="Flowchart: Magnetic Disk 247"/>
                  <p:cNvSpPr/>
                  <p:nvPr/>
                </p:nvSpPr>
                <p:spPr bwMode="gray">
                  <a:xfrm>
                    <a:off x="5153813" y="1817176"/>
                    <a:ext cx="304800" cy="180989"/>
                  </a:xfrm>
                  <a:prstGeom prst="flowChartMagneticDisk">
                    <a:avLst/>
                  </a:prstGeom>
                  <a:solidFill>
                    <a:schemeClr val="accent2"/>
                  </a:solidFill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square" rtlCol="0" anchor="ctr"/>
                  <a:lstStyle/>
                  <a:p>
                    <a:pPr algn="ctr" defTabSz="1219170">
                      <a:lnSpc>
                        <a:spcPct val="90000"/>
                      </a:lnSpc>
                      <a:spcBef>
                        <a:spcPts val="800"/>
                      </a:spcBef>
                    </a:pPr>
                    <a:endParaRPr lang="en-US" sz="2667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endParaRPr>
                  </a:p>
                </p:txBody>
              </p:sp>
            </p:grpSp>
          </p:grpSp>
        </p:grpSp>
        <p:grpSp>
          <p:nvGrpSpPr>
            <p:cNvPr id="280" name="Group 279"/>
            <p:cNvGrpSpPr/>
            <p:nvPr/>
          </p:nvGrpSpPr>
          <p:grpSpPr bwMode="gray">
            <a:xfrm>
              <a:off x="2023798" y="1393913"/>
              <a:ext cx="2407097" cy="1263349"/>
              <a:chOff x="2560810" y="5006196"/>
              <a:chExt cx="2407097" cy="1263349"/>
            </a:xfrm>
          </p:grpSpPr>
          <p:sp>
            <p:nvSpPr>
              <p:cNvPr id="281" name="Rectangle 280"/>
              <p:cNvSpPr/>
              <p:nvPr/>
            </p:nvSpPr>
            <p:spPr bwMode="gray">
              <a:xfrm>
                <a:off x="2600123" y="5006196"/>
                <a:ext cx="2158263" cy="1193257"/>
              </a:xfrm>
              <a:prstGeom prst="rect">
                <a:avLst/>
              </a:prstGeom>
              <a:solidFill>
                <a:schemeClr val="accent6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square" tIns="121920" rtlCol="0" anchor="t" anchorCtr="0"/>
              <a:lstStyle/>
              <a:p>
                <a:pPr algn="ctr" defTabSz="1219170">
                  <a:lnSpc>
                    <a:spcPct val="90000"/>
                  </a:lnSpc>
                  <a:spcBef>
                    <a:spcPts val="800"/>
                  </a:spcBef>
                </a:pPr>
                <a:r>
                  <a:rPr lang="en-US" sz="1333" dirty="0">
                    <a:solidFill>
                      <a:schemeClr val="tx1">
                        <a:lumMod val="50000"/>
                      </a:schemeClr>
                    </a:solidFill>
                    <a:ea typeface="ＭＳ Ｐゴシック" charset="0"/>
                    <a:cs typeface="ＭＳ Ｐゴシック" charset="0"/>
                  </a:rPr>
                  <a:t>Controller Node</a:t>
                </a:r>
              </a:p>
            </p:txBody>
          </p:sp>
          <p:grpSp>
            <p:nvGrpSpPr>
              <p:cNvPr id="282" name="Group 281"/>
              <p:cNvGrpSpPr/>
              <p:nvPr/>
            </p:nvGrpSpPr>
            <p:grpSpPr bwMode="gray">
              <a:xfrm>
                <a:off x="2560810" y="5080711"/>
                <a:ext cx="2407097" cy="1188834"/>
                <a:chOff x="2562055" y="5085983"/>
                <a:chExt cx="3068956" cy="1515717"/>
              </a:xfrm>
            </p:grpSpPr>
            <p:sp>
              <p:nvSpPr>
                <p:cNvPr id="283" name="Rectangle 282"/>
                <p:cNvSpPr/>
                <p:nvPr/>
              </p:nvSpPr>
              <p:spPr bwMode="gray">
                <a:xfrm>
                  <a:off x="2695356" y="5085983"/>
                  <a:ext cx="2751702" cy="1515717"/>
                </a:xfrm>
                <a:prstGeom prst="rect">
                  <a:avLst/>
                </a:prstGeom>
                <a:solidFill>
                  <a:schemeClr val="accent6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square" tIns="121920" rtlCol="0" anchor="t" anchorCtr="0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333" dirty="0">
                      <a:solidFill>
                        <a:schemeClr val="tx1">
                          <a:lumMod val="50000"/>
                        </a:schemeClr>
                      </a:solidFill>
                      <a:ea typeface="ＭＳ Ｐゴシック" charset="0"/>
                      <a:cs typeface="ＭＳ Ｐゴシック" charset="0"/>
                    </a:rPr>
                    <a:t>Controller Node</a:t>
                  </a:r>
                </a:p>
              </p:txBody>
            </p:sp>
            <p:sp>
              <p:nvSpPr>
                <p:cNvPr id="286" name="Rectangle 285"/>
                <p:cNvSpPr/>
                <p:nvPr/>
              </p:nvSpPr>
              <p:spPr bwMode="gray">
                <a:xfrm>
                  <a:off x="2562055" y="6172294"/>
                  <a:ext cx="987144" cy="282500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200" b="1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rPr>
                    <a:t>Keystone</a:t>
                  </a:r>
                </a:p>
              </p:txBody>
            </p:sp>
            <p:sp>
              <p:nvSpPr>
                <p:cNvPr id="289" name="Rectangle 288"/>
                <p:cNvSpPr/>
                <p:nvPr/>
              </p:nvSpPr>
              <p:spPr bwMode="gray">
                <a:xfrm>
                  <a:off x="3610343" y="6172294"/>
                  <a:ext cx="966311" cy="282500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200" b="1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rPr>
                    <a:t>Glance</a:t>
                  </a:r>
                </a:p>
              </p:txBody>
            </p:sp>
            <p:sp>
              <p:nvSpPr>
                <p:cNvPr id="290" name="Rectangle 289"/>
                <p:cNvSpPr/>
                <p:nvPr/>
              </p:nvSpPr>
              <p:spPr bwMode="gray">
                <a:xfrm>
                  <a:off x="3605160" y="5611142"/>
                  <a:ext cx="966311" cy="282499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200" b="1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rPr>
                    <a:t>Horizon</a:t>
                  </a:r>
                </a:p>
              </p:txBody>
            </p:sp>
            <p:sp>
              <p:nvSpPr>
                <p:cNvPr id="292" name="Rectangle 291"/>
                <p:cNvSpPr/>
                <p:nvPr/>
              </p:nvSpPr>
              <p:spPr bwMode="gray">
                <a:xfrm>
                  <a:off x="4664700" y="6172294"/>
                  <a:ext cx="966311" cy="282500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square" rtlCol="0" anchor="ctr"/>
                <a:lstStyle/>
                <a:p>
                  <a:pPr algn="ctr" defTabSz="1219170">
                    <a:lnSpc>
                      <a:spcPct val="90000"/>
                    </a:lnSpc>
                    <a:spcBef>
                      <a:spcPts val="800"/>
                    </a:spcBef>
                  </a:pPr>
                  <a:r>
                    <a:rPr lang="en-US" sz="1200" b="1" dirty="0">
                      <a:solidFill>
                        <a:schemeClr val="bg1"/>
                      </a:solidFill>
                      <a:ea typeface="ＭＳ Ｐゴシック" charset="0"/>
                      <a:cs typeface="ＭＳ Ｐゴシック" charset="0"/>
                    </a:rPr>
                    <a:t>Cinder</a:t>
                  </a:r>
                </a:p>
              </p:txBody>
            </p:sp>
          </p:grpSp>
        </p:grpSp>
        <p:cxnSp>
          <p:nvCxnSpPr>
            <p:cNvPr id="303" name="Elbow Connector 302"/>
            <p:cNvCxnSpPr/>
            <p:nvPr/>
          </p:nvCxnSpPr>
          <p:spPr bwMode="gray">
            <a:xfrm>
              <a:off x="3346450" y="2536184"/>
              <a:ext cx="1652103" cy="255657"/>
            </a:xfrm>
            <a:prstGeom prst="bentConnector3">
              <a:avLst>
                <a:gd name="adj1" fmla="val 96"/>
              </a:avLst>
            </a:prstGeom>
            <a:solidFill>
              <a:schemeClr val="accent2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04" name="Straight Arrow Connector 303"/>
            <p:cNvCxnSpPr/>
            <p:nvPr/>
          </p:nvCxnSpPr>
          <p:spPr bwMode="gray">
            <a:xfrm flipV="1">
              <a:off x="4437855" y="2465375"/>
              <a:ext cx="413456" cy="418"/>
            </a:xfrm>
            <a:prstGeom prst="straightConnector1">
              <a:avLst/>
            </a:prstGeom>
            <a:solidFill>
              <a:schemeClr val="accent2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10" name="Straight Arrow Connector 209"/>
            <p:cNvCxnSpPr/>
            <p:nvPr/>
          </p:nvCxnSpPr>
          <p:spPr bwMode="gray">
            <a:xfrm flipV="1">
              <a:off x="1593850" y="2542039"/>
              <a:ext cx="808905" cy="874261"/>
            </a:xfrm>
            <a:prstGeom prst="straightConnector1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1" name="Straight Arrow Connector 210"/>
            <p:cNvCxnSpPr/>
            <p:nvPr/>
          </p:nvCxnSpPr>
          <p:spPr bwMode="gray">
            <a:xfrm flipV="1">
              <a:off x="1593850" y="2542039"/>
              <a:ext cx="1631117" cy="874261"/>
            </a:xfrm>
            <a:prstGeom prst="straightConnector1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2" name="Straight Arrow Connector 211"/>
            <p:cNvCxnSpPr/>
            <p:nvPr/>
          </p:nvCxnSpPr>
          <p:spPr bwMode="gray">
            <a:xfrm flipV="1">
              <a:off x="1593850" y="2542038"/>
              <a:ext cx="2458088" cy="874262"/>
            </a:xfrm>
            <a:prstGeom prst="straightConnector1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3" name="Curved Connector 212"/>
            <p:cNvCxnSpPr/>
            <p:nvPr/>
          </p:nvCxnSpPr>
          <p:spPr bwMode="gray">
            <a:xfrm flipV="1">
              <a:off x="2666439" y="2657262"/>
              <a:ext cx="2199101" cy="1821250"/>
            </a:xfrm>
            <a:prstGeom prst="curvedConnector3">
              <a:avLst>
                <a:gd name="adj1" fmla="val 29891"/>
              </a:avLst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6" name="Straight Arrow Connector 125"/>
            <p:cNvCxnSpPr>
              <a:endCxn id="292" idx="2"/>
            </p:cNvCxnSpPr>
            <p:nvPr/>
          </p:nvCxnSpPr>
          <p:spPr bwMode="gray">
            <a:xfrm flipH="1" flipV="1">
              <a:off x="4051938" y="2542038"/>
              <a:ext cx="818512" cy="874263"/>
            </a:xfrm>
            <a:prstGeom prst="straightConnector1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7" name="Straight Arrow Connector 126"/>
            <p:cNvCxnSpPr>
              <a:endCxn id="289" idx="2"/>
            </p:cNvCxnSpPr>
            <p:nvPr/>
          </p:nvCxnSpPr>
          <p:spPr bwMode="gray">
            <a:xfrm flipH="1" flipV="1">
              <a:off x="3224967" y="2542038"/>
              <a:ext cx="1645483" cy="874263"/>
            </a:xfrm>
            <a:prstGeom prst="straightConnector1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8" name="Straight Arrow Connector 127"/>
            <p:cNvCxnSpPr>
              <a:cxnSpLocks/>
              <a:endCxn id="286" idx="2"/>
            </p:cNvCxnSpPr>
            <p:nvPr/>
          </p:nvCxnSpPr>
          <p:spPr bwMode="gray">
            <a:xfrm flipH="1" flipV="1">
              <a:off x="2410925" y="2542038"/>
              <a:ext cx="2459527" cy="874263"/>
            </a:xfrm>
            <a:prstGeom prst="straightConnector1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9" name="Straight Arrow Connector 128"/>
            <p:cNvCxnSpPr/>
            <p:nvPr/>
          </p:nvCxnSpPr>
          <p:spPr bwMode="gray">
            <a:xfrm>
              <a:off x="4870450" y="3416300"/>
              <a:ext cx="609600" cy="1371600"/>
            </a:xfrm>
            <a:prstGeom prst="straightConnector1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8" name="Straight Arrow Connector 137"/>
            <p:cNvCxnSpPr/>
            <p:nvPr/>
          </p:nvCxnSpPr>
          <p:spPr bwMode="gray">
            <a:xfrm>
              <a:off x="1593850" y="3416300"/>
              <a:ext cx="533400" cy="1371600"/>
            </a:xfrm>
            <a:prstGeom prst="straightConnector1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444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.AppleSystemUIFont</vt:lpstr>
      <vt:lpstr>Arial</vt:lpstr>
      <vt:lpstr>Calibri</vt:lpstr>
      <vt:lpstr>Calibri Light</vt:lpstr>
      <vt:lpstr>Wingdings</vt:lpstr>
      <vt:lpstr>Office Theme</vt:lpstr>
      <vt:lpstr>Scale-out Cloud Architecture — Multi-regions</vt:lpstr>
    </vt:vector>
  </TitlesOfParts>
  <Company>Mavenir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Scale-out Cloud Architecture — Multi-regions</dc:title>
  <dc:creator>Zeev Lubenski</dc:creator>
  <cp:lastModifiedBy>Zeev Lubenski</cp:lastModifiedBy>
  <cp:revision>1</cp:revision>
  <dcterms:created xsi:type="dcterms:W3CDTF">2017-12-01T16:41:40Z</dcterms:created>
  <dcterms:modified xsi:type="dcterms:W3CDTF">2017-12-01T16:42:20Z</dcterms:modified>
</cp:coreProperties>
</file>