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4DEDA-2431-4582-9C4D-7637247B71D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CE02C-13D7-4D8F-A0EF-F4726AEB2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81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15950" y="692150"/>
            <a:ext cx="5811838" cy="3270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2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B051-3602-4D68-ADF2-F667E13CF81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26FD-A6E3-4319-9F35-E3D87A21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43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B051-3602-4D68-ADF2-F667E13CF81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26FD-A6E3-4319-9F35-E3D87A21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69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B051-3602-4D68-ADF2-F667E13CF81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26FD-A6E3-4319-9F35-E3D87A21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94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3700" y="732952"/>
            <a:ext cx="11430001" cy="430887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0" hasCustomPrompt="1"/>
          </p:nvPr>
        </p:nvSpPr>
        <p:spPr bwMode="gray">
          <a:xfrm>
            <a:off x="404616" y="1851616"/>
            <a:ext cx="11431785" cy="1460913"/>
          </a:xfrm>
        </p:spPr>
        <p:txBody>
          <a:bodyPr/>
          <a:lstStyle>
            <a:lvl1pPr>
              <a:buClr>
                <a:schemeClr val="accent1"/>
              </a:buClr>
              <a:defRPr sz="2667"/>
            </a:lvl1pPr>
            <a:lvl2pPr>
              <a:buClr>
                <a:schemeClr val="accent1"/>
              </a:buClr>
              <a:defRPr sz="2400"/>
            </a:lvl2pPr>
            <a:lvl3pPr>
              <a:buClr>
                <a:schemeClr val="accent1"/>
              </a:buClr>
              <a:defRPr sz="2133"/>
            </a:lvl3pPr>
            <a:lvl4pPr>
              <a:buClr>
                <a:schemeClr val="accent1"/>
              </a:buClr>
              <a:defRPr sz="1867"/>
            </a:lvl4pPr>
            <a:lvl5pPr>
              <a:defRPr sz="24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2355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B051-3602-4D68-ADF2-F667E13CF81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26FD-A6E3-4319-9F35-E3D87A21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B051-3602-4D68-ADF2-F667E13CF81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26FD-A6E3-4319-9F35-E3D87A21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18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B051-3602-4D68-ADF2-F667E13CF81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26FD-A6E3-4319-9F35-E3D87A21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4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B051-3602-4D68-ADF2-F667E13CF81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26FD-A6E3-4319-9F35-E3D87A21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16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B051-3602-4D68-ADF2-F667E13CF81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26FD-A6E3-4319-9F35-E3D87A21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1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B051-3602-4D68-ADF2-F667E13CF81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26FD-A6E3-4319-9F35-E3D87A21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42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B051-3602-4D68-ADF2-F667E13CF81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26FD-A6E3-4319-9F35-E3D87A21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63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B051-3602-4D68-ADF2-F667E13CF81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26FD-A6E3-4319-9F35-E3D87A21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6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DB051-3602-4D68-ADF2-F667E13CF81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B26FD-A6E3-4319-9F35-E3D87A21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4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 140"/>
          <p:cNvSpPr/>
          <p:nvPr/>
        </p:nvSpPr>
        <p:spPr bwMode="gray">
          <a:xfrm>
            <a:off x="691230" y="1660657"/>
            <a:ext cx="2850948" cy="22936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endParaRPr lang="en-US" sz="1867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834565" y="1958112"/>
            <a:ext cx="8001835" cy="914416"/>
          </a:xfrm>
        </p:spPr>
        <p:txBody>
          <a:bodyPr>
            <a:normAutofit fontScale="62500" lnSpcReduction="20000"/>
          </a:bodyPr>
          <a:lstStyle/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50 </a:t>
            </a:r>
            <a:r>
              <a:rPr lang="en-US" sz="2400" dirty="0"/>
              <a:t>ms</a:t>
            </a:r>
            <a:r>
              <a:rPr lang="en-US" sz="2400" dirty="0"/>
              <a:t> link </a:t>
            </a:r>
            <a:r>
              <a:rPr lang="en-US" sz="2400" dirty="0" smtClean="0"/>
              <a:t>failover with under 150 </a:t>
            </a:r>
            <a:r>
              <a:rPr lang="en-US" sz="2400" dirty="0" err="1" smtClean="0"/>
              <a:t>ms</a:t>
            </a:r>
            <a:r>
              <a:rPr lang="en-US" sz="2400" dirty="0" smtClean="0"/>
              <a:t> detection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  </a:t>
            </a:r>
          </a:p>
        </p:txBody>
      </p:sp>
      <p:cxnSp>
        <p:nvCxnSpPr>
          <p:cNvPr id="95" name="Straight Connector 94"/>
          <p:cNvCxnSpPr/>
          <p:nvPr/>
        </p:nvCxnSpPr>
        <p:spPr bwMode="gray">
          <a:xfrm>
            <a:off x="2306777" y="3996175"/>
            <a:ext cx="11519" cy="745357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96" name="TextBox 95"/>
          <p:cNvSpPr txBox="1"/>
          <p:nvPr/>
        </p:nvSpPr>
        <p:spPr bwMode="gray">
          <a:xfrm>
            <a:off x="2700278" y="4358911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/>
            <a:r>
              <a:rPr lang="en-US" sz="1400" dirty="0">
                <a:solidFill>
                  <a:schemeClr val="tx2"/>
                </a:solidFill>
                <a:latin typeface="Arial"/>
              </a:rPr>
              <a:t>Failed Link</a:t>
            </a:r>
          </a:p>
        </p:txBody>
      </p:sp>
      <p:cxnSp>
        <p:nvCxnSpPr>
          <p:cNvPr id="103" name="Straight Arrow Connector 102"/>
          <p:cNvCxnSpPr/>
          <p:nvPr/>
        </p:nvCxnSpPr>
        <p:spPr bwMode="gray">
          <a:xfrm>
            <a:off x="1932871" y="4376335"/>
            <a:ext cx="345851" cy="0"/>
          </a:xfrm>
          <a:prstGeom prst="straightConnector1">
            <a:avLst/>
          </a:prstGeom>
          <a:noFill/>
          <a:ln w="25400" cap="flat" cmpd="sng" algn="ctr">
            <a:solidFill>
              <a:schemeClr val="tx2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04" name="Rectangle 103"/>
          <p:cNvSpPr/>
          <p:nvPr/>
        </p:nvSpPr>
        <p:spPr bwMode="gray">
          <a:xfrm>
            <a:off x="852962" y="2023817"/>
            <a:ext cx="705980" cy="595519"/>
          </a:xfrm>
          <a:prstGeom prst="rect">
            <a:avLst/>
          </a:prstGeom>
          <a:solidFill>
            <a:schemeClr val="accent6"/>
          </a:solidFill>
          <a:ln w="19050" cap="flat" cmpd="sng" algn="ctr">
            <a:noFill/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endParaRPr lang="en-US" sz="1867" kern="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05" name="TextBox 28"/>
          <p:cNvSpPr txBox="1">
            <a:spLocks noChangeArrowheads="1"/>
          </p:cNvSpPr>
          <p:nvPr/>
        </p:nvSpPr>
        <p:spPr bwMode="gray">
          <a:xfrm>
            <a:off x="852961" y="2023816"/>
            <a:ext cx="6799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 defTabSz="1219170" eaLnBrk="1" hangingPunct="1">
              <a:defRPr/>
            </a:pPr>
            <a:r>
              <a:rPr lang="en-US" altLang="en-US" sz="800" kern="0" dirty="0">
                <a:solidFill>
                  <a:schemeClr val="bg1"/>
                </a:solidFill>
              </a:rPr>
              <a:t>VM / 1</a:t>
            </a:r>
          </a:p>
        </p:txBody>
      </p:sp>
      <p:sp>
        <p:nvSpPr>
          <p:cNvPr id="106" name="TextBox 28"/>
          <p:cNvSpPr txBox="1">
            <a:spLocks noChangeArrowheads="1"/>
          </p:cNvSpPr>
          <p:nvPr/>
        </p:nvSpPr>
        <p:spPr bwMode="gray">
          <a:xfrm>
            <a:off x="1482600" y="2834256"/>
            <a:ext cx="6174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defTabSz="1219170" eaLnBrk="1" hangingPunct="1">
              <a:defRPr/>
            </a:pPr>
            <a:r>
              <a:rPr lang="en-US" altLang="en-US" sz="1600" kern="0" dirty="0" smtClean="0">
                <a:solidFill>
                  <a:srgbClr val="000000"/>
                </a:solidFill>
              </a:rPr>
              <a:t>OVS</a:t>
            </a:r>
            <a:endParaRPr lang="en-US" altLang="en-US" sz="1600" kern="0" dirty="0">
              <a:solidFill>
                <a:srgbClr val="000000"/>
              </a:solidFill>
            </a:endParaRPr>
          </a:p>
        </p:txBody>
      </p:sp>
      <p:sp>
        <p:nvSpPr>
          <p:cNvPr id="107" name="Rectangle 106"/>
          <p:cNvSpPr/>
          <p:nvPr/>
        </p:nvSpPr>
        <p:spPr bwMode="gray">
          <a:xfrm>
            <a:off x="1160317" y="2792394"/>
            <a:ext cx="121200" cy="83725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0000"/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endParaRPr lang="en-US" sz="1867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8" name="Rectangle 107"/>
          <p:cNvSpPr/>
          <p:nvPr/>
        </p:nvSpPr>
        <p:spPr bwMode="gray">
          <a:xfrm>
            <a:off x="2249568" y="3570567"/>
            <a:ext cx="121200" cy="83725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0000"/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endParaRPr lang="en-US" sz="1867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9" name="Rectangle 108"/>
          <p:cNvSpPr/>
          <p:nvPr/>
        </p:nvSpPr>
        <p:spPr bwMode="gray">
          <a:xfrm>
            <a:off x="2249969" y="3912450"/>
            <a:ext cx="121200" cy="83725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0000"/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endParaRPr lang="en-US" sz="1867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0" name="Rectangle 109"/>
          <p:cNvSpPr/>
          <p:nvPr/>
        </p:nvSpPr>
        <p:spPr bwMode="gray">
          <a:xfrm>
            <a:off x="1145349" y="2535608"/>
            <a:ext cx="121200" cy="83725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0000"/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endParaRPr lang="en-US" sz="1867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1" name="Rectangle 110"/>
          <p:cNvSpPr/>
          <p:nvPr/>
        </p:nvSpPr>
        <p:spPr bwMode="gray">
          <a:xfrm>
            <a:off x="1810898" y="2020225"/>
            <a:ext cx="705980" cy="595519"/>
          </a:xfrm>
          <a:prstGeom prst="rect">
            <a:avLst/>
          </a:prstGeom>
          <a:solidFill>
            <a:schemeClr val="accent6"/>
          </a:solidFill>
          <a:ln w="19050" cap="flat" cmpd="sng" algn="ctr">
            <a:noFill/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endParaRPr lang="en-US" sz="1867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2" name="TextBox 28"/>
          <p:cNvSpPr txBox="1">
            <a:spLocks noChangeArrowheads="1"/>
          </p:cNvSpPr>
          <p:nvPr/>
        </p:nvSpPr>
        <p:spPr bwMode="gray">
          <a:xfrm>
            <a:off x="1810896" y="2020224"/>
            <a:ext cx="70598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 defTabSz="1219170" eaLnBrk="1" hangingPunct="1">
              <a:defRPr/>
            </a:pPr>
            <a:r>
              <a:rPr lang="en-US" altLang="en-US" sz="800" kern="0" dirty="0">
                <a:solidFill>
                  <a:schemeClr val="bg1"/>
                </a:solidFill>
              </a:rPr>
              <a:t>VM / 2</a:t>
            </a:r>
          </a:p>
        </p:txBody>
      </p:sp>
      <p:sp>
        <p:nvSpPr>
          <p:cNvPr id="113" name="Rectangle 112"/>
          <p:cNvSpPr/>
          <p:nvPr/>
        </p:nvSpPr>
        <p:spPr bwMode="gray">
          <a:xfrm>
            <a:off x="2192884" y="2528423"/>
            <a:ext cx="121200" cy="83725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0000"/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endParaRPr lang="en-US" sz="1867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5" name="Rectangle 114"/>
          <p:cNvSpPr/>
          <p:nvPr/>
        </p:nvSpPr>
        <p:spPr bwMode="gray">
          <a:xfrm>
            <a:off x="2194139" y="2788803"/>
            <a:ext cx="121200" cy="83725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0000"/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endParaRPr lang="en-US" sz="1867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6" name="Rectangle 115"/>
          <p:cNvSpPr/>
          <p:nvPr/>
        </p:nvSpPr>
        <p:spPr bwMode="gray">
          <a:xfrm>
            <a:off x="3036808" y="2788803"/>
            <a:ext cx="121200" cy="83725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0000"/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endParaRPr lang="en-US" sz="1867" kern="0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117" name="Straight Connector 116"/>
          <p:cNvCxnSpPr>
            <a:stCxn id="110" idx="2"/>
            <a:endCxn id="107" idx="0"/>
          </p:cNvCxnSpPr>
          <p:nvPr/>
        </p:nvCxnSpPr>
        <p:spPr bwMode="gray">
          <a:xfrm>
            <a:off x="1205951" y="2619334"/>
            <a:ext cx="14968" cy="173061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3" idx="2"/>
            <a:endCxn id="115" idx="0"/>
          </p:cNvCxnSpPr>
          <p:nvPr/>
        </p:nvCxnSpPr>
        <p:spPr bwMode="gray">
          <a:xfrm>
            <a:off x="2253486" y="2612149"/>
            <a:ext cx="1255" cy="176655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14" idx="2"/>
            <a:endCxn id="116" idx="0"/>
          </p:cNvCxnSpPr>
          <p:nvPr/>
        </p:nvCxnSpPr>
        <p:spPr bwMode="gray">
          <a:xfrm>
            <a:off x="3074435" y="2615740"/>
            <a:ext cx="22975" cy="173061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</p:cxnSp>
      <p:sp>
        <p:nvSpPr>
          <p:cNvPr id="120" name="TextBox 28"/>
          <p:cNvSpPr txBox="1">
            <a:spLocks noChangeArrowheads="1"/>
          </p:cNvSpPr>
          <p:nvPr/>
        </p:nvSpPr>
        <p:spPr bwMode="gray">
          <a:xfrm>
            <a:off x="2256568" y="3691055"/>
            <a:ext cx="3000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defTabSz="1219170" eaLnBrk="1" hangingPunct="1">
              <a:defRPr/>
            </a:pPr>
            <a:r>
              <a:rPr lang="en-US" altLang="en-US" sz="800" kern="0" dirty="0">
                <a:solidFill>
                  <a:schemeClr val="tx2"/>
                </a:solidFill>
              </a:rPr>
              <a:t>e1</a:t>
            </a:r>
          </a:p>
        </p:txBody>
      </p:sp>
      <p:sp>
        <p:nvSpPr>
          <p:cNvPr id="121" name="TextBox 28"/>
          <p:cNvSpPr txBox="1">
            <a:spLocks noChangeArrowheads="1"/>
          </p:cNvSpPr>
          <p:nvPr/>
        </p:nvSpPr>
        <p:spPr bwMode="gray">
          <a:xfrm>
            <a:off x="990550" y="2333176"/>
            <a:ext cx="3000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defTabSz="1219170" eaLnBrk="1" hangingPunct="1">
              <a:defRPr/>
            </a:pPr>
            <a:r>
              <a:rPr lang="en-US" altLang="en-US" sz="800" kern="0" dirty="0">
                <a:solidFill>
                  <a:schemeClr val="bg1"/>
                </a:solidFill>
              </a:rPr>
              <a:t>e0</a:t>
            </a:r>
          </a:p>
        </p:txBody>
      </p:sp>
      <p:sp>
        <p:nvSpPr>
          <p:cNvPr id="122" name="TextBox 28"/>
          <p:cNvSpPr txBox="1">
            <a:spLocks noChangeArrowheads="1"/>
          </p:cNvSpPr>
          <p:nvPr/>
        </p:nvSpPr>
        <p:spPr bwMode="gray">
          <a:xfrm>
            <a:off x="2038084" y="2342291"/>
            <a:ext cx="3000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defTabSz="1219170" eaLnBrk="1" hangingPunct="1">
              <a:defRPr/>
            </a:pPr>
            <a:r>
              <a:rPr lang="en-US" altLang="en-US" sz="800" kern="0" dirty="0">
                <a:solidFill>
                  <a:schemeClr val="bg1"/>
                </a:solidFill>
              </a:rPr>
              <a:t>e0</a:t>
            </a:r>
          </a:p>
        </p:txBody>
      </p:sp>
      <p:cxnSp>
        <p:nvCxnSpPr>
          <p:cNvPr id="124" name="Straight Connector 123"/>
          <p:cNvCxnSpPr/>
          <p:nvPr/>
        </p:nvCxnSpPr>
        <p:spPr bwMode="gray">
          <a:xfrm>
            <a:off x="852962" y="3227336"/>
            <a:ext cx="1452863" cy="0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/>
          <p:nvPr/>
        </p:nvCxnSpPr>
        <p:spPr bwMode="gray">
          <a:xfrm>
            <a:off x="1232665" y="2876120"/>
            <a:ext cx="1" cy="351217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/>
          <p:nvPr/>
        </p:nvCxnSpPr>
        <p:spPr bwMode="gray">
          <a:xfrm>
            <a:off x="1650618" y="3203589"/>
            <a:ext cx="282253" cy="283071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/>
          <p:nvPr/>
        </p:nvCxnSpPr>
        <p:spPr bwMode="gray">
          <a:xfrm>
            <a:off x="2516878" y="3136515"/>
            <a:ext cx="828623" cy="0"/>
          </a:xfrm>
          <a:prstGeom prst="line">
            <a:avLst/>
          </a:prstGeom>
          <a:noFill/>
          <a:ln w="38100" cap="flat" cmpd="sng" algn="ctr">
            <a:solidFill>
              <a:schemeClr val="bg2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/>
          <p:nvPr/>
        </p:nvCxnSpPr>
        <p:spPr bwMode="gray">
          <a:xfrm>
            <a:off x="2252573" y="2859155"/>
            <a:ext cx="0" cy="368181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/>
          <p:nvPr/>
        </p:nvCxnSpPr>
        <p:spPr bwMode="gray">
          <a:xfrm>
            <a:off x="3087893" y="2859155"/>
            <a:ext cx="0" cy="277360"/>
          </a:xfrm>
          <a:prstGeom prst="line">
            <a:avLst/>
          </a:prstGeom>
          <a:noFill/>
          <a:ln w="38100" cap="flat" cmpd="sng" algn="ctr">
            <a:solidFill>
              <a:schemeClr val="bg2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/>
          <p:cNvCxnSpPr/>
          <p:nvPr/>
        </p:nvCxnSpPr>
        <p:spPr bwMode="gray">
          <a:xfrm flipH="1">
            <a:off x="2192886" y="3136516"/>
            <a:ext cx="339591" cy="334521"/>
          </a:xfrm>
          <a:prstGeom prst="line">
            <a:avLst/>
          </a:prstGeom>
          <a:noFill/>
          <a:ln w="38100" cap="flat" cmpd="sng" algn="ctr">
            <a:solidFill>
              <a:schemeClr val="bg2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>
            <a:stCxn id="108" idx="2"/>
            <a:endCxn id="109" idx="0"/>
          </p:cNvCxnSpPr>
          <p:nvPr/>
        </p:nvCxnSpPr>
        <p:spPr bwMode="gray">
          <a:xfrm>
            <a:off x="2310169" y="3654292"/>
            <a:ext cx="401" cy="258157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</p:cxnSp>
      <p:sp>
        <p:nvSpPr>
          <p:cNvPr id="132" name="TextBox 28"/>
          <p:cNvSpPr txBox="1">
            <a:spLocks noChangeArrowheads="1"/>
          </p:cNvSpPr>
          <p:nvPr/>
        </p:nvSpPr>
        <p:spPr bwMode="gray">
          <a:xfrm>
            <a:off x="699286" y="1660658"/>
            <a:ext cx="688009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defTabSz="1219170" eaLnBrk="1" hangingPunct="1">
              <a:defRPr/>
            </a:pPr>
            <a:r>
              <a:rPr lang="en-US" altLang="en-US" sz="1333" kern="0" dirty="0">
                <a:solidFill>
                  <a:srgbClr val="000000"/>
                </a:solidFill>
              </a:rPr>
              <a:t>Server</a:t>
            </a:r>
          </a:p>
        </p:txBody>
      </p:sp>
      <p:sp>
        <p:nvSpPr>
          <p:cNvPr id="133" name="Rounded Rectangle 132"/>
          <p:cNvSpPr/>
          <p:nvPr/>
        </p:nvSpPr>
        <p:spPr bwMode="gray">
          <a:xfrm>
            <a:off x="1791744" y="3401646"/>
            <a:ext cx="593344" cy="176053"/>
          </a:xfrm>
          <a:prstGeom prst="roundRect">
            <a:avLst>
              <a:gd name="adj" fmla="val 0"/>
            </a:avLst>
          </a:prstGeom>
          <a:solidFill>
            <a:srgbClr val="C00000"/>
          </a:solidFill>
          <a:ln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 defTabSz="1219170">
              <a:lnSpc>
                <a:spcPct val="90000"/>
              </a:lnSpc>
              <a:spcBef>
                <a:spcPts val="800"/>
              </a:spcBef>
            </a:pPr>
            <a:r>
              <a:rPr lang="en-US" sz="1067" dirty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LAG</a:t>
            </a:r>
          </a:p>
        </p:txBody>
      </p:sp>
      <p:sp>
        <p:nvSpPr>
          <p:cNvPr id="134" name="Rectangle 133"/>
          <p:cNvSpPr/>
          <p:nvPr/>
        </p:nvSpPr>
        <p:spPr bwMode="gray">
          <a:xfrm>
            <a:off x="1811269" y="3572166"/>
            <a:ext cx="121200" cy="83725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0000"/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endParaRPr lang="en-US" sz="1867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5" name="Rectangle 134"/>
          <p:cNvSpPr/>
          <p:nvPr/>
        </p:nvSpPr>
        <p:spPr bwMode="gray">
          <a:xfrm>
            <a:off x="1811671" y="3914048"/>
            <a:ext cx="121200" cy="83725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0000"/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endParaRPr lang="en-US" sz="1867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6" name="TextBox 28"/>
          <p:cNvSpPr txBox="1">
            <a:spLocks noChangeArrowheads="1"/>
          </p:cNvSpPr>
          <p:nvPr/>
        </p:nvSpPr>
        <p:spPr bwMode="gray">
          <a:xfrm>
            <a:off x="1552342" y="3691055"/>
            <a:ext cx="3000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defTabSz="1219170" eaLnBrk="1" hangingPunct="1">
              <a:defRPr/>
            </a:pPr>
            <a:r>
              <a:rPr lang="en-US" altLang="en-US" sz="800" kern="0" dirty="0">
                <a:solidFill>
                  <a:schemeClr val="tx2"/>
                </a:solidFill>
              </a:rPr>
              <a:t>e0</a:t>
            </a:r>
          </a:p>
        </p:txBody>
      </p:sp>
      <p:cxnSp>
        <p:nvCxnSpPr>
          <p:cNvPr id="137" name="Straight Connector 136"/>
          <p:cNvCxnSpPr>
            <a:stCxn id="134" idx="2"/>
            <a:endCxn id="135" idx="0"/>
          </p:cNvCxnSpPr>
          <p:nvPr/>
        </p:nvCxnSpPr>
        <p:spPr bwMode="gray">
          <a:xfrm>
            <a:off x="1871870" y="3655891"/>
            <a:ext cx="401" cy="258157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</p:cxnSp>
      <p:sp>
        <p:nvSpPr>
          <p:cNvPr id="48" name="Rectangle 47"/>
          <p:cNvSpPr/>
          <p:nvPr/>
        </p:nvSpPr>
        <p:spPr bwMode="gray">
          <a:xfrm>
            <a:off x="2762565" y="2010715"/>
            <a:ext cx="705980" cy="595519"/>
          </a:xfrm>
          <a:prstGeom prst="rect">
            <a:avLst/>
          </a:prstGeom>
          <a:solidFill>
            <a:schemeClr val="bg2"/>
          </a:solidFill>
          <a:ln w="19050" cap="flat" cmpd="sng" algn="ctr">
            <a:noFill/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endParaRPr lang="en-US" sz="1867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3" name="TextBox 28"/>
          <p:cNvSpPr txBox="1">
            <a:spLocks noChangeArrowheads="1"/>
          </p:cNvSpPr>
          <p:nvPr/>
        </p:nvSpPr>
        <p:spPr bwMode="gray">
          <a:xfrm>
            <a:off x="2954215" y="2356448"/>
            <a:ext cx="3000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defTabSz="1219170" eaLnBrk="1" hangingPunct="1">
              <a:defRPr/>
            </a:pPr>
            <a:r>
              <a:rPr lang="en-US" altLang="en-US" sz="800" kern="0" dirty="0">
                <a:solidFill>
                  <a:schemeClr val="bg1"/>
                </a:solidFill>
              </a:rPr>
              <a:t>e0</a:t>
            </a:r>
          </a:p>
        </p:txBody>
      </p:sp>
      <p:sp>
        <p:nvSpPr>
          <p:cNvPr id="50" name="TextBox 28"/>
          <p:cNvSpPr txBox="1">
            <a:spLocks noChangeArrowheads="1"/>
          </p:cNvSpPr>
          <p:nvPr/>
        </p:nvSpPr>
        <p:spPr bwMode="gray">
          <a:xfrm>
            <a:off x="2744464" y="2020224"/>
            <a:ext cx="70598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 defTabSz="1219170" eaLnBrk="1" hangingPunct="1">
              <a:defRPr/>
            </a:pPr>
            <a:r>
              <a:rPr lang="en-US" altLang="en-US" sz="800" kern="0" dirty="0">
                <a:solidFill>
                  <a:schemeClr val="bg1"/>
                </a:solidFill>
              </a:rPr>
              <a:t>VM / 3</a:t>
            </a:r>
          </a:p>
        </p:txBody>
      </p:sp>
      <p:sp>
        <p:nvSpPr>
          <p:cNvPr id="114" name="Rectangle 113"/>
          <p:cNvSpPr/>
          <p:nvPr/>
        </p:nvSpPr>
        <p:spPr bwMode="gray">
          <a:xfrm>
            <a:off x="3013833" y="2532015"/>
            <a:ext cx="121200" cy="83725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0000"/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endParaRPr lang="en-US" sz="1867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" name="Rectangle 51"/>
          <p:cNvSpPr/>
          <p:nvPr/>
        </p:nvSpPr>
        <p:spPr bwMode="gray">
          <a:xfrm>
            <a:off x="1214121" y="4739393"/>
            <a:ext cx="1968593" cy="412020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endParaRPr lang="en-US" sz="1867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4" name="TextBox 28"/>
          <p:cNvSpPr txBox="1">
            <a:spLocks noChangeArrowheads="1"/>
          </p:cNvSpPr>
          <p:nvPr/>
        </p:nvSpPr>
        <p:spPr bwMode="gray">
          <a:xfrm>
            <a:off x="1077766" y="4781254"/>
            <a:ext cx="2071252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r" defTabSz="1219170" eaLnBrk="1" hangingPunct="1">
              <a:defRPr/>
            </a:pPr>
            <a:r>
              <a:rPr lang="en-US" altLang="en-US" sz="1333" kern="0" dirty="0">
                <a:solidFill>
                  <a:srgbClr val="000000"/>
                </a:solidFill>
              </a:rPr>
              <a:t>Physical L2 Switches</a:t>
            </a:r>
          </a:p>
        </p:txBody>
      </p:sp>
      <p:cxnSp>
        <p:nvCxnSpPr>
          <p:cNvPr id="61" name="Straight Connector 60"/>
          <p:cNvCxnSpPr/>
          <p:nvPr/>
        </p:nvCxnSpPr>
        <p:spPr bwMode="gray">
          <a:xfrm>
            <a:off x="1875104" y="3996175"/>
            <a:ext cx="0" cy="743218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29991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PowerPoint Presentation</vt:lpstr>
    </vt:vector>
  </TitlesOfParts>
  <Company>Mavenir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Zeev Lubenski</dc:creator>
  <cp:lastModifiedBy>Zeev Lubenski</cp:lastModifiedBy>
  <cp:revision>1</cp:revision>
  <dcterms:created xsi:type="dcterms:W3CDTF">2017-12-01T22:58:04Z</dcterms:created>
  <dcterms:modified xsi:type="dcterms:W3CDTF">2017-12-01T22:58:21Z</dcterms:modified>
</cp:coreProperties>
</file>