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9" r:id="rId6"/>
    <p:sldId id="276" r:id="rId7"/>
    <p:sldId id="264" r:id="rId8"/>
    <p:sldId id="277" r:id="rId9"/>
    <p:sldId id="265" r:id="rId10"/>
    <p:sldId id="26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75753" autoAdjust="0"/>
  </p:normalViewPr>
  <p:slideViewPr>
    <p:cSldViewPr>
      <p:cViewPr varScale="1">
        <p:scale>
          <a:sx n="54" d="100"/>
          <a:sy n="54" d="100"/>
        </p:scale>
        <p:origin x="82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1"/>
    </p:cViewPr>
  </p:sorterViewPr>
  <p:notesViewPr>
    <p:cSldViewPr>
      <p:cViewPr varScale="1">
        <p:scale>
          <a:sx n="121" d="100"/>
          <a:sy n="121" d="100"/>
        </p:scale>
        <p:origin x="30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CB55-2A77-FB4F-A9EC-84DAA38D054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702FF-1BE4-D04D-9862-22A9643B1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E163-540E-4C02-B6DC-F30443C11CC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F7517-9EBA-475A-97C8-70B95879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 smtClean="0"/>
              <a:t>Availability zone to indicate scheduler</a:t>
            </a:r>
            <a:r>
              <a:rPr lang="en-US" altLang="en-US" baseline="0" dirty="0" smtClean="0"/>
              <a:t> to launch in </a:t>
            </a:r>
            <a:r>
              <a:rPr lang="en-US" altLang="en-US" baseline="0" dirty="0" err="1" smtClean="0"/>
              <a:t>MicroDC</a:t>
            </a:r>
            <a:r>
              <a:rPr lang="en-US" altLang="en-US" baseline="0" dirty="0" smtClean="0"/>
              <a:t> computes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err="1" smtClean="0"/>
              <a:t>vSwitch</a:t>
            </a:r>
            <a:r>
              <a:rPr lang="en-US" altLang="en-US" baseline="0" dirty="0" smtClean="0"/>
              <a:t> provides both switching, routing functionality including metadata proxy services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Managing upgrades boils down to upgrading of the compute nodes in the same cloud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Scale </a:t>
            </a:r>
            <a:endParaRPr lang="en-US" altLang="en-US" baseline="0" dirty="0" smtClean="0"/>
          </a:p>
          <a:p>
            <a:pPr marL="171450" indent="-171450">
              <a:buFontTx/>
              <a:buChar char="-"/>
            </a:pPr>
            <a:endParaRPr lang="en-US" altLang="en-US" baseline="0" dirty="0" smtClean="0"/>
          </a:p>
          <a:p>
            <a:pPr marL="171450" indent="-171450">
              <a:buFontTx/>
              <a:buChar char="-"/>
            </a:pPr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2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29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0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Upgrades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Logging/Monitoring consolidation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quota management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resource view of the tenant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Tenant level Volume/VM migration/backup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Multi-DC image import/clone/export</a:t>
            </a:r>
          </a:p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73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4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7517-9EBA-475A-97C8-70B958795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20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7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1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0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L2 connectivity is not</a:t>
            </a:r>
            <a:r>
              <a:rPr lang="en-US" altLang="en-US" baseline="0" dirty="0" smtClean="0"/>
              <a:t> mandatory, however due to the deployment technologies chosen – like </a:t>
            </a:r>
            <a:r>
              <a:rPr lang="en-US" altLang="en-US" baseline="0" dirty="0" err="1" smtClean="0"/>
              <a:t>pxe</a:t>
            </a:r>
            <a:r>
              <a:rPr lang="en-US" altLang="en-US" baseline="0" dirty="0" smtClean="0"/>
              <a:t> (or preinstalled compute), it needs a same broadcast domain, secondly some of the middleware components like HA of VMs, a multicast traffic is needed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Bandwidth needed for following data transfer requirements:</a:t>
            </a:r>
          </a:p>
          <a:p>
            <a:pPr marL="228600" indent="-228600">
              <a:buAutoNum type="arabicPeriod"/>
            </a:pPr>
            <a:r>
              <a:rPr lang="en-US" altLang="en-US" baseline="0" dirty="0" smtClean="0"/>
              <a:t>Images or volume from images</a:t>
            </a:r>
          </a:p>
          <a:p>
            <a:pPr marL="228600" indent="-228600">
              <a:buAutoNum type="arabicPeriod"/>
            </a:pPr>
            <a:r>
              <a:rPr lang="en-US" altLang="en-US" baseline="0" dirty="0" smtClean="0"/>
              <a:t>Log collection/monitoring</a:t>
            </a:r>
          </a:p>
          <a:p>
            <a:pPr marL="0" indent="0">
              <a:buNone/>
            </a:pPr>
            <a:endParaRPr lang="en-US" altLang="en-US" baseline="0" dirty="0" smtClean="0"/>
          </a:p>
          <a:p>
            <a:pPr marL="0" indent="0">
              <a:buNone/>
            </a:pPr>
            <a:r>
              <a:rPr lang="en-US" altLang="en-US" baseline="0" dirty="0" smtClean="0"/>
              <a:t>Latency </a:t>
            </a:r>
          </a:p>
          <a:p>
            <a:pPr marL="228600" indent="-228600">
              <a:buAutoNum type="arabicPeriod"/>
            </a:pPr>
            <a:r>
              <a:rPr lang="en-US" altLang="en-US" baseline="0" dirty="0" smtClean="0"/>
              <a:t>Response time between inter-service hand-shake</a:t>
            </a:r>
          </a:p>
          <a:p>
            <a:pPr marL="228600" indent="-228600">
              <a:buAutoNum type="arabicPeriod"/>
            </a:pPr>
            <a:r>
              <a:rPr lang="en-US" altLang="en-US" baseline="0" dirty="0" smtClean="0"/>
              <a:t>Posting and picking up messages from the queue</a:t>
            </a:r>
          </a:p>
          <a:p>
            <a:pPr marL="228600" indent="-228600">
              <a:buAutoNum type="arabicPeriod"/>
            </a:pPr>
            <a:r>
              <a:rPr lang="en-US" altLang="en-US" baseline="0" dirty="0" smtClean="0"/>
              <a:t>CRUD operation to the database</a:t>
            </a:r>
          </a:p>
          <a:p>
            <a:pPr marL="0" indent="0">
              <a:buNone/>
            </a:pPr>
            <a:endParaRPr lang="en-US" altLang="en-US" baseline="0" dirty="0" smtClean="0"/>
          </a:p>
          <a:p>
            <a:pPr marL="0" indent="0">
              <a:buNone/>
            </a:pPr>
            <a:r>
              <a:rPr lang="en-US" altLang="en-US" baseline="0" dirty="0" smtClean="0"/>
              <a:t>Preinstalled compute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Ship a preinstalled compute to reduce the install time and reconfiguration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Ideally, configured compute node in the mothership-DC</a:t>
            </a:r>
          </a:p>
          <a:p>
            <a:pPr marL="171450" indent="-171450">
              <a:buFontTx/>
              <a:buChar char="-"/>
            </a:pPr>
            <a:endParaRPr lang="en-US" altLang="en-US" baseline="0" dirty="0" smtClean="0"/>
          </a:p>
          <a:p>
            <a:pPr marL="0" indent="0">
              <a:buFontTx/>
              <a:buNone/>
            </a:pPr>
            <a:r>
              <a:rPr lang="en-US" altLang="en-US" baseline="0" dirty="0" smtClean="0"/>
              <a:t>Cached images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Identified or frequently used images need to be cached on the computes to avoid transfer rate</a:t>
            </a:r>
          </a:p>
          <a:p>
            <a:pPr marL="0" indent="0">
              <a:buFontTx/>
              <a:buNone/>
            </a:pPr>
            <a:endParaRPr lang="en-US" altLang="en-US" baseline="0" dirty="0" smtClean="0"/>
          </a:p>
          <a:p>
            <a:pPr marL="0" indent="0">
              <a:buFontTx/>
              <a:buNone/>
            </a:pPr>
            <a:r>
              <a:rPr lang="en-US" altLang="en-US" baseline="0" dirty="0" smtClean="0"/>
              <a:t>Storage array</a:t>
            </a:r>
          </a:p>
          <a:p>
            <a:pPr marL="0" indent="0">
              <a:buFontTx/>
              <a:buNone/>
            </a:pPr>
            <a:r>
              <a:rPr lang="en-US" altLang="en-US" baseline="0" dirty="0" smtClean="0"/>
              <a:t>- Volume type relates to compute node</a:t>
            </a:r>
          </a:p>
          <a:p>
            <a:pPr marL="228600" indent="-228600">
              <a:buAutoNum type="arabicPeriod"/>
            </a:pPr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3E858-B3AB-493C-973A-CA9D82A17B2A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2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54819" y="457200"/>
            <a:ext cx="2270522" cy="1219200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498475 h 314"/>
                <a:gd name="T4" fmla="*/ 0 w 1087"/>
                <a:gd name="T5" fmla="*/ 498475 h 314"/>
                <a:gd name="T6" fmla="*/ 1725613 w 1087"/>
                <a:gd name="T7" fmla="*/ 498475 h 314"/>
                <a:gd name="T8" fmla="*/ 1725613 w 1087"/>
                <a:gd name="T9" fmla="*/ 0 h 314"/>
                <a:gd name="T10" fmla="*/ 0 w 1087"/>
                <a:gd name="T11" fmla="*/ 0 h 314"/>
                <a:gd name="T12" fmla="*/ 1616075 w 1087"/>
                <a:gd name="T13" fmla="*/ 388938 h 314"/>
                <a:gd name="T14" fmla="*/ 109538 w 1087"/>
                <a:gd name="T15" fmla="*/ 388938 h 314"/>
                <a:gd name="T16" fmla="*/ 109538 w 1087"/>
                <a:gd name="T17" fmla="*/ 109538 h 314"/>
                <a:gd name="T18" fmla="*/ 1616075 w 1087"/>
                <a:gd name="T19" fmla="*/ 109538 h 314"/>
                <a:gd name="T20" fmla="*/ 1616075 w 1087"/>
                <a:gd name="T21" fmla="*/ 388938 h 314"/>
                <a:gd name="T22" fmla="*/ 1616075 w 1087"/>
                <a:gd name="T23" fmla="*/ 388938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300595 w 1341"/>
                <a:gd name="T1" fmla="*/ 195996 h 342"/>
                <a:gd name="T2" fmla="*/ 108966 w 1341"/>
                <a:gd name="T3" fmla="*/ 290225 h 342"/>
                <a:gd name="T4" fmla="*/ 796577 w 1341"/>
                <a:gd name="T5" fmla="*/ 350531 h 342"/>
                <a:gd name="T6" fmla="*/ 653794 w 1341"/>
                <a:gd name="T7" fmla="*/ 505066 h 342"/>
                <a:gd name="T8" fmla="*/ 1022023 w 1341"/>
                <a:gd name="T9" fmla="*/ 497528 h 342"/>
                <a:gd name="T10" fmla="*/ 1037053 w 1341"/>
                <a:gd name="T11" fmla="*/ 143228 h 342"/>
                <a:gd name="T12" fmla="*/ 1228682 w 1341"/>
                <a:gd name="T13" fmla="*/ 497528 h 342"/>
                <a:gd name="T14" fmla="*/ 1495461 w 1341"/>
                <a:gd name="T15" fmla="*/ 0 h 342"/>
                <a:gd name="T16" fmla="*/ 1510490 w 1341"/>
                <a:gd name="T17" fmla="*/ 505066 h 342"/>
                <a:gd name="T18" fmla="*/ 1683332 w 1341"/>
                <a:gd name="T19" fmla="*/ 350531 h 342"/>
                <a:gd name="T20" fmla="*/ 1683332 w 1341"/>
                <a:gd name="T21" fmla="*/ 278917 h 342"/>
                <a:gd name="T22" fmla="*/ 2412276 w 1341"/>
                <a:gd name="T23" fmla="*/ 226149 h 342"/>
                <a:gd name="T24" fmla="*/ 2412276 w 1341"/>
                <a:gd name="T25" fmla="*/ 493759 h 342"/>
                <a:gd name="T26" fmla="*/ 2141740 w 1341"/>
                <a:gd name="T27" fmla="*/ 418376 h 342"/>
                <a:gd name="T28" fmla="*/ 1991442 w 1341"/>
                <a:gd name="T29" fmla="*/ 226149 h 342"/>
                <a:gd name="T30" fmla="*/ 2096651 w 1341"/>
                <a:gd name="T31" fmla="*/ 143228 h 342"/>
                <a:gd name="T32" fmla="*/ 2772990 w 1341"/>
                <a:gd name="T33" fmla="*/ 335455 h 342"/>
                <a:gd name="T34" fmla="*/ 2957104 w 1341"/>
                <a:gd name="T35" fmla="*/ 169612 h 342"/>
                <a:gd name="T36" fmla="*/ 2765475 w 1341"/>
                <a:gd name="T37" fmla="*/ 244995 h 342"/>
                <a:gd name="T38" fmla="*/ 3186308 w 1341"/>
                <a:gd name="T39" fmla="*/ 275148 h 342"/>
                <a:gd name="T40" fmla="*/ 3291516 w 1341"/>
                <a:gd name="T41" fmla="*/ 275148 h 342"/>
                <a:gd name="T42" fmla="*/ 3129946 w 1341"/>
                <a:gd name="T43" fmla="*/ 342993 h 342"/>
                <a:gd name="T44" fmla="*/ 3625928 w 1341"/>
                <a:gd name="T45" fmla="*/ 162074 h 342"/>
                <a:gd name="T46" fmla="*/ 3622171 w 1341"/>
                <a:gd name="T47" fmla="*/ 388223 h 342"/>
                <a:gd name="T48" fmla="*/ 3795013 w 1341"/>
                <a:gd name="T49" fmla="*/ 497528 h 342"/>
                <a:gd name="T50" fmla="*/ 4020459 w 1341"/>
                <a:gd name="T51" fmla="*/ 143228 h 342"/>
                <a:gd name="T52" fmla="*/ 3795013 w 1341"/>
                <a:gd name="T53" fmla="*/ 335455 h 342"/>
                <a:gd name="T54" fmla="*/ 4257178 w 1341"/>
                <a:gd name="T55" fmla="*/ 275148 h 342"/>
                <a:gd name="T56" fmla="*/ 4358629 w 1341"/>
                <a:gd name="T57" fmla="*/ 275148 h 342"/>
                <a:gd name="T58" fmla="*/ 4197059 w 1341"/>
                <a:gd name="T59" fmla="*/ 342993 h 342"/>
                <a:gd name="T60" fmla="*/ 4655466 w 1341"/>
                <a:gd name="T61" fmla="*/ 146997 h 342"/>
                <a:gd name="T62" fmla="*/ 4433777 w 1341"/>
                <a:gd name="T63" fmla="*/ 497528 h 342"/>
                <a:gd name="T64" fmla="*/ 4681768 w 1341"/>
                <a:gd name="T65" fmla="*/ 320378 h 342"/>
                <a:gd name="T66" fmla="*/ 4937274 w 1341"/>
                <a:gd name="T67" fmla="*/ 497528 h 342"/>
                <a:gd name="T68" fmla="*/ 4865883 w 1341"/>
                <a:gd name="T69" fmla="*/ 414607 h 342"/>
                <a:gd name="T70" fmla="*/ 67634 w 1341"/>
                <a:gd name="T71" fmla="*/ 870674 h 342"/>
                <a:gd name="T72" fmla="*/ 304353 w 1341"/>
                <a:gd name="T73" fmla="*/ 1157130 h 342"/>
                <a:gd name="T74" fmla="*/ 616220 w 1341"/>
                <a:gd name="T75" fmla="*/ 1157130 h 342"/>
                <a:gd name="T76" fmla="*/ 387016 w 1341"/>
                <a:gd name="T77" fmla="*/ 806599 h 342"/>
                <a:gd name="T78" fmla="*/ 946874 w 1341"/>
                <a:gd name="T79" fmla="*/ 863136 h 342"/>
                <a:gd name="T80" fmla="*/ 946874 w 1341"/>
                <a:gd name="T81" fmla="*/ 1157130 h 342"/>
                <a:gd name="T82" fmla="*/ 792820 w 1341"/>
                <a:gd name="T83" fmla="*/ 806599 h 342"/>
                <a:gd name="T84" fmla="*/ 1146019 w 1341"/>
                <a:gd name="T85" fmla="*/ 799060 h 342"/>
                <a:gd name="T86" fmla="*/ 1270014 w 1341"/>
                <a:gd name="T87" fmla="*/ 1074208 h 342"/>
                <a:gd name="T88" fmla="*/ 1055840 w 1341"/>
                <a:gd name="T89" fmla="*/ 946057 h 342"/>
                <a:gd name="T90" fmla="*/ 1514248 w 1341"/>
                <a:gd name="T91" fmla="*/ 863136 h 342"/>
                <a:gd name="T92" fmla="*/ 1435341 w 1341"/>
                <a:gd name="T93" fmla="*/ 859367 h 342"/>
                <a:gd name="T94" fmla="*/ 1615699 w 1341"/>
                <a:gd name="T95" fmla="*/ 1289050 h 342"/>
                <a:gd name="T96" fmla="*/ 1871204 w 1341"/>
                <a:gd name="T97" fmla="*/ 979980 h 342"/>
                <a:gd name="T98" fmla="*/ 2168042 w 1341"/>
                <a:gd name="T99" fmla="*/ 799060 h 342"/>
                <a:gd name="T100" fmla="*/ 2081621 w 1341"/>
                <a:gd name="T101" fmla="*/ 1157130 h 342"/>
                <a:gd name="T102" fmla="*/ 2340884 w 1341"/>
                <a:gd name="T103" fmla="*/ 704831 h 342"/>
                <a:gd name="T104" fmla="*/ 2333369 w 1341"/>
                <a:gd name="T105" fmla="*/ 1157130 h 342"/>
                <a:gd name="T106" fmla="*/ 2419790 w 1341"/>
                <a:gd name="T107" fmla="*/ 1130746 h 342"/>
                <a:gd name="T108" fmla="*/ 2419790 w 1341"/>
                <a:gd name="T109" fmla="*/ 904596 h 342"/>
                <a:gd name="T110" fmla="*/ 2483667 w 1341"/>
                <a:gd name="T111" fmla="*/ 897058 h 342"/>
                <a:gd name="T112" fmla="*/ 3032253 w 1341"/>
                <a:gd name="T113" fmla="*/ 1002594 h 342"/>
                <a:gd name="T114" fmla="*/ 2900743 w 1341"/>
                <a:gd name="T115" fmla="*/ 1164668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4817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28726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1" y="6248401"/>
            <a:ext cx="727472" cy="390525"/>
            <a:chOff x="3578225" y="1146175"/>
            <a:chExt cx="5038725" cy="211137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498475 h 314"/>
                <a:gd name="T4" fmla="*/ 0 w 1087"/>
                <a:gd name="T5" fmla="*/ 498475 h 314"/>
                <a:gd name="T6" fmla="*/ 1725613 w 1087"/>
                <a:gd name="T7" fmla="*/ 498475 h 314"/>
                <a:gd name="T8" fmla="*/ 1725613 w 1087"/>
                <a:gd name="T9" fmla="*/ 0 h 314"/>
                <a:gd name="T10" fmla="*/ 0 w 1087"/>
                <a:gd name="T11" fmla="*/ 0 h 314"/>
                <a:gd name="T12" fmla="*/ 1616075 w 1087"/>
                <a:gd name="T13" fmla="*/ 388938 h 314"/>
                <a:gd name="T14" fmla="*/ 109538 w 1087"/>
                <a:gd name="T15" fmla="*/ 388938 h 314"/>
                <a:gd name="T16" fmla="*/ 109538 w 1087"/>
                <a:gd name="T17" fmla="*/ 109538 h 314"/>
                <a:gd name="T18" fmla="*/ 1616075 w 1087"/>
                <a:gd name="T19" fmla="*/ 109538 h 314"/>
                <a:gd name="T20" fmla="*/ 1616075 w 1087"/>
                <a:gd name="T21" fmla="*/ 388938 h 314"/>
                <a:gd name="T22" fmla="*/ 1616075 w 1087"/>
                <a:gd name="T23" fmla="*/ 388938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300595 w 1341"/>
                <a:gd name="T1" fmla="*/ 195996 h 342"/>
                <a:gd name="T2" fmla="*/ 108966 w 1341"/>
                <a:gd name="T3" fmla="*/ 290225 h 342"/>
                <a:gd name="T4" fmla="*/ 796577 w 1341"/>
                <a:gd name="T5" fmla="*/ 350531 h 342"/>
                <a:gd name="T6" fmla="*/ 653794 w 1341"/>
                <a:gd name="T7" fmla="*/ 505066 h 342"/>
                <a:gd name="T8" fmla="*/ 1022023 w 1341"/>
                <a:gd name="T9" fmla="*/ 497528 h 342"/>
                <a:gd name="T10" fmla="*/ 1037053 w 1341"/>
                <a:gd name="T11" fmla="*/ 143228 h 342"/>
                <a:gd name="T12" fmla="*/ 1228682 w 1341"/>
                <a:gd name="T13" fmla="*/ 497528 h 342"/>
                <a:gd name="T14" fmla="*/ 1495461 w 1341"/>
                <a:gd name="T15" fmla="*/ 0 h 342"/>
                <a:gd name="T16" fmla="*/ 1510490 w 1341"/>
                <a:gd name="T17" fmla="*/ 505066 h 342"/>
                <a:gd name="T18" fmla="*/ 1683332 w 1341"/>
                <a:gd name="T19" fmla="*/ 350531 h 342"/>
                <a:gd name="T20" fmla="*/ 1683332 w 1341"/>
                <a:gd name="T21" fmla="*/ 278917 h 342"/>
                <a:gd name="T22" fmla="*/ 2412276 w 1341"/>
                <a:gd name="T23" fmla="*/ 226149 h 342"/>
                <a:gd name="T24" fmla="*/ 2412276 w 1341"/>
                <a:gd name="T25" fmla="*/ 493759 h 342"/>
                <a:gd name="T26" fmla="*/ 2141740 w 1341"/>
                <a:gd name="T27" fmla="*/ 418376 h 342"/>
                <a:gd name="T28" fmla="*/ 1991442 w 1341"/>
                <a:gd name="T29" fmla="*/ 226149 h 342"/>
                <a:gd name="T30" fmla="*/ 2096651 w 1341"/>
                <a:gd name="T31" fmla="*/ 143228 h 342"/>
                <a:gd name="T32" fmla="*/ 2772990 w 1341"/>
                <a:gd name="T33" fmla="*/ 335455 h 342"/>
                <a:gd name="T34" fmla="*/ 2957104 w 1341"/>
                <a:gd name="T35" fmla="*/ 169612 h 342"/>
                <a:gd name="T36" fmla="*/ 2765475 w 1341"/>
                <a:gd name="T37" fmla="*/ 244995 h 342"/>
                <a:gd name="T38" fmla="*/ 3186308 w 1341"/>
                <a:gd name="T39" fmla="*/ 275148 h 342"/>
                <a:gd name="T40" fmla="*/ 3291516 w 1341"/>
                <a:gd name="T41" fmla="*/ 275148 h 342"/>
                <a:gd name="T42" fmla="*/ 3129946 w 1341"/>
                <a:gd name="T43" fmla="*/ 342993 h 342"/>
                <a:gd name="T44" fmla="*/ 3625928 w 1341"/>
                <a:gd name="T45" fmla="*/ 162074 h 342"/>
                <a:gd name="T46" fmla="*/ 3622171 w 1341"/>
                <a:gd name="T47" fmla="*/ 388223 h 342"/>
                <a:gd name="T48" fmla="*/ 3795013 w 1341"/>
                <a:gd name="T49" fmla="*/ 497528 h 342"/>
                <a:gd name="T50" fmla="*/ 4020459 w 1341"/>
                <a:gd name="T51" fmla="*/ 143228 h 342"/>
                <a:gd name="T52" fmla="*/ 3795013 w 1341"/>
                <a:gd name="T53" fmla="*/ 335455 h 342"/>
                <a:gd name="T54" fmla="*/ 4257178 w 1341"/>
                <a:gd name="T55" fmla="*/ 275148 h 342"/>
                <a:gd name="T56" fmla="*/ 4358629 w 1341"/>
                <a:gd name="T57" fmla="*/ 275148 h 342"/>
                <a:gd name="T58" fmla="*/ 4197059 w 1341"/>
                <a:gd name="T59" fmla="*/ 342993 h 342"/>
                <a:gd name="T60" fmla="*/ 4655466 w 1341"/>
                <a:gd name="T61" fmla="*/ 146997 h 342"/>
                <a:gd name="T62" fmla="*/ 4433777 w 1341"/>
                <a:gd name="T63" fmla="*/ 497528 h 342"/>
                <a:gd name="T64" fmla="*/ 4681768 w 1341"/>
                <a:gd name="T65" fmla="*/ 320378 h 342"/>
                <a:gd name="T66" fmla="*/ 4937274 w 1341"/>
                <a:gd name="T67" fmla="*/ 497528 h 342"/>
                <a:gd name="T68" fmla="*/ 4865883 w 1341"/>
                <a:gd name="T69" fmla="*/ 414607 h 342"/>
                <a:gd name="T70" fmla="*/ 67634 w 1341"/>
                <a:gd name="T71" fmla="*/ 870674 h 342"/>
                <a:gd name="T72" fmla="*/ 304353 w 1341"/>
                <a:gd name="T73" fmla="*/ 1157130 h 342"/>
                <a:gd name="T74" fmla="*/ 616220 w 1341"/>
                <a:gd name="T75" fmla="*/ 1157130 h 342"/>
                <a:gd name="T76" fmla="*/ 387016 w 1341"/>
                <a:gd name="T77" fmla="*/ 806599 h 342"/>
                <a:gd name="T78" fmla="*/ 946874 w 1341"/>
                <a:gd name="T79" fmla="*/ 863136 h 342"/>
                <a:gd name="T80" fmla="*/ 946874 w 1341"/>
                <a:gd name="T81" fmla="*/ 1157130 h 342"/>
                <a:gd name="T82" fmla="*/ 792820 w 1341"/>
                <a:gd name="T83" fmla="*/ 806599 h 342"/>
                <a:gd name="T84" fmla="*/ 1146019 w 1341"/>
                <a:gd name="T85" fmla="*/ 799060 h 342"/>
                <a:gd name="T86" fmla="*/ 1270014 w 1341"/>
                <a:gd name="T87" fmla="*/ 1074208 h 342"/>
                <a:gd name="T88" fmla="*/ 1055840 w 1341"/>
                <a:gd name="T89" fmla="*/ 946057 h 342"/>
                <a:gd name="T90" fmla="*/ 1514248 w 1341"/>
                <a:gd name="T91" fmla="*/ 863136 h 342"/>
                <a:gd name="T92" fmla="*/ 1435341 w 1341"/>
                <a:gd name="T93" fmla="*/ 859367 h 342"/>
                <a:gd name="T94" fmla="*/ 1615699 w 1341"/>
                <a:gd name="T95" fmla="*/ 1289050 h 342"/>
                <a:gd name="T96" fmla="*/ 1871204 w 1341"/>
                <a:gd name="T97" fmla="*/ 979980 h 342"/>
                <a:gd name="T98" fmla="*/ 2168042 w 1341"/>
                <a:gd name="T99" fmla="*/ 799060 h 342"/>
                <a:gd name="T100" fmla="*/ 2081621 w 1341"/>
                <a:gd name="T101" fmla="*/ 1157130 h 342"/>
                <a:gd name="T102" fmla="*/ 2340884 w 1341"/>
                <a:gd name="T103" fmla="*/ 704831 h 342"/>
                <a:gd name="T104" fmla="*/ 2333369 w 1341"/>
                <a:gd name="T105" fmla="*/ 1157130 h 342"/>
                <a:gd name="T106" fmla="*/ 2419790 w 1341"/>
                <a:gd name="T107" fmla="*/ 1130746 h 342"/>
                <a:gd name="T108" fmla="*/ 2419790 w 1341"/>
                <a:gd name="T109" fmla="*/ 904596 h 342"/>
                <a:gd name="T110" fmla="*/ 2483667 w 1341"/>
                <a:gd name="T111" fmla="*/ 897058 h 342"/>
                <a:gd name="T112" fmla="*/ 3032253 w 1341"/>
                <a:gd name="T113" fmla="*/ 1002594 h 342"/>
                <a:gd name="T114" fmla="*/ 2900743 w 1341"/>
                <a:gd name="T115" fmla="*/ 1164668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10" y="381000"/>
            <a:ext cx="7092553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6039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9686-1DAB-4812-9815-4ADC7F4ED4B0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CFEA25B-C958-40CC-A60F-FD140797F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6948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011" y="6248401"/>
            <a:ext cx="727103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10" y="381000"/>
            <a:ext cx="7092553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6039" y="2819400"/>
            <a:ext cx="6773923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0EA8-B297-446D-9745-3C735E8E63CA}" type="datetime4">
              <a:rPr lang="en-US">
                <a:solidFill>
                  <a:prstClr val="white"/>
                </a:solidFill>
              </a:rPr>
              <a:pPr>
                <a:defRPr/>
              </a:pPr>
              <a:t>April 22, 2016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4D433E-DA10-4DDF-8A87-B283AD3A8C8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706582" y="651717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90600" y="6324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48071-2019-4D42-8D7F-23E03A68CD79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CA725-96AD-471B-9696-1FF09119AF5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21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21208"/>
            <a:ext cx="8227457" cy="41148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081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7338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1550-AC1E-4190-A9FC-F8A35C9259F1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95871A-2689-4311-B89E-C153F4811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15548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21208"/>
            <a:ext cx="8227457" cy="41148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081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1" y="152400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153"/>
            <a:ext cx="8227338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A608-B724-4F92-94A9-59099FD81E64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67A8828-727E-409D-A0A3-9CFBFFD1E3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56211" y="647561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31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73B4-DFBC-48F9-8065-E2B4FE490EF8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A09D3-0B1C-47CF-9035-3BFFD090E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4979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081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081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7235-6695-480D-A08C-85B4C99B0626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B976496-92C6-4B59-8D21-93323CAA7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34104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86F1-EA0D-4999-9D47-B9B043001384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92707-4791-4FDE-97E6-6831B68B9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7707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8790-E371-4A0D-B682-73305D880BCE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A1F6-8AF8-4873-9AD0-5F6F06651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89811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3999"/>
            <a:ext cx="3977640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898" y="1523999"/>
            <a:ext cx="3977640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5000"/>
            <a:ext cx="397764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7D58-73C5-4DA5-ABA9-96218BE0623C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32AE-8917-475F-9A14-B49447C94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05974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black">
          <a:xfrm>
            <a:off x="454818" y="456998"/>
            <a:ext cx="2270363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4817" y="5821835"/>
            <a:ext cx="4117184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764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081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77640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81" y="1906552"/>
            <a:ext cx="397764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898" y="1524000"/>
            <a:ext cx="3977640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6552"/>
            <a:ext cx="397764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8340-EA35-45BB-815B-313AB49BB584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43BE7C-091E-4EAE-9CC7-8C46252D3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70093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524000"/>
            <a:ext cx="257175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524000"/>
            <a:ext cx="257175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524000"/>
            <a:ext cx="257175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434F-CF4D-4860-AC94-CE91A185FD31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8E6E52D-AB6F-4CF0-9400-DA7ADBE37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55436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3999"/>
            <a:ext cx="2571631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3286245" y="1523999"/>
            <a:ext cx="2571631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6115170" y="1523999"/>
            <a:ext cx="2571631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6057-CCD0-4D27-8D66-D314FF34CFC6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7616E04-EED6-4D38-80A2-FAA928E64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3852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21208"/>
            <a:ext cx="8227457" cy="4114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081" y="934240"/>
            <a:ext cx="8227457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3999"/>
            <a:ext cx="2571631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3286245" y="1523999"/>
            <a:ext cx="2571631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6115170" y="1523999"/>
            <a:ext cx="2571631" cy="3200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9CCD-8070-44B5-9DF9-355CBDA8014E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406179D-79B3-4F3E-9F85-F77F8A5E2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16032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8645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457950" y="1524000"/>
            <a:ext cx="2226588" cy="4572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31E1-FC2E-41BC-8C0C-B52E85B479C6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B212-2D5E-4DB5-A373-79F62AFFE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71911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00700" y="1524000"/>
            <a:ext cx="3083838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6BA0-6C30-4334-81DF-2CD889E8077C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81A811F-31B7-4E4C-BFA7-98B5A23F1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3071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080" y="1524000"/>
            <a:ext cx="5029320" cy="4572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5600701" y="1524000"/>
            <a:ext cx="3083838" cy="45720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F453-08BE-452D-BB19-87DDA600C430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3D91-2353-48B0-8960-9AD34E6D9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59144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3943350" cy="85236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819400"/>
            <a:ext cx="2743200" cy="1981200"/>
          </a:xfrm>
          <a:noFill/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72000" y="519236"/>
            <a:ext cx="4114799" cy="5576764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5D7F-E172-415A-843D-2D6585A8F4B6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36E6-0FF7-46C4-900E-A7A96AB0D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2352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081" y="519236"/>
            <a:ext cx="8227457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3984498" cy="33528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953000"/>
            <a:ext cx="3984498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700040" y="1524000"/>
            <a:ext cx="3984498" cy="33528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700040" y="4953000"/>
            <a:ext cx="3984498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60F6-EB36-4119-B606-0B95D2C330B9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4000FE6-A401-463E-BCAA-81004B320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5656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2571750" cy="2667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3286125" y="1524000"/>
            <a:ext cx="2571750" cy="2667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3286125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6112788" y="1524000"/>
            <a:ext cx="2571750" cy="2667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6112788" y="4267200"/>
            <a:ext cx="257175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71B2-E56D-4A5F-8512-44D50D19A4B1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9941AB3-1864-435D-8646-0D2F0C9D7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7144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54819" y="457200"/>
            <a:ext cx="2270522" cy="1219200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498475 h 314"/>
                <a:gd name="T4" fmla="*/ 0 w 1087"/>
                <a:gd name="T5" fmla="*/ 498475 h 314"/>
                <a:gd name="T6" fmla="*/ 1725613 w 1087"/>
                <a:gd name="T7" fmla="*/ 498475 h 314"/>
                <a:gd name="T8" fmla="*/ 1725613 w 1087"/>
                <a:gd name="T9" fmla="*/ 0 h 314"/>
                <a:gd name="T10" fmla="*/ 0 w 1087"/>
                <a:gd name="T11" fmla="*/ 0 h 314"/>
                <a:gd name="T12" fmla="*/ 1616075 w 1087"/>
                <a:gd name="T13" fmla="*/ 388938 h 314"/>
                <a:gd name="T14" fmla="*/ 109538 w 1087"/>
                <a:gd name="T15" fmla="*/ 388938 h 314"/>
                <a:gd name="T16" fmla="*/ 109538 w 1087"/>
                <a:gd name="T17" fmla="*/ 109538 h 314"/>
                <a:gd name="T18" fmla="*/ 1616075 w 1087"/>
                <a:gd name="T19" fmla="*/ 109538 h 314"/>
                <a:gd name="T20" fmla="*/ 1616075 w 1087"/>
                <a:gd name="T21" fmla="*/ 388938 h 314"/>
                <a:gd name="T22" fmla="*/ 1616075 w 1087"/>
                <a:gd name="T23" fmla="*/ 388938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300595 w 1341"/>
                <a:gd name="T1" fmla="*/ 195996 h 342"/>
                <a:gd name="T2" fmla="*/ 108966 w 1341"/>
                <a:gd name="T3" fmla="*/ 290225 h 342"/>
                <a:gd name="T4" fmla="*/ 796577 w 1341"/>
                <a:gd name="T5" fmla="*/ 350531 h 342"/>
                <a:gd name="T6" fmla="*/ 653794 w 1341"/>
                <a:gd name="T7" fmla="*/ 505066 h 342"/>
                <a:gd name="T8" fmla="*/ 1022023 w 1341"/>
                <a:gd name="T9" fmla="*/ 497528 h 342"/>
                <a:gd name="T10" fmla="*/ 1037053 w 1341"/>
                <a:gd name="T11" fmla="*/ 143228 h 342"/>
                <a:gd name="T12" fmla="*/ 1228682 w 1341"/>
                <a:gd name="T13" fmla="*/ 497528 h 342"/>
                <a:gd name="T14" fmla="*/ 1495461 w 1341"/>
                <a:gd name="T15" fmla="*/ 0 h 342"/>
                <a:gd name="T16" fmla="*/ 1510490 w 1341"/>
                <a:gd name="T17" fmla="*/ 505066 h 342"/>
                <a:gd name="T18" fmla="*/ 1683332 w 1341"/>
                <a:gd name="T19" fmla="*/ 350531 h 342"/>
                <a:gd name="T20" fmla="*/ 1683332 w 1341"/>
                <a:gd name="T21" fmla="*/ 278917 h 342"/>
                <a:gd name="T22" fmla="*/ 2412276 w 1341"/>
                <a:gd name="T23" fmla="*/ 226149 h 342"/>
                <a:gd name="T24" fmla="*/ 2412276 w 1341"/>
                <a:gd name="T25" fmla="*/ 493759 h 342"/>
                <a:gd name="T26" fmla="*/ 2141740 w 1341"/>
                <a:gd name="T27" fmla="*/ 418376 h 342"/>
                <a:gd name="T28" fmla="*/ 1991442 w 1341"/>
                <a:gd name="T29" fmla="*/ 226149 h 342"/>
                <a:gd name="T30" fmla="*/ 2096651 w 1341"/>
                <a:gd name="T31" fmla="*/ 143228 h 342"/>
                <a:gd name="T32" fmla="*/ 2772990 w 1341"/>
                <a:gd name="T33" fmla="*/ 335455 h 342"/>
                <a:gd name="T34" fmla="*/ 2957104 w 1341"/>
                <a:gd name="T35" fmla="*/ 169612 h 342"/>
                <a:gd name="T36" fmla="*/ 2765475 w 1341"/>
                <a:gd name="T37" fmla="*/ 244995 h 342"/>
                <a:gd name="T38" fmla="*/ 3186308 w 1341"/>
                <a:gd name="T39" fmla="*/ 275148 h 342"/>
                <a:gd name="T40" fmla="*/ 3291516 w 1341"/>
                <a:gd name="T41" fmla="*/ 275148 h 342"/>
                <a:gd name="T42" fmla="*/ 3129946 w 1341"/>
                <a:gd name="T43" fmla="*/ 342993 h 342"/>
                <a:gd name="T44" fmla="*/ 3625928 w 1341"/>
                <a:gd name="T45" fmla="*/ 162074 h 342"/>
                <a:gd name="T46" fmla="*/ 3622171 w 1341"/>
                <a:gd name="T47" fmla="*/ 388223 h 342"/>
                <a:gd name="T48" fmla="*/ 3795013 w 1341"/>
                <a:gd name="T49" fmla="*/ 497528 h 342"/>
                <a:gd name="T50" fmla="*/ 4020459 w 1341"/>
                <a:gd name="T51" fmla="*/ 143228 h 342"/>
                <a:gd name="T52" fmla="*/ 3795013 w 1341"/>
                <a:gd name="T53" fmla="*/ 335455 h 342"/>
                <a:gd name="T54" fmla="*/ 4257178 w 1341"/>
                <a:gd name="T55" fmla="*/ 275148 h 342"/>
                <a:gd name="T56" fmla="*/ 4358629 w 1341"/>
                <a:gd name="T57" fmla="*/ 275148 h 342"/>
                <a:gd name="T58" fmla="*/ 4197059 w 1341"/>
                <a:gd name="T59" fmla="*/ 342993 h 342"/>
                <a:gd name="T60" fmla="*/ 4655466 w 1341"/>
                <a:gd name="T61" fmla="*/ 146997 h 342"/>
                <a:gd name="T62" fmla="*/ 4433777 w 1341"/>
                <a:gd name="T63" fmla="*/ 497528 h 342"/>
                <a:gd name="T64" fmla="*/ 4681768 w 1341"/>
                <a:gd name="T65" fmla="*/ 320378 h 342"/>
                <a:gd name="T66" fmla="*/ 4937274 w 1341"/>
                <a:gd name="T67" fmla="*/ 497528 h 342"/>
                <a:gd name="T68" fmla="*/ 4865883 w 1341"/>
                <a:gd name="T69" fmla="*/ 414607 h 342"/>
                <a:gd name="T70" fmla="*/ 67634 w 1341"/>
                <a:gd name="T71" fmla="*/ 870674 h 342"/>
                <a:gd name="T72" fmla="*/ 304353 w 1341"/>
                <a:gd name="T73" fmla="*/ 1157130 h 342"/>
                <a:gd name="T74" fmla="*/ 616220 w 1341"/>
                <a:gd name="T75" fmla="*/ 1157130 h 342"/>
                <a:gd name="T76" fmla="*/ 387016 w 1341"/>
                <a:gd name="T77" fmla="*/ 806599 h 342"/>
                <a:gd name="T78" fmla="*/ 946874 w 1341"/>
                <a:gd name="T79" fmla="*/ 863136 h 342"/>
                <a:gd name="T80" fmla="*/ 946874 w 1341"/>
                <a:gd name="T81" fmla="*/ 1157130 h 342"/>
                <a:gd name="T82" fmla="*/ 792820 w 1341"/>
                <a:gd name="T83" fmla="*/ 806599 h 342"/>
                <a:gd name="T84" fmla="*/ 1146019 w 1341"/>
                <a:gd name="T85" fmla="*/ 799060 h 342"/>
                <a:gd name="T86" fmla="*/ 1270014 w 1341"/>
                <a:gd name="T87" fmla="*/ 1074208 h 342"/>
                <a:gd name="T88" fmla="*/ 1055840 w 1341"/>
                <a:gd name="T89" fmla="*/ 946057 h 342"/>
                <a:gd name="T90" fmla="*/ 1514248 w 1341"/>
                <a:gd name="T91" fmla="*/ 863136 h 342"/>
                <a:gd name="T92" fmla="*/ 1435341 w 1341"/>
                <a:gd name="T93" fmla="*/ 859367 h 342"/>
                <a:gd name="T94" fmla="*/ 1615699 w 1341"/>
                <a:gd name="T95" fmla="*/ 1289050 h 342"/>
                <a:gd name="T96" fmla="*/ 1871204 w 1341"/>
                <a:gd name="T97" fmla="*/ 979980 h 342"/>
                <a:gd name="T98" fmla="*/ 2168042 w 1341"/>
                <a:gd name="T99" fmla="*/ 799060 h 342"/>
                <a:gd name="T100" fmla="*/ 2081621 w 1341"/>
                <a:gd name="T101" fmla="*/ 1157130 h 342"/>
                <a:gd name="T102" fmla="*/ 2340884 w 1341"/>
                <a:gd name="T103" fmla="*/ 704831 h 342"/>
                <a:gd name="T104" fmla="*/ 2333369 w 1341"/>
                <a:gd name="T105" fmla="*/ 1157130 h 342"/>
                <a:gd name="T106" fmla="*/ 2419790 w 1341"/>
                <a:gd name="T107" fmla="*/ 1130746 h 342"/>
                <a:gd name="T108" fmla="*/ 2419790 w 1341"/>
                <a:gd name="T109" fmla="*/ 904596 h 342"/>
                <a:gd name="T110" fmla="*/ 2483667 w 1341"/>
                <a:gd name="T111" fmla="*/ 897058 h 342"/>
                <a:gd name="T112" fmla="*/ 3032253 w 1341"/>
                <a:gd name="T113" fmla="*/ 1002594 h 342"/>
                <a:gd name="T114" fmla="*/ 2900743 w 1341"/>
                <a:gd name="T115" fmla="*/ 1164668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4939694"/>
            <a:ext cx="6856214" cy="6991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5791200"/>
            <a:ext cx="6856214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951642" y="457201"/>
            <a:ext cx="2735158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98650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4819" y="457200"/>
            <a:ext cx="2270522" cy="1219200"/>
            <a:chOff x="3578225" y="1146175"/>
            <a:chExt cx="5038725" cy="211137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498475 h 314"/>
                <a:gd name="T4" fmla="*/ 0 w 1087"/>
                <a:gd name="T5" fmla="*/ 498475 h 314"/>
                <a:gd name="T6" fmla="*/ 1725613 w 1087"/>
                <a:gd name="T7" fmla="*/ 498475 h 314"/>
                <a:gd name="T8" fmla="*/ 1725613 w 1087"/>
                <a:gd name="T9" fmla="*/ 0 h 314"/>
                <a:gd name="T10" fmla="*/ 0 w 1087"/>
                <a:gd name="T11" fmla="*/ 0 h 314"/>
                <a:gd name="T12" fmla="*/ 1616075 w 1087"/>
                <a:gd name="T13" fmla="*/ 388938 h 314"/>
                <a:gd name="T14" fmla="*/ 109538 w 1087"/>
                <a:gd name="T15" fmla="*/ 388938 h 314"/>
                <a:gd name="T16" fmla="*/ 109538 w 1087"/>
                <a:gd name="T17" fmla="*/ 109538 h 314"/>
                <a:gd name="T18" fmla="*/ 1616075 w 1087"/>
                <a:gd name="T19" fmla="*/ 109538 h 314"/>
                <a:gd name="T20" fmla="*/ 1616075 w 1087"/>
                <a:gd name="T21" fmla="*/ 388938 h 314"/>
                <a:gd name="T22" fmla="*/ 1616075 w 1087"/>
                <a:gd name="T23" fmla="*/ 388938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300595 w 1341"/>
                <a:gd name="T1" fmla="*/ 195996 h 342"/>
                <a:gd name="T2" fmla="*/ 108966 w 1341"/>
                <a:gd name="T3" fmla="*/ 290225 h 342"/>
                <a:gd name="T4" fmla="*/ 796577 w 1341"/>
                <a:gd name="T5" fmla="*/ 350531 h 342"/>
                <a:gd name="T6" fmla="*/ 653794 w 1341"/>
                <a:gd name="T7" fmla="*/ 505066 h 342"/>
                <a:gd name="T8" fmla="*/ 1022023 w 1341"/>
                <a:gd name="T9" fmla="*/ 497528 h 342"/>
                <a:gd name="T10" fmla="*/ 1037053 w 1341"/>
                <a:gd name="T11" fmla="*/ 143228 h 342"/>
                <a:gd name="T12" fmla="*/ 1228682 w 1341"/>
                <a:gd name="T13" fmla="*/ 497528 h 342"/>
                <a:gd name="T14" fmla="*/ 1495461 w 1341"/>
                <a:gd name="T15" fmla="*/ 0 h 342"/>
                <a:gd name="T16" fmla="*/ 1510490 w 1341"/>
                <a:gd name="T17" fmla="*/ 505066 h 342"/>
                <a:gd name="T18" fmla="*/ 1683332 w 1341"/>
                <a:gd name="T19" fmla="*/ 350531 h 342"/>
                <a:gd name="T20" fmla="*/ 1683332 w 1341"/>
                <a:gd name="T21" fmla="*/ 278917 h 342"/>
                <a:gd name="T22" fmla="*/ 2412276 w 1341"/>
                <a:gd name="T23" fmla="*/ 226149 h 342"/>
                <a:gd name="T24" fmla="*/ 2412276 w 1341"/>
                <a:gd name="T25" fmla="*/ 493759 h 342"/>
                <a:gd name="T26" fmla="*/ 2141740 w 1341"/>
                <a:gd name="T27" fmla="*/ 418376 h 342"/>
                <a:gd name="T28" fmla="*/ 1991442 w 1341"/>
                <a:gd name="T29" fmla="*/ 226149 h 342"/>
                <a:gd name="T30" fmla="*/ 2096651 w 1341"/>
                <a:gd name="T31" fmla="*/ 143228 h 342"/>
                <a:gd name="T32" fmla="*/ 2772990 w 1341"/>
                <a:gd name="T33" fmla="*/ 335455 h 342"/>
                <a:gd name="T34" fmla="*/ 2957104 w 1341"/>
                <a:gd name="T35" fmla="*/ 169612 h 342"/>
                <a:gd name="T36" fmla="*/ 2765475 w 1341"/>
                <a:gd name="T37" fmla="*/ 244995 h 342"/>
                <a:gd name="T38" fmla="*/ 3186308 w 1341"/>
                <a:gd name="T39" fmla="*/ 275148 h 342"/>
                <a:gd name="T40" fmla="*/ 3291516 w 1341"/>
                <a:gd name="T41" fmla="*/ 275148 h 342"/>
                <a:gd name="T42" fmla="*/ 3129946 w 1341"/>
                <a:gd name="T43" fmla="*/ 342993 h 342"/>
                <a:gd name="T44" fmla="*/ 3625928 w 1341"/>
                <a:gd name="T45" fmla="*/ 162074 h 342"/>
                <a:gd name="T46" fmla="*/ 3622171 w 1341"/>
                <a:gd name="T47" fmla="*/ 388223 h 342"/>
                <a:gd name="T48" fmla="*/ 3795013 w 1341"/>
                <a:gd name="T49" fmla="*/ 497528 h 342"/>
                <a:gd name="T50" fmla="*/ 4020459 w 1341"/>
                <a:gd name="T51" fmla="*/ 143228 h 342"/>
                <a:gd name="T52" fmla="*/ 3795013 w 1341"/>
                <a:gd name="T53" fmla="*/ 335455 h 342"/>
                <a:gd name="T54" fmla="*/ 4257178 w 1341"/>
                <a:gd name="T55" fmla="*/ 275148 h 342"/>
                <a:gd name="T56" fmla="*/ 4358629 w 1341"/>
                <a:gd name="T57" fmla="*/ 275148 h 342"/>
                <a:gd name="T58" fmla="*/ 4197059 w 1341"/>
                <a:gd name="T59" fmla="*/ 342993 h 342"/>
                <a:gd name="T60" fmla="*/ 4655466 w 1341"/>
                <a:gd name="T61" fmla="*/ 146997 h 342"/>
                <a:gd name="T62" fmla="*/ 4433777 w 1341"/>
                <a:gd name="T63" fmla="*/ 497528 h 342"/>
                <a:gd name="T64" fmla="*/ 4681768 w 1341"/>
                <a:gd name="T65" fmla="*/ 320378 h 342"/>
                <a:gd name="T66" fmla="*/ 4937274 w 1341"/>
                <a:gd name="T67" fmla="*/ 497528 h 342"/>
                <a:gd name="T68" fmla="*/ 4865883 w 1341"/>
                <a:gd name="T69" fmla="*/ 414607 h 342"/>
                <a:gd name="T70" fmla="*/ 67634 w 1341"/>
                <a:gd name="T71" fmla="*/ 870674 h 342"/>
                <a:gd name="T72" fmla="*/ 304353 w 1341"/>
                <a:gd name="T73" fmla="*/ 1157130 h 342"/>
                <a:gd name="T74" fmla="*/ 616220 w 1341"/>
                <a:gd name="T75" fmla="*/ 1157130 h 342"/>
                <a:gd name="T76" fmla="*/ 387016 w 1341"/>
                <a:gd name="T77" fmla="*/ 806599 h 342"/>
                <a:gd name="T78" fmla="*/ 946874 w 1341"/>
                <a:gd name="T79" fmla="*/ 863136 h 342"/>
                <a:gd name="T80" fmla="*/ 946874 w 1341"/>
                <a:gd name="T81" fmla="*/ 1157130 h 342"/>
                <a:gd name="T82" fmla="*/ 792820 w 1341"/>
                <a:gd name="T83" fmla="*/ 806599 h 342"/>
                <a:gd name="T84" fmla="*/ 1146019 w 1341"/>
                <a:gd name="T85" fmla="*/ 799060 h 342"/>
                <a:gd name="T86" fmla="*/ 1270014 w 1341"/>
                <a:gd name="T87" fmla="*/ 1074208 h 342"/>
                <a:gd name="T88" fmla="*/ 1055840 w 1341"/>
                <a:gd name="T89" fmla="*/ 946057 h 342"/>
                <a:gd name="T90" fmla="*/ 1514248 w 1341"/>
                <a:gd name="T91" fmla="*/ 863136 h 342"/>
                <a:gd name="T92" fmla="*/ 1435341 w 1341"/>
                <a:gd name="T93" fmla="*/ 859367 h 342"/>
                <a:gd name="T94" fmla="*/ 1615699 w 1341"/>
                <a:gd name="T95" fmla="*/ 1289050 h 342"/>
                <a:gd name="T96" fmla="*/ 1871204 w 1341"/>
                <a:gd name="T97" fmla="*/ 979980 h 342"/>
                <a:gd name="T98" fmla="*/ 2168042 w 1341"/>
                <a:gd name="T99" fmla="*/ 799060 h 342"/>
                <a:gd name="T100" fmla="*/ 2081621 w 1341"/>
                <a:gd name="T101" fmla="*/ 1157130 h 342"/>
                <a:gd name="T102" fmla="*/ 2340884 w 1341"/>
                <a:gd name="T103" fmla="*/ 704831 h 342"/>
                <a:gd name="T104" fmla="*/ 2333369 w 1341"/>
                <a:gd name="T105" fmla="*/ 1157130 h 342"/>
                <a:gd name="T106" fmla="*/ 2419790 w 1341"/>
                <a:gd name="T107" fmla="*/ 1130746 h 342"/>
                <a:gd name="T108" fmla="*/ 2419790 w 1341"/>
                <a:gd name="T109" fmla="*/ 904596 h 342"/>
                <a:gd name="T110" fmla="*/ 2483667 w 1341"/>
                <a:gd name="T111" fmla="*/ 897058 h 342"/>
                <a:gd name="T112" fmla="*/ 3032253 w 1341"/>
                <a:gd name="T113" fmla="*/ 1002594 h 342"/>
                <a:gd name="T114" fmla="*/ 2900743 w 1341"/>
                <a:gd name="T115" fmla="*/ 1164668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2667000"/>
            <a:ext cx="6856214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5015894"/>
            <a:ext cx="6856214" cy="10801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7403-A6D1-4095-BDD0-BE2129131BA4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E35F45-4688-4430-947E-2471DC1E2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8847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4819" y="457200"/>
            <a:ext cx="2270522" cy="1219200"/>
            <a:chOff x="3578225" y="1146175"/>
            <a:chExt cx="5038725" cy="2111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498475 h 314"/>
                <a:gd name="T4" fmla="*/ 0 w 1087"/>
                <a:gd name="T5" fmla="*/ 498475 h 314"/>
                <a:gd name="T6" fmla="*/ 1725613 w 1087"/>
                <a:gd name="T7" fmla="*/ 498475 h 314"/>
                <a:gd name="T8" fmla="*/ 1725613 w 1087"/>
                <a:gd name="T9" fmla="*/ 0 h 314"/>
                <a:gd name="T10" fmla="*/ 0 w 1087"/>
                <a:gd name="T11" fmla="*/ 0 h 314"/>
                <a:gd name="T12" fmla="*/ 1616075 w 1087"/>
                <a:gd name="T13" fmla="*/ 388938 h 314"/>
                <a:gd name="T14" fmla="*/ 109538 w 1087"/>
                <a:gd name="T15" fmla="*/ 388938 h 314"/>
                <a:gd name="T16" fmla="*/ 109538 w 1087"/>
                <a:gd name="T17" fmla="*/ 109538 h 314"/>
                <a:gd name="T18" fmla="*/ 1616075 w 1087"/>
                <a:gd name="T19" fmla="*/ 109538 h 314"/>
                <a:gd name="T20" fmla="*/ 1616075 w 1087"/>
                <a:gd name="T21" fmla="*/ 388938 h 314"/>
                <a:gd name="T22" fmla="*/ 1616075 w 1087"/>
                <a:gd name="T23" fmla="*/ 388938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300595 w 1341"/>
                <a:gd name="T1" fmla="*/ 195996 h 342"/>
                <a:gd name="T2" fmla="*/ 108966 w 1341"/>
                <a:gd name="T3" fmla="*/ 290225 h 342"/>
                <a:gd name="T4" fmla="*/ 796577 w 1341"/>
                <a:gd name="T5" fmla="*/ 350531 h 342"/>
                <a:gd name="T6" fmla="*/ 653794 w 1341"/>
                <a:gd name="T7" fmla="*/ 505066 h 342"/>
                <a:gd name="T8" fmla="*/ 1022023 w 1341"/>
                <a:gd name="T9" fmla="*/ 497528 h 342"/>
                <a:gd name="T10" fmla="*/ 1037053 w 1341"/>
                <a:gd name="T11" fmla="*/ 143228 h 342"/>
                <a:gd name="T12" fmla="*/ 1228682 w 1341"/>
                <a:gd name="T13" fmla="*/ 497528 h 342"/>
                <a:gd name="T14" fmla="*/ 1495461 w 1341"/>
                <a:gd name="T15" fmla="*/ 0 h 342"/>
                <a:gd name="T16" fmla="*/ 1510490 w 1341"/>
                <a:gd name="T17" fmla="*/ 505066 h 342"/>
                <a:gd name="T18" fmla="*/ 1683332 w 1341"/>
                <a:gd name="T19" fmla="*/ 350531 h 342"/>
                <a:gd name="T20" fmla="*/ 1683332 w 1341"/>
                <a:gd name="T21" fmla="*/ 278917 h 342"/>
                <a:gd name="T22" fmla="*/ 2412276 w 1341"/>
                <a:gd name="T23" fmla="*/ 226149 h 342"/>
                <a:gd name="T24" fmla="*/ 2412276 w 1341"/>
                <a:gd name="T25" fmla="*/ 493759 h 342"/>
                <a:gd name="T26" fmla="*/ 2141740 w 1341"/>
                <a:gd name="T27" fmla="*/ 418376 h 342"/>
                <a:gd name="T28" fmla="*/ 1991442 w 1341"/>
                <a:gd name="T29" fmla="*/ 226149 h 342"/>
                <a:gd name="T30" fmla="*/ 2096651 w 1341"/>
                <a:gd name="T31" fmla="*/ 143228 h 342"/>
                <a:gd name="T32" fmla="*/ 2772990 w 1341"/>
                <a:gd name="T33" fmla="*/ 335455 h 342"/>
                <a:gd name="T34" fmla="*/ 2957104 w 1341"/>
                <a:gd name="T35" fmla="*/ 169612 h 342"/>
                <a:gd name="T36" fmla="*/ 2765475 w 1341"/>
                <a:gd name="T37" fmla="*/ 244995 h 342"/>
                <a:gd name="T38" fmla="*/ 3186308 w 1341"/>
                <a:gd name="T39" fmla="*/ 275148 h 342"/>
                <a:gd name="T40" fmla="*/ 3291516 w 1341"/>
                <a:gd name="T41" fmla="*/ 275148 h 342"/>
                <a:gd name="T42" fmla="*/ 3129946 w 1341"/>
                <a:gd name="T43" fmla="*/ 342993 h 342"/>
                <a:gd name="T44" fmla="*/ 3625928 w 1341"/>
                <a:gd name="T45" fmla="*/ 162074 h 342"/>
                <a:gd name="T46" fmla="*/ 3622171 w 1341"/>
                <a:gd name="T47" fmla="*/ 388223 h 342"/>
                <a:gd name="T48" fmla="*/ 3795013 w 1341"/>
                <a:gd name="T49" fmla="*/ 497528 h 342"/>
                <a:gd name="T50" fmla="*/ 4020459 w 1341"/>
                <a:gd name="T51" fmla="*/ 143228 h 342"/>
                <a:gd name="T52" fmla="*/ 3795013 w 1341"/>
                <a:gd name="T53" fmla="*/ 335455 h 342"/>
                <a:gd name="T54" fmla="*/ 4257178 w 1341"/>
                <a:gd name="T55" fmla="*/ 275148 h 342"/>
                <a:gd name="T56" fmla="*/ 4358629 w 1341"/>
                <a:gd name="T57" fmla="*/ 275148 h 342"/>
                <a:gd name="T58" fmla="*/ 4197059 w 1341"/>
                <a:gd name="T59" fmla="*/ 342993 h 342"/>
                <a:gd name="T60" fmla="*/ 4655466 w 1341"/>
                <a:gd name="T61" fmla="*/ 146997 h 342"/>
                <a:gd name="T62" fmla="*/ 4433777 w 1341"/>
                <a:gd name="T63" fmla="*/ 497528 h 342"/>
                <a:gd name="T64" fmla="*/ 4681768 w 1341"/>
                <a:gd name="T65" fmla="*/ 320378 h 342"/>
                <a:gd name="T66" fmla="*/ 4937274 w 1341"/>
                <a:gd name="T67" fmla="*/ 497528 h 342"/>
                <a:gd name="T68" fmla="*/ 4865883 w 1341"/>
                <a:gd name="T69" fmla="*/ 414607 h 342"/>
                <a:gd name="T70" fmla="*/ 67634 w 1341"/>
                <a:gd name="T71" fmla="*/ 870674 h 342"/>
                <a:gd name="T72" fmla="*/ 304353 w 1341"/>
                <a:gd name="T73" fmla="*/ 1157130 h 342"/>
                <a:gd name="T74" fmla="*/ 616220 w 1341"/>
                <a:gd name="T75" fmla="*/ 1157130 h 342"/>
                <a:gd name="T76" fmla="*/ 387016 w 1341"/>
                <a:gd name="T77" fmla="*/ 806599 h 342"/>
                <a:gd name="T78" fmla="*/ 946874 w 1341"/>
                <a:gd name="T79" fmla="*/ 863136 h 342"/>
                <a:gd name="T80" fmla="*/ 946874 w 1341"/>
                <a:gd name="T81" fmla="*/ 1157130 h 342"/>
                <a:gd name="T82" fmla="*/ 792820 w 1341"/>
                <a:gd name="T83" fmla="*/ 806599 h 342"/>
                <a:gd name="T84" fmla="*/ 1146019 w 1341"/>
                <a:gd name="T85" fmla="*/ 799060 h 342"/>
                <a:gd name="T86" fmla="*/ 1270014 w 1341"/>
                <a:gd name="T87" fmla="*/ 1074208 h 342"/>
                <a:gd name="T88" fmla="*/ 1055840 w 1341"/>
                <a:gd name="T89" fmla="*/ 946057 h 342"/>
                <a:gd name="T90" fmla="*/ 1514248 w 1341"/>
                <a:gd name="T91" fmla="*/ 863136 h 342"/>
                <a:gd name="T92" fmla="*/ 1435341 w 1341"/>
                <a:gd name="T93" fmla="*/ 859367 h 342"/>
                <a:gd name="T94" fmla="*/ 1615699 w 1341"/>
                <a:gd name="T95" fmla="*/ 1289050 h 342"/>
                <a:gd name="T96" fmla="*/ 1871204 w 1341"/>
                <a:gd name="T97" fmla="*/ 979980 h 342"/>
                <a:gd name="T98" fmla="*/ 2168042 w 1341"/>
                <a:gd name="T99" fmla="*/ 799060 h 342"/>
                <a:gd name="T100" fmla="*/ 2081621 w 1341"/>
                <a:gd name="T101" fmla="*/ 1157130 h 342"/>
                <a:gd name="T102" fmla="*/ 2340884 w 1341"/>
                <a:gd name="T103" fmla="*/ 704831 h 342"/>
                <a:gd name="T104" fmla="*/ 2333369 w 1341"/>
                <a:gd name="T105" fmla="*/ 1157130 h 342"/>
                <a:gd name="T106" fmla="*/ 2419790 w 1341"/>
                <a:gd name="T107" fmla="*/ 1130746 h 342"/>
                <a:gd name="T108" fmla="*/ 2419790 w 1341"/>
                <a:gd name="T109" fmla="*/ 904596 h 342"/>
                <a:gd name="T110" fmla="*/ 2483667 w 1341"/>
                <a:gd name="T111" fmla="*/ 897058 h 342"/>
                <a:gd name="T112" fmla="*/ 3032253 w 1341"/>
                <a:gd name="T113" fmla="*/ 1002594 h 342"/>
                <a:gd name="T114" fmla="*/ 2900743 w 1341"/>
                <a:gd name="T115" fmla="*/ 1164668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2209800"/>
            <a:ext cx="61722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10" y="4267200"/>
            <a:ext cx="6172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23472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A777-74AF-4D38-AC9B-B6901818FB4D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42E2-5C77-4865-AE4A-09760A514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90345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519236"/>
            <a:ext cx="914399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9236"/>
            <a:ext cx="725805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A233-65AD-44D7-A90E-76287A9E56AA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E383-3F08-4C01-AAF6-0F755CC60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786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6171008" cy="193601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545616"/>
            <a:ext cx="6171008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2D51-D173-45D7-86C1-932ABE450F11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A0368-B577-49ED-857D-5315CF970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71000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blackWhite">
          <a:xfrm>
            <a:off x="456010" y="608013"/>
            <a:ext cx="8228409" cy="54864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990600"/>
            <a:ext cx="6171008" cy="60385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0" y="1600885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7B7C-CE8B-4FBC-9A14-4B642F8D228F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9B346-E5E5-4F07-9ABA-2A3B8F359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9375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6010" y="463550"/>
            <a:ext cx="8239125" cy="195738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0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7201" y="6248401"/>
            <a:ext cx="727472" cy="390525"/>
            <a:chOff x="3578225" y="1146175"/>
            <a:chExt cx="5038725" cy="2111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498475 h 314"/>
                <a:gd name="T4" fmla="*/ 0 w 1087"/>
                <a:gd name="T5" fmla="*/ 498475 h 314"/>
                <a:gd name="T6" fmla="*/ 1725613 w 1087"/>
                <a:gd name="T7" fmla="*/ 498475 h 314"/>
                <a:gd name="T8" fmla="*/ 1725613 w 1087"/>
                <a:gd name="T9" fmla="*/ 0 h 314"/>
                <a:gd name="T10" fmla="*/ 0 w 1087"/>
                <a:gd name="T11" fmla="*/ 0 h 314"/>
                <a:gd name="T12" fmla="*/ 1616075 w 1087"/>
                <a:gd name="T13" fmla="*/ 388938 h 314"/>
                <a:gd name="T14" fmla="*/ 109538 w 1087"/>
                <a:gd name="T15" fmla="*/ 388938 h 314"/>
                <a:gd name="T16" fmla="*/ 109538 w 1087"/>
                <a:gd name="T17" fmla="*/ 109538 h 314"/>
                <a:gd name="T18" fmla="*/ 1616075 w 1087"/>
                <a:gd name="T19" fmla="*/ 109538 h 314"/>
                <a:gd name="T20" fmla="*/ 1616075 w 1087"/>
                <a:gd name="T21" fmla="*/ 388938 h 314"/>
                <a:gd name="T22" fmla="*/ 1616075 w 1087"/>
                <a:gd name="T23" fmla="*/ 388938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300595 w 1341"/>
                <a:gd name="T1" fmla="*/ 195996 h 342"/>
                <a:gd name="T2" fmla="*/ 108966 w 1341"/>
                <a:gd name="T3" fmla="*/ 290225 h 342"/>
                <a:gd name="T4" fmla="*/ 796577 w 1341"/>
                <a:gd name="T5" fmla="*/ 350531 h 342"/>
                <a:gd name="T6" fmla="*/ 653794 w 1341"/>
                <a:gd name="T7" fmla="*/ 505066 h 342"/>
                <a:gd name="T8" fmla="*/ 1022023 w 1341"/>
                <a:gd name="T9" fmla="*/ 497528 h 342"/>
                <a:gd name="T10" fmla="*/ 1037053 w 1341"/>
                <a:gd name="T11" fmla="*/ 143228 h 342"/>
                <a:gd name="T12" fmla="*/ 1228682 w 1341"/>
                <a:gd name="T13" fmla="*/ 497528 h 342"/>
                <a:gd name="T14" fmla="*/ 1495461 w 1341"/>
                <a:gd name="T15" fmla="*/ 0 h 342"/>
                <a:gd name="T16" fmla="*/ 1510490 w 1341"/>
                <a:gd name="T17" fmla="*/ 505066 h 342"/>
                <a:gd name="T18" fmla="*/ 1683332 w 1341"/>
                <a:gd name="T19" fmla="*/ 350531 h 342"/>
                <a:gd name="T20" fmla="*/ 1683332 w 1341"/>
                <a:gd name="T21" fmla="*/ 278917 h 342"/>
                <a:gd name="T22" fmla="*/ 2412276 w 1341"/>
                <a:gd name="T23" fmla="*/ 226149 h 342"/>
                <a:gd name="T24" fmla="*/ 2412276 w 1341"/>
                <a:gd name="T25" fmla="*/ 493759 h 342"/>
                <a:gd name="T26" fmla="*/ 2141740 w 1341"/>
                <a:gd name="T27" fmla="*/ 418376 h 342"/>
                <a:gd name="T28" fmla="*/ 1991442 w 1341"/>
                <a:gd name="T29" fmla="*/ 226149 h 342"/>
                <a:gd name="T30" fmla="*/ 2096651 w 1341"/>
                <a:gd name="T31" fmla="*/ 143228 h 342"/>
                <a:gd name="T32" fmla="*/ 2772990 w 1341"/>
                <a:gd name="T33" fmla="*/ 335455 h 342"/>
                <a:gd name="T34" fmla="*/ 2957104 w 1341"/>
                <a:gd name="T35" fmla="*/ 169612 h 342"/>
                <a:gd name="T36" fmla="*/ 2765475 w 1341"/>
                <a:gd name="T37" fmla="*/ 244995 h 342"/>
                <a:gd name="T38" fmla="*/ 3186308 w 1341"/>
                <a:gd name="T39" fmla="*/ 275148 h 342"/>
                <a:gd name="T40" fmla="*/ 3291516 w 1341"/>
                <a:gd name="T41" fmla="*/ 275148 h 342"/>
                <a:gd name="T42" fmla="*/ 3129946 w 1341"/>
                <a:gd name="T43" fmla="*/ 342993 h 342"/>
                <a:gd name="T44" fmla="*/ 3625928 w 1341"/>
                <a:gd name="T45" fmla="*/ 162074 h 342"/>
                <a:gd name="T46" fmla="*/ 3622171 w 1341"/>
                <a:gd name="T47" fmla="*/ 388223 h 342"/>
                <a:gd name="T48" fmla="*/ 3795013 w 1341"/>
                <a:gd name="T49" fmla="*/ 497528 h 342"/>
                <a:gd name="T50" fmla="*/ 4020459 w 1341"/>
                <a:gd name="T51" fmla="*/ 143228 h 342"/>
                <a:gd name="T52" fmla="*/ 3795013 w 1341"/>
                <a:gd name="T53" fmla="*/ 335455 h 342"/>
                <a:gd name="T54" fmla="*/ 4257178 w 1341"/>
                <a:gd name="T55" fmla="*/ 275148 h 342"/>
                <a:gd name="T56" fmla="*/ 4358629 w 1341"/>
                <a:gd name="T57" fmla="*/ 275148 h 342"/>
                <a:gd name="T58" fmla="*/ 4197059 w 1341"/>
                <a:gd name="T59" fmla="*/ 342993 h 342"/>
                <a:gd name="T60" fmla="*/ 4655466 w 1341"/>
                <a:gd name="T61" fmla="*/ 146997 h 342"/>
                <a:gd name="T62" fmla="*/ 4433777 w 1341"/>
                <a:gd name="T63" fmla="*/ 497528 h 342"/>
                <a:gd name="T64" fmla="*/ 4681768 w 1341"/>
                <a:gd name="T65" fmla="*/ 320378 h 342"/>
                <a:gd name="T66" fmla="*/ 4937274 w 1341"/>
                <a:gd name="T67" fmla="*/ 497528 h 342"/>
                <a:gd name="T68" fmla="*/ 4865883 w 1341"/>
                <a:gd name="T69" fmla="*/ 414607 h 342"/>
                <a:gd name="T70" fmla="*/ 67634 w 1341"/>
                <a:gd name="T71" fmla="*/ 870674 h 342"/>
                <a:gd name="T72" fmla="*/ 304353 w 1341"/>
                <a:gd name="T73" fmla="*/ 1157130 h 342"/>
                <a:gd name="T74" fmla="*/ 616220 w 1341"/>
                <a:gd name="T75" fmla="*/ 1157130 h 342"/>
                <a:gd name="T76" fmla="*/ 387016 w 1341"/>
                <a:gd name="T77" fmla="*/ 806599 h 342"/>
                <a:gd name="T78" fmla="*/ 946874 w 1341"/>
                <a:gd name="T79" fmla="*/ 863136 h 342"/>
                <a:gd name="T80" fmla="*/ 946874 w 1341"/>
                <a:gd name="T81" fmla="*/ 1157130 h 342"/>
                <a:gd name="T82" fmla="*/ 792820 w 1341"/>
                <a:gd name="T83" fmla="*/ 806599 h 342"/>
                <a:gd name="T84" fmla="*/ 1146019 w 1341"/>
                <a:gd name="T85" fmla="*/ 799060 h 342"/>
                <a:gd name="T86" fmla="*/ 1270014 w 1341"/>
                <a:gd name="T87" fmla="*/ 1074208 h 342"/>
                <a:gd name="T88" fmla="*/ 1055840 w 1341"/>
                <a:gd name="T89" fmla="*/ 946057 h 342"/>
                <a:gd name="T90" fmla="*/ 1514248 w 1341"/>
                <a:gd name="T91" fmla="*/ 863136 h 342"/>
                <a:gd name="T92" fmla="*/ 1435341 w 1341"/>
                <a:gd name="T93" fmla="*/ 859367 h 342"/>
                <a:gd name="T94" fmla="*/ 1615699 w 1341"/>
                <a:gd name="T95" fmla="*/ 1289050 h 342"/>
                <a:gd name="T96" fmla="*/ 1871204 w 1341"/>
                <a:gd name="T97" fmla="*/ 979980 h 342"/>
                <a:gd name="T98" fmla="*/ 2168042 w 1341"/>
                <a:gd name="T99" fmla="*/ 799060 h 342"/>
                <a:gd name="T100" fmla="*/ 2081621 w 1341"/>
                <a:gd name="T101" fmla="*/ 1157130 h 342"/>
                <a:gd name="T102" fmla="*/ 2340884 w 1341"/>
                <a:gd name="T103" fmla="*/ 704831 h 342"/>
                <a:gd name="T104" fmla="*/ 2333369 w 1341"/>
                <a:gd name="T105" fmla="*/ 1157130 h 342"/>
                <a:gd name="T106" fmla="*/ 2419790 w 1341"/>
                <a:gd name="T107" fmla="*/ 1130746 h 342"/>
                <a:gd name="T108" fmla="*/ 2419790 w 1341"/>
                <a:gd name="T109" fmla="*/ 904596 h 342"/>
                <a:gd name="T110" fmla="*/ 2483667 w 1341"/>
                <a:gd name="T111" fmla="*/ 897058 h 342"/>
                <a:gd name="T112" fmla="*/ 3032253 w 1341"/>
                <a:gd name="T113" fmla="*/ 1002594 h 342"/>
                <a:gd name="T114" fmla="*/ 2900743 w 1341"/>
                <a:gd name="T115" fmla="*/ 1164668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7"/>
            <a:ext cx="6171008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1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84CE-3DDF-40BC-AF07-67D4E16FCE3A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AC305D4-EE1E-4A74-99E3-42453B569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8143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6010" y="463550"/>
            <a:ext cx="8239125" cy="195738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7201" y="6248401"/>
            <a:ext cx="727472" cy="390525"/>
            <a:chOff x="3578225" y="1146175"/>
            <a:chExt cx="5038725" cy="2111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498475 h 314"/>
                <a:gd name="T4" fmla="*/ 0 w 1087"/>
                <a:gd name="T5" fmla="*/ 498475 h 314"/>
                <a:gd name="T6" fmla="*/ 1725613 w 1087"/>
                <a:gd name="T7" fmla="*/ 498475 h 314"/>
                <a:gd name="T8" fmla="*/ 1725613 w 1087"/>
                <a:gd name="T9" fmla="*/ 0 h 314"/>
                <a:gd name="T10" fmla="*/ 0 w 1087"/>
                <a:gd name="T11" fmla="*/ 0 h 314"/>
                <a:gd name="T12" fmla="*/ 1616075 w 1087"/>
                <a:gd name="T13" fmla="*/ 388938 h 314"/>
                <a:gd name="T14" fmla="*/ 109538 w 1087"/>
                <a:gd name="T15" fmla="*/ 388938 h 314"/>
                <a:gd name="T16" fmla="*/ 109538 w 1087"/>
                <a:gd name="T17" fmla="*/ 109538 h 314"/>
                <a:gd name="T18" fmla="*/ 1616075 w 1087"/>
                <a:gd name="T19" fmla="*/ 109538 h 314"/>
                <a:gd name="T20" fmla="*/ 1616075 w 1087"/>
                <a:gd name="T21" fmla="*/ 388938 h 314"/>
                <a:gd name="T22" fmla="*/ 1616075 w 1087"/>
                <a:gd name="T23" fmla="*/ 388938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300595 w 1341"/>
                <a:gd name="T1" fmla="*/ 195996 h 342"/>
                <a:gd name="T2" fmla="*/ 108966 w 1341"/>
                <a:gd name="T3" fmla="*/ 290225 h 342"/>
                <a:gd name="T4" fmla="*/ 796577 w 1341"/>
                <a:gd name="T5" fmla="*/ 350531 h 342"/>
                <a:gd name="T6" fmla="*/ 653794 w 1341"/>
                <a:gd name="T7" fmla="*/ 505066 h 342"/>
                <a:gd name="T8" fmla="*/ 1022023 w 1341"/>
                <a:gd name="T9" fmla="*/ 497528 h 342"/>
                <a:gd name="T10" fmla="*/ 1037053 w 1341"/>
                <a:gd name="T11" fmla="*/ 143228 h 342"/>
                <a:gd name="T12" fmla="*/ 1228682 w 1341"/>
                <a:gd name="T13" fmla="*/ 497528 h 342"/>
                <a:gd name="T14" fmla="*/ 1495461 w 1341"/>
                <a:gd name="T15" fmla="*/ 0 h 342"/>
                <a:gd name="T16" fmla="*/ 1510490 w 1341"/>
                <a:gd name="T17" fmla="*/ 505066 h 342"/>
                <a:gd name="T18" fmla="*/ 1683332 w 1341"/>
                <a:gd name="T19" fmla="*/ 350531 h 342"/>
                <a:gd name="T20" fmla="*/ 1683332 w 1341"/>
                <a:gd name="T21" fmla="*/ 278917 h 342"/>
                <a:gd name="T22" fmla="*/ 2412276 w 1341"/>
                <a:gd name="T23" fmla="*/ 226149 h 342"/>
                <a:gd name="T24" fmla="*/ 2412276 w 1341"/>
                <a:gd name="T25" fmla="*/ 493759 h 342"/>
                <a:gd name="T26" fmla="*/ 2141740 w 1341"/>
                <a:gd name="T27" fmla="*/ 418376 h 342"/>
                <a:gd name="T28" fmla="*/ 1991442 w 1341"/>
                <a:gd name="T29" fmla="*/ 226149 h 342"/>
                <a:gd name="T30" fmla="*/ 2096651 w 1341"/>
                <a:gd name="T31" fmla="*/ 143228 h 342"/>
                <a:gd name="T32" fmla="*/ 2772990 w 1341"/>
                <a:gd name="T33" fmla="*/ 335455 h 342"/>
                <a:gd name="T34" fmla="*/ 2957104 w 1341"/>
                <a:gd name="T35" fmla="*/ 169612 h 342"/>
                <a:gd name="T36" fmla="*/ 2765475 w 1341"/>
                <a:gd name="T37" fmla="*/ 244995 h 342"/>
                <a:gd name="T38" fmla="*/ 3186308 w 1341"/>
                <a:gd name="T39" fmla="*/ 275148 h 342"/>
                <a:gd name="T40" fmla="*/ 3291516 w 1341"/>
                <a:gd name="T41" fmla="*/ 275148 h 342"/>
                <a:gd name="T42" fmla="*/ 3129946 w 1341"/>
                <a:gd name="T43" fmla="*/ 342993 h 342"/>
                <a:gd name="T44" fmla="*/ 3625928 w 1341"/>
                <a:gd name="T45" fmla="*/ 162074 h 342"/>
                <a:gd name="T46" fmla="*/ 3622171 w 1341"/>
                <a:gd name="T47" fmla="*/ 388223 h 342"/>
                <a:gd name="T48" fmla="*/ 3795013 w 1341"/>
                <a:gd name="T49" fmla="*/ 497528 h 342"/>
                <a:gd name="T50" fmla="*/ 4020459 w 1341"/>
                <a:gd name="T51" fmla="*/ 143228 h 342"/>
                <a:gd name="T52" fmla="*/ 3795013 w 1341"/>
                <a:gd name="T53" fmla="*/ 335455 h 342"/>
                <a:gd name="T54" fmla="*/ 4257178 w 1341"/>
                <a:gd name="T55" fmla="*/ 275148 h 342"/>
                <a:gd name="T56" fmla="*/ 4358629 w 1341"/>
                <a:gd name="T57" fmla="*/ 275148 h 342"/>
                <a:gd name="T58" fmla="*/ 4197059 w 1341"/>
                <a:gd name="T59" fmla="*/ 342993 h 342"/>
                <a:gd name="T60" fmla="*/ 4655466 w 1341"/>
                <a:gd name="T61" fmla="*/ 146997 h 342"/>
                <a:gd name="T62" fmla="*/ 4433777 w 1341"/>
                <a:gd name="T63" fmla="*/ 497528 h 342"/>
                <a:gd name="T64" fmla="*/ 4681768 w 1341"/>
                <a:gd name="T65" fmla="*/ 320378 h 342"/>
                <a:gd name="T66" fmla="*/ 4937274 w 1341"/>
                <a:gd name="T67" fmla="*/ 497528 h 342"/>
                <a:gd name="T68" fmla="*/ 4865883 w 1341"/>
                <a:gd name="T69" fmla="*/ 414607 h 342"/>
                <a:gd name="T70" fmla="*/ 67634 w 1341"/>
                <a:gd name="T71" fmla="*/ 870674 h 342"/>
                <a:gd name="T72" fmla="*/ 304353 w 1341"/>
                <a:gd name="T73" fmla="*/ 1157130 h 342"/>
                <a:gd name="T74" fmla="*/ 616220 w 1341"/>
                <a:gd name="T75" fmla="*/ 1157130 h 342"/>
                <a:gd name="T76" fmla="*/ 387016 w 1341"/>
                <a:gd name="T77" fmla="*/ 806599 h 342"/>
                <a:gd name="T78" fmla="*/ 946874 w 1341"/>
                <a:gd name="T79" fmla="*/ 863136 h 342"/>
                <a:gd name="T80" fmla="*/ 946874 w 1341"/>
                <a:gd name="T81" fmla="*/ 1157130 h 342"/>
                <a:gd name="T82" fmla="*/ 792820 w 1341"/>
                <a:gd name="T83" fmla="*/ 806599 h 342"/>
                <a:gd name="T84" fmla="*/ 1146019 w 1341"/>
                <a:gd name="T85" fmla="*/ 799060 h 342"/>
                <a:gd name="T86" fmla="*/ 1270014 w 1341"/>
                <a:gd name="T87" fmla="*/ 1074208 h 342"/>
                <a:gd name="T88" fmla="*/ 1055840 w 1341"/>
                <a:gd name="T89" fmla="*/ 946057 h 342"/>
                <a:gd name="T90" fmla="*/ 1514248 w 1341"/>
                <a:gd name="T91" fmla="*/ 863136 h 342"/>
                <a:gd name="T92" fmla="*/ 1435341 w 1341"/>
                <a:gd name="T93" fmla="*/ 859367 h 342"/>
                <a:gd name="T94" fmla="*/ 1615699 w 1341"/>
                <a:gd name="T95" fmla="*/ 1289050 h 342"/>
                <a:gd name="T96" fmla="*/ 1871204 w 1341"/>
                <a:gd name="T97" fmla="*/ 979980 h 342"/>
                <a:gd name="T98" fmla="*/ 2168042 w 1341"/>
                <a:gd name="T99" fmla="*/ 799060 h 342"/>
                <a:gd name="T100" fmla="*/ 2081621 w 1341"/>
                <a:gd name="T101" fmla="*/ 1157130 h 342"/>
                <a:gd name="T102" fmla="*/ 2340884 w 1341"/>
                <a:gd name="T103" fmla="*/ 704831 h 342"/>
                <a:gd name="T104" fmla="*/ 2333369 w 1341"/>
                <a:gd name="T105" fmla="*/ 1157130 h 342"/>
                <a:gd name="T106" fmla="*/ 2419790 w 1341"/>
                <a:gd name="T107" fmla="*/ 1130746 h 342"/>
                <a:gd name="T108" fmla="*/ 2419790 w 1341"/>
                <a:gd name="T109" fmla="*/ 904596 h 342"/>
                <a:gd name="T110" fmla="*/ 2483667 w 1341"/>
                <a:gd name="T111" fmla="*/ 897058 h 342"/>
                <a:gd name="T112" fmla="*/ 3032253 w 1341"/>
                <a:gd name="T113" fmla="*/ 1002594 h 342"/>
                <a:gd name="T114" fmla="*/ 2900743 w 1341"/>
                <a:gd name="T115" fmla="*/ 1164668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7"/>
            <a:ext cx="6171008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1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F33D-F1D8-4CE5-9D73-78EFD63575AB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9642404-2739-4653-B566-370B84B4C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5717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705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456010" y="463550"/>
            <a:ext cx="8239125" cy="195738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7"/>
            <a:ext cx="6171008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1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C12-2C3B-4623-A3FD-6F2174B30950}" type="datetime4">
              <a:rPr lang="en-US">
                <a:solidFill>
                  <a:prstClr val="white"/>
                </a:solidFill>
              </a:rPr>
              <a:pPr>
                <a:defRPr/>
              </a:pPr>
              <a:t>April 22, 2016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BF92A6-DEC5-4297-BCA6-FB95A6F1472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8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705" y="6248401"/>
            <a:ext cx="727103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456010" y="463550"/>
            <a:ext cx="8239125" cy="195738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2571747"/>
            <a:ext cx="6171008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1" y="3149201"/>
            <a:ext cx="6171008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EA75-263D-44E3-B13F-3885F081D920}" type="datetime4">
              <a:rPr lang="en-US">
                <a:solidFill>
                  <a:prstClr val="white"/>
                </a:solidFill>
              </a:rPr>
              <a:pPr>
                <a:defRPr/>
              </a:pPr>
              <a:t>April 22, 2016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A01127-4380-48C1-B20F-BB92B225DF1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5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19114"/>
            <a:ext cx="8227219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721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010" y="438151"/>
            <a:ext cx="8229600" cy="17463"/>
          </a:xfrm>
          <a:prstGeom prst="rect">
            <a:avLst/>
          </a:prstGeom>
          <a:solidFill>
            <a:srgbClr val="00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8144" y="6426200"/>
            <a:ext cx="747713" cy="2095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4448071-2019-4D42-8D7F-23E03A68CD79}" type="datetime4">
              <a:rPr lang="en-US">
                <a:solidFill>
                  <a:prstClr val="black"/>
                </a:solidFill>
              </a:rPr>
              <a:pPr>
                <a:defRPr/>
              </a:pPr>
              <a:t>April 22,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50" y="6426200"/>
            <a:ext cx="3019425" cy="2095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6750" y="6430964"/>
            <a:ext cx="400050" cy="231775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5F7A7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ACA725-96AD-471B-9696-1FF09119AF5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r="6724" b="20214"/>
          <a:stretch/>
        </p:blipFill>
        <p:spPr>
          <a:xfrm>
            <a:off x="0" y="4752678"/>
            <a:ext cx="9144000" cy="21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0250" indent="-13652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363" indent="-13652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25185" b="246"/>
          <a:stretch/>
        </p:blipFill>
        <p:spPr>
          <a:xfrm>
            <a:off x="-2" y="-2"/>
            <a:ext cx="9144001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928254"/>
            <a:ext cx="7391400" cy="17387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OpenStack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®</a:t>
            </a:r>
            <a:r>
              <a:rPr lang="en-US" sz="3600" b="1" dirty="0" smtClean="0">
                <a:solidFill>
                  <a:schemeClr val="bg1"/>
                </a:solidFill>
              </a:rPr>
              <a:t> Summit Austin 2016</a:t>
            </a:r>
          </a:p>
          <a:p>
            <a:pPr>
              <a:lnSpc>
                <a:spcPct val="90000"/>
              </a:lnSpc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Headless </a:t>
            </a:r>
            <a:r>
              <a:rPr lang="en-US" sz="3200" b="1" dirty="0" err="1">
                <a:solidFill>
                  <a:schemeClr val="bg1"/>
                </a:solidFill>
              </a:rPr>
              <a:t>NFVi</a:t>
            </a:r>
            <a:r>
              <a:rPr lang="en-US" sz="3200" b="1" dirty="0">
                <a:solidFill>
                  <a:schemeClr val="bg1"/>
                </a:solidFill>
              </a:rPr>
              <a:t> for </a:t>
            </a:r>
            <a:r>
              <a:rPr lang="en-US" sz="3200" b="1" dirty="0" err="1">
                <a:solidFill>
                  <a:schemeClr val="bg1"/>
                </a:solidFill>
              </a:rPr>
              <a:t>PoP</a:t>
            </a:r>
            <a:r>
              <a:rPr lang="en-US" sz="3200" b="1" dirty="0">
                <a:solidFill>
                  <a:schemeClr val="bg1"/>
                </a:solidFill>
              </a:rPr>
              <a:t>, CO or MSC/MSO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4038600"/>
            <a:ext cx="6096000" cy="99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4305299"/>
            <a:ext cx="25908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Vinod </a:t>
            </a:r>
            <a:r>
              <a:rPr lang="en-US" sz="2000" dirty="0" err="1" smtClean="0">
                <a:solidFill>
                  <a:schemeClr val="bg1"/>
                </a:solidFill>
              </a:rPr>
              <a:t>Chegu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Hrushikesh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Gangur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24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ltGray">
          <a:xfrm>
            <a:off x="5590074" y="2286000"/>
            <a:ext cx="2843213" cy="2458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r>
              <a:rPr lang="en-US" sz="800" dirty="0" smtClean="0">
                <a:solidFill>
                  <a:schemeClr val="tx1"/>
                </a:solidFill>
              </a:rPr>
              <a:t>mothershipDCn</a:t>
            </a:r>
          </a:p>
        </p:txBody>
      </p:sp>
      <p:sp>
        <p:nvSpPr>
          <p:cNvPr id="33" name="Rectangle 32"/>
          <p:cNvSpPr/>
          <p:nvPr/>
        </p:nvSpPr>
        <p:spPr bwMode="ltGray">
          <a:xfrm>
            <a:off x="1086338" y="2801510"/>
            <a:ext cx="24892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ltGray">
          <a:xfrm>
            <a:off x="933938" y="2649110"/>
            <a:ext cx="24892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1" name="Rectangle 30"/>
          <p:cNvSpPr/>
          <p:nvPr/>
        </p:nvSpPr>
        <p:spPr bwMode="ltGray">
          <a:xfrm>
            <a:off x="933938" y="2649110"/>
            <a:ext cx="24892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9" name="Rectangle 8"/>
          <p:cNvSpPr/>
          <p:nvPr/>
        </p:nvSpPr>
        <p:spPr bwMode="ltGray">
          <a:xfrm>
            <a:off x="781538" y="2496710"/>
            <a:ext cx="24892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r>
              <a:rPr lang="en-US" sz="800" dirty="0" smtClean="0">
                <a:solidFill>
                  <a:schemeClr val="tx1"/>
                </a:solidFill>
              </a:rPr>
              <a:t>microDCn</a:t>
            </a:r>
          </a:p>
        </p:txBody>
      </p:sp>
      <p:sp>
        <p:nvSpPr>
          <p:cNvPr id="66562" name="Title 2"/>
          <p:cNvSpPr>
            <a:spLocks noGrp="1"/>
          </p:cNvSpPr>
          <p:nvPr>
            <p:ph type="title"/>
          </p:nvPr>
        </p:nvSpPr>
        <p:spPr>
          <a:xfrm>
            <a:off x="457201" y="520700"/>
            <a:ext cx="8227219" cy="412750"/>
          </a:xfrm>
        </p:spPr>
        <p:txBody>
          <a:bodyPr/>
          <a:lstStyle/>
          <a:p>
            <a:r>
              <a:rPr lang="en-US" altLang="en-US" dirty="0" smtClean="0"/>
              <a:t>Mitigation Plans</a:t>
            </a:r>
            <a:endParaRPr lang="en-US" altLang="en-US" dirty="0"/>
          </a:p>
        </p:txBody>
      </p:sp>
      <p:sp>
        <p:nvSpPr>
          <p:cNvPr id="665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1" y="933450"/>
            <a:ext cx="8227219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Leveraging SDN Solution w/ OpenStack – Reference Implementation – Logical contd.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34350" y="6169025"/>
            <a:ext cx="400050" cy="2317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10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ltGray">
          <a:xfrm>
            <a:off x="5709138" y="2496710"/>
            <a:ext cx="761999" cy="762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OpenStack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CTRL</a:t>
            </a:r>
          </a:p>
        </p:txBody>
      </p:sp>
      <p:sp>
        <p:nvSpPr>
          <p:cNvPr id="4" name="Rectangle 3"/>
          <p:cNvSpPr/>
          <p:nvPr/>
        </p:nvSpPr>
        <p:spPr bwMode="ltGray">
          <a:xfrm>
            <a:off x="6499711" y="3449210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7741136" y="3449210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Storage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Array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5709138" y="3449210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FIP/L3/L2 VTEP GW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7537936" y="2487185"/>
            <a:ext cx="761999" cy="762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Monitoring/ Logging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6652111" y="3601610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6804511" y="3754010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6956911" y="3906410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1659429" y="2696735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2596054" y="2696735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Storage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Array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868856" y="2696735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FIP/L3/L2 VTEP GW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1811829" y="2849135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709951" y="1811064"/>
            <a:ext cx="2590797" cy="22844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Orchestrator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NFV-O</a:t>
            </a:r>
          </a:p>
        </p:txBody>
      </p:sp>
      <p:sp>
        <p:nvSpPr>
          <p:cNvPr id="27" name="Cloud 26"/>
          <p:cNvSpPr/>
          <p:nvPr/>
        </p:nvSpPr>
        <p:spPr bwMode="ltGray">
          <a:xfrm>
            <a:off x="3837480" y="2791985"/>
            <a:ext cx="1520820" cy="733425"/>
          </a:xfrm>
          <a:prstGeom prst="cloud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MAN/WAN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1841997" y="3367304"/>
            <a:ext cx="488941" cy="12000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err="1" smtClean="0"/>
              <a:t>vSwitch</a:t>
            </a:r>
            <a:endParaRPr lang="en-US" sz="500" dirty="0" smtClean="0"/>
          </a:p>
        </p:txBody>
      </p:sp>
      <p:sp>
        <p:nvSpPr>
          <p:cNvPr id="28" name="Rectangle 27"/>
          <p:cNvSpPr/>
          <p:nvPr/>
        </p:nvSpPr>
        <p:spPr bwMode="ltGray">
          <a:xfrm>
            <a:off x="1841996" y="3200400"/>
            <a:ext cx="488941" cy="12000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smtClean="0"/>
              <a:t>SRIOV</a:t>
            </a:r>
            <a:endParaRPr lang="en-US" sz="500" dirty="0" smtClean="0"/>
          </a:p>
        </p:txBody>
      </p:sp>
      <p:sp>
        <p:nvSpPr>
          <p:cNvPr id="30" name="Rectangle 29"/>
          <p:cNvSpPr/>
          <p:nvPr/>
        </p:nvSpPr>
        <p:spPr bwMode="ltGray">
          <a:xfrm>
            <a:off x="6623537" y="2487185"/>
            <a:ext cx="761999" cy="34406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SDN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Service Dir</a:t>
            </a:r>
          </a:p>
        </p:txBody>
      </p:sp>
      <p:sp>
        <p:nvSpPr>
          <p:cNvPr id="35" name="Rectangle 34"/>
          <p:cNvSpPr/>
          <p:nvPr/>
        </p:nvSpPr>
        <p:spPr bwMode="ltGray">
          <a:xfrm>
            <a:off x="6623537" y="2915141"/>
            <a:ext cx="761999" cy="34406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SDN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CTRL</a:t>
            </a:r>
          </a:p>
        </p:txBody>
      </p:sp>
    </p:spTree>
    <p:extLst>
      <p:ext uri="{BB962C8B-B14F-4D97-AF65-F5344CB8AC3E}">
        <p14:creationId xmlns:p14="http://schemas.microsoft.com/office/powerpoint/2010/main" val="3071153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9" grpId="0" animBg="1"/>
      <p:bldP spid="6" grpId="0"/>
      <p:bldP spid="3" grpId="0"/>
      <p:bldP spid="2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27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>
          <a:xfrm>
            <a:off x="457201" y="520700"/>
            <a:ext cx="8227219" cy="412750"/>
          </a:xfrm>
        </p:spPr>
        <p:txBody>
          <a:bodyPr/>
          <a:lstStyle/>
          <a:p>
            <a:r>
              <a:rPr lang="en-US" altLang="en-US" dirty="0" smtClean="0"/>
              <a:t>Mitigation Plans</a:t>
            </a:r>
            <a:endParaRPr lang="en-US" altLang="en-US" dirty="0"/>
          </a:p>
        </p:txBody>
      </p:sp>
      <p:sp>
        <p:nvSpPr>
          <p:cNvPr id="665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1" y="933450"/>
            <a:ext cx="8227219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Leveraging SDN Solution w/ OpenStack – Reference Implementation – Physical contd.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34350" y="6169025"/>
            <a:ext cx="400050" cy="2317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11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389" y="2108543"/>
            <a:ext cx="25534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30213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Local Compute and Storage Services</a:t>
            </a:r>
          </a:p>
          <a:p>
            <a:pPr marL="171450" indent="-171450" defTabSz="430213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Layer 2 (VPLS,VLAN, VXLAN) Extensions between DC to provide Access to the MGMT Network  of the remote DC</a:t>
            </a:r>
          </a:p>
          <a:p>
            <a:pPr marL="171450" indent="-171450" defTabSz="430213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MICRO DC is seen as an infrastructure POD attached to the parent DC</a:t>
            </a:r>
          </a:p>
          <a:p>
            <a:pPr marL="171450" indent="-171450" defTabSz="430213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DC Management Layer can manage Micro DC resources seamlessly</a:t>
            </a:r>
            <a:endParaRPr lang="en-US" sz="13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15" y="1727200"/>
            <a:ext cx="6433810" cy="31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9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>
          <a:xfrm>
            <a:off x="457201" y="520700"/>
            <a:ext cx="8227219" cy="412750"/>
          </a:xfrm>
        </p:spPr>
        <p:txBody>
          <a:bodyPr/>
          <a:lstStyle/>
          <a:p>
            <a:r>
              <a:rPr lang="en-US" altLang="en-US" dirty="0" smtClean="0"/>
              <a:t>Mitigation Plans</a:t>
            </a:r>
            <a:endParaRPr lang="en-US" altLang="en-US" dirty="0"/>
          </a:p>
        </p:txBody>
      </p:sp>
      <p:sp>
        <p:nvSpPr>
          <p:cNvPr id="665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7444" y="876300"/>
            <a:ext cx="8238416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#</a:t>
            </a:r>
            <a:r>
              <a:rPr lang="en-US" altLang="en-US" dirty="0"/>
              <a:t>2</a:t>
            </a:r>
            <a:r>
              <a:rPr lang="en-US" altLang="en-US" dirty="0" smtClean="0"/>
              <a:t> Co-exist OpenStack CP w/ Compute + SDN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34078" y="6169025"/>
            <a:ext cx="400594" cy="2317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12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778" y="6477000"/>
            <a:ext cx="91564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5478111" y="2438400"/>
            <a:ext cx="2847082" cy="243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r>
              <a:rPr lang="en-US" sz="800" dirty="0" smtClean="0">
                <a:solidFill>
                  <a:schemeClr val="tx1"/>
                </a:solidFill>
              </a:rPr>
              <a:t>mothershipDCn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5598591" y="2617296"/>
            <a:ext cx="763036" cy="77360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OpenStack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CTRL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6389303" y="3570956"/>
            <a:ext cx="559558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6512990" y="2617296"/>
            <a:ext cx="763036" cy="34406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SDN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Service Dir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7630728" y="3570956"/>
            <a:ext cx="559558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Storage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Array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5598730" y="3570956"/>
            <a:ext cx="559558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FIP/L3/L2 VTEP GW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7427389" y="2607771"/>
            <a:ext cx="763036" cy="77360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Monitoring/ Logging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6541703" y="3723356"/>
            <a:ext cx="559558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6694103" y="3875756"/>
            <a:ext cx="559558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6846503" y="4028156"/>
            <a:ext cx="559558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5549721" y="2029744"/>
            <a:ext cx="2594322" cy="2286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Orchestrator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NFV-O</a:t>
            </a:r>
          </a:p>
        </p:txBody>
      </p:sp>
      <p:sp>
        <p:nvSpPr>
          <p:cNvPr id="26" name="Cloud 25"/>
          <p:cNvSpPr/>
          <p:nvPr/>
        </p:nvSpPr>
        <p:spPr bwMode="ltGray">
          <a:xfrm>
            <a:off x="3726416" y="3067050"/>
            <a:ext cx="1522890" cy="733425"/>
          </a:xfrm>
          <a:prstGeom prst="cloud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MAN/WAN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1084644" y="2801510"/>
            <a:ext cx="2492588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932244" y="2649110"/>
            <a:ext cx="2492588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1" name="Rectangle 30"/>
          <p:cNvSpPr/>
          <p:nvPr/>
        </p:nvSpPr>
        <p:spPr bwMode="ltGray">
          <a:xfrm>
            <a:off x="932244" y="2649110"/>
            <a:ext cx="2492588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2" name="Rectangle 31"/>
          <p:cNvSpPr/>
          <p:nvPr/>
        </p:nvSpPr>
        <p:spPr bwMode="ltGray">
          <a:xfrm>
            <a:off x="779844" y="2496710"/>
            <a:ext cx="2492588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r>
              <a:rPr lang="en-US" sz="800" dirty="0" smtClean="0">
                <a:solidFill>
                  <a:schemeClr val="tx1"/>
                </a:solidFill>
              </a:rPr>
              <a:t>microDCn</a:t>
            </a:r>
          </a:p>
        </p:txBody>
      </p:sp>
      <p:sp>
        <p:nvSpPr>
          <p:cNvPr id="33" name="Rectangle 32"/>
          <p:cNvSpPr/>
          <p:nvPr/>
        </p:nvSpPr>
        <p:spPr bwMode="ltGray">
          <a:xfrm>
            <a:off x="1659050" y="2696735"/>
            <a:ext cx="559558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2595675" y="3067049"/>
            <a:ext cx="559558" cy="31548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Storage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Array</a:t>
            </a:r>
          </a:p>
        </p:txBody>
      </p:sp>
      <p:sp>
        <p:nvSpPr>
          <p:cNvPr id="35" name="Rectangle 34"/>
          <p:cNvSpPr/>
          <p:nvPr/>
        </p:nvSpPr>
        <p:spPr bwMode="ltGray">
          <a:xfrm>
            <a:off x="868477" y="2696735"/>
            <a:ext cx="559558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FIP/L3/L2 VTEP GW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1811450" y="2849135"/>
            <a:ext cx="559558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CTRL w/ CN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2595675" y="2688613"/>
            <a:ext cx="559558" cy="31548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SDN CTRL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6512990" y="3045252"/>
            <a:ext cx="763036" cy="34406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SDN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CTRL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1841665" y="3367304"/>
            <a:ext cx="489606" cy="12000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err="1" smtClean="0"/>
              <a:t>vSwitch</a:t>
            </a:r>
            <a:endParaRPr lang="en-US" sz="500" dirty="0" smtClean="0"/>
          </a:p>
        </p:txBody>
      </p:sp>
      <p:sp>
        <p:nvSpPr>
          <p:cNvPr id="42" name="Rectangle 41"/>
          <p:cNvSpPr/>
          <p:nvPr/>
        </p:nvSpPr>
        <p:spPr bwMode="ltGray">
          <a:xfrm>
            <a:off x="1841664" y="3200400"/>
            <a:ext cx="489606" cy="12000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smtClean="0"/>
              <a:t>SRIOV</a:t>
            </a:r>
            <a:endParaRPr lang="en-US" sz="500" dirty="0" smtClean="0"/>
          </a:p>
        </p:txBody>
      </p:sp>
    </p:spTree>
    <p:extLst>
      <p:ext uri="{BB962C8B-B14F-4D97-AF65-F5344CB8AC3E}">
        <p14:creationId xmlns:p14="http://schemas.microsoft.com/office/powerpoint/2010/main" val="2341978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8" grpId="0" animBg="1"/>
      <p:bldP spid="38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>
          <a:xfrm>
            <a:off x="457201" y="520700"/>
            <a:ext cx="8227219" cy="412750"/>
          </a:xfrm>
        </p:spPr>
        <p:txBody>
          <a:bodyPr/>
          <a:lstStyle/>
          <a:p>
            <a:r>
              <a:rPr lang="en-US" altLang="en-US" dirty="0" smtClean="0"/>
              <a:t>Mitigation Plans</a:t>
            </a:r>
            <a:endParaRPr lang="en-US" altLang="en-US" dirty="0"/>
          </a:p>
        </p:txBody>
      </p:sp>
      <p:sp>
        <p:nvSpPr>
          <p:cNvPr id="665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3042" y="876300"/>
            <a:ext cx="8227219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#</a:t>
            </a:r>
            <a:r>
              <a:rPr lang="en-US" altLang="en-US" dirty="0"/>
              <a:t>3</a:t>
            </a:r>
            <a:r>
              <a:rPr lang="en-US" altLang="en-US" dirty="0" smtClean="0"/>
              <a:t> Virtualized Control Plane + SDS (Storage) + SDN (Network)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34350" y="6169025"/>
            <a:ext cx="400050" cy="2317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13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5480045" y="2438400"/>
            <a:ext cx="2843213" cy="243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r>
              <a:rPr lang="en-US" sz="800" dirty="0" smtClean="0">
                <a:solidFill>
                  <a:schemeClr val="tx1"/>
                </a:solidFill>
              </a:rPr>
              <a:t>mothershipDCn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5599109" y="2617296"/>
            <a:ext cx="761999" cy="77360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OpenStack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CTRL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6389682" y="3570956"/>
            <a:ext cx="558799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7631107" y="3570956"/>
            <a:ext cx="558799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Storage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Array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5599109" y="3570956"/>
            <a:ext cx="558799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FIP/L3/L2 VTEP GW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7427907" y="2607771"/>
            <a:ext cx="761999" cy="77360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Monitoring/ Logging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6542082" y="3723356"/>
            <a:ext cx="558799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6694482" y="3875756"/>
            <a:ext cx="558799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6846882" y="4028156"/>
            <a:ext cx="558799" cy="69624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5551483" y="2029744"/>
            <a:ext cx="2590797" cy="2286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Orchestrator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NFV-O</a:t>
            </a:r>
          </a:p>
        </p:txBody>
      </p:sp>
      <p:sp>
        <p:nvSpPr>
          <p:cNvPr id="26" name="Cloud 25"/>
          <p:cNvSpPr/>
          <p:nvPr/>
        </p:nvSpPr>
        <p:spPr bwMode="ltGray">
          <a:xfrm>
            <a:off x="3727451" y="3067050"/>
            <a:ext cx="1520820" cy="733425"/>
          </a:xfrm>
          <a:prstGeom prst="cloud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MAN/WAN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1086338" y="2801510"/>
            <a:ext cx="24892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933938" y="2649110"/>
            <a:ext cx="24892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1" name="Rectangle 30"/>
          <p:cNvSpPr/>
          <p:nvPr/>
        </p:nvSpPr>
        <p:spPr bwMode="ltGray">
          <a:xfrm>
            <a:off x="933938" y="2649110"/>
            <a:ext cx="24892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2" name="Rectangle 31"/>
          <p:cNvSpPr/>
          <p:nvPr/>
        </p:nvSpPr>
        <p:spPr bwMode="ltGray">
          <a:xfrm>
            <a:off x="781538" y="2496710"/>
            <a:ext cx="24892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90000"/>
              </a:lnSpc>
            </a:pPr>
            <a:r>
              <a:rPr lang="en-US" sz="800" dirty="0" smtClean="0">
                <a:solidFill>
                  <a:schemeClr val="tx1"/>
                </a:solidFill>
              </a:rPr>
              <a:t>microDCn</a:t>
            </a:r>
          </a:p>
        </p:txBody>
      </p:sp>
      <p:sp>
        <p:nvSpPr>
          <p:cNvPr id="33" name="Rectangle 32"/>
          <p:cNvSpPr/>
          <p:nvPr/>
        </p:nvSpPr>
        <p:spPr bwMode="ltGray">
          <a:xfrm>
            <a:off x="1659429" y="2696735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2596054" y="2649110"/>
            <a:ext cx="558799" cy="88582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KVM Host x3</a:t>
            </a:r>
          </a:p>
        </p:txBody>
      </p:sp>
      <p:sp>
        <p:nvSpPr>
          <p:cNvPr id="35" name="Rectangle 34"/>
          <p:cNvSpPr/>
          <p:nvPr/>
        </p:nvSpPr>
        <p:spPr bwMode="ltGray">
          <a:xfrm>
            <a:off x="868856" y="2696735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FIP/L3/L2 VTEP GW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1811829" y="2849135"/>
            <a:ext cx="558799" cy="685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CN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2642663" y="2707646"/>
            <a:ext cx="453455" cy="11175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smtClean="0"/>
              <a:t>CTRL</a:t>
            </a:r>
            <a:endParaRPr lang="en-US" sz="600" dirty="0" smtClean="0"/>
          </a:p>
        </p:txBody>
      </p:sp>
      <p:sp>
        <p:nvSpPr>
          <p:cNvPr id="37" name="Rectangle 36"/>
          <p:cNvSpPr/>
          <p:nvPr/>
        </p:nvSpPr>
        <p:spPr bwMode="ltGray">
          <a:xfrm>
            <a:off x="2642662" y="2860046"/>
            <a:ext cx="453455" cy="111754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smtClean="0"/>
              <a:t>SDS</a:t>
            </a:r>
            <a:endParaRPr lang="en-US" sz="500" dirty="0" smtClean="0"/>
          </a:p>
        </p:txBody>
      </p:sp>
      <p:sp>
        <p:nvSpPr>
          <p:cNvPr id="39" name="Rectangle 38"/>
          <p:cNvSpPr/>
          <p:nvPr/>
        </p:nvSpPr>
        <p:spPr bwMode="ltGray">
          <a:xfrm>
            <a:off x="2642662" y="3005161"/>
            <a:ext cx="453455" cy="19523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smtClean="0"/>
              <a:t>SDN CTRL</a:t>
            </a:r>
            <a:endParaRPr lang="en-US" sz="500" dirty="0" smtClean="0"/>
          </a:p>
        </p:txBody>
      </p:sp>
      <p:sp>
        <p:nvSpPr>
          <p:cNvPr id="40" name="Rectangle 39"/>
          <p:cNvSpPr/>
          <p:nvPr/>
        </p:nvSpPr>
        <p:spPr bwMode="ltGray">
          <a:xfrm>
            <a:off x="6513508" y="2617296"/>
            <a:ext cx="761999" cy="34406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SDN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Service Dir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6513508" y="3045252"/>
            <a:ext cx="761999" cy="34406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SDN</a:t>
            </a:r>
          </a:p>
          <a:p>
            <a:pPr algn="ctr">
              <a:lnSpc>
                <a:spcPct val="90000"/>
              </a:lnSpc>
            </a:pPr>
            <a:r>
              <a:rPr lang="en-US" sz="800" dirty="0" smtClean="0"/>
              <a:t>CTRL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841997" y="3367304"/>
            <a:ext cx="488941" cy="12000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err="1" smtClean="0"/>
              <a:t>vSwitch</a:t>
            </a:r>
            <a:endParaRPr lang="en-US" sz="500" dirty="0" smtClean="0"/>
          </a:p>
        </p:txBody>
      </p:sp>
      <p:sp>
        <p:nvSpPr>
          <p:cNvPr id="43" name="Rectangle 42"/>
          <p:cNvSpPr/>
          <p:nvPr/>
        </p:nvSpPr>
        <p:spPr bwMode="ltGray">
          <a:xfrm>
            <a:off x="1841996" y="3200400"/>
            <a:ext cx="488941" cy="120006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700" dirty="0" smtClean="0"/>
              <a:t>SRIOV</a:t>
            </a:r>
            <a:endParaRPr lang="en-US" sz="500" dirty="0" smtClean="0"/>
          </a:p>
        </p:txBody>
      </p:sp>
    </p:spTree>
    <p:extLst>
      <p:ext uri="{BB962C8B-B14F-4D97-AF65-F5344CB8AC3E}">
        <p14:creationId xmlns:p14="http://schemas.microsoft.com/office/powerpoint/2010/main" val="1052279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8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>
          <a:xfrm>
            <a:off x="457201" y="520700"/>
            <a:ext cx="8227219" cy="412750"/>
          </a:xfrm>
        </p:spPr>
        <p:txBody>
          <a:bodyPr/>
          <a:lstStyle/>
          <a:p>
            <a:r>
              <a:rPr lang="en-US" altLang="en-US" dirty="0" smtClean="0"/>
              <a:t>Open Items</a:t>
            </a:r>
          </a:p>
        </p:txBody>
      </p:sp>
      <p:sp>
        <p:nvSpPr>
          <p:cNvPr id="665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1" y="933450"/>
            <a:ext cx="8227219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Brainstorm on a few unaddressed problems </a:t>
            </a:r>
          </a:p>
        </p:txBody>
      </p:sp>
      <p:sp>
        <p:nvSpPr>
          <p:cNvPr id="66565" name="Content Placeholder 1"/>
          <p:cNvSpPr>
            <a:spLocks noGrp="1"/>
          </p:cNvSpPr>
          <p:nvPr>
            <p:ph idx="1"/>
          </p:nvPr>
        </p:nvSpPr>
        <p:spPr>
          <a:xfrm>
            <a:off x="457201" y="1447800"/>
            <a:ext cx="8227219" cy="464820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#1 Computes w/o CP (headless):</a:t>
            </a:r>
          </a:p>
          <a:p>
            <a:pPr lvl="1"/>
            <a:r>
              <a:rPr lang="en-US" altLang="en-US" dirty="0" smtClean="0"/>
              <a:t>Deployment of compute nodes in the </a:t>
            </a:r>
            <a:r>
              <a:rPr lang="en-US" altLang="en-US" dirty="0" err="1" smtClean="0"/>
              <a:t>microDC</a:t>
            </a:r>
            <a:r>
              <a:rPr lang="en-US" altLang="en-US" dirty="0" smtClean="0"/>
              <a:t> over WAN</a:t>
            </a:r>
          </a:p>
          <a:p>
            <a:pPr lvl="1"/>
            <a:r>
              <a:rPr lang="en-US" altLang="en-US" dirty="0" smtClean="0"/>
              <a:t>Low latency monitoring of VNFs</a:t>
            </a:r>
          </a:p>
          <a:p>
            <a:pPr lvl="1"/>
            <a:r>
              <a:rPr lang="en-US" altLang="en-US" dirty="0" smtClean="0"/>
              <a:t>Image offload</a:t>
            </a:r>
          </a:p>
          <a:p>
            <a:pPr lvl="1"/>
            <a:r>
              <a:rPr lang="en-US" altLang="en-US" dirty="0" smtClean="0"/>
              <a:t>iSCSI traffic over WAN (boot from volume use cases)</a:t>
            </a:r>
          </a:p>
          <a:p>
            <a:pPr lvl="1"/>
            <a:r>
              <a:rPr lang="en-US" altLang="en-US" dirty="0" smtClean="0"/>
              <a:t>Underlay L2/L3 VPN connectivity between DCs</a:t>
            </a:r>
          </a:p>
          <a:p>
            <a:pPr lvl="1"/>
            <a:r>
              <a:rPr lang="en-US" altLang="en-US" dirty="0" smtClean="0"/>
              <a:t>Limit on number of </a:t>
            </a:r>
            <a:r>
              <a:rPr lang="en-US" altLang="en-US" dirty="0" err="1" smtClean="0"/>
              <a:t>microDCs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#2,3 Computes w/ CP</a:t>
            </a:r>
          </a:p>
          <a:p>
            <a:pPr lvl="1"/>
            <a:r>
              <a:rPr lang="en-US" altLang="en-US" dirty="0" smtClean="0"/>
              <a:t>Complexity of managing multiple </a:t>
            </a:r>
            <a:r>
              <a:rPr lang="en-US" altLang="en-US" dirty="0" smtClean="0"/>
              <a:t>clouds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Orchestration overhead (user, quotas, provisioning, tenant network setups) using multiple service endpoints, IPAM</a:t>
            </a:r>
          </a:p>
          <a:p>
            <a:pPr lvl="1"/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34350" y="6169025"/>
            <a:ext cx="400050" cy="2317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14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3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648200"/>
            <a:ext cx="8227219" cy="9906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4400" dirty="0" smtClean="0"/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rgbClr val="5F7A76"/>
                </a:solidFill>
              </a:rPr>
              <a:pPr/>
              <a:t>15</a:t>
            </a:fld>
            <a:endParaRPr lang="en-US" altLang="en-US">
              <a:solidFill>
                <a:srgbClr val="5F7A7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49" y="1142999"/>
            <a:ext cx="3064951" cy="30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8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Agenda</a:t>
            </a:r>
          </a:p>
        </p:txBody>
      </p:sp>
      <p:sp>
        <p:nvSpPr>
          <p:cNvPr id="66564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Requirement Description</a:t>
            </a:r>
            <a:endParaRPr lang="en-US" altLang="en-US" sz="20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Can OpenStack meet these requirements?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Mitigation plans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Open </a:t>
            </a:r>
            <a:r>
              <a:rPr lang="en-US" altLang="en-US" sz="2000" dirty="0" smtClean="0"/>
              <a:t>items </a:t>
            </a:r>
            <a:r>
              <a:rPr lang="en-US" altLang="en-US" sz="2000" dirty="0"/>
              <a:t>&amp;</a:t>
            </a:r>
            <a:r>
              <a:rPr lang="en-US" altLang="en-US" sz="2000" dirty="0" smtClean="0"/>
              <a:t> Discussion</a:t>
            </a:r>
            <a:endParaRPr lang="en-US" altLang="en-US" sz="2000" dirty="0" smtClean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Description</a:t>
            </a:r>
            <a:br>
              <a:rPr lang="en-US" dirty="0" smtClean="0"/>
            </a:br>
            <a:r>
              <a:rPr lang="en-US" sz="2000" dirty="0" smtClean="0"/>
              <a:t>Problem Statement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>
          <a:xfrm>
            <a:off x="4851440" y="1676400"/>
            <a:ext cx="397764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Telco use cases do require a multiple-tier </a:t>
            </a:r>
            <a:r>
              <a:rPr lang="en-US" altLang="en-US" sz="1400" dirty="0" err="1" smtClean="0"/>
              <a:t>NFVi</a:t>
            </a:r>
            <a:endParaRPr lang="en-US" alt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Point </a:t>
            </a:r>
            <a:r>
              <a:rPr lang="en-US" altLang="en-US" sz="1400" dirty="0"/>
              <a:t>of </a:t>
            </a:r>
            <a:r>
              <a:rPr lang="en-US" altLang="en-US" sz="1400" dirty="0" smtClean="0"/>
              <a:t>Presence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PoP</a:t>
            </a:r>
            <a:r>
              <a:rPr lang="en-US" altLang="en-US" sz="1400" dirty="0"/>
              <a:t>) or Central Office (CO) or Mobile </a:t>
            </a:r>
            <a:r>
              <a:rPr lang="en-US" altLang="en-US" sz="1400" dirty="0" smtClean="0"/>
              <a:t>Switching Center/Office </a:t>
            </a:r>
            <a:r>
              <a:rPr lang="en-US" altLang="en-US" sz="1400" dirty="0"/>
              <a:t>(MSC/MSO) </a:t>
            </a:r>
            <a:r>
              <a:rPr lang="en-US" altLang="en-US" sz="1400" dirty="0" err="1"/>
              <a:t>a.k.a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micro DC </a:t>
            </a:r>
            <a:r>
              <a:rPr lang="en-US" altLang="en-US" sz="1400" dirty="0"/>
              <a:t>severely constrained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/>
              <a:t>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/>
              <a:t>Power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/>
              <a:t>Cooling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/>
              <a:t>Minimal upfront cost </a:t>
            </a:r>
            <a:endParaRPr lang="en-US" alt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Control vs. Compute foot print: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Guaranteed bandwidth and latency between Main DC and the micro 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/>
              <a:t>Centralized operation/maintenance </a:t>
            </a:r>
            <a:r>
              <a:rPr lang="en-US" altLang="en-US" sz="1400" dirty="0" smtClean="0"/>
              <a:t>(includes Upgrades)</a:t>
            </a:r>
            <a:endParaRPr lang="en-US" alt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 smtClean="0"/>
          </a:p>
          <a:p>
            <a:pPr marL="228600" lvl="1" indent="0">
              <a:buNone/>
            </a:pPr>
            <a:endParaRPr lang="en-US" altLang="en-US" sz="1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8828-727E-409D-A0A3-9CFBFFD1E3A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09560" y="422413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… </a:t>
            </a:r>
            <a:r>
              <a:rPr lang="en-US" sz="1050" dirty="0" smtClean="0"/>
              <a:t>~10K+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2167251" y="1795669"/>
            <a:ext cx="1689742" cy="503583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Main  DC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 bwMode="ltGray">
          <a:xfrm>
            <a:off x="1092717" y="2971800"/>
            <a:ext cx="633686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err="1" smtClean="0"/>
              <a:t>microDC</a:t>
            </a:r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 bwMode="ltGray">
          <a:xfrm>
            <a:off x="2144060" y="2971800"/>
            <a:ext cx="633686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err="1" smtClean="0"/>
              <a:t>microDC</a:t>
            </a: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 bwMode="ltGray">
          <a:xfrm>
            <a:off x="3223307" y="2971800"/>
            <a:ext cx="633686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err="1" smtClean="0"/>
              <a:t>microDC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937041" y="3048000"/>
            <a:ext cx="69129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…</a:t>
            </a:r>
            <a:r>
              <a:rPr lang="en-US" sz="1200" dirty="0" smtClean="0"/>
              <a:t>~100s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 bwMode="ltGray">
          <a:xfrm>
            <a:off x="228600" y="4114800"/>
            <a:ext cx="115216" cy="381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CPE</a:t>
            </a:r>
            <a:endParaRPr lang="en-US" sz="800" dirty="0" smtClean="0"/>
          </a:p>
        </p:txBody>
      </p:sp>
      <p:sp>
        <p:nvSpPr>
          <p:cNvPr id="18" name="Rectangle 17"/>
          <p:cNvSpPr/>
          <p:nvPr/>
        </p:nvSpPr>
        <p:spPr bwMode="ltGray">
          <a:xfrm>
            <a:off x="557966" y="4134678"/>
            <a:ext cx="115216" cy="381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CPE</a:t>
            </a:r>
            <a:endParaRPr lang="en-US" sz="800" dirty="0" smtClean="0"/>
          </a:p>
        </p:txBody>
      </p:sp>
      <p:sp>
        <p:nvSpPr>
          <p:cNvPr id="19" name="Rectangle 18"/>
          <p:cNvSpPr/>
          <p:nvPr/>
        </p:nvSpPr>
        <p:spPr bwMode="ltGray">
          <a:xfrm>
            <a:off x="872305" y="4147930"/>
            <a:ext cx="115216" cy="381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CPE</a:t>
            </a:r>
            <a:endParaRPr lang="en-US" sz="800" dirty="0" smtClean="0"/>
          </a:p>
        </p:txBody>
      </p:sp>
      <p:cxnSp>
        <p:nvCxnSpPr>
          <p:cNvPr id="21" name="Straight Arrow Connector 20"/>
          <p:cNvCxnSpPr>
            <a:stCxn id="9" idx="0"/>
          </p:cNvCxnSpPr>
          <p:nvPr/>
        </p:nvCxnSpPr>
        <p:spPr>
          <a:xfrm flipV="1">
            <a:off x="1409560" y="2286000"/>
            <a:ext cx="1296176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</p:cNvCxnSpPr>
          <p:nvPr/>
        </p:nvCxnSpPr>
        <p:spPr>
          <a:xfrm flipV="1">
            <a:off x="2460903" y="2307534"/>
            <a:ext cx="440732" cy="66426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8" idx="2"/>
          </p:cNvCxnSpPr>
          <p:nvPr/>
        </p:nvCxnSpPr>
        <p:spPr>
          <a:xfrm flipH="1" flipV="1">
            <a:off x="3012122" y="2299252"/>
            <a:ext cx="528028" cy="67254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1161" y="3511826"/>
            <a:ext cx="963052" cy="62285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0"/>
          </p:cNvCxnSpPr>
          <p:nvPr/>
        </p:nvCxnSpPr>
        <p:spPr>
          <a:xfrm flipV="1">
            <a:off x="615574" y="3505200"/>
            <a:ext cx="726359" cy="6294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0"/>
            <a:endCxn id="9" idx="2"/>
          </p:cNvCxnSpPr>
          <p:nvPr/>
        </p:nvCxnSpPr>
        <p:spPr>
          <a:xfrm flipV="1">
            <a:off x="929913" y="3505200"/>
            <a:ext cx="479648" cy="64273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 bwMode="ltGray">
          <a:xfrm>
            <a:off x="1235103" y="4156213"/>
            <a:ext cx="115216" cy="3810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CPE</a:t>
            </a:r>
            <a:endParaRPr lang="en-US" sz="800" dirty="0" smtClean="0"/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>
          <a:xfrm flipV="1">
            <a:off x="1292711" y="3509342"/>
            <a:ext cx="199592" cy="64687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63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Capabilities expected from </a:t>
            </a:r>
            <a:r>
              <a:rPr lang="en-US" altLang="en-US" dirty="0" err="1"/>
              <a:t>PoP</a:t>
            </a:r>
            <a:r>
              <a:rPr lang="en-US" altLang="en-US" dirty="0"/>
              <a:t>/CO/MSC/MSO (</a:t>
            </a:r>
            <a:r>
              <a:rPr lang="en-US" altLang="en-US" dirty="0" smtClean="0"/>
              <a:t>micro DC</a:t>
            </a:r>
            <a:r>
              <a:rPr lang="en-US" altLang="en-US" dirty="0"/>
              <a:t>)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665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Predictable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Line rate, Low latency, Low Jitter</a:t>
            </a:r>
            <a:r>
              <a:rPr lang="en-US" altLang="en-US" dirty="0"/>
              <a:t>.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High </a:t>
            </a:r>
            <a:r>
              <a:rPr lang="en-US" altLang="en-US" dirty="0" smtClean="0"/>
              <a:t>availability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Persistent data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Networking </a:t>
            </a:r>
            <a:r>
              <a:rPr lang="en-US" altLang="en-US" dirty="0" smtClean="0"/>
              <a:t>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r</a:t>
            </a:r>
            <a:r>
              <a:rPr lang="en-US" altLang="en-US" dirty="0" smtClean="0"/>
              <a:t>educe round trips to Main DC for FIP/L3/L2 connectivity</a:t>
            </a:r>
          </a:p>
          <a:p>
            <a:pPr marL="0" indent="0">
              <a:buNone/>
            </a:pPr>
            <a:r>
              <a:rPr lang="en-US" altLang="en-US" dirty="0" smtClean="0"/>
              <a:t>Examples </a:t>
            </a:r>
            <a:r>
              <a:rPr lang="en-US" altLang="en-US" dirty="0" smtClean="0"/>
              <a:t>of VNFs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vEPC</a:t>
            </a:r>
            <a:r>
              <a:rPr lang="en-US" altLang="en-US" dirty="0" smtClean="0"/>
              <a:t> use </a:t>
            </a:r>
            <a:r>
              <a:rPr lang="en-US" altLang="en-US" dirty="0" smtClean="0"/>
              <a:t>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vRouter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vRAN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 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88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 OpenStack meet these requirements?</a:t>
            </a:r>
            <a:br>
              <a:rPr lang="en-US" altLang="en-US" dirty="0"/>
            </a:br>
            <a:r>
              <a:rPr lang="en-US" altLang="en-US" sz="2000" b="0" dirty="0"/>
              <a:t/>
            </a:r>
            <a:br>
              <a:rPr lang="en-US" altLang="en-US" sz="2000" b="0" dirty="0"/>
            </a:br>
            <a:endParaRPr lang="en-US" alt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6565" name="Content Placeholder 1"/>
          <p:cNvSpPr>
            <a:spLocks noGrp="1"/>
          </p:cNvSpPr>
          <p:nvPr>
            <p:ph idx="4294967295"/>
          </p:nvPr>
        </p:nvSpPr>
        <p:spPr>
          <a:xfrm>
            <a:off x="0" y="1727200"/>
            <a:ext cx="8228013" cy="3302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err="1" smtClean="0"/>
              <a:t>NFVi</a:t>
            </a:r>
            <a:r>
              <a:rPr lang="en-US" altLang="en-US" b="0" dirty="0" smtClean="0"/>
              <a:t> </a:t>
            </a:r>
            <a:r>
              <a:rPr lang="en-US" altLang="en-US" b="0" dirty="0"/>
              <a:t>w/ CP (VIM) per </a:t>
            </a:r>
            <a:r>
              <a:rPr lang="en-US" altLang="en-US" b="0" dirty="0" smtClean="0"/>
              <a:t>micro DC :  </a:t>
            </a:r>
            <a:r>
              <a:rPr lang="en-US" altLang="en-US" b="0" dirty="0"/>
              <a:t>C</a:t>
            </a:r>
            <a:r>
              <a:rPr lang="en-US" altLang="en-US" b="0" dirty="0" smtClean="0"/>
              <a:t>hallenges</a:t>
            </a:r>
            <a:r>
              <a:rPr lang="en-US" altLang="en-US" b="0" dirty="0"/>
              <a:t/>
            </a:r>
            <a:br>
              <a:rPr lang="en-US" altLang="en-US" b="0" dirty="0"/>
            </a:br>
            <a:endParaRPr lang="en-US" altLang="en-US" b="0" dirty="0"/>
          </a:p>
        </p:txBody>
      </p:sp>
      <p:sp>
        <p:nvSpPr>
          <p:cNvPr id="665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Control </a:t>
            </a:r>
            <a:r>
              <a:rPr lang="en-US" altLang="en-US" dirty="0"/>
              <a:t>plane to data plane footprint ratio is out of </a:t>
            </a:r>
            <a:r>
              <a:rPr lang="en-US" altLang="en-US" dirty="0" smtClean="0"/>
              <a:t>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Few </a:t>
            </a:r>
            <a:r>
              <a:rPr lang="en-US" altLang="en-US" dirty="0" smtClean="0"/>
              <a:t>projects </a:t>
            </a:r>
            <a:r>
              <a:rPr lang="en-US" altLang="en-US" dirty="0" smtClean="0"/>
              <a:t>focused on virtualizing/</a:t>
            </a:r>
            <a:r>
              <a:rPr lang="en-US" altLang="en-US" dirty="0" smtClean="0"/>
              <a:t>containerizing CP </a:t>
            </a:r>
            <a:r>
              <a:rPr lang="en-US" altLang="en-US" dirty="0" smtClean="0"/>
              <a:t>to reduce footprint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Centralized </a:t>
            </a:r>
            <a:r>
              <a:rPr lang="en-US" altLang="en-US" dirty="0" smtClean="0"/>
              <a:t>maintenance (</a:t>
            </a:r>
            <a:r>
              <a:rPr lang="en-US" altLang="en-US" dirty="0"/>
              <a:t>i</a:t>
            </a:r>
            <a:r>
              <a:rPr lang="en-US" altLang="en-US" dirty="0" smtClean="0"/>
              <a:t>ncludes upgrades)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NFV-Orchestration of </a:t>
            </a:r>
            <a:r>
              <a:rPr lang="en-US" altLang="en-US" dirty="0"/>
              <a:t>such discrete and many </a:t>
            </a:r>
            <a:r>
              <a:rPr lang="en-US" altLang="en-US" dirty="0" smtClean="0"/>
              <a:t>endpoints is </a:t>
            </a:r>
            <a:r>
              <a:rPr lang="en-US" altLang="en-US" dirty="0" smtClean="0"/>
              <a:t>complex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Quota, Resource management, single dashboard etc.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Overlay networks across VIMs</a:t>
            </a: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1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err="1" smtClean="0"/>
              <a:t>NFVi</a:t>
            </a:r>
            <a:r>
              <a:rPr lang="en-US" altLang="en-US" b="0" dirty="0" smtClean="0"/>
              <a:t> </a:t>
            </a:r>
            <a:r>
              <a:rPr lang="en-US" altLang="en-US" b="0" dirty="0"/>
              <a:t>w/o </a:t>
            </a:r>
            <a:r>
              <a:rPr lang="en-US" altLang="en-US" b="0" dirty="0" smtClean="0"/>
              <a:t>CP (headless) per micro DC : Challenges</a:t>
            </a:r>
            <a:endParaRPr lang="en-US" altLang="en-US" b="0" dirty="0"/>
          </a:p>
        </p:txBody>
      </p:sp>
      <p:sp>
        <p:nvSpPr>
          <p:cNvPr id="665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 </a:t>
            </a:r>
            <a:r>
              <a:rPr lang="en-US" altLang="en-US" dirty="0" smtClean="0"/>
              <a:t>headless micro DC </a:t>
            </a:r>
            <a:r>
              <a:rPr lang="en-US" altLang="en-US" dirty="0" smtClean="0"/>
              <a:t>has its CP in the </a:t>
            </a:r>
            <a:r>
              <a:rPr lang="en-US" altLang="en-US" dirty="0" smtClean="0"/>
              <a:t>Main </a:t>
            </a:r>
            <a:r>
              <a:rPr lang="en-US" altLang="en-US" dirty="0" smtClean="0"/>
              <a:t>D</a:t>
            </a:r>
            <a:r>
              <a:rPr lang="en-US" altLang="en-US" dirty="0"/>
              <a:t>C</a:t>
            </a:r>
            <a:r>
              <a:rPr lang="en-US" altLang="en-US" dirty="0" smtClean="0"/>
              <a:t> (aka mothership DC)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sz="1600" dirty="0"/>
              <a:t>Networking requirements for deployment and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/>
              <a:t>L2 connectivity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Bandwidth (BW)</a:t>
            </a:r>
            <a:endParaRPr lang="en-US" alt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/>
              <a:t>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Limiting the data transfer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Image copy while launch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Chattiness between CP and </a:t>
            </a:r>
            <a:r>
              <a:rPr lang="en-US" altLang="en-US" sz="1200" dirty="0" smtClean="0"/>
              <a:t>computes due </a:t>
            </a:r>
            <a:r>
              <a:rPr lang="en-US" altLang="en-US" sz="1200" dirty="0" smtClean="0"/>
              <a:t>to inter-service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Block storage support over WAN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L3 or FIP connectivity through </a:t>
            </a:r>
            <a:r>
              <a:rPr lang="en-US" altLang="en-US" sz="1200" dirty="0" smtClean="0"/>
              <a:t>mothership DC</a:t>
            </a:r>
            <a:endParaRPr lang="en-US" altLang="en-US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Logging and/or monitoring</a:t>
            </a:r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7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56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Mitigation plans</a:t>
            </a:r>
            <a:endParaRPr lang="en-US" alt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8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6565" name="Content Placeholder 1"/>
          <p:cNvSpPr>
            <a:spLocks noGrp="1"/>
          </p:cNvSpPr>
          <p:nvPr>
            <p:ph idx="4294967295"/>
          </p:nvPr>
        </p:nvSpPr>
        <p:spPr>
          <a:xfrm>
            <a:off x="0" y="1727200"/>
            <a:ext cx="8228013" cy="3302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78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>
          <a:xfrm>
            <a:off x="447676" y="520700"/>
            <a:ext cx="8227219" cy="412750"/>
          </a:xfrm>
        </p:spPr>
        <p:txBody>
          <a:bodyPr/>
          <a:lstStyle/>
          <a:p>
            <a:r>
              <a:rPr lang="en-US" altLang="en-US" dirty="0" smtClean="0"/>
              <a:t>Mitigation Plan</a:t>
            </a:r>
            <a:endParaRPr lang="en-US" altLang="en-US" dirty="0"/>
          </a:p>
        </p:txBody>
      </p:sp>
      <p:sp>
        <p:nvSpPr>
          <p:cNvPr id="665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1" y="933450"/>
            <a:ext cx="8227219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#1 Leveraging SDN Solution w/ OpenStack - Pre-requisites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6565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8227219" cy="330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Networking infrastructure to provide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L2 extension from </a:t>
            </a:r>
            <a:r>
              <a:rPr lang="en-US" altLang="en-US" dirty="0" smtClean="0"/>
              <a:t>mothership DC </a:t>
            </a:r>
            <a:r>
              <a:rPr lang="en-US" altLang="en-US" dirty="0" smtClean="0"/>
              <a:t>to </a:t>
            </a:r>
            <a:r>
              <a:rPr lang="en-US" altLang="en-US" dirty="0" smtClean="0"/>
              <a:t>micro DC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e.g</a:t>
            </a:r>
            <a:r>
              <a:rPr lang="en-US" altLang="en-US" dirty="0" smtClean="0"/>
              <a:t> VPLS)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BW &gt; 2Gbps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Latency &lt; 80 </a:t>
            </a:r>
            <a:r>
              <a:rPr lang="en-US" altLang="en-US" dirty="0" err="1" smtClean="0"/>
              <a:t>ms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Preinstalled compute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Cached images on the local compute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Storage array in </a:t>
            </a:r>
            <a:r>
              <a:rPr lang="en-US" altLang="en-US" dirty="0" smtClean="0"/>
              <a:t>micro DC </a:t>
            </a:r>
            <a:r>
              <a:rPr lang="en-US" altLang="en-US" dirty="0" smtClean="0"/>
              <a:t>for persistent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HW_VTEP enabled </a:t>
            </a:r>
            <a:r>
              <a:rPr lang="en-US" altLang="en-US" dirty="0" err="1" smtClean="0"/>
              <a:t>ToR</a:t>
            </a:r>
            <a:r>
              <a:rPr lang="en-US" altLang="en-US" dirty="0" smtClean="0"/>
              <a:t> switch</a:t>
            </a:r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34350" y="6169025"/>
            <a:ext cx="400050" cy="2317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AA58F8-4DE3-4E52-9B0F-5674E010D5C6}" type="slidenum">
              <a:rPr lang="en-US" altLang="en-US">
                <a:solidFill>
                  <a:schemeClr val="bg1"/>
                </a:solidFill>
              </a:rPr>
              <a:pPr/>
              <a:t>9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6477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08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/>
    </p:bldLst>
  </p:timing>
</p:sld>
</file>

<file path=ppt/theme/theme1.xml><?xml version="1.0" encoding="utf-8"?>
<a:theme xmlns:a="http://schemas.openxmlformats.org/drawingml/2006/main" name="blank template (2)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Presentation1" id="{8682AE6B-D043-4491-9AB5-1428D6241A5B}" vid="{524FFA4B-C6E8-4B45-939C-FDC4ACE09F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PE">
    <a:dk1>
      <a:sysClr val="windowText" lastClr="000000"/>
    </a:dk1>
    <a:lt1>
      <a:sysClr val="window" lastClr="FFFFFF"/>
    </a:lt1>
    <a:dk2>
      <a:srgbClr val="808285"/>
    </a:dk2>
    <a:lt2>
      <a:srgbClr val="C6C9CA"/>
    </a:lt2>
    <a:accent1>
      <a:srgbClr val="2AD2C9"/>
    </a:accent1>
    <a:accent2>
      <a:srgbClr val="614767"/>
    </a:accent2>
    <a:accent3>
      <a:srgbClr val="FF8D6D"/>
    </a:accent3>
    <a:accent4>
      <a:srgbClr val="5F7A76"/>
    </a:accent4>
    <a:accent5>
      <a:srgbClr val="C6C9CA"/>
    </a:accent5>
    <a:accent6>
      <a:srgbClr val="808285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HPE">
    <a:dk1>
      <a:sysClr val="windowText" lastClr="000000"/>
    </a:dk1>
    <a:lt1>
      <a:sysClr val="window" lastClr="FFFFFF"/>
    </a:lt1>
    <a:dk2>
      <a:srgbClr val="808285"/>
    </a:dk2>
    <a:lt2>
      <a:srgbClr val="C6C9CA"/>
    </a:lt2>
    <a:accent1>
      <a:srgbClr val="2AD2C9"/>
    </a:accent1>
    <a:accent2>
      <a:srgbClr val="614767"/>
    </a:accent2>
    <a:accent3>
      <a:srgbClr val="FF8D6D"/>
    </a:accent3>
    <a:accent4>
      <a:srgbClr val="5F7A76"/>
    </a:accent4>
    <a:accent5>
      <a:srgbClr val="C6C9CA"/>
    </a:accent5>
    <a:accent6>
      <a:srgbClr val="808285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HPE">
    <a:dk1>
      <a:sysClr val="windowText" lastClr="000000"/>
    </a:dk1>
    <a:lt1>
      <a:sysClr val="window" lastClr="FFFFFF"/>
    </a:lt1>
    <a:dk2>
      <a:srgbClr val="808285"/>
    </a:dk2>
    <a:lt2>
      <a:srgbClr val="C6C9CA"/>
    </a:lt2>
    <a:accent1>
      <a:srgbClr val="2AD2C9"/>
    </a:accent1>
    <a:accent2>
      <a:srgbClr val="614767"/>
    </a:accent2>
    <a:accent3>
      <a:srgbClr val="FF8D6D"/>
    </a:accent3>
    <a:accent4>
      <a:srgbClr val="5F7A76"/>
    </a:accent4>
    <a:accent5>
      <a:srgbClr val="C6C9CA"/>
    </a:accent5>
    <a:accent6>
      <a:srgbClr val="808285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HPE">
    <a:dk1>
      <a:sysClr val="windowText" lastClr="000000"/>
    </a:dk1>
    <a:lt1>
      <a:sysClr val="window" lastClr="FFFFFF"/>
    </a:lt1>
    <a:dk2>
      <a:srgbClr val="808285"/>
    </a:dk2>
    <a:lt2>
      <a:srgbClr val="C6C9CA"/>
    </a:lt2>
    <a:accent1>
      <a:srgbClr val="2AD2C9"/>
    </a:accent1>
    <a:accent2>
      <a:srgbClr val="614767"/>
    </a:accent2>
    <a:accent3>
      <a:srgbClr val="FF8D6D"/>
    </a:accent3>
    <a:accent4>
      <a:srgbClr val="5F7A76"/>
    </a:accent4>
    <a:accent5>
      <a:srgbClr val="C6C9CA"/>
    </a:accent5>
    <a:accent6>
      <a:srgbClr val="808285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C4737B7978148B781777860233480" ma:contentTypeVersion="1" ma:contentTypeDescription="Create a new document." ma:contentTypeScope="" ma:versionID="d11c1a4d4f78119b53ca295ddb2eca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4c335012d48a275077b5af770720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3A451C-1A02-4DD8-8229-96B09C55E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632FE6-2137-4433-A719-913D2EBAFB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BD978-A1E6-44EB-9557-32123738832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8766</TotalTime>
  <Words>872</Words>
  <Application>Microsoft Office PowerPoint</Application>
  <PresentationFormat>On-screen Show (4:3)</PresentationFormat>
  <Paragraphs>271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HP Simplified</vt:lpstr>
      <vt:lpstr>blank template (2)</vt:lpstr>
      <vt:lpstr>PowerPoint Presentation</vt:lpstr>
      <vt:lpstr>Agenda</vt:lpstr>
      <vt:lpstr>Requirement Description Problem Statement </vt:lpstr>
      <vt:lpstr>Capabilities expected from PoP/CO/MSC/MSO (micro DC) </vt:lpstr>
      <vt:lpstr>Can OpenStack meet these requirements?  </vt:lpstr>
      <vt:lpstr>NFVi w/ CP (VIM) per micro DC :  Challenges </vt:lpstr>
      <vt:lpstr>NFVi w/o CP (headless) per micro DC : Challenges</vt:lpstr>
      <vt:lpstr>Mitigation plans</vt:lpstr>
      <vt:lpstr>Mitigation Plan</vt:lpstr>
      <vt:lpstr>Mitigation Plans</vt:lpstr>
      <vt:lpstr>Mitigation Plans</vt:lpstr>
      <vt:lpstr>Mitigation Plans</vt:lpstr>
      <vt:lpstr>Mitigation Plans</vt:lpstr>
      <vt:lpstr>Open Items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subtitle, heading and content layout</dc:title>
  <dc:creator>Cassy Validum</dc:creator>
  <cp:lastModifiedBy>Vinod, Chegu</cp:lastModifiedBy>
  <cp:revision>72</cp:revision>
  <dcterms:created xsi:type="dcterms:W3CDTF">2016-04-08T19:36:56Z</dcterms:created>
  <dcterms:modified xsi:type="dcterms:W3CDTF">2016-04-28T19:10:14Z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0x010100302C4737B7978148B781777860233480</vt:lpwstr>
  </property>
</Properties>
</file>