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C2E99-5F77-6E46-9187-484229627C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A9572-6457-D24F-9414-5A4A405E0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9572-6457-D24F-9414-5A4A405E00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A9572-6457-D24F-9414-5A4A405E00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3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2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5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BA30-F012-AB40-A2A0-180509141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69E2-0484-8B4F-8DEB-7F574B1E3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1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ugzilla.redhat.com/show_bug.cgi?id=1212988" TargetMode="External"/><Relationship Id="rId3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eph.com/docs/master/rados/configuration/osd-config-ref/" TargetMode="External"/><Relationship Id="rId4" Type="http://schemas.openxmlformats.org/officeDocument/2006/relationships/hyperlink" Target="http://docs.ceph.com/docs/firefly/dev/osd_internals/scrub/" TargetMode="External"/><Relationship Id="rId5" Type="http://schemas.openxmlformats.org/officeDocument/2006/relationships/hyperlink" Target="https://www.youtube.com/watch?v=MKGveB9kKdQ" TargetMode="External"/><Relationship Id="rId6" Type="http://schemas.openxmlformats.org/officeDocument/2006/relationships/hyperlink" Target="https://www.youtube.com/watch?v=1RvE4eRglbM" TargetMode="External"/><Relationship Id="rId7" Type="http://schemas.openxmlformats.org/officeDocument/2006/relationships/hyperlink" Target="http://www.enterprisestorageforum.com/storage-hardware/selecting-a-disk-drive-how-not-to-do-research-1.html" TargetMode="External"/><Relationship Id="rId8" Type="http://schemas.openxmlformats.org/officeDocument/2006/relationships/hyperlink" Target="https://wiki.zmanda.com/index.php/Amanda_chapter_in_Backup_and_Recovery%23Backup_scheduling" TargetMode="External"/><Relationship Id="rId9" Type="http://schemas.openxmlformats.org/officeDocument/2006/relationships/hyperlink" Target="https://www.spinics.net/lists/ceph-devel/msg27293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ph.com/planet/deep-scrub-distribu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oodbadugl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89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6395886"/>
            <a:ext cx="91439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FF0000"/>
                </a:solidFill>
              </a:rPr>
              <a:t>Everything you always wanted to know about scrubs but were afraid to ask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324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Scrubs tend to be clumpy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71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root@mel-1-csx-ceph1-001:~# for date in `</a:t>
            </a:r>
            <a:r>
              <a:rPr lang="en-US" sz="1600" dirty="0" err="1" smtClean="0">
                <a:latin typeface="Menlo Regular"/>
                <a:cs typeface="Menlo Regular"/>
              </a:rPr>
              <a:t>ceph</a:t>
            </a:r>
            <a:r>
              <a:rPr lang="en-US" sz="1600" dirty="0" smtClean="0">
                <a:latin typeface="Menlo Regular"/>
                <a:cs typeface="Menlo Regular"/>
              </a:rPr>
              <a:t> </a:t>
            </a:r>
            <a:r>
              <a:rPr lang="en-US" sz="1600" dirty="0" err="1" smtClean="0">
                <a:latin typeface="Menlo Regular"/>
                <a:cs typeface="Menlo Regular"/>
              </a:rPr>
              <a:t>pg</a:t>
            </a:r>
            <a:r>
              <a:rPr lang="en-US" sz="1600" dirty="0" smtClean="0">
                <a:latin typeface="Menlo Regular"/>
                <a:cs typeface="Menlo Regular"/>
              </a:rPr>
              <a:t> dump | </a:t>
            </a:r>
            <a:r>
              <a:rPr lang="en-US" sz="1600" dirty="0" err="1" smtClean="0">
                <a:latin typeface="Menlo Regular"/>
                <a:cs typeface="Menlo Regular"/>
              </a:rPr>
              <a:t>grep</a:t>
            </a:r>
            <a:r>
              <a:rPr lang="en-US" sz="1600" dirty="0" smtClean="0">
                <a:latin typeface="Menlo Regular"/>
                <a:cs typeface="Menlo Regular"/>
              </a:rPr>
              <a:t> active | </a:t>
            </a:r>
            <a:r>
              <a:rPr lang="en-US" sz="1600" dirty="0" err="1" smtClean="0">
                <a:latin typeface="Menlo Regular"/>
                <a:cs typeface="Menlo Regular"/>
              </a:rPr>
              <a:t>awk</a:t>
            </a:r>
            <a:r>
              <a:rPr lang="en-US" sz="1600" dirty="0" smtClean="0">
                <a:latin typeface="Menlo Regular"/>
                <a:cs typeface="Menlo Regular"/>
              </a:rPr>
              <a:t> '{print $20}'`; do date +%A -d $date; done | sort | </a:t>
            </a:r>
            <a:r>
              <a:rPr lang="en-US" sz="1600" dirty="0" err="1" smtClean="0">
                <a:latin typeface="Menlo Regular"/>
                <a:cs typeface="Menlo Regular"/>
              </a:rPr>
              <a:t>uniq</a:t>
            </a:r>
            <a:r>
              <a:rPr lang="en-US" sz="1600" dirty="0" smtClean="0">
                <a:latin typeface="Menlo Regular"/>
                <a:cs typeface="Menlo Regular"/>
              </a:rPr>
              <a:t> –c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dumped all in format plain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9640 Friday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5203 Monday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210 Saturday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36672 Sunday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33730 Thursday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94 Tuesday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14827 Wednesday</a:t>
            </a:r>
          </a:p>
          <a:p>
            <a:pPr marL="0" indent="0">
              <a:buNone/>
            </a:pPr>
            <a:endParaRPr lang="en-US" sz="16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root@csi-a-ceph1-001:~# </a:t>
            </a:r>
            <a:r>
              <a:rPr lang="en-US" sz="1600" dirty="0" err="1" smtClean="0">
                <a:latin typeface="Menlo Regular"/>
                <a:cs typeface="Menlo Regular"/>
              </a:rPr>
              <a:t>ceph</a:t>
            </a:r>
            <a:r>
              <a:rPr lang="en-US" sz="1600" dirty="0" smtClean="0">
                <a:latin typeface="Menlo Regular"/>
                <a:cs typeface="Menlo Regular"/>
              </a:rPr>
              <a:t> </a:t>
            </a:r>
            <a:r>
              <a:rPr lang="en-US" sz="1600" dirty="0" err="1" smtClean="0">
                <a:latin typeface="Menlo Regular"/>
                <a:cs typeface="Menlo Regular"/>
              </a:rPr>
              <a:t>pg</a:t>
            </a:r>
            <a:r>
              <a:rPr lang="en-US" sz="1600" dirty="0" smtClean="0">
                <a:latin typeface="Menlo Regular"/>
                <a:cs typeface="Menlo Regular"/>
              </a:rPr>
              <a:t> dump | </a:t>
            </a:r>
            <a:r>
              <a:rPr lang="en-US" sz="1600" dirty="0" err="1" smtClean="0">
                <a:latin typeface="Menlo Regular"/>
                <a:cs typeface="Menlo Regular"/>
              </a:rPr>
              <a:t>awk</a:t>
            </a:r>
            <a:r>
              <a:rPr lang="en-US" sz="1600" dirty="0" smtClean="0">
                <a:latin typeface="Menlo Regular"/>
                <a:cs typeface="Menlo Regular"/>
              </a:rPr>
              <a:t> '$1 ~ /[0-9a-f]+\.[0-9a-f]+/ {print $22, $23, $1}' | sort  | </a:t>
            </a:r>
            <a:r>
              <a:rPr lang="en-US" sz="1600" dirty="0" err="1" smtClean="0">
                <a:latin typeface="Menlo Regular"/>
                <a:cs typeface="Menlo Regular"/>
              </a:rPr>
              <a:t>grep</a:t>
            </a:r>
            <a:r>
              <a:rPr lang="en-US" sz="1600" dirty="0" smtClean="0">
                <a:latin typeface="Menlo Regular"/>
                <a:cs typeface="Menlo Regular"/>
              </a:rPr>
              <a:t> -c "2015-12-09"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dumped all in format plain</a:t>
            </a:r>
          </a:p>
          <a:p>
            <a:pPr marL="0" indent="0">
              <a:buNone/>
            </a:pPr>
            <a:r>
              <a:rPr lang="en-US" sz="1600" dirty="0">
                <a:latin typeface="Menlo Regular"/>
                <a:cs typeface="Menlo Regular"/>
              </a:rPr>
              <a:t>0</a:t>
            </a:r>
            <a:endParaRPr lang="en-US" sz="1600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root@csi-a-ceph1-001:~# </a:t>
            </a:r>
            <a:r>
              <a:rPr lang="en-US" sz="1600" dirty="0" err="1" smtClean="0">
                <a:latin typeface="Menlo Regular"/>
                <a:cs typeface="Menlo Regular"/>
              </a:rPr>
              <a:t>ceph</a:t>
            </a:r>
            <a:r>
              <a:rPr lang="en-US" sz="1600" dirty="0" smtClean="0">
                <a:latin typeface="Menlo Regular"/>
                <a:cs typeface="Menlo Regular"/>
              </a:rPr>
              <a:t> </a:t>
            </a:r>
            <a:r>
              <a:rPr lang="en-US" sz="1600" dirty="0" err="1" smtClean="0">
                <a:latin typeface="Menlo Regular"/>
                <a:cs typeface="Menlo Regular"/>
              </a:rPr>
              <a:t>pg</a:t>
            </a:r>
            <a:r>
              <a:rPr lang="en-US" sz="1600" dirty="0" smtClean="0">
                <a:latin typeface="Menlo Regular"/>
                <a:cs typeface="Menlo Regular"/>
              </a:rPr>
              <a:t> dump | </a:t>
            </a:r>
            <a:r>
              <a:rPr lang="en-US" sz="1600" dirty="0" err="1" smtClean="0">
                <a:latin typeface="Menlo Regular"/>
                <a:cs typeface="Menlo Regular"/>
              </a:rPr>
              <a:t>awk</a:t>
            </a:r>
            <a:r>
              <a:rPr lang="en-US" sz="1600" dirty="0" smtClean="0">
                <a:latin typeface="Menlo Regular"/>
                <a:cs typeface="Menlo Regular"/>
              </a:rPr>
              <a:t> '$1 ~ /[0-9a-f]+\.[0-9a-f]+/ {print $22, $23, $1}' | sort  | </a:t>
            </a:r>
            <a:r>
              <a:rPr lang="en-US" sz="1600" dirty="0" err="1" smtClean="0">
                <a:latin typeface="Menlo Regular"/>
                <a:cs typeface="Menlo Regular"/>
              </a:rPr>
              <a:t>grep</a:t>
            </a:r>
            <a:r>
              <a:rPr lang="en-US" sz="1600" dirty="0" smtClean="0">
                <a:latin typeface="Menlo Regular"/>
                <a:cs typeface="Menlo Regular"/>
              </a:rPr>
              <a:t> -c "2015-12-11"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dumped all in format plain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2112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root@csi-a-ceph1-001:~# </a:t>
            </a:r>
            <a:r>
              <a:rPr lang="en-US" sz="1600" dirty="0" err="1" smtClean="0">
                <a:latin typeface="Menlo Regular"/>
                <a:cs typeface="Menlo Regular"/>
              </a:rPr>
              <a:t>ceph</a:t>
            </a:r>
            <a:r>
              <a:rPr lang="en-US" sz="1600" dirty="0" smtClean="0">
                <a:latin typeface="Menlo Regular"/>
                <a:cs typeface="Menlo Regular"/>
              </a:rPr>
              <a:t> </a:t>
            </a:r>
            <a:r>
              <a:rPr lang="en-US" sz="1600" dirty="0" err="1" smtClean="0">
                <a:latin typeface="Menlo Regular"/>
                <a:cs typeface="Menlo Regular"/>
              </a:rPr>
              <a:t>pg</a:t>
            </a:r>
            <a:r>
              <a:rPr lang="en-US" sz="1600" dirty="0" smtClean="0">
                <a:latin typeface="Menlo Regular"/>
                <a:cs typeface="Menlo Regular"/>
              </a:rPr>
              <a:t> dump | </a:t>
            </a:r>
            <a:r>
              <a:rPr lang="en-US" sz="1600" dirty="0" err="1" smtClean="0">
                <a:latin typeface="Menlo Regular"/>
                <a:cs typeface="Menlo Regular"/>
              </a:rPr>
              <a:t>awk</a:t>
            </a:r>
            <a:r>
              <a:rPr lang="en-US" sz="1600" dirty="0" smtClean="0">
                <a:latin typeface="Menlo Regular"/>
                <a:cs typeface="Menlo Regular"/>
              </a:rPr>
              <a:t> '$1 ~ /[0-9a-f]+\.[0-9a-f]+/ {print $22, $23, $1}' | sort  | </a:t>
            </a:r>
            <a:r>
              <a:rPr lang="en-US" sz="1600" dirty="0" err="1" smtClean="0">
                <a:latin typeface="Menlo Regular"/>
                <a:cs typeface="Menlo Regular"/>
              </a:rPr>
              <a:t>grep</a:t>
            </a:r>
            <a:r>
              <a:rPr lang="en-US" sz="1600" dirty="0" smtClean="0">
                <a:latin typeface="Menlo Regular"/>
                <a:cs typeface="Menlo Regular"/>
              </a:rPr>
              <a:t> -c "2015-12"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dumped all in format plain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23792</a:t>
            </a:r>
            <a:endParaRPr lang="en-US" sz="1600" dirty="0">
              <a:latin typeface="Menlo Regular"/>
              <a:cs typeface="Menlo Regular"/>
            </a:endParaRPr>
          </a:p>
          <a:p>
            <a:pPr marL="0" indent="0">
              <a:buNone/>
            </a:pPr>
            <a:endParaRPr lang="en-US" sz="1600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endParaRPr lang="en-US" sz="16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200" dirty="0" smtClean="0">
                <a:latin typeface="Menlo Regular"/>
                <a:cs typeface="Menlo Regular"/>
              </a:rPr>
              <a:t>* The column numbers for </a:t>
            </a:r>
            <a:r>
              <a:rPr lang="en-US" sz="1200" dirty="0" err="1" smtClean="0">
                <a:latin typeface="Menlo Regular"/>
                <a:cs typeface="Menlo Regular"/>
              </a:rPr>
              <a:t>awk</a:t>
            </a:r>
            <a:r>
              <a:rPr lang="en-US" sz="1200" dirty="0" smtClean="0">
                <a:latin typeface="Menlo Regular"/>
                <a:cs typeface="Menlo Regular"/>
              </a:rPr>
              <a:t> vary between Dumpling and Firefly, perhaps Hammer too</a:t>
            </a:r>
            <a:endParaRPr lang="en-US" sz="1200" dirty="0"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87508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Workaround / remediation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1047"/>
          </a:xfrm>
        </p:spPr>
        <p:txBody>
          <a:bodyPr>
            <a:noAutofit/>
          </a:bodyPr>
          <a:lstStyle/>
          <a:p>
            <a:r>
              <a:rPr lang="en-US" sz="2000" dirty="0" smtClean="0"/>
              <a:t>After </a:t>
            </a:r>
            <a:r>
              <a:rPr lang="en-US" sz="2000" dirty="0" err="1" smtClean="0"/>
              <a:t>eg</a:t>
            </a:r>
            <a:r>
              <a:rPr lang="en-US" sz="2000" dirty="0" smtClean="0"/>
              <a:t>. a week of scrubs disabled in us-internal-1, the backlog is too large to safely enable normal scrubbing</a:t>
            </a:r>
          </a:p>
          <a:p>
            <a:r>
              <a:rPr lang="en-US" sz="2000" dirty="0" smtClean="0"/>
              <a:t>Starting with the least-recently-scrubbed PG’s, loop through issuing a new scrub every N seconds</a:t>
            </a:r>
          </a:p>
          <a:p>
            <a:r>
              <a:rPr lang="en-US" sz="2000" dirty="0" smtClean="0"/>
              <a:t>N has to be large enough for this aggressive approach to not itself effect impactful parallelism, but small enough that we make headway</a:t>
            </a:r>
          </a:p>
          <a:p>
            <a:r>
              <a:rPr lang="en-US" sz="2000" dirty="0" smtClean="0"/>
              <a:t>For a cluster with 60424 PG’s and a 28 day interval, we need to scrub 2158 PG’s per day just to break even</a:t>
            </a:r>
          </a:p>
          <a:p>
            <a:r>
              <a:rPr lang="en-US" sz="2000" dirty="0" smtClean="0"/>
              <a:t>That’s 89 / hour, or one every 40 seconds on average</a:t>
            </a:r>
          </a:p>
          <a:p>
            <a:r>
              <a:rPr lang="en-US" sz="2000" dirty="0" smtClean="0"/>
              <a:t>To erode backlog, we need to be more aggressive</a:t>
            </a:r>
          </a:p>
          <a:p>
            <a:r>
              <a:rPr lang="en-US" sz="2000" dirty="0" smtClean="0"/>
              <a:t>Experience shows that one every 20 seconds is the limit in a 450OSD @ 70% full cluster: this results in parallelism of 8-11</a:t>
            </a:r>
          </a:p>
          <a:p>
            <a:r>
              <a:rPr lang="en-US" sz="2000" dirty="0" smtClean="0"/>
              <a:t>Note that time to deep-scrub a given PG is a function of how full it is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830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2372"/>
            <a:ext cx="8229600" cy="551379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#!/bin/bash</a:t>
            </a:r>
          </a:p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for </a:t>
            </a:r>
            <a:r>
              <a:rPr lang="en-US" dirty="0" err="1" smtClean="0">
                <a:latin typeface="Menlo Regular"/>
                <a:cs typeface="Menlo Regular"/>
              </a:rPr>
              <a:t>i</a:t>
            </a:r>
            <a:r>
              <a:rPr lang="en-US" dirty="0" smtClean="0">
                <a:latin typeface="Menlo Regular"/>
                <a:cs typeface="Menlo Regular"/>
              </a:rPr>
              <a:t> in  $(</a:t>
            </a:r>
            <a:r>
              <a:rPr lang="en-US" dirty="0" err="1" smtClean="0">
                <a:latin typeface="Menlo Regular"/>
                <a:cs typeface="Menlo Regular"/>
              </a:rPr>
              <a:t>ceph</a:t>
            </a:r>
            <a:r>
              <a:rPr lang="en-US" dirty="0" smtClean="0">
                <a:latin typeface="Menlo Regular"/>
                <a:cs typeface="Menlo Regular"/>
              </a:rPr>
              <a:t> </a:t>
            </a:r>
            <a:r>
              <a:rPr lang="en-US" dirty="0" err="1" smtClean="0">
                <a:latin typeface="Menlo Regular"/>
                <a:cs typeface="Menlo Regular"/>
              </a:rPr>
              <a:t>pg</a:t>
            </a:r>
            <a:r>
              <a:rPr lang="en-US" dirty="0" smtClean="0">
                <a:latin typeface="Menlo Regular"/>
                <a:cs typeface="Menlo Regular"/>
              </a:rPr>
              <a:t> dump | </a:t>
            </a:r>
            <a:r>
              <a:rPr lang="en-US" dirty="0" err="1" smtClean="0">
                <a:latin typeface="Menlo Regular"/>
                <a:cs typeface="Menlo Regular"/>
              </a:rPr>
              <a:t>awk</a:t>
            </a:r>
            <a:r>
              <a:rPr lang="en-US" dirty="0" smtClean="0">
                <a:latin typeface="Menlo Regular"/>
                <a:cs typeface="Menlo Regular"/>
              </a:rPr>
              <a:t> '$1 ~ /[0-9a-f]+\.[0-9a-f]+/ {print $22, $23, $1}' | sort | </a:t>
            </a:r>
            <a:r>
              <a:rPr lang="en-US" dirty="0" err="1" smtClean="0">
                <a:latin typeface="Menlo Regular"/>
                <a:cs typeface="Menlo Regular"/>
              </a:rPr>
              <a:t>awk</a:t>
            </a:r>
            <a:r>
              <a:rPr lang="en-US" dirty="0" smtClean="0">
                <a:latin typeface="Menlo Regular"/>
                <a:cs typeface="Menlo Regular"/>
              </a:rPr>
              <a:t> '{print $3}’ ) ; do </a:t>
            </a:r>
            <a:r>
              <a:rPr lang="en-US" dirty="0" err="1" smtClean="0">
                <a:latin typeface="Menlo Regular"/>
                <a:cs typeface="Menlo Regular"/>
              </a:rPr>
              <a:t>ceph</a:t>
            </a:r>
            <a:r>
              <a:rPr lang="en-US" dirty="0" smtClean="0">
                <a:latin typeface="Menlo Regular"/>
                <a:cs typeface="Menlo Regular"/>
              </a:rPr>
              <a:t> </a:t>
            </a:r>
            <a:r>
              <a:rPr lang="en-US" dirty="0" err="1" smtClean="0">
                <a:latin typeface="Menlo Regular"/>
                <a:cs typeface="Menlo Regular"/>
              </a:rPr>
              <a:t>pg</a:t>
            </a:r>
            <a:r>
              <a:rPr lang="en-US" dirty="0" smtClean="0">
                <a:latin typeface="Menlo Regular"/>
                <a:cs typeface="Menlo Regular"/>
              </a:rPr>
              <a:t> deep-scrub $</a:t>
            </a:r>
            <a:r>
              <a:rPr lang="en-US" dirty="0" err="1" smtClean="0">
                <a:latin typeface="Menlo Regular"/>
                <a:cs typeface="Menlo Regular"/>
              </a:rPr>
              <a:t>i</a:t>
            </a:r>
            <a:r>
              <a:rPr lang="en-US" dirty="0" smtClean="0">
                <a:latin typeface="Menlo Regular"/>
                <a:cs typeface="Menlo Regular"/>
              </a:rPr>
              <a:t> ; sleep 20 ; done &amp;</a:t>
            </a:r>
          </a:p>
          <a:p>
            <a:pPr marL="0" indent="0">
              <a:buNone/>
            </a:pPr>
            <a:endParaRPr lang="en-US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# </a:t>
            </a:r>
            <a:r>
              <a:rPr lang="en-US" dirty="0" err="1" smtClean="0">
                <a:latin typeface="Menlo Regular"/>
                <a:cs typeface="Menlo Regular"/>
              </a:rPr>
              <a:t>nohup</a:t>
            </a:r>
            <a:r>
              <a:rPr lang="en-US" dirty="0" smtClean="0">
                <a:latin typeface="Menlo Regular"/>
                <a:cs typeface="Menlo Regular"/>
              </a:rPr>
              <a:t> /root/bin/</a:t>
            </a:r>
            <a:r>
              <a:rPr lang="en-US" dirty="0" err="1" smtClean="0">
                <a:latin typeface="Menlo Regular"/>
                <a:cs typeface="Menlo Regular"/>
              </a:rPr>
              <a:t>ceph</a:t>
            </a:r>
            <a:r>
              <a:rPr lang="en-US" dirty="0" smtClean="0">
                <a:latin typeface="Menlo Regular"/>
                <a:cs typeface="Menlo Regular"/>
              </a:rPr>
              <a:t>-scrubs-</a:t>
            </a:r>
            <a:r>
              <a:rPr lang="en-US" dirty="0" err="1" smtClean="0">
                <a:latin typeface="Menlo Regular"/>
                <a:cs typeface="Menlo Regular"/>
              </a:rPr>
              <a:t>firefly.sh</a:t>
            </a:r>
            <a:endParaRPr lang="en-US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dirty="0" err="1" smtClean="0">
                <a:latin typeface="Menlo Regular"/>
                <a:cs typeface="Menlo Regular"/>
              </a:rPr>
              <a:t>nohup</a:t>
            </a:r>
            <a:r>
              <a:rPr lang="en-US" dirty="0" smtClean="0">
                <a:latin typeface="Menlo Regular"/>
                <a:cs typeface="Menlo Regular"/>
              </a:rPr>
              <a:t>: ignoring input and appending output to `</a:t>
            </a:r>
            <a:r>
              <a:rPr lang="en-US" dirty="0" err="1" smtClean="0">
                <a:latin typeface="Menlo Regular"/>
                <a:cs typeface="Menlo Regular"/>
              </a:rPr>
              <a:t>nohup.out</a:t>
            </a:r>
            <a:r>
              <a:rPr lang="en-US" dirty="0" smtClean="0">
                <a:latin typeface="Menlo Regular"/>
                <a:cs typeface="Menlo Regular"/>
              </a:rPr>
              <a:t>’</a:t>
            </a:r>
          </a:p>
          <a:p>
            <a:pPr marL="0" indent="0">
              <a:buNone/>
            </a:pPr>
            <a:endParaRPr lang="en-US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# tail –f </a:t>
            </a:r>
            <a:r>
              <a:rPr lang="en-US" dirty="0" err="1" smtClean="0">
                <a:latin typeface="Menlo Regular"/>
                <a:cs typeface="Menlo Regular"/>
              </a:rPr>
              <a:t>nohup.out</a:t>
            </a:r>
            <a:endParaRPr lang="en-US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dirty="0">
                <a:latin typeface="Menlo Regular"/>
                <a:cs typeface="Menlo Regular"/>
              </a:rPr>
              <a:t>i</a:t>
            </a:r>
            <a:r>
              <a:rPr lang="en-US" dirty="0" smtClean="0">
                <a:latin typeface="Menlo Regular"/>
                <a:cs typeface="Menlo Regular"/>
              </a:rPr>
              <a:t>nstructing </a:t>
            </a:r>
            <a:r>
              <a:rPr lang="en-US" dirty="0" err="1" smtClean="0">
                <a:latin typeface="Menlo Regular"/>
                <a:cs typeface="Menlo Regular"/>
              </a:rPr>
              <a:t>pg</a:t>
            </a:r>
            <a:r>
              <a:rPr lang="en-US" dirty="0" smtClean="0">
                <a:latin typeface="Menlo Regular"/>
                <a:cs typeface="Menlo Regular"/>
              </a:rPr>
              <a:t> 7.312 on osd.52 to deep-scrub</a:t>
            </a:r>
          </a:p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instructing </a:t>
            </a:r>
            <a:r>
              <a:rPr lang="en-US" dirty="0" err="1" smtClean="0">
                <a:latin typeface="Menlo Regular"/>
                <a:cs typeface="Menlo Regular"/>
              </a:rPr>
              <a:t>pg</a:t>
            </a:r>
            <a:r>
              <a:rPr lang="en-US" dirty="0" smtClean="0">
                <a:latin typeface="Menlo Regular"/>
                <a:cs typeface="Menlo Regular"/>
              </a:rPr>
              <a:t> 15.6a1 on osd.92 to deep-scrub</a:t>
            </a:r>
          </a:p>
          <a:p>
            <a:pPr marL="0" indent="0">
              <a:buNone/>
            </a:pPr>
            <a:r>
              <a:rPr lang="en-US" dirty="0">
                <a:latin typeface="Menlo Regular"/>
                <a:cs typeface="Menlo Regular"/>
              </a:rPr>
              <a:t>i</a:t>
            </a:r>
            <a:r>
              <a:rPr lang="en-US" dirty="0" smtClean="0">
                <a:latin typeface="Menlo Regular"/>
                <a:cs typeface="Menlo Regular"/>
              </a:rPr>
              <a:t>nstructing </a:t>
            </a:r>
            <a:r>
              <a:rPr lang="en-US" dirty="0" err="1" smtClean="0">
                <a:latin typeface="Menlo Regular"/>
                <a:cs typeface="Menlo Regular"/>
              </a:rPr>
              <a:t>pg</a:t>
            </a:r>
            <a:r>
              <a:rPr lang="en-US" dirty="0" smtClean="0">
                <a:latin typeface="Menlo Regular"/>
                <a:cs typeface="Menlo Regular"/>
              </a:rPr>
              <a:t> 7.38a on osd.92 to deep-scrub</a:t>
            </a:r>
          </a:p>
          <a:p>
            <a:pPr marL="0" indent="0">
              <a:buNone/>
            </a:pPr>
            <a:endParaRPr lang="en-US" dirty="0" smtClean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# tail –f /</a:t>
            </a:r>
            <a:r>
              <a:rPr lang="en-US" dirty="0" err="1" smtClean="0">
                <a:latin typeface="Menlo Regular"/>
                <a:cs typeface="Menlo Regular"/>
              </a:rPr>
              <a:t>var</a:t>
            </a:r>
            <a:r>
              <a:rPr lang="en-US" dirty="0" smtClean="0">
                <a:latin typeface="Menlo Regular"/>
                <a:cs typeface="Menlo Regular"/>
              </a:rPr>
              <a:t>/log/</a:t>
            </a:r>
            <a:r>
              <a:rPr lang="en-US" dirty="0" err="1" smtClean="0">
                <a:latin typeface="Menlo Regular"/>
                <a:cs typeface="Menlo Regular"/>
              </a:rPr>
              <a:t>ceph.log</a:t>
            </a:r>
            <a:r>
              <a:rPr lang="en-US" dirty="0" smtClean="0">
                <a:latin typeface="Menlo Regular"/>
                <a:cs typeface="Menlo Regular"/>
              </a:rPr>
              <a:t> (or run </a:t>
            </a:r>
            <a:r>
              <a:rPr lang="en-US" sz="2900" dirty="0" err="1" smtClean="0">
                <a:latin typeface="Menlo Regular"/>
                <a:cs typeface="Menlo Regular"/>
              </a:rPr>
              <a:t>ceph</a:t>
            </a:r>
            <a:r>
              <a:rPr lang="en-US" sz="2900" dirty="0" smtClean="0">
                <a:latin typeface="Menlo Regular"/>
                <a:cs typeface="Menlo Regular"/>
              </a:rPr>
              <a:t> –w</a:t>
            </a:r>
            <a:r>
              <a:rPr lang="en-US" dirty="0" smtClean="0">
                <a:latin typeface="Menlo Regular"/>
                <a:cs typeface="Menlo Regula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Menlo Regular"/>
                <a:cs typeface="Menlo Regular"/>
              </a:rPr>
              <a:t>2015-12-14 20:48:38.355792 mon.0 [INF] </a:t>
            </a:r>
            <a:r>
              <a:rPr lang="en-US" dirty="0" err="1" smtClean="0">
                <a:latin typeface="Menlo Regular"/>
                <a:cs typeface="Menlo Regular"/>
              </a:rPr>
              <a:t>pgmap</a:t>
            </a:r>
            <a:r>
              <a:rPr lang="en-US" dirty="0" smtClean="0">
                <a:latin typeface="Menlo Regular"/>
                <a:cs typeface="Menlo Regular"/>
              </a:rPr>
              <a:t> v41136276: 60424 </a:t>
            </a:r>
            <a:r>
              <a:rPr lang="en-US" dirty="0" err="1" smtClean="0">
                <a:latin typeface="Menlo Regular"/>
                <a:cs typeface="Menlo Regular"/>
              </a:rPr>
              <a:t>pgs</a:t>
            </a:r>
            <a:r>
              <a:rPr lang="en-US" dirty="0" smtClean="0">
                <a:latin typeface="Menlo Regular"/>
                <a:cs typeface="Menlo Regular"/>
              </a:rPr>
              <a:t>: 60385 </a:t>
            </a:r>
            <a:r>
              <a:rPr lang="en-US" dirty="0" err="1" smtClean="0">
                <a:latin typeface="Menlo Regular"/>
                <a:cs typeface="Menlo Regular"/>
              </a:rPr>
              <a:t>active+clean</a:t>
            </a:r>
            <a:r>
              <a:rPr lang="en-US" dirty="0" smtClean="0">
                <a:latin typeface="Menlo Regular"/>
                <a:cs typeface="Menlo Regular"/>
              </a:rPr>
              <a:t>, 11 </a:t>
            </a:r>
            <a:r>
              <a:rPr lang="en-US" dirty="0" err="1" smtClean="0">
                <a:latin typeface="Menlo Regular"/>
                <a:cs typeface="Menlo Regular"/>
              </a:rPr>
              <a:t>active+clean+scrubbing+deep</a:t>
            </a:r>
            <a:r>
              <a:rPr lang="en-US" dirty="0" smtClean="0">
                <a:latin typeface="Menlo Regular"/>
                <a:cs typeface="Menlo Regular"/>
              </a:rPr>
              <a:t>; 305 TB data, 915 TB used</a:t>
            </a:r>
          </a:p>
          <a:p>
            <a:pPr marL="0" indent="0">
              <a:buNone/>
            </a:pPr>
            <a:r>
              <a:rPr lang="nl-NL" dirty="0" smtClean="0">
                <a:latin typeface="Menlo Regular"/>
                <a:cs typeface="Menlo Regular"/>
              </a:rPr>
              <a:t>2016-01-21 23:01:53.386587 osd.285 10.203.17.40:6812/3871 874 : [INF] 3.3b88 </a:t>
            </a:r>
            <a:r>
              <a:rPr lang="nl-NL" dirty="0" err="1" smtClean="0">
                <a:latin typeface="Menlo Regular"/>
                <a:cs typeface="Menlo Regular"/>
              </a:rPr>
              <a:t>deep-scrub</a:t>
            </a:r>
            <a:r>
              <a:rPr lang="nl-NL" dirty="0" smtClean="0">
                <a:latin typeface="Menlo Regular"/>
                <a:cs typeface="Menlo Regular"/>
              </a:rPr>
              <a:t> ok</a:t>
            </a:r>
          </a:p>
          <a:p>
            <a:pPr marL="0" indent="0">
              <a:buNone/>
            </a:pPr>
            <a:r>
              <a:rPr lang="nl-NL" dirty="0" smtClean="0">
                <a:latin typeface="Menlo Regular"/>
                <a:cs typeface="Menlo Regular"/>
              </a:rPr>
              <a:t>2016-01-21 23:02:29.398026 osd.240 10.203.17.34:6821/7257 984 : [INF] 4.1f55 </a:t>
            </a:r>
            <a:r>
              <a:rPr lang="nl-NL" dirty="0" err="1" smtClean="0">
                <a:latin typeface="Menlo Regular"/>
                <a:cs typeface="Menlo Regular"/>
              </a:rPr>
              <a:t>deep-scrub</a:t>
            </a:r>
            <a:r>
              <a:rPr lang="nl-NL" dirty="0" smtClean="0">
                <a:latin typeface="Menlo Regular"/>
                <a:cs typeface="Menlo Regular"/>
              </a:rPr>
              <a:t> ok</a:t>
            </a:r>
            <a:endParaRPr lang="en-US" dirty="0" smtClean="0">
              <a:latin typeface="Menlo Regular"/>
              <a:cs typeface="Menlo Regular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Limitations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Doesn’t adapt to the </a:t>
            </a:r>
            <a:r>
              <a:rPr lang="en-US" sz="4000" dirty="0" err="1" smtClean="0"/>
              <a:t>Ceph</a:t>
            </a:r>
            <a:r>
              <a:rPr lang="en-US" sz="4000" dirty="0" smtClean="0"/>
              <a:t> version running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s written only works for one pass through the cluster</a:t>
            </a:r>
            <a:endParaRPr lang="en-US" sz="4000" dirty="0"/>
          </a:p>
          <a:p>
            <a:r>
              <a:rPr lang="en-US" sz="4000" dirty="0" smtClean="0"/>
              <a:t>Columns 22, 23 work for Firefly; for Hammer perhaps 23, 24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024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A better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Centralized (gasp!) orchestration of scrubs</a:t>
            </a:r>
            <a:endParaRPr lang="en-US" dirty="0"/>
          </a:p>
          <a:p>
            <a:r>
              <a:rPr lang="en-US" dirty="0" smtClean="0">
                <a:hlinkClick r:id="rId2"/>
              </a:rPr>
              <a:t>https://bugzilla.redhat.com/show_bug.cgi?id=1212988</a:t>
            </a:r>
            <a:endParaRPr lang="en-US" dirty="0"/>
          </a:p>
          <a:p>
            <a:r>
              <a:rPr lang="en-US" dirty="0" smtClean="0"/>
              <a:t>Adaptively schedule light and deep scrubs </a:t>
            </a:r>
            <a:r>
              <a:rPr lang="en-US" i="1" dirty="0" smtClean="0"/>
              <a:t>across the entire cluster</a:t>
            </a:r>
            <a:r>
              <a:rPr lang="en-US" dirty="0" smtClean="0"/>
              <a:t> according to configured constraint(s), akin to the way the AMANDA planner balances full and incremental backups</a:t>
            </a:r>
          </a:p>
          <a:p>
            <a:r>
              <a:rPr lang="en-US" dirty="0" smtClean="0"/>
              <a:t>Constrain to complete a cycle in a given timespan</a:t>
            </a:r>
          </a:p>
          <a:p>
            <a:r>
              <a:rPr lang="en-US" dirty="0" smtClean="0"/>
              <a:t>N is constant or a function of the number of OSD’s, spindles, hosts, PG’s</a:t>
            </a:r>
          </a:p>
          <a:p>
            <a:r>
              <a:rPr lang="en-US" dirty="0" smtClean="0"/>
              <a:t>Constrain to run at most / at least N light / deep scrubs in parallel</a:t>
            </a:r>
          </a:p>
          <a:p>
            <a:r>
              <a:rPr lang="en-US" dirty="0" smtClean="0"/>
              <a:t>Constrain to use at most / at least N </a:t>
            </a:r>
            <a:r>
              <a:rPr lang="en-US" dirty="0" err="1" smtClean="0"/>
              <a:t>iops</a:t>
            </a:r>
            <a:endParaRPr lang="en-US" dirty="0" smtClean="0"/>
          </a:p>
          <a:p>
            <a:r>
              <a:rPr lang="en-US" dirty="0" smtClean="0"/>
              <a:t>Constrain to use at most / at least N KB/s</a:t>
            </a:r>
          </a:p>
          <a:p>
            <a:r>
              <a:rPr lang="en-US" dirty="0" smtClean="0"/>
              <a:t>Enter HEALTH_WARN if constraints or other factors cause a cycle to not complete in the configured interval</a:t>
            </a:r>
          </a:p>
          <a:p>
            <a:r>
              <a:rPr lang="en-US" dirty="0" smtClean="0"/>
              <a:t>Opportunity to us to implement and present at a conference?</a:t>
            </a:r>
            <a:endParaRPr lang="en-US" dirty="0"/>
          </a:p>
        </p:txBody>
      </p:sp>
      <p:pic>
        <p:nvPicPr>
          <p:cNvPr id="4" name="Picture 3" descr="dream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46" b="-26446"/>
          <a:stretch/>
        </p:blipFill>
        <p:spPr>
          <a:xfrm>
            <a:off x="5647139" y="1"/>
            <a:ext cx="3496861" cy="232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75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31" y="1600200"/>
            <a:ext cx="8606785" cy="4525963"/>
          </a:xfrm>
        </p:spPr>
        <p:txBody>
          <a:bodyPr>
            <a:normAutofit fontScale="47500" lnSpcReduction="20000"/>
          </a:bodyPr>
          <a:lstStyle/>
          <a:p>
            <a:r>
              <a:rPr lang="en-US" u="sng" dirty="0">
                <a:hlinkClick r:id="rId2"/>
              </a:rPr>
              <a:t>http://ceph.com/planet/deep-scrub-distribution/</a:t>
            </a:r>
          </a:p>
          <a:p>
            <a:endParaRPr lang="en-US" dirty="0"/>
          </a:p>
          <a:p>
            <a:r>
              <a:rPr lang="en-US" u="sng" dirty="0">
                <a:hlinkClick r:id="rId3"/>
              </a:rPr>
              <a:t>http://docs.ceph.com/docs/master/rados/configuration/osd-config-ref/</a:t>
            </a:r>
          </a:p>
          <a:p>
            <a:endParaRPr lang="en-US" dirty="0"/>
          </a:p>
          <a:p>
            <a:r>
              <a:rPr lang="en-US" u="sng" dirty="0">
                <a:hlinkClick r:id="rId4"/>
              </a:rPr>
              <a:t>http://docs.ceph.com/docs/firefly/dev/osd_internals/scrub/</a:t>
            </a:r>
          </a:p>
          <a:p>
            <a:endParaRPr lang="en-US" dirty="0"/>
          </a:p>
          <a:p>
            <a:r>
              <a:rPr lang="en-US" u="sng" dirty="0">
                <a:hlinkClick r:id="rId5"/>
              </a:rPr>
              <a:t>https://www.youtube.com/watch?v=MKGveB9kKdQ</a:t>
            </a:r>
          </a:p>
          <a:p>
            <a:endParaRPr lang="en-US" dirty="0"/>
          </a:p>
          <a:p>
            <a:r>
              <a:rPr lang="en-US" u="sng" dirty="0">
                <a:hlinkClick r:id="rId6"/>
              </a:rPr>
              <a:t>https://www.youtube.com/watch?v=1RvE4eRglbM</a:t>
            </a:r>
          </a:p>
          <a:p>
            <a:endParaRPr lang="en-US" dirty="0"/>
          </a:p>
          <a:p>
            <a:r>
              <a:rPr lang="en-US" u="sng" dirty="0">
                <a:hlinkClick r:id="rId7"/>
              </a:rPr>
              <a:t>http://www.enterprisestorageforum.com/storage-hardware/selecting-a-disk-drive-how-not-to-do-research-1.html</a:t>
            </a:r>
          </a:p>
          <a:p>
            <a:endParaRPr lang="en-US" dirty="0"/>
          </a:p>
          <a:p>
            <a:r>
              <a:rPr lang="en-US" u="sng" dirty="0">
                <a:hlinkClick r:id="rId8"/>
              </a:rPr>
              <a:t>https://wiki.zmanda.com/index.php/Amanda_chapter_in_Backup_and_Recovery#</a:t>
            </a:r>
            <a:r>
              <a:rPr lang="en-US" u="sng" dirty="0" smtClean="0">
                <a:hlinkClick r:id="rId8"/>
              </a:rPr>
              <a:t>Backup_scheduling</a:t>
            </a:r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>
                <a:hlinkClick r:id="rId9"/>
              </a:rPr>
              <a:t>https://www.spinics.net/lists/ceph-devel/msg27293.html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3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scrubs?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Ceph</a:t>
            </a:r>
            <a:r>
              <a:rPr lang="en-US" dirty="0" smtClean="0"/>
              <a:t> ensures data integrity by scrubbing at </a:t>
            </a:r>
            <a:r>
              <a:rPr lang="en-US" smtClean="0"/>
              <a:t>placement group </a:t>
            </a:r>
            <a:r>
              <a:rPr lang="en-US" dirty="0" smtClean="0"/>
              <a:t>(PG) granularity</a:t>
            </a:r>
          </a:p>
          <a:p>
            <a:r>
              <a:rPr lang="en-US" dirty="0" smtClean="0"/>
              <a:t>Somewhat analogous to </a:t>
            </a:r>
            <a:r>
              <a:rPr lang="en-US" sz="2600" dirty="0" err="1" smtClean="0">
                <a:latin typeface="Menlo Regular"/>
                <a:cs typeface="Menlo Regular"/>
              </a:rPr>
              <a:t>fsck</a:t>
            </a:r>
            <a:r>
              <a:rPr lang="en-US" dirty="0" smtClean="0"/>
              <a:t> on a </a:t>
            </a:r>
            <a:r>
              <a:rPr lang="en-US" dirty="0" err="1" smtClean="0"/>
              <a:t>filesystem</a:t>
            </a:r>
            <a:endParaRPr lang="en-US" dirty="0" smtClean="0"/>
          </a:p>
          <a:p>
            <a:r>
              <a:rPr lang="en-US" dirty="0" smtClean="0"/>
              <a:t>More analogous to LSI patrol read, ZFS scrubbing, HPSA surface scan</a:t>
            </a:r>
            <a:endParaRPr lang="en-US" dirty="0" smtClean="0"/>
          </a:p>
          <a:p>
            <a:r>
              <a:rPr lang="en-US" dirty="0" smtClean="0"/>
              <a:t>For each placement group, </a:t>
            </a:r>
            <a:r>
              <a:rPr lang="en-US" dirty="0" err="1" smtClean="0"/>
              <a:t>Ceph</a:t>
            </a:r>
            <a:r>
              <a:rPr lang="en-US" dirty="0" smtClean="0"/>
              <a:t> compares each primary object and its replicas</a:t>
            </a:r>
          </a:p>
          <a:p>
            <a:r>
              <a:rPr lang="en-US" dirty="0" smtClean="0"/>
              <a:t>Light scrubs (daily) check the object size and attributes</a:t>
            </a:r>
          </a:p>
          <a:p>
            <a:r>
              <a:rPr lang="en-US" dirty="0" smtClean="0"/>
              <a:t>Deep scrubs (weekly by default, monthly for us) read all three copies and compares checksums</a:t>
            </a:r>
          </a:p>
        </p:txBody>
      </p:sp>
    </p:spTree>
    <p:extLst>
      <p:ext uri="{BB962C8B-B14F-4D97-AF65-F5344CB8AC3E}">
        <p14:creationId xmlns:p14="http://schemas.microsoft.com/office/powerpoint/2010/main" val="420125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0313"/>
            <a:ext cx="8229600" cy="55652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Storage is flaky, yet for RAS we need all copies of data to be consistent (and correct!)</a:t>
            </a:r>
          </a:p>
          <a:p>
            <a:r>
              <a:rPr lang="en-US" dirty="0" smtClean="0"/>
              <a:t>Disk surface errors:  1 in 10^14 to 10^16 bits</a:t>
            </a:r>
          </a:p>
          <a:p>
            <a:r>
              <a:rPr lang="en-US" dirty="0" smtClean="0"/>
              <a:t>Toshiba ATI, RAM, PCI bus errors, expander flakes</a:t>
            </a:r>
          </a:p>
          <a:p>
            <a:r>
              <a:rPr lang="en-US" dirty="0" smtClean="0"/>
              <a:t>Failure of disk electronics, HBA misbehavior</a:t>
            </a:r>
          </a:p>
          <a:p>
            <a:r>
              <a:rPr lang="en-US" dirty="0" smtClean="0"/>
              <a:t>Drives unseated due to vibration or human error</a:t>
            </a:r>
          </a:p>
          <a:p>
            <a:r>
              <a:rPr lang="en-US" dirty="0" smtClean="0"/>
              <a:t>Random / spontaneous XFS corruption *</a:t>
            </a:r>
          </a:p>
          <a:p>
            <a:r>
              <a:rPr lang="en-US" dirty="0"/>
              <a:t>O</a:t>
            </a:r>
            <a:r>
              <a:rPr lang="en-US" dirty="0" smtClean="0"/>
              <a:t>n-disk volatile cache naively enabled (LSI </a:t>
            </a:r>
            <a:r>
              <a:rPr lang="en-US" sz="2600" dirty="0" err="1" smtClean="0">
                <a:latin typeface="Menlo Regular"/>
                <a:cs typeface="Menlo Regular"/>
              </a:rPr>
              <a:t>pdcache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Journal hardware failure</a:t>
            </a:r>
          </a:p>
          <a:p>
            <a:r>
              <a:rPr lang="en-US" dirty="0" err="1" smtClean="0"/>
              <a:t>Ceph</a:t>
            </a:r>
            <a:r>
              <a:rPr lang="en-US" dirty="0"/>
              <a:t> </a:t>
            </a:r>
            <a:r>
              <a:rPr lang="en-US" dirty="0" smtClean="0"/>
              <a:t>/ kernel bugs, cosmic rays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* Be afraid.  Be very afraid.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need scrubs?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Dec 15 10:55:44 csx-ceph1-020 kernel: </a:t>
            </a:r>
            <a:r>
              <a:rPr lang="en-US" sz="1800" dirty="0" err="1" smtClean="0">
                <a:latin typeface="Menlo Regular"/>
                <a:cs typeface="Menlo Regular"/>
              </a:rPr>
              <a:t>end_request</a:t>
            </a:r>
            <a:r>
              <a:rPr lang="en-US" sz="1800" dirty="0" smtClean="0">
                <a:latin typeface="Menlo Regular"/>
                <a:cs typeface="Menlo Regular"/>
              </a:rPr>
              <a:t>: I/O error, </a:t>
            </a:r>
            <a:r>
              <a:rPr lang="en-US" sz="1800" dirty="0" err="1" smtClean="0">
                <a:latin typeface="Menlo Regular"/>
                <a:cs typeface="Menlo Regular"/>
              </a:rPr>
              <a:t>dev</a:t>
            </a:r>
            <a:r>
              <a:rPr lang="en-US" sz="1800" dirty="0" smtClean="0">
                <a:latin typeface="Menlo Regular"/>
                <a:cs typeface="Menlo Regular"/>
              </a:rPr>
              <a:t> </a:t>
            </a:r>
            <a:r>
              <a:rPr lang="en-US" sz="1800" dirty="0" err="1" smtClean="0">
                <a:latin typeface="Menlo Regular"/>
                <a:cs typeface="Menlo Regular"/>
              </a:rPr>
              <a:t>sdh</a:t>
            </a:r>
            <a:r>
              <a:rPr lang="en-US" sz="1800" dirty="0" smtClean="0">
                <a:latin typeface="Menlo Regular"/>
                <a:cs typeface="Menlo Regular"/>
              </a:rPr>
              <a:t>, sector 1996791104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Dec 15 10:55:44 csx-ceph1-020 kernel: </a:t>
            </a:r>
            <a:r>
              <a:rPr lang="en-US" sz="1800" dirty="0" err="1" smtClean="0">
                <a:latin typeface="Menlo Regular"/>
                <a:cs typeface="Menlo Regular"/>
              </a:rPr>
              <a:t>end_request</a:t>
            </a:r>
            <a:r>
              <a:rPr lang="en-US" sz="1800" dirty="0" smtClean="0">
                <a:latin typeface="Menlo Regular"/>
                <a:cs typeface="Menlo Regular"/>
              </a:rPr>
              <a:t>: I/O error, </a:t>
            </a:r>
            <a:r>
              <a:rPr lang="en-US" sz="1800" dirty="0" err="1" smtClean="0">
                <a:latin typeface="Menlo Regular"/>
                <a:cs typeface="Menlo Regular"/>
              </a:rPr>
              <a:t>dev</a:t>
            </a:r>
            <a:r>
              <a:rPr lang="en-US" sz="1800" dirty="0" smtClean="0">
                <a:latin typeface="Menlo Regular"/>
                <a:cs typeface="Menlo Regular"/>
              </a:rPr>
              <a:t> </a:t>
            </a:r>
            <a:r>
              <a:rPr lang="en-US" sz="1800" dirty="0" err="1" smtClean="0">
                <a:latin typeface="Menlo Regular"/>
                <a:cs typeface="Menlo Regular"/>
              </a:rPr>
              <a:t>sdh</a:t>
            </a:r>
            <a:r>
              <a:rPr lang="en-US" sz="1800" dirty="0" smtClean="0">
                <a:latin typeface="Menlo Regular"/>
                <a:cs typeface="Menlo Regular"/>
              </a:rPr>
              <a:t>, sector 3936989616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Dec 15 10:55:44 csx-ceph1-020 kernel: </a:t>
            </a:r>
            <a:r>
              <a:rPr lang="en-US" sz="1800" dirty="0" err="1" smtClean="0">
                <a:latin typeface="Menlo Regular"/>
                <a:cs typeface="Menlo Regular"/>
              </a:rPr>
              <a:t>end_request</a:t>
            </a:r>
            <a:r>
              <a:rPr lang="en-US" sz="1800" dirty="0" smtClean="0">
                <a:latin typeface="Menlo Regular"/>
                <a:cs typeface="Menlo Regular"/>
              </a:rPr>
              <a:t>: I/O error, </a:t>
            </a:r>
            <a:r>
              <a:rPr lang="en-US" sz="1800" dirty="0" err="1" smtClean="0">
                <a:latin typeface="Menlo Regular"/>
                <a:cs typeface="Menlo Regular"/>
              </a:rPr>
              <a:t>dev</a:t>
            </a:r>
            <a:r>
              <a:rPr lang="en-US" sz="1800" dirty="0" smtClean="0">
                <a:latin typeface="Menlo Regular"/>
                <a:cs typeface="Menlo Regular"/>
              </a:rPr>
              <a:t> </a:t>
            </a:r>
            <a:r>
              <a:rPr lang="en-US" sz="1800" dirty="0" err="1" smtClean="0">
                <a:latin typeface="Menlo Regular"/>
                <a:cs typeface="Menlo Regular"/>
              </a:rPr>
              <a:t>sdh</a:t>
            </a:r>
            <a:r>
              <a:rPr lang="en-US" sz="1800" dirty="0" smtClean="0">
                <a:latin typeface="Menlo Regular"/>
                <a:cs typeface="Menlo Regular"/>
              </a:rPr>
              <a:t>, sector 4001236872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Dec 15 13:00:18 csx-ceph1-020 kernel: XFS (sdh1): </a:t>
            </a:r>
            <a:r>
              <a:rPr lang="en-US" sz="1800" dirty="0" err="1" smtClean="0">
                <a:latin typeface="Menlo Regular"/>
                <a:cs typeface="Menlo Regular"/>
              </a:rPr>
              <a:t>xfs_log_force</a:t>
            </a:r>
            <a:r>
              <a:rPr lang="en-US" sz="1800" dirty="0" smtClean="0">
                <a:latin typeface="Menlo Regular"/>
                <a:cs typeface="Menlo Regular"/>
              </a:rPr>
              <a:t>: error 5 returned.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Dec 15 13:00:48 csx-ceph1-020 kernel: XFS (sdh1): </a:t>
            </a:r>
            <a:r>
              <a:rPr lang="en-US" sz="1800" dirty="0" err="1" smtClean="0">
                <a:latin typeface="Menlo Regular"/>
                <a:cs typeface="Menlo Regular"/>
              </a:rPr>
              <a:t>xfs_log_force</a:t>
            </a:r>
            <a:r>
              <a:rPr lang="en-US" sz="1800" dirty="0" smtClean="0">
                <a:latin typeface="Menlo Regular"/>
                <a:cs typeface="Menlo Regular"/>
              </a:rPr>
              <a:t>: error 5 returned.</a:t>
            </a:r>
          </a:p>
          <a:p>
            <a:pPr marL="0" indent="0">
              <a:buNone/>
            </a:pPr>
            <a:endParaRPr lang="en-US" sz="1800" dirty="0">
              <a:latin typeface="Menlo Regular"/>
              <a:cs typeface="Menlo Regular"/>
            </a:endParaRP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[root@csx-ceph1-020 ~]# /opt/</a:t>
            </a:r>
            <a:r>
              <a:rPr lang="en-US" sz="1800" dirty="0" err="1" smtClean="0">
                <a:latin typeface="Menlo Regular"/>
                <a:cs typeface="Menlo Regular"/>
              </a:rPr>
              <a:t>MegaRAID</a:t>
            </a:r>
            <a:r>
              <a:rPr lang="en-US" sz="1800" dirty="0" smtClean="0">
                <a:latin typeface="Menlo Regular"/>
                <a:cs typeface="Menlo Regular"/>
              </a:rPr>
              <a:t>/</a:t>
            </a:r>
            <a:r>
              <a:rPr lang="en-US" sz="1800" dirty="0" err="1" smtClean="0">
                <a:latin typeface="Menlo Regular"/>
                <a:cs typeface="Menlo Regular"/>
              </a:rPr>
              <a:t>storcli</a:t>
            </a:r>
            <a:r>
              <a:rPr lang="en-US" sz="1800" dirty="0" smtClean="0">
                <a:latin typeface="Menlo Regular"/>
                <a:cs typeface="Menlo Regular"/>
              </a:rPr>
              <a:t>/storcli64 /c0 /</a:t>
            </a:r>
            <a:r>
              <a:rPr lang="en-US" sz="1800" dirty="0" err="1" smtClean="0">
                <a:latin typeface="Menlo Regular"/>
                <a:cs typeface="Menlo Regular"/>
              </a:rPr>
              <a:t>eall</a:t>
            </a:r>
            <a:r>
              <a:rPr lang="en-US" sz="1800" dirty="0" smtClean="0">
                <a:latin typeface="Menlo Regular"/>
                <a:cs typeface="Menlo Regular"/>
              </a:rPr>
              <a:t> /s9 show all | </a:t>
            </a:r>
            <a:r>
              <a:rPr lang="en-US" sz="1800" dirty="0" err="1" smtClean="0">
                <a:latin typeface="Menlo Regular"/>
                <a:cs typeface="Menlo Regular"/>
              </a:rPr>
              <a:t>grep</a:t>
            </a:r>
            <a:r>
              <a:rPr lang="en-US" sz="1800" dirty="0" smtClean="0">
                <a:latin typeface="Menlo Regular"/>
                <a:cs typeface="Menlo Regular"/>
              </a:rPr>
              <a:t> Error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Media Error Count = 66		# surface error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Other Error Count = 1		# electronics / HBA / expander / seating failure etc.</a:t>
            </a:r>
          </a:p>
          <a:p>
            <a:pPr marL="0" indent="0">
              <a:buNone/>
            </a:pPr>
            <a:r>
              <a:rPr lang="en-US" sz="1800" dirty="0" smtClean="0">
                <a:latin typeface="Menlo Regular"/>
                <a:cs typeface="Menlo Regular"/>
              </a:rPr>
              <a:t>BBM Error Count = 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Ignore these, which are artifacts of the empty UCS </a:t>
            </a:r>
            <a:r>
              <a:rPr lang="en-US" dirty="0" err="1" smtClean="0"/>
              <a:t>FlexFlash</a:t>
            </a:r>
            <a:r>
              <a:rPr lang="en-US" dirty="0" smtClean="0"/>
              <a:t> SD card slots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hu-HU" sz="1900" dirty="0" smtClean="0">
                <a:latin typeface="Menlo Regular"/>
                <a:cs typeface="Menlo Regular"/>
              </a:rPr>
              <a:t>/var/log/messages-20151227:Dec 24 00:41:37 csx-ceph1-003 bash: SG_IO: bad/missing sense data, sb[]:  70 00 05 00 00 00 00 0d 00 00 00 00 20 00 00 00 00 00 00 00 00 00 00 00 00 00 00 00 00 00 00 00</a:t>
            </a:r>
          </a:p>
          <a:p>
            <a:pPr marL="0" indent="0">
              <a:buNone/>
            </a:pPr>
            <a:r>
              <a:rPr lang="hu-HU" sz="1900" dirty="0" smtClean="0">
                <a:latin typeface="Menlo Regular"/>
                <a:cs typeface="Menlo Regular"/>
              </a:rPr>
              <a:t>/var/log/messages-20151227:Dec 24 00:41:37 csx-ceph1-003 bash: SG_IO: bad/missing sense data, sb[]:  70 00 05 00 00 00 00 0d 00 00 00 00 20 00 00 00 00 00 00 00 00 00 00 00 00 00 00 00 00 00 00 00</a:t>
            </a:r>
            <a:endParaRPr lang="en-US" sz="1900" dirty="0"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715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_f24f8950-a0e2-11e1-b24a-337aaf800003.jp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156" y="3606191"/>
            <a:ext cx="3141843" cy="3251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Ceph</a:t>
            </a:r>
            <a:r>
              <a:rPr lang="en-US" dirty="0" smtClean="0"/>
              <a:t> reacts to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Most client data written is never read (unused OS files, logs, backups,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</a:p>
          <a:p>
            <a:r>
              <a:rPr lang="en-US" sz="1600" dirty="0" err="1" smtClean="0"/>
              <a:t>Ceph</a:t>
            </a:r>
            <a:r>
              <a:rPr lang="en-US" sz="1600" dirty="0" smtClean="0"/>
              <a:t> – unlike HBA RAID, SVM, and ZFS -- only serves client reads from the lead OSD</a:t>
            </a:r>
          </a:p>
          <a:p>
            <a:r>
              <a:rPr lang="en-US" sz="1600" dirty="0" smtClean="0"/>
              <a:t>This means that most data is only ever read during scrubs</a:t>
            </a:r>
          </a:p>
          <a:p>
            <a:r>
              <a:rPr lang="en-US" sz="1600" dirty="0" smtClean="0"/>
              <a:t>An inconsistency in metadata or payload triggers an inconsistent PG</a:t>
            </a:r>
          </a:p>
          <a:p>
            <a:r>
              <a:rPr lang="en-US" sz="1600" dirty="0" smtClean="0"/>
              <a:t>We resolve by removing the affected OSD, running </a:t>
            </a:r>
            <a:r>
              <a:rPr lang="en-US" sz="1600" dirty="0" err="1" smtClean="0">
                <a:latin typeface="Consolas"/>
                <a:cs typeface="Consolas"/>
              </a:rPr>
              <a:t>pg_repair_all</a:t>
            </a:r>
            <a:r>
              <a:rPr lang="en-US" sz="1600" dirty="0" smtClean="0"/>
              <a:t>, and replacing/redeploying the disk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/</a:t>
            </a:r>
            <a:r>
              <a:rPr lang="en-US" sz="1200" dirty="0" err="1" smtClean="0">
                <a:latin typeface="Consolas"/>
                <a:cs typeface="Consolas"/>
              </a:rPr>
              <a:t>var</a:t>
            </a:r>
            <a:r>
              <a:rPr lang="en-US" sz="1200" dirty="0" smtClean="0">
                <a:latin typeface="Consolas"/>
                <a:cs typeface="Consolas"/>
              </a:rPr>
              <a:t>/log/</a:t>
            </a:r>
            <a:r>
              <a:rPr lang="en-US" sz="1200" dirty="0" err="1" smtClean="0">
                <a:latin typeface="Consolas"/>
                <a:cs typeface="Consolas"/>
              </a:rPr>
              <a:t>ceph</a:t>
            </a:r>
            <a:r>
              <a:rPr lang="en-US" sz="1200" dirty="0" smtClean="0">
                <a:latin typeface="Consolas"/>
                <a:cs typeface="Consolas"/>
              </a:rPr>
              <a:t>/ceph.log.2.gz:2016-01-19 09:10:30.403351 osd.121 10.203.1.22:6815/3987 10429 : [ERR] 20.376b shard 121: </a:t>
            </a:r>
            <a:r>
              <a:rPr lang="en-US" sz="1200" dirty="0" err="1" smtClean="0">
                <a:latin typeface="Consolas"/>
                <a:cs typeface="Consolas"/>
              </a:rPr>
              <a:t>soid</a:t>
            </a:r>
            <a:r>
              <a:rPr lang="en-US" sz="1200" dirty="0" smtClean="0">
                <a:latin typeface="Consolas"/>
                <a:cs typeface="Consolas"/>
              </a:rPr>
              <a:t> a0c2f76b/rbd_data.5134a9222632125.0000000000000001/head//20 candidate had a read error</a:t>
            </a: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/</a:t>
            </a:r>
            <a:r>
              <a:rPr lang="en-US" sz="1200" dirty="0" err="1" smtClean="0">
                <a:latin typeface="Consolas"/>
                <a:cs typeface="Consolas"/>
              </a:rPr>
              <a:t>var</a:t>
            </a:r>
            <a:r>
              <a:rPr lang="en-US" sz="1200" dirty="0" smtClean="0">
                <a:latin typeface="Consolas"/>
                <a:cs typeface="Consolas"/>
              </a:rPr>
              <a:t>/log/</a:t>
            </a:r>
            <a:r>
              <a:rPr lang="en-US" sz="1200" dirty="0" err="1" smtClean="0">
                <a:latin typeface="Consolas"/>
                <a:cs typeface="Consolas"/>
              </a:rPr>
              <a:t>ceph</a:t>
            </a:r>
            <a:r>
              <a:rPr lang="en-US" sz="1200" dirty="0" smtClean="0">
                <a:latin typeface="Consolas"/>
                <a:cs typeface="Consolas"/>
              </a:rPr>
              <a:t>/ceph.log.2.gz:2016-01-19 09:10:33.224777 osd.121 10.203.1.22:6815/3987 10430 : [ERR] 20.376b deep-scrub 0 missing, 1 inconsistent objects</a:t>
            </a: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/</a:t>
            </a:r>
            <a:r>
              <a:rPr lang="en-US" sz="1200" dirty="0" err="1" smtClean="0">
                <a:latin typeface="Consolas"/>
                <a:cs typeface="Consolas"/>
              </a:rPr>
              <a:t>var</a:t>
            </a:r>
            <a:r>
              <a:rPr lang="en-US" sz="1200" dirty="0" smtClean="0">
                <a:latin typeface="Consolas"/>
                <a:cs typeface="Consolas"/>
              </a:rPr>
              <a:t>/log/</a:t>
            </a:r>
            <a:r>
              <a:rPr lang="en-US" sz="1200" dirty="0" err="1" smtClean="0">
                <a:latin typeface="Consolas"/>
                <a:cs typeface="Consolas"/>
              </a:rPr>
              <a:t>ceph</a:t>
            </a:r>
            <a:r>
              <a:rPr lang="en-US" sz="1200" dirty="0" smtClean="0">
                <a:latin typeface="Consolas"/>
                <a:cs typeface="Consolas"/>
              </a:rPr>
              <a:t>/ceph.log.2.gz:2016-01-19 09:10:33.224834 osd.121 10.203.1.22:6815/3987 10431 : [ERR] 20.376b deep-scrub 1 errors</a:t>
            </a:r>
          </a:p>
          <a:p>
            <a:pPr marL="0" indent="0">
              <a:buNone/>
            </a:pPr>
            <a:endParaRPr lang="en-US" sz="12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root@csx-a-ceph1-001:~# </a:t>
            </a:r>
            <a:r>
              <a:rPr lang="en-US" sz="1200" dirty="0" err="1" smtClean="0">
                <a:latin typeface="Consolas"/>
                <a:cs typeface="Consolas"/>
              </a:rPr>
              <a:t>ceph</a:t>
            </a:r>
            <a:r>
              <a:rPr lang="en-US" sz="1200" dirty="0" smtClean="0">
                <a:latin typeface="Consolas"/>
                <a:cs typeface="Consolas"/>
              </a:rPr>
              <a:t> -s</a:t>
            </a: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  cluster ab84e9c8-e141-4f41-aa3f-bfe66707f388</a:t>
            </a: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   health HEALTH_ERR 1 </a:t>
            </a:r>
            <a:r>
              <a:rPr lang="en-US" sz="1200" dirty="0" err="1" smtClean="0">
                <a:latin typeface="Consolas"/>
                <a:cs typeface="Consolas"/>
              </a:rPr>
              <a:t>pgs</a:t>
            </a:r>
            <a:r>
              <a:rPr lang="en-US" sz="1200" dirty="0" smtClean="0">
                <a:latin typeface="Consolas"/>
                <a:cs typeface="Consolas"/>
              </a:rPr>
              <a:t> inconsistent; 1 scrub errors</a:t>
            </a: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   </a:t>
            </a:r>
            <a:r>
              <a:rPr lang="en-US" sz="1200" dirty="0" err="1" smtClean="0">
                <a:latin typeface="Consolas"/>
                <a:cs typeface="Consolas"/>
              </a:rPr>
              <a:t>osdmap</a:t>
            </a:r>
            <a:r>
              <a:rPr lang="en-US" sz="1200" dirty="0" smtClean="0">
                <a:latin typeface="Consolas"/>
                <a:cs typeface="Consolas"/>
              </a:rPr>
              <a:t> e46754: 416 </a:t>
            </a:r>
            <a:r>
              <a:rPr lang="en-US" sz="1200" dirty="0" err="1" smtClean="0">
                <a:latin typeface="Consolas"/>
                <a:cs typeface="Consolas"/>
              </a:rPr>
              <a:t>osds</a:t>
            </a:r>
            <a:r>
              <a:rPr lang="en-US" sz="1200" dirty="0" smtClean="0">
                <a:latin typeface="Consolas"/>
                <a:cs typeface="Consolas"/>
              </a:rPr>
              <a:t>: 416 up, 416 in</a:t>
            </a:r>
          </a:p>
          <a:p>
            <a:pPr marL="0" indent="0">
              <a:buNone/>
            </a:pPr>
            <a:r>
              <a:rPr lang="en-US" sz="1200" dirty="0" smtClean="0">
                <a:latin typeface="Consolas"/>
                <a:cs typeface="Consolas"/>
              </a:rPr>
              <a:t>   </a:t>
            </a:r>
            <a:r>
              <a:rPr lang="en-US" sz="1200" dirty="0" err="1" smtClean="0">
                <a:latin typeface="Consolas"/>
                <a:cs typeface="Consolas"/>
              </a:rPr>
              <a:t>pgmap</a:t>
            </a:r>
            <a:r>
              <a:rPr lang="en-US" sz="1200" dirty="0" smtClean="0">
                <a:latin typeface="Consolas"/>
                <a:cs typeface="Consolas"/>
              </a:rPr>
              <a:t> v7734947: 59416 </a:t>
            </a:r>
            <a:r>
              <a:rPr lang="en-US" sz="1200" dirty="0" err="1" smtClean="0">
                <a:latin typeface="Consolas"/>
                <a:cs typeface="Consolas"/>
              </a:rPr>
              <a:t>pgs</a:t>
            </a:r>
            <a:r>
              <a:rPr lang="en-US" sz="1200" dirty="0" smtClean="0">
                <a:latin typeface="Consolas"/>
                <a:cs typeface="Consolas"/>
              </a:rPr>
              <a:t>: 59409 </a:t>
            </a:r>
            <a:r>
              <a:rPr lang="en-US" sz="1200" dirty="0" err="1" smtClean="0">
                <a:latin typeface="Consolas"/>
                <a:cs typeface="Consolas"/>
              </a:rPr>
              <a:t>active+clean</a:t>
            </a:r>
            <a:r>
              <a:rPr lang="en-US" sz="1200" dirty="0" smtClean="0">
                <a:latin typeface="Consolas"/>
                <a:cs typeface="Consolas"/>
              </a:rPr>
              <a:t>, 1 </a:t>
            </a:r>
            <a:r>
              <a:rPr lang="en-US" sz="1200" dirty="0" err="1" smtClean="0">
                <a:latin typeface="Consolas"/>
                <a:cs typeface="Consolas"/>
              </a:rPr>
              <a:t>active+clean+inconsistent</a:t>
            </a:r>
            <a:r>
              <a:rPr lang="en-US" sz="1200" dirty="0" smtClean="0">
                <a:latin typeface="Consolas"/>
                <a:cs typeface="Consolas"/>
              </a:rPr>
              <a:t>, 6 </a:t>
            </a:r>
            <a:r>
              <a:rPr lang="en-US" sz="1200" dirty="0" err="1" smtClean="0">
                <a:latin typeface="Consolas"/>
                <a:cs typeface="Consolas"/>
              </a:rPr>
              <a:t>active+clean+scrubbing+deep</a:t>
            </a:r>
            <a:endParaRPr lang="en-US" sz="1200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72544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Good, the Bad, and the Ugly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Good:	  </a:t>
            </a:r>
            <a:r>
              <a:rPr lang="en-US" dirty="0" err="1" smtClean="0"/>
              <a:t>Ceph</a:t>
            </a:r>
            <a:r>
              <a:rPr lang="en-US" dirty="0" smtClean="0"/>
              <a:t> enforces high data integrity</a:t>
            </a:r>
          </a:p>
          <a:p>
            <a:r>
              <a:rPr lang="en-US" dirty="0" smtClean="0"/>
              <a:t>Bad:	  TANSTAAFL – scrubs cost</a:t>
            </a:r>
          </a:p>
          <a:p>
            <a:r>
              <a:rPr lang="en-US" dirty="0" smtClean="0"/>
              <a:t>Ugly: 	  scrub avalanche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29" b="-39129"/>
          <a:stretch/>
        </p:blipFill>
        <p:spPr>
          <a:xfrm>
            <a:off x="0" y="3657600"/>
            <a:ext cx="9144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9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5" y="430928"/>
            <a:ext cx="8973905" cy="5695236"/>
          </a:xfrm>
        </p:spPr>
        <p:txBody>
          <a:bodyPr>
            <a:noAutofit/>
          </a:bodyPr>
          <a:lstStyle/>
          <a:p>
            <a:r>
              <a:rPr lang="en-US" sz="2400" dirty="0" smtClean="0"/>
              <a:t>By default, all PG’s are deep-scrubbed once a week</a:t>
            </a:r>
          </a:p>
          <a:p>
            <a:r>
              <a:rPr lang="en-US" sz="2400" dirty="0" smtClean="0"/>
              <a:t>We disable scrubs during data movement (CR backfill / recovery, rebalancing, expansion) to reduce contention</a:t>
            </a:r>
          </a:p>
          <a:p>
            <a:r>
              <a:rPr lang="en-US" sz="2400" dirty="0" smtClean="0"/>
              <a:t>When scrubs are re-enabled the backlog can hit like an avalanche</a:t>
            </a:r>
          </a:p>
          <a:p>
            <a:r>
              <a:rPr lang="en-US" sz="2400" dirty="0" smtClean="0"/>
              <a:t>Each PG maintains a timestamp for the last light / deep scrub</a:t>
            </a:r>
          </a:p>
          <a:p>
            <a:r>
              <a:rPr lang="en-US" sz="2400" dirty="0" smtClean="0"/>
              <a:t>If that was longer ago than </a:t>
            </a:r>
            <a:r>
              <a:rPr lang="en-US" sz="2000" dirty="0" err="1" smtClean="0">
                <a:latin typeface="Menlo Regular"/>
                <a:cs typeface="Menlo Regular"/>
              </a:rPr>
              <a:t>osd_scrub_max_interval</a:t>
            </a:r>
            <a:r>
              <a:rPr lang="en-US" sz="2400" dirty="0" smtClean="0"/>
              <a:t> or </a:t>
            </a:r>
            <a:r>
              <a:rPr lang="en-US" sz="2000" dirty="0" err="1" smtClean="0">
                <a:latin typeface="Menlo Regular"/>
                <a:cs typeface="Menlo Regular"/>
              </a:rPr>
              <a:t>osd_deep_scrub_interval</a:t>
            </a:r>
            <a:r>
              <a:rPr lang="en-US" sz="2400" dirty="0" smtClean="0"/>
              <a:t>, a scrub is initiated</a:t>
            </a:r>
          </a:p>
          <a:p>
            <a:r>
              <a:rPr lang="en-US" sz="2400" dirty="0" smtClean="0"/>
              <a:t>Because </a:t>
            </a:r>
            <a:r>
              <a:rPr lang="en-US" sz="2400" dirty="0" err="1" smtClean="0"/>
              <a:t>Ceph</a:t>
            </a:r>
            <a:r>
              <a:rPr lang="en-US" sz="2400" dirty="0" smtClean="0"/>
              <a:t> is decentralized we can limit the number of scrubs run in parallel within each OSD, but not across the cluster as a whole.  When there’s a backlog, dozens can run at once.  We have seen client impact from 80+ deep scrubs running in parallel.</a:t>
            </a:r>
          </a:p>
          <a:p>
            <a:r>
              <a:rPr lang="en-US" sz="2400" dirty="0" smtClean="0"/>
              <a:t>On current clusters I try to limit deep scrubs to 11 at once</a:t>
            </a:r>
          </a:p>
          <a:p>
            <a:r>
              <a:rPr lang="en-US" sz="2400" dirty="0" smtClean="0"/>
              <a:t>Parallelism is a function of the elapsed time for each to complete:  with little data each scrub on average completes quickly; as the PG’s fill the average time to complete grows and they overlap more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13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Dynamics of light / deep scrubs and </a:t>
            </a:r>
            <a:r>
              <a:rPr lang="en-US" dirty="0" err="1" smtClean="0"/>
              <a:t>Ceph</a:t>
            </a:r>
            <a:r>
              <a:rPr lang="en-US" dirty="0" smtClean="0"/>
              <a:t> flags</a:t>
            </a:r>
            <a:endParaRPr lang="en-US" dirty="0"/>
          </a:p>
        </p:txBody>
      </p:sp>
      <p:pic>
        <p:nvPicPr>
          <p:cNvPr id="5" name="Content Placeholder 4" descr="Screen Shot 2016-01-20 at 6.54.1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8" b="47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647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Procrastination FTW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increase the interval from 1 week to 4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</a:t>
            </a:r>
            <a:r>
              <a:rPr lang="en-US" sz="1600" dirty="0" err="1" smtClean="0">
                <a:latin typeface="Menlo Regular"/>
                <a:cs typeface="Menlo Regular"/>
              </a:rPr>
              <a:t>osd_deep_scrub_interval</a:t>
            </a:r>
            <a:r>
              <a:rPr lang="en-US" sz="1600" dirty="0" smtClean="0">
                <a:latin typeface="Menlo Regular"/>
                <a:cs typeface="Menlo Regular"/>
              </a:rPr>
              <a:t> = 2419200</a:t>
            </a:r>
          </a:p>
          <a:p>
            <a:pPr marL="0" indent="0"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</a:t>
            </a:r>
            <a:r>
              <a:rPr lang="en-US" sz="1600" dirty="0" err="1" smtClean="0">
                <a:latin typeface="Menlo Regular"/>
                <a:cs typeface="Menlo Regular"/>
              </a:rPr>
              <a:t>osd_scrub_max_interval</a:t>
            </a:r>
            <a:r>
              <a:rPr lang="en-US" sz="1600" dirty="0" smtClean="0">
                <a:latin typeface="Menlo Regular"/>
                <a:cs typeface="Menlo Regular"/>
              </a:rPr>
              <a:t>  = 2419200</a:t>
            </a:r>
          </a:p>
          <a:p>
            <a:r>
              <a:rPr lang="en-US" sz="2000" dirty="0" smtClean="0"/>
              <a:t>With fewer scrubs per day, we accrue less backlog during maintenance; downside is we don’t check data as often</a:t>
            </a:r>
          </a:p>
          <a:p>
            <a:r>
              <a:rPr lang="en-US" sz="2000" dirty="0" smtClean="0"/>
              <a:t>This is common practice among </a:t>
            </a:r>
            <a:r>
              <a:rPr lang="en-US" sz="2000" dirty="0" err="1" smtClean="0"/>
              <a:t>Ceph</a:t>
            </a:r>
            <a:r>
              <a:rPr lang="en-US" sz="2000" dirty="0" smtClean="0"/>
              <a:t> operators as the defaults are recognized as too aggressive</a:t>
            </a:r>
          </a:p>
          <a:p>
            <a:r>
              <a:rPr lang="en-US" sz="2000" dirty="0" smtClean="0"/>
              <a:t>It mitigates the symptoms but not the fundamental problem of scrub scheduling</a:t>
            </a:r>
          </a:p>
          <a:p>
            <a:r>
              <a:rPr lang="en-US" sz="2000" dirty="0" err="1" smtClean="0"/>
              <a:t>Ceph</a:t>
            </a:r>
            <a:r>
              <a:rPr lang="en-US" sz="2000" dirty="0" smtClean="0"/>
              <a:t> now lets us partially limit scrubs to certain times of day or times when the load average is low, but this has little value</a:t>
            </a:r>
          </a:p>
          <a:p>
            <a:r>
              <a:rPr lang="en-US" sz="2000" dirty="0" err="1" smtClean="0"/>
              <a:t>Ceph</a:t>
            </a:r>
            <a:r>
              <a:rPr lang="en-US" sz="2000" dirty="0" smtClean="0"/>
              <a:t> recently added </a:t>
            </a:r>
            <a:r>
              <a:rPr lang="en-US" sz="1600" dirty="0" err="1" smtClean="0">
                <a:latin typeface="Menlo Regular"/>
                <a:cs typeface="Menlo Regular"/>
              </a:rPr>
              <a:t>osd_scrub_interval_randomize_ratio</a:t>
            </a:r>
            <a:r>
              <a:rPr lang="en-US" sz="2000" dirty="0" smtClean="0"/>
              <a:t> which bears investigation</a:t>
            </a:r>
          </a:p>
        </p:txBody>
      </p:sp>
    </p:spTree>
    <p:extLst>
      <p:ext uri="{BB962C8B-B14F-4D97-AF65-F5344CB8AC3E}">
        <p14:creationId xmlns:p14="http://schemas.microsoft.com/office/powerpoint/2010/main" val="80462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6893</TotalTime>
  <Words>1983</Words>
  <Application>Microsoft Macintosh PowerPoint</Application>
  <PresentationFormat>On-screen Show (4:3)</PresentationFormat>
  <Paragraphs>158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What are scrubs?</vt:lpstr>
      <vt:lpstr>Why do we need scrubs?</vt:lpstr>
      <vt:lpstr>Disk error examples</vt:lpstr>
      <vt:lpstr>How Ceph reacts to errors</vt:lpstr>
      <vt:lpstr>The Good, the Bad, and the Ugly</vt:lpstr>
      <vt:lpstr>PowerPoint Presentation</vt:lpstr>
      <vt:lpstr>Dynamics of light / deep scrubs and Ceph flags</vt:lpstr>
      <vt:lpstr>Procrastination FTW</vt:lpstr>
      <vt:lpstr>Scrubs tend to be clumpy</vt:lpstr>
      <vt:lpstr>Workaround / remediation</vt:lpstr>
      <vt:lpstr>PowerPoint Presentation</vt:lpstr>
      <vt:lpstr>      A better way</vt:lpstr>
      <vt:lpstr>References</vt:lpstr>
    </vt:vector>
  </TitlesOfParts>
  <Company>Cisco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D'Atri</dc:creator>
  <cp:lastModifiedBy>Anthony D'Atri</cp:lastModifiedBy>
  <cp:revision>32</cp:revision>
  <dcterms:created xsi:type="dcterms:W3CDTF">2016-01-20T23:31:02Z</dcterms:created>
  <dcterms:modified xsi:type="dcterms:W3CDTF">2016-01-25T18:24:05Z</dcterms:modified>
</cp:coreProperties>
</file>