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256" r:id="rId2"/>
    <p:sldId id="257" r:id="rId3"/>
    <p:sldId id="264" r:id="rId4"/>
    <p:sldId id="299" r:id="rId5"/>
    <p:sldId id="308" r:id="rId6"/>
    <p:sldId id="305" r:id="rId7"/>
    <p:sldId id="306" r:id="rId8"/>
    <p:sldId id="307" r:id="rId9"/>
    <p:sldId id="302" r:id="rId10"/>
    <p:sldId id="303" r:id="rId11"/>
    <p:sldId id="284" r:id="rId12"/>
    <p:sldId id="294" r:id="rId13"/>
    <p:sldId id="295" r:id="rId14"/>
    <p:sldId id="297" r:id="rId15"/>
    <p:sldId id="288" r:id="rId16"/>
    <p:sldId id="290" r:id="rId17"/>
    <p:sldId id="287" r:id="rId18"/>
    <p:sldId id="286" r:id="rId19"/>
    <p:sldId id="309" r:id="rId20"/>
    <p:sldId id="310" r:id="rId21"/>
    <p:sldId id="267" r:id="rId22"/>
    <p:sldId id="260" r:id="rId23"/>
    <p:sldId id="258" r:id="rId24"/>
    <p:sldId id="336" r:id="rId25"/>
    <p:sldId id="337" r:id="rId26"/>
    <p:sldId id="338" r:id="rId27"/>
    <p:sldId id="261" r:id="rId28"/>
    <p:sldId id="281" r:id="rId29"/>
    <p:sldId id="335" r:id="rId30"/>
    <p:sldId id="282" r:id="rId31"/>
    <p:sldId id="283" r:id="rId32"/>
    <p:sldId id="276" r:id="rId33"/>
    <p:sldId id="277" r:id="rId34"/>
    <p:sldId id="269" r:id="rId35"/>
    <p:sldId id="327" r:id="rId36"/>
    <p:sldId id="328" r:id="rId37"/>
    <p:sldId id="329" r:id="rId38"/>
    <p:sldId id="333" r:id="rId39"/>
    <p:sldId id="334" r:id="rId40"/>
    <p:sldId id="330" r:id="rId41"/>
    <p:sldId id="280" r:id="rId42"/>
    <p:sldId id="311" r:id="rId43"/>
    <p:sldId id="312" r:id="rId44"/>
    <p:sldId id="313" r:id="rId45"/>
    <p:sldId id="278" r:id="rId46"/>
    <p:sldId id="315" r:id="rId47"/>
    <p:sldId id="314" r:id="rId48"/>
    <p:sldId id="317" r:id="rId49"/>
    <p:sldId id="318" r:id="rId50"/>
    <p:sldId id="324" r:id="rId51"/>
    <p:sldId id="319" r:id="rId52"/>
    <p:sldId id="321" r:id="rId53"/>
    <p:sldId id="322" r:id="rId54"/>
    <p:sldId id="323" r:id="rId55"/>
    <p:sldId id="320" r:id="rId56"/>
    <p:sldId id="316" r:id="rId57"/>
    <p:sldId id="326" r:id="rId58"/>
    <p:sldId id="331" r:id="rId59"/>
    <p:sldId id="332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92" autoAdjust="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2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Old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Hello World</c:v>
                </c:pt>
                <c:pt idx="1">
                  <c:v>Large App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15.0</c:v>
                </c:pt>
                <c:pt idx="1">
                  <c:v>75.0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Hello World</c:v>
                </c:pt>
                <c:pt idx="1">
                  <c:v>Large App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12.0</c:v>
                </c:pt>
                <c:pt idx="1">
                  <c:v>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7610584"/>
        <c:axId val="-2037872936"/>
      </c:barChart>
      <c:catAx>
        <c:axId val="-203761058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37872936"/>
        <c:crosses val="autoZero"/>
        <c:auto val="1"/>
        <c:lblAlgn val="ctr"/>
        <c:lblOffset val="100"/>
        <c:noMultiLvlLbl val="0"/>
      </c:catAx>
      <c:valAx>
        <c:axId val="-2037872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Seconds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37610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6.2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Hello World</c:v>
                </c:pt>
                <c:pt idx="1">
                  <c:v>Large App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12.0</c:v>
                </c:pt>
                <c:pt idx="1">
                  <c:v>36.0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6.4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Hello World</c:v>
                </c:pt>
                <c:pt idx="1">
                  <c:v>Large App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10.0</c:v>
                </c:pt>
                <c:pt idx="1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7815912"/>
        <c:axId val="-2037812936"/>
      </c:barChart>
      <c:catAx>
        <c:axId val="-20378159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37812936"/>
        <c:crosses val="autoZero"/>
        <c:auto val="1"/>
        <c:lblAlgn val="ctr"/>
        <c:lblOffset val="100"/>
        <c:noMultiLvlLbl val="0"/>
      </c:catAx>
      <c:valAx>
        <c:axId val="-2037812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Seconds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37815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6.2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Hello World</c:v>
                </c:pt>
                <c:pt idx="1">
                  <c:v>Large App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15.0</c:v>
                </c:pt>
                <c:pt idx="1">
                  <c:v>75.0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6.4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Hello World</c:v>
                </c:pt>
                <c:pt idx="1">
                  <c:v>Large App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12.0</c:v>
                </c:pt>
                <c:pt idx="1">
                  <c:v>36.0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6.4+Incremental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Hello World</c:v>
                </c:pt>
                <c:pt idx="1">
                  <c:v>Large App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10.0</c:v>
                </c:pt>
                <c:pt idx="1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8545304"/>
        <c:axId val="-2052473496"/>
      </c:barChart>
      <c:catAx>
        <c:axId val="-20885453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52473496"/>
        <c:crosses val="autoZero"/>
        <c:auto val="1"/>
        <c:lblAlgn val="ctr"/>
        <c:lblOffset val="100"/>
        <c:noMultiLvlLbl val="0"/>
      </c:catAx>
      <c:valAx>
        <c:axId val="-2052473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Seconds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88545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2C705C-2020-FC45-9019-26108B8AF041}" type="doc">
      <dgm:prSet loTypeId="urn:microsoft.com/office/officeart/2005/8/layout/hierarchy6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FD73C73-7F76-B740-848A-3F8644E8D6BA}">
      <dgm:prSet phldrT="[Text]"/>
      <dgm:spPr/>
      <dgm:t>
        <a:bodyPr/>
        <a:lstStyle/>
        <a:p>
          <a:r>
            <a:rPr lang="en-US" dirty="0" err="1" smtClean="0"/>
            <a:t>Foo.dll</a:t>
          </a:r>
          <a:endParaRPr lang="en-US" dirty="0"/>
        </a:p>
      </dgm:t>
    </dgm:pt>
    <dgm:pt modelId="{660A0368-88EE-704C-831F-B188092A8B02}" type="parTrans" cxnId="{58B6881F-E2CF-DE40-AD11-F9D82FAFDF7D}">
      <dgm:prSet/>
      <dgm:spPr/>
      <dgm:t>
        <a:bodyPr/>
        <a:lstStyle/>
        <a:p>
          <a:endParaRPr lang="en-US"/>
        </a:p>
      </dgm:t>
    </dgm:pt>
    <dgm:pt modelId="{4FC1A42C-C587-FE42-8BBC-B6113344B98B}" type="sibTrans" cxnId="{58B6881F-E2CF-DE40-AD11-F9D82FAFDF7D}">
      <dgm:prSet/>
      <dgm:spPr/>
      <dgm:t>
        <a:bodyPr/>
        <a:lstStyle/>
        <a:p>
          <a:endParaRPr lang="en-US"/>
        </a:p>
      </dgm:t>
    </dgm:pt>
    <dgm:pt modelId="{4C7B5142-24B6-4241-81C3-5F9847F0E971}">
      <dgm:prSet phldrT="[Text]"/>
      <dgm:spPr/>
      <dgm:t>
        <a:bodyPr/>
        <a:lstStyle/>
        <a:p>
          <a:r>
            <a:rPr lang="en-US" dirty="0" err="1" smtClean="0"/>
            <a:t>libFoo.so</a:t>
          </a:r>
          <a:endParaRPr lang="en-US" dirty="0"/>
        </a:p>
      </dgm:t>
    </dgm:pt>
    <dgm:pt modelId="{45BAF5BA-3CFC-194F-A99C-2E0B25D56D98}" type="parTrans" cxnId="{8BAF5215-A883-EC47-A999-BBDE36535F13}">
      <dgm:prSet/>
      <dgm:spPr/>
      <dgm:t>
        <a:bodyPr/>
        <a:lstStyle/>
        <a:p>
          <a:endParaRPr lang="en-US"/>
        </a:p>
      </dgm:t>
    </dgm:pt>
    <dgm:pt modelId="{A0B35827-5C2A-8743-9675-DBEDF2216966}" type="sibTrans" cxnId="{8BAF5215-A883-EC47-A999-BBDE36535F13}">
      <dgm:prSet/>
      <dgm:spPr/>
      <dgm:t>
        <a:bodyPr/>
        <a:lstStyle/>
        <a:p>
          <a:endParaRPr lang="en-US"/>
        </a:p>
      </dgm:t>
    </dgm:pt>
    <dgm:pt modelId="{81D4AECB-2310-D74F-A9B8-85CDF8134A31}">
      <dgm:prSet phldrT="[Text]"/>
      <dgm:spPr/>
      <dgm:t>
        <a:bodyPr/>
        <a:lstStyle/>
        <a:p>
          <a:r>
            <a:rPr lang="en-US" dirty="0" smtClean="0"/>
            <a:t>C++ Headers</a:t>
          </a:r>
          <a:endParaRPr lang="en-US" dirty="0"/>
        </a:p>
      </dgm:t>
    </dgm:pt>
    <dgm:pt modelId="{E6F9C7BD-C9DC-8043-B9A4-E0C3F3D0BAAE}" type="parTrans" cxnId="{15B795DB-9351-C248-8183-1D4A59B53CBC}">
      <dgm:prSet/>
      <dgm:spPr/>
      <dgm:t>
        <a:bodyPr/>
        <a:lstStyle/>
        <a:p>
          <a:endParaRPr lang="en-US"/>
        </a:p>
      </dgm:t>
    </dgm:pt>
    <dgm:pt modelId="{521765B5-03F6-6446-B798-CD7278F1AB59}" type="sibTrans" cxnId="{15B795DB-9351-C248-8183-1D4A59B53CBC}">
      <dgm:prSet/>
      <dgm:spPr/>
      <dgm:t>
        <a:bodyPr/>
        <a:lstStyle/>
        <a:p>
          <a:endParaRPr lang="en-US"/>
        </a:p>
      </dgm:t>
    </dgm:pt>
    <dgm:pt modelId="{605A2A99-AFE6-2A46-967B-4A251B481E58}">
      <dgm:prSet phldrT="[Text]"/>
      <dgm:spPr/>
      <dgm:t>
        <a:bodyPr/>
        <a:lstStyle/>
        <a:p>
          <a:r>
            <a:rPr lang="en-US" dirty="0" smtClean="0"/>
            <a:t>C++ Source</a:t>
          </a:r>
          <a:endParaRPr lang="en-US" dirty="0"/>
        </a:p>
      </dgm:t>
    </dgm:pt>
    <dgm:pt modelId="{6313088A-F053-1641-BC9D-B595DC824BB1}" type="parTrans" cxnId="{D6BBDD45-5556-3943-87C5-6DD0C1A5413F}">
      <dgm:prSet/>
      <dgm:spPr/>
      <dgm:t>
        <a:bodyPr/>
        <a:lstStyle/>
        <a:p>
          <a:endParaRPr lang="en-US"/>
        </a:p>
      </dgm:t>
    </dgm:pt>
    <dgm:pt modelId="{CF52CFF3-1581-9F4F-B3D2-2A0DD214EF4B}" type="sibTrans" cxnId="{D6BBDD45-5556-3943-87C5-6DD0C1A5413F}">
      <dgm:prSet/>
      <dgm:spPr/>
      <dgm:t>
        <a:bodyPr/>
        <a:lstStyle/>
        <a:p>
          <a:endParaRPr lang="en-US"/>
        </a:p>
      </dgm:t>
    </dgm:pt>
    <dgm:pt modelId="{B0F65D55-6959-B342-817B-61BB55FC1492}">
      <dgm:prSet phldrT="[Text]"/>
      <dgm:spPr/>
      <dgm:t>
        <a:bodyPr/>
        <a:lstStyle/>
        <a:p>
          <a:r>
            <a:rPr lang="en-US" dirty="0" smtClean="0"/>
            <a:t>Foo.cs</a:t>
          </a:r>
          <a:endParaRPr lang="en-US" dirty="0"/>
        </a:p>
      </dgm:t>
    </dgm:pt>
    <dgm:pt modelId="{8439CB29-86E9-9440-AE24-B842B8F9E141}" type="parTrans" cxnId="{5B0C28CC-783C-8049-8597-E6B7177B7CD9}">
      <dgm:prSet/>
      <dgm:spPr/>
      <dgm:t>
        <a:bodyPr/>
        <a:lstStyle/>
        <a:p>
          <a:endParaRPr lang="en-US"/>
        </a:p>
      </dgm:t>
    </dgm:pt>
    <dgm:pt modelId="{0F50D418-41D7-1543-A538-9D1182F72988}" type="sibTrans" cxnId="{5B0C28CC-783C-8049-8597-E6B7177B7CD9}">
      <dgm:prSet/>
      <dgm:spPr/>
      <dgm:t>
        <a:bodyPr/>
        <a:lstStyle/>
        <a:p>
          <a:endParaRPr lang="en-US"/>
        </a:p>
      </dgm:t>
    </dgm:pt>
    <dgm:pt modelId="{49B34144-3D8D-964A-AA43-6E973A73E92C}">
      <dgm:prSet phldrT="[Text]"/>
      <dgm:spPr/>
      <dgm:t>
        <a:bodyPr/>
        <a:lstStyle/>
        <a:p>
          <a:r>
            <a:rPr lang="en-US" dirty="0" smtClean="0"/>
            <a:t>Final Library</a:t>
          </a:r>
          <a:endParaRPr lang="en-US" dirty="0"/>
        </a:p>
      </dgm:t>
    </dgm:pt>
    <dgm:pt modelId="{D9E3A7A0-F322-C547-BF91-3A3E4E1EFFB5}" type="parTrans" cxnId="{13314920-9A79-A34F-86A8-DB74FAF80421}">
      <dgm:prSet/>
      <dgm:spPr/>
      <dgm:t>
        <a:bodyPr/>
        <a:lstStyle/>
        <a:p>
          <a:endParaRPr lang="en-US"/>
        </a:p>
      </dgm:t>
    </dgm:pt>
    <dgm:pt modelId="{CD1AF46E-6ED4-6443-A940-1A7AD0D04F2A}" type="sibTrans" cxnId="{13314920-9A79-A34F-86A8-DB74FAF80421}">
      <dgm:prSet/>
      <dgm:spPr/>
      <dgm:t>
        <a:bodyPr/>
        <a:lstStyle/>
        <a:p>
          <a:endParaRPr lang="en-US"/>
        </a:p>
      </dgm:t>
    </dgm:pt>
    <dgm:pt modelId="{93EAA37E-EF39-E743-AEB5-65E23B5A691D}">
      <dgm:prSet phldrT="[Text]"/>
      <dgm:spPr/>
      <dgm:t>
        <a:bodyPr/>
        <a:lstStyle/>
        <a:p>
          <a:r>
            <a:rPr lang="en-US" dirty="0" smtClean="0"/>
            <a:t>Sources</a:t>
          </a:r>
          <a:endParaRPr lang="en-US" dirty="0"/>
        </a:p>
      </dgm:t>
    </dgm:pt>
    <dgm:pt modelId="{A005D9F1-A123-3D4A-8F4C-EDA951CECB1E}" type="parTrans" cxnId="{52787E48-50B7-A645-87D9-9583FD338A90}">
      <dgm:prSet/>
      <dgm:spPr/>
      <dgm:t>
        <a:bodyPr/>
        <a:lstStyle/>
        <a:p>
          <a:endParaRPr lang="en-US"/>
        </a:p>
      </dgm:t>
    </dgm:pt>
    <dgm:pt modelId="{E21BB795-053E-824A-8B8A-D4F21FDCC852}" type="sibTrans" cxnId="{52787E48-50B7-A645-87D9-9583FD338A90}">
      <dgm:prSet/>
      <dgm:spPr/>
      <dgm:t>
        <a:bodyPr/>
        <a:lstStyle/>
        <a:p>
          <a:endParaRPr lang="en-US"/>
        </a:p>
      </dgm:t>
    </dgm:pt>
    <dgm:pt modelId="{245F4F87-5963-FD4C-8FBA-712F0167B47D}">
      <dgm:prSet phldrT="[Text]"/>
      <dgm:spPr/>
      <dgm:t>
        <a:bodyPr/>
        <a:lstStyle/>
        <a:p>
          <a:r>
            <a:rPr lang="en-US" dirty="0" smtClean="0"/>
            <a:t>C++ Headers</a:t>
          </a:r>
          <a:endParaRPr lang="en-US" dirty="0"/>
        </a:p>
      </dgm:t>
    </dgm:pt>
    <dgm:pt modelId="{192A22BF-E4A2-394A-8027-6F9155AF9B20}" type="parTrans" cxnId="{98999331-C5AA-8845-B8F1-590510E2FD14}">
      <dgm:prSet/>
      <dgm:spPr/>
      <dgm:t>
        <a:bodyPr/>
        <a:lstStyle/>
        <a:p>
          <a:endParaRPr lang="en-US"/>
        </a:p>
      </dgm:t>
    </dgm:pt>
    <dgm:pt modelId="{E2A36CE1-BF5D-BD42-BC84-C70612F4CE72}" type="sibTrans" cxnId="{98999331-C5AA-8845-B8F1-590510E2FD14}">
      <dgm:prSet/>
      <dgm:spPr/>
      <dgm:t>
        <a:bodyPr/>
        <a:lstStyle/>
        <a:p>
          <a:endParaRPr lang="en-US"/>
        </a:p>
      </dgm:t>
    </dgm:pt>
    <dgm:pt modelId="{7838E5FB-EF96-A34E-B706-BD792AAD260A}">
      <dgm:prSet phldrT="[Text]"/>
      <dgm:spPr/>
      <dgm:t>
        <a:bodyPr/>
        <a:lstStyle/>
        <a:p>
          <a:r>
            <a:rPr lang="en-US" dirty="0" smtClean="0"/>
            <a:t>C# API Driver</a:t>
          </a:r>
          <a:endParaRPr lang="en-US" dirty="0"/>
        </a:p>
      </dgm:t>
    </dgm:pt>
    <dgm:pt modelId="{1CBE8162-59AA-974E-9BEC-B1B75E4967F0}" type="parTrans" cxnId="{EA38DFE2-0D8E-EE43-8E7F-A46F1CCDFCF0}">
      <dgm:prSet/>
      <dgm:spPr/>
      <dgm:t>
        <a:bodyPr/>
        <a:lstStyle/>
        <a:p>
          <a:endParaRPr lang="en-US"/>
        </a:p>
      </dgm:t>
    </dgm:pt>
    <dgm:pt modelId="{C7FA8935-E3EC-DF41-883D-AE3282A5067C}" type="sibTrans" cxnId="{EA38DFE2-0D8E-EE43-8E7F-A46F1CCDFCF0}">
      <dgm:prSet/>
      <dgm:spPr/>
      <dgm:t>
        <a:bodyPr/>
        <a:lstStyle/>
        <a:p>
          <a:endParaRPr lang="en-US"/>
        </a:p>
      </dgm:t>
    </dgm:pt>
    <dgm:pt modelId="{4A0B9D11-B6EC-434C-A194-8FA78DAEA002}">
      <dgm:prSet phldrT="[Text]"/>
      <dgm:spPr/>
      <dgm:t>
        <a:bodyPr/>
        <a:lstStyle/>
        <a:p>
          <a:r>
            <a:rPr lang="en-US" dirty="0" smtClean="0"/>
            <a:t>Generated</a:t>
          </a:r>
          <a:endParaRPr lang="en-US" dirty="0"/>
        </a:p>
      </dgm:t>
    </dgm:pt>
    <dgm:pt modelId="{2169A47D-0282-8246-AF01-1613013D36EE}" type="sibTrans" cxnId="{D1F68C2E-119B-564F-8288-84F4E4EC4E7B}">
      <dgm:prSet/>
      <dgm:spPr/>
      <dgm:t>
        <a:bodyPr/>
        <a:lstStyle/>
        <a:p>
          <a:endParaRPr lang="en-US"/>
        </a:p>
      </dgm:t>
    </dgm:pt>
    <dgm:pt modelId="{148245D1-6DDA-CB4D-A9B7-547F800D534E}" type="parTrans" cxnId="{D1F68C2E-119B-564F-8288-84F4E4EC4E7B}">
      <dgm:prSet/>
      <dgm:spPr/>
      <dgm:t>
        <a:bodyPr/>
        <a:lstStyle/>
        <a:p>
          <a:endParaRPr lang="en-US"/>
        </a:p>
      </dgm:t>
    </dgm:pt>
    <dgm:pt modelId="{3EDF9395-0994-AB40-B434-1721F830C289}" type="pres">
      <dgm:prSet presAssocID="{592C705C-2020-FC45-9019-26108B8AF04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11B24F9-160E-A24E-B3A3-C0E6F0039F5C}" type="pres">
      <dgm:prSet presAssocID="{592C705C-2020-FC45-9019-26108B8AF041}" presName="hierFlow" presStyleCnt="0"/>
      <dgm:spPr/>
    </dgm:pt>
    <dgm:pt modelId="{F32956D4-B248-1E4F-88BC-8DE532243BE4}" type="pres">
      <dgm:prSet presAssocID="{592C705C-2020-FC45-9019-26108B8AF041}" presName="firstBuf" presStyleCnt="0"/>
      <dgm:spPr/>
    </dgm:pt>
    <dgm:pt modelId="{6F9BF06F-E8F4-0A44-8EED-0F7D124C8823}" type="pres">
      <dgm:prSet presAssocID="{592C705C-2020-FC45-9019-26108B8AF04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DAE5F73-8FBC-FF40-A2C8-86A5ACAA4A36}" type="pres">
      <dgm:prSet presAssocID="{CFD73C73-7F76-B740-848A-3F8644E8D6BA}" presName="Name14" presStyleCnt="0"/>
      <dgm:spPr/>
    </dgm:pt>
    <dgm:pt modelId="{923C5047-6B6C-544A-AFAA-21754D83502D}" type="pres">
      <dgm:prSet presAssocID="{CFD73C73-7F76-B740-848A-3F8644E8D6BA}" presName="level1Shape" presStyleLbl="node0" presStyleIdx="0" presStyleCnt="1">
        <dgm:presLayoutVars>
          <dgm:chPref val="3"/>
        </dgm:presLayoutVars>
      </dgm:prSet>
      <dgm:spPr/>
    </dgm:pt>
    <dgm:pt modelId="{26105280-F11C-D346-B5B5-9FC6D85D0C45}" type="pres">
      <dgm:prSet presAssocID="{CFD73C73-7F76-B740-848A-3F8644E8D6BA}" presName="hierChild2" presStyleCnt="0"/>
      <dgm:spPr/>
    </dgm:pt>
    <dgm:pt modelId="{D7788E68-3A79-AA4F-8734-D13C2DCCF2EA}" type="pres">
      <dgm:prSet presAssocID="{45BAF5BA-3CFC-194F-A99C-2E0B25D56D98}" presName="Name19" presStyleLbl="parChTrans1D2" presStyleIdx="0" presStyleCnt="2"/>
      <dgm:spPr/>
    </dgm:pt>
    <dgm:pt modelId="{CD8573F6-E868-0E43-B73F-84372D480351}" type="pres">
      <dgm:prSet presAssocID="{4C7B5142-24B6-4241-81C3-5F9847F0E971}" presName="Name21" presStyleCnt="0"/>
      <dgm:spPr/>
    </dgm:pt>
    <dgm:pt modelId="{0AF16C8E-0B48-AD40-965F-C7C35E81CD95}" type="pres">
      <dgm:prSet presAssocID="{4C7B5142-24B6-4241-81C3-5F9847F0E971}" presName="level2Shape" presStyleLbl="node2" presStyleIdx="0" presStyleCnt="2"/>
      <dgm:spPr/>
    </dgm:pt>
    <dgm:pt modelId="{5CF2B9D5-FED9-9743-B575-DAA53C83C08B}" type="pres">
      <dgm:prSet presAssocID="{4C7B5142-24B6-4241-81C3-5F9847F0E971}" presName="hierChild3" presStyleCnt="0"/>
      <dgm:spPr/>
    </dgm:pt>
    <dgm:pt modelId="{7E55F66D-C52D-EC4B-8A0E-8B4B5511B9D4}" type="pres">
      <dgm:prSet presAssocID="{E6F9C7BD-C9DC-8043-B9A4-E0C3F3D0BAAE}" presName="Name19" presStyleLbl="parChTrans1D3" presStyleIdx="0" presStyleCnt="4"/>
      <dgm:spPr/>
    </dgm:pt>
    <dgm:pt modelId="{778BAA2B-5C49-D049-B8C9-3355D54F63AE}" type="pres">
      <dgm:prSet presAssocID="{81D4AECB-2310-D74F-A9B8-85CDF8134A31}" presName="Name21" presStyleCnt="0"/>
      <dgm:spPr/>
    </dgm:pt>
    <dgm:pt modelId="{A13FD7A3-CF22-0A4C-BA10-51C180E2FC88}" type="pres">
      <dgm:prSet presAssocID="{81D4AECB-2310-D74F-A9B8-85CDF8134A31}" presName="level2Shape" presStyleLbl="node3" presStyleIdx="0" presStyleCnt="4"/>
      <dgm:spPr/>
    </dgm:pt>
    <dgm:pt modelId="{5FACB783-B3A9-C142-AF89-3F62DC7CA717}" type="pres">
      <dgm:prSet presAssocID="{81D4AECB-2310-D74F-A9B8-85CDF8134A31}" presName="hierChild3" presStyleCnt="0"/>
      <dgm:spPr/>
    </dgm:pt>
    <dgm:pt modelId="{395FD238-D891-C940-8532-4223047E2CC2}" type="pres">
      <dgm:prSet presAssocID="{6313088A-F053-1641-BC9D-B595DC824BB1}" presName="Name19" presStyleLbl="parChTrans1D3" presStyleIdx="1" presStyleCnt="4"/>
      <dgm:spPr/>
    </dgm:pt>
    <dgm:pt modelId="{B825D2B1-BDD4-CA40-B997-EB80FC341E0C}" type="pres">
      <dgm:prSet presAssocID="{605A2A99-AFE6-2A46-967B-4A251B481E58}" presName="Name21" presStyleCnt="0"/>
      <dgm:spPr/>
    </dgm:pt>
    <dgm:pt modelId="{B38E31EF-9EC9-C94E-9247-BEED63853F14}" type="pres">
      <dgm:prSet presAssocID="{605A2A99-AFE6-2A46-967B-4A251B481E58}" presName="level2Shape" presStyleLbl="node3" presStyleIdx="1" presStyleCnt="4"/>
      <dgm:spPr/>
      <dgm:t>
        <a:bodyPr/>
        <a:lstStyle/>
        <a:p>
          <a:endParaRPr lang="en-US"/>
        </a:p>
      </dgm:t>
    </dgm:pt>
    <dgm:pt modelId="{2100A55B-F569-DC43-BDF5-AE8757EC2C15}" type="pres">
      <dgm:prSet presAssocID="{605A2A99-AFE6-2A46-967B-4A251B481E58}" presName="hierChild3" presStyleCnt="0"/>
      <dgm:spPr/>
    </dgm:pt>
    <dgm:pt modelId="{E5029E97-23A1-404E-9A7A-25CF6F7DCDC1}" type="pres">
      <dgm:prSet presAssocID="{8439CB29-86E9-9440-AE24-B842B8F9E141}" presName="Name19" presStyleLbl="parChTrans1D2" presStyleIdx="1" presStyleCnt="2"/>
      <dgm:spPr/>
    </dgm:pt>
    <dgm:pt modelId="{0BB49715-5353-E541-B710-5EFDA45C5F09}" type="pres">
      <dgm:prSet presAssocID="{B0F65D55-6959-B342-817B-61BB55FC1492}" presName="Name21" presStyleCnt="0"/>
      <dgm:spPr/>
    </dgm:pt>
    <dgm:pt modelId="{287CB91B-733D-E847-9085-B1F97733161F}" type="pres">
      <dgm:prSet presAssocID="{B0F65D55-6959-B342-817B-61BB55FC1492}" presName="level2Shape" presStyleLbl="node2" presStyleIdx="1" presStyleCnt="2"/>
      <dgm:spPr/>
      <dgm:t>
        <a:bodyPr/>
        <a:lstStyle/>
        <a:p>
          <a:endParaRPr lang="en-US"/>
        </a:p>
      </dgm:t>
    </dgm:pt>
    <dgm:pt modelId="{7FE76FA1-962E-D843-A427-C5452A0E424B}" type="pres">
      <dgm:prSet presAssocID="{B0F65D55-6959-B342-817B-61BB55FC1492}" presName="hierChild3" presStyleCnt="0"/>
      <dgm:spPr/>
    </dgm:pt>
    <dgm:pt modelId="{8B465D3A-A976-6D4B-9D2B-6767DDE311A1}" type="pres">
      <dgm:prSet presAssocID="{192A22BF-E4A2-394A-8027-6F9155AF9B20}" presName="Name19" presStyleLbl="parChTrans1D3" presStyleIdx="2" presStyleCnt="4"/>
      <dgm:spPr/>
    </dgm:pt>
    <dgm:pt modelId="{2F4AC840-4BC4-5144-B077-F26E4C270536}" type="pres">
      <dgm:prSet presAssocID="{245F4F87-5963-FD4C-8FBA-712F0167B47D}" presName="Name21" presStyleCnt="0"/>
      <dgm:spPr/>
    </dgm:pt>
    <dgm:pt modelId="{D4BAECCB-8E8E-FD47-921A-21F967B8D3BE}" type="pres">
      <dgm:prSet presAssocID="{245F4F87-5963-FD4C-8FBA-712F0167B47D}" presName="level2Shape" presStyleLbl="node3" presStyleIdx="2" presStyleCnt="4"/>
      <dgm:spPr/>
      <dgm:t>
        <a:bodyPr/>
        <a:lstStyle/>
        <a:p>
          <a:endParaRPr lang="en-US"/>
        </a:p>
      </dgm:t>
    </dgm:pt>
    <dgm:pt modelId="{4B85233E-7150-AA4B-963D-2CAA65746717}" type="pres">
      <dgm:prSet presAssocID="{245F4F87-5963-FD4C-8FBA-712F0167B47D}" presName="hierChild3" presStyleCnt="0"/>
      <dgm:spPr/>
    </dgm:pt>
    <dgm:pt modelId="{8AA25249-F61D-1D4E-9432-8500300F5E78}" type="pres">
      <dgm:prSet presAssocID="{1CBE8162-59AA-974E-9BEC-B1B75E4967F0}" presName="Name19" presStyleLbl="parChTrans1D3" presStyleIdx="3" presStyleCnt="4"/>
      <dgm:spPr/>
    </dgm:pt>
    <dgm:pt modelId="{A7ADDD72-C53D-E54D-B3E3-48F623886A09}" type="pres">
      <dgm:prSet presAssocID="{7838E5FB-EF96-A34E-B706-BD792AAD260A}" presName="Name21" presStyleCnt="0"/>
      <dgm:spPr/>
    </dgm:pt>
    <dgm:pt modelId="{44A72FF6-FFDD-F642-963F-35C297725CBD}" type="pres">
      <dgm:prSet presAssocID="{7838E5FB-EF96-A34E-B706-BD792AAD260A}" presName="level2Shape" presStyleLbl="node3" presStyleIdx="3" presStyleCnt="4"/>
      <dgm:spPr/>
    </dgm:pt>
    <dgm:pt modelId="{6814864D-98DD-C640-A02D-035908404888}" type="pres">
      <dgm:prSet presAssocID="{7838E5FB-EF96-A34E-B706-BD792AAD260A}" presName="hierChild3" presStyleCnt="0"/>
      <dgm:spPr/>
    </dgm:pt>
    <dgm:pt modelId="{3C462CFB-3FE6-1D4E-9B67-CD80D197EC47}" type="pres">
      <dgm:prSet presAssocID="{592C705C-2020-FC45-9019-26108B8AF041}" presName="bgShapesFlow" presStyleCnt="0"/>
      <dgm:spPr/>
    </dgm:pt>
    <dgm:pt modelId="{DE24C1E5-39A8-A24B-A27E-59CE459FAC14}" type="pres">
      <dgm:prSet presAssocID="{49B34144-3D8D-964A-AA43-6E973A73E92C}" presName="rectComp" presStyleCnt="0"/>
      <dgm:spPr/>
    </dgm:pt>
    <dgm:pt modelId="{F50B8155-6C20-EE4E-A03C-7461380C4814}" type="pres">
      <dgm:prSet presAssocID="{49B34144-3D8D-964A-AA43-6E973A73E92C}" presName="bgRect" presStyleLbl="bgShp" presStyleIdx="0" presStyleCnt="3"/>
      <dgm:spPr/>
    </dgm:pt>
    <dgm:pt modelId="{FE4F6055-774C-4140-9FB8-A448D94EC12B}" type="pres">
      <dgm:prSet presAssocID="{49B34144-3D8D-964A-AA43-6E973A73E92C}" presName="bgRectTx" presStyleLbl="bgShp" presStyleIdx="0" presStyleCnt="3">
        <dgm:presLayoutVars>
          <dgm:bulletEnabled val="1"/>
        </dgm:presLayoutVars>
      </dgm:prSet>
      <dgm:spPr/>
    </dgm:pt>
    <dgm:pt modelId="{6A2B835B-BFB6-2046-B024-A3C83BDD08A7}" type="pres">
      <dgm:prSet presAssocID="{49B34144-3D8D-964A-AA43-6E973A73E92C}" presName="spComp" presStyleCnt="0"/>
      <dgm:spPr/>
    </dgm:pt>
    <dgm:pt modelId="{E954E9DC-C553-7146-948E-58EEB91E23FC}" type="pres">
      <dgm:prSet presAssocID="{49B34144-3D8D-964A-AA43-6E973A73E92C}" presName="vSp" presStyleCnt="0"/>
      <dgm:spPr/>
    </dgm:pt>
    <dgm:pt modelId="{2F2F1474-CF1C-DC48-BD5D-E5F36741AF19}" type="pres">
      <dgm:prSet presAssocID="{4A0B9D11-B6EC-434C-A194-8FA78DAEA002}" presName="rectComp" presStyleCnt="0"/>
      <dgm:spPr/>
    </dgm:pt>
    <dgm:pt modelId="{D414BD0A-DFB9-D648-838F-67960704FCE5}" type="pres">
      <dgm:prSet presAssocID="{4A0B9D11-B6EC-434C-A194-8FA78DAEA002}" presName="bgRect" presStyleLbl="bgShp" presStyleIdx="1" presStyleCnt="3"/>
      <dgm:spPr/>
      <dgm:t>
        <a:bodyPr/>
        <a:lstStyle/>
        <a:p>
          <a:endParaRPr lang="en-US"/>
        </a:p>
      </dgm:t>
    </dgm:pt>
    <dgm:pt modelId="{3C55C29D-A3E3-504D-BF87-C22EB6B8370E}" type="pres">
      <dgm:prSet presAssocID="{4A0B9D11-B6EC-434C-A194-8FA78DAEA002}" presName="bgRectTx" presStyleLbl="bgShp" presStyleIdx="1" presStyleCnt="3">
        <dgm:presLayoutVars>
          <dgm:bulletEnabled val="1"/>
        </dgm:presLayoutVars>
      </dgm:prSet>
      <dgm:spPr/>
    </dgm:pt>
    <dgm:pt modelId="{F2F01970-1838-E94F-8089-77BC44690B3C}" type="pres">
      <dgm:prSet presAssocID="{4A0B9D11-B6EC-434C-A194-8FA78DAEA002}" presName="spComp" presStyleCnt="0"/>
      <dgm:spPr/>
    </dgm:pt>
    <dgm:pt modelId="{22E80954-B699-ED43-A1C4-09ED32196418}" type="pres">
      <dgm:prSet presAssocID="{4A0B9D11-B6EC-434C-A194-8FA78DAEA002}" presName="vSp" presStyleCnt="0"/>
      <dgm:spPr/>
    </dgm:pt>
    <dgm:pt modelId="{C600DD9C-A111-834D-B6C5-4EC7713BF7B6}" type="pres">
      <dgm:prSet presAssocID="{93EAA37E-EF39-E743-AEB5-65E23B5A691D}" presName="rectComp" presStyleCnt="0"/>
      <dgm:spPr/>
    </dgm:pt>
    <dgm:pt modelId="{D34B1F58-FDAE-494B-83CE-EE5ACBBB4C29}" type="pres">
      <dgm:prSet presAssocID="{93EAA37E-EF39-E743-AEB5-65E23B5A691D}" presName="bgRect" presStyleLbl="bgShp" presStyleIdx="2" presStyleCnt="3"/>
      <dgm:spPr/>
    </dgm:pt>
    <dgm:pt modelId="{EDC7562B-3163-D649-AC60-9F42FC9C7156}" type="pres">
      <dgm:prSet presAssocID="{93EAA37E-EF39-E743-AEB5-65E23B5A691D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98999331-C5AA-8845-B8F1-590510E2FD14}" srcId="{B0F65D55-6959-B342-817B-61BB55FC1492}" destId="{245F4F87-5963-FD4C-8FBA-712F0167B47D}" srcOrd="0" destOrd="0" parTransId="{192A22BF-E4A2-394A-8027-6F9155AF9B20}" sibTransId="{E2A36CE1-BF5D-BD42-BC84-C70612F4CE72}"/>
    <dgm:cxn modelId="{D3A70364-3E70-264B-83D5-65A6A6A3E6C6}" type="presOf" srcId="{7838E5FB-EF96-A34E-B706-BD792AAD260A}" destId="{44A72FF6-FFDD-F642-963F-35C297725CBD}" srcOrd="0" destOrd="0" presId="urn:microsoft.com/office/officeart/2005/8/layout/hierarchy6"/>
    <dgm:cxn modelId="{311DC2B5-53BC-3048-90BE-3E20DCBE6E11}" type="presOf" srcId="{6313088A-F053-1641-BC9D-B595DC824BB1}" destId="{395FD238-D891-C940-8532-4223047E2CC2}" srcOrd="0" destOrd="0" presId="urn:microsoft.com/office/officeart/2005/8/layout/hierarchy6"/>
    <dgm:cxn modelId="{EA38DFE2-0D8E-EE43-8E7F-A46F1CCDFCF0}" srcId="{B0F65D55-6959-B342-817B-61BB55FC1492}" destId="{7838E5FB-EF96-A34E-B706-BD792AAD260A}" srcOrd="1" destOrd="0" parTransId="{1CBE8162-59AA-974E-9BEC-B1B75E4967F0}" sibTransId="{C7FA8935-E3EC-DF41-883D-AE3282A5067C}"/>
    <dgm:cxn modelId="{15B795DB-9351-C248-8183-1D4A59B53CBC}" srcId="{4C7B5142-24B6-4241-81C3-5F9847F0E971}" destId="{81D4AECB-2310-D74F-A9B8-85CDF8134A31}" srcOrd="0" destOrd="0" parTransId="{E6F9C7BD-C9DC-8043-B9A4-E0C3F3D0BAAE}" sibTransId="{521765B5-03F6-6446-B798-CD7278F1AB59}"/>
    <dgm:cxn modelId="{E48E2C09-2897-F94B-B07D-A2F59E9A9CEA}" type="presOf" srcId="{49B34144-3D8D-964A-AA43-6E973A73E92C}" destId="{FE4F6055-774C-4140-9FB8-A448D94EC12B}" srcOrd="1" destOrd="0" presId="urn:microsoft.com/office/officeart/2005/8/layout/hierarchy6"/>
    <dgm:cxn modelId="{50416C1C-875B-4045-A4FD-959B3E0FB06C}" type="presOf" srcId="{1CBE8162-59AA-974E-9BEC-B1B75E4967F0}" destId="{8AA25249-F61D-1D4E-9432-8500300F5E78}" srcOrd="0" destOrd="0" presId="urn:microsoft.com/office/officeart/2005/8/layout/hierarchy6"/>
    <dgm:cxn modelId="{6D1CEF61-C937-9248-AAC5-A50EEAA185E3}" type="presOf" srcId="{192A22BF-E4A2-394A-8027-6F9155AF9B20}" destId="{8B465D3A-A976-6D4B-9D2B-6767DDE311A1}" srcOrd="0" destOrd="0" presId="urn:microsoft.com/office/officeart/2005/8/layout/hierarchy6"/>
    <dgm:cxn modelId="{DE4C7C1B-EAE2-0E4A-BA58-D542C8785C50}" type="presOf" srcId="{8439CB29-86E9-9440-AE24-B842B8F9E141}" destId="{E5029E97-23A1-404E-9A7A-25CF6F7DCDC1}" srcOrd="0" destOrd="0" presId="urn:microsoft.com/office/officeart/2005/8/layout/hierarchy6"/>
    <dgm:cxn modelId="{52787E48-50B7-A645-87D9-9583FD338A90}" srcId="{592C705C-2020-FC45-9019-26108B8AF041}" destId="{93EAA37E-EF39-E743-AEB5-65E23B5A691D}" srcOrd="3" destOrd="0" parTransId="{A005D9F1-A123-3D4A-8F4C-EDA951CECB1E}" sibTransId="{E21BB795-053E-824A-8B8A-D4F21FDCC852}"/>
    <dgm:cxn modelId="{2BF96849-C787-C24F-AC3A-64DECEA95DF4}" type="presOf" srcId="{B0F65D55-6959-B342-817B-61BB55FC1492}" destId="{287CB91B-733D-E847-9085-B1F97733161F}" srcOrd="0" destOrd="0" presId="urn:microsoft.com/office/officeart/2005/8/layout/hierarchy6"/>
    <dgm:cxn modelId="{781D7347-D605-A843-A63F-E98E37901F23}" type="presOf" srcId="{93EAA37E-EF39-E743-AEB5-65E23B5A691D}" destId="{D34B1F58-FDAE-494B-83CE-EE5ACBBB4C29}" srcOrd="0" destOrd="0" presId="urn:microsoft.com/office/officeart/2005/8/layout/hierarchy6"/>
    <dgm:cxn modelId="{D6BBDD45-5556-3943-87C5-6DD0C1A5413F}" srcId="{4C7B5142-24B6-4241-81C3-5F9847F0E971}" destId="{605A2A99-AFE6-2A46-967B-4A251B481E58}" srcOrd="1" destOrd="0" parTransId="{6313088A-F053-1641-BC9D-B595DC824BB1}" sibTransId="{CF52CFF3-1581-9F4F-B3D2-2A0DD214EF4B}"/>
    <dgm:cxn modelId="{58B6881F-E2CF-DE40-AD11-F9D82FAFDF7D}" srcId="{592C705C-2020-FC45-9019-26108B8AF041}" destId="{CFD73C73-7F76-B740-848A-3F8644E8D6BA}" srcOrd="0" destOrd="0" parTransId="{660A0368-88EE-704C-831F-B188092A8B02}" sibTransId="{4FC1A42C-C587-FE42-8BBC-B6113344B98B}"/>
    <dgm:cxn modelId="{058DA92C-EDFD-D24E-81E4-2DFC823B4B29}" type="presOf" srcId="{4A0B9D11-B6EC-434C-A194-8FA78DAEA002}" destId="{D414BD0A-DFB9-D648-838F-67960704FCE5}" srcOrd="0" destOrd="0" presId="urn:microsoft.com/office/officeart/2005/8/layout/hierarchy6"/>
    <dgm:cxn modelId="{8C6C72A6-5599-904F-8691-C5450DCF8C1A}" type="presOf" srcId="{CFD73C73-7F76-B740-848A-3F8644E8D6BA}" destId="{923C5047-6B6C-544A-AFAA-21754D83502D}" srcOrd="0" destOrd="0" presId="urn:microsoft.com/office/officeart/2005/8/layout/hierarchy6"/>
    <dgm:cxn modelId="{B37B9F41-EF3E-974C-8E8B-E1C8CF0A59A4}" type="presOf" srcId="{E6F9C7BD-C9DC-8043-B9A4-E0C3F3D0BAAE}" destId="{7E55F66D-C52D-EC4B-8A0E-8B4B5511B9D4}" srcOrd="0" destOrd="0" presId="urn:microsoft.com/office/officeart/2005/8/layout/hierarchy6"/>
    <dgm:cxn modelId="{6AEA4EA2-8905-034B-A108-F637EED98E3C}" type="presOf" srcId="{245F4F87-5963-FD4C-8FBA-712F0167B47D}" destId="{D4BAECCB-8E8E-FD47-921A-21F967B8D3BE}" srcOrd="0" destOrd="0" presId="urn:microsoft.com/office/officeart/2005/8/layout/hierarchy6"/>
    <dgm:cxn modelId="{FFF9DC1D-84CC-074B-9FEE-4A0E7A9B355C}" type="presOf" srcId="{605A2A99-AFE6-2A46-967B-4A251B481E58}" destId="{B38E31EF-9EC9-C94E-9247-BEED63853F14}" srcOrd="0" destOrd="0" presId="urn:microsoft.com/office/officeart/2005/8/layout/hierarchy6"/>
    <dgm:cxn modelId="{A3126289-6DF7-244C-89C1-97A9B7E388DB}" type="presOf" srcId="{49B34144-3D8D-964A-AA43-6E973A73E92C}" destId="{F50B8155-6C20-EE4E-A03C-7461380C4814}" srcOrd="0" destOrd="0" presId="urn:microsoft.com/office/officeart/2005/8/layout/hierarchy6"/>
    <dgm:cxn modelId="{13314920-9A79-A34F-86A8-DB74FAF80421}" srcId="{592C705C-2020-FC45-9019-26108B8AF041}" destId="{49B34144-3D8D-964A-AA43-6E973A73E92C}" srcOrd="1" destOrd="0" parTransId="{D9E3A7A0-F322-C547-BF91-3A3E4E1EFFB5}" sibTransId="{CD1AF46E-6ED4-6443-A940-1A7AD0D04F2A}"/>
    <dgm:cxn modelId="{86C64F1B-9BD6-FA41-B998-AAB47982FB19}" type="presOf" srcId="{81D4AECB-2310-D74F-A9B8-85CDF8134A31}" destId="{A13FD7A3-CF22-0A4C-BA10-51C180E2FC88}" srcOrd="0" destOrd="0" presId="urn:microsoft.com/office/officeart/2005/8/layout/hierarchy6"/>
    <dgm:cxn modelId="{8BAF5215-A883-EC47-A999-BBDE36535F13}" srcId="{CFD73C73-7F76-B740-848A-3F8644E8D6BA}" destId="{4C7B5142-24B6-4241-81C3-5F9847F0E971}" srcOrd="0" destOrd="0" parTransId="{45BAF5BA-3CFC-194F-A99C-2E0B25D56D98}" sibTransId="{A0B35827-5C2A-8743-9675-DBEDF2216966}"/>
    <dgm:cxn modelId="{FDE1A609-4092-4F41-9212-1312E443ABCF}" type="presOf" srcId="{93EAA37E-EF39-E743-AEB5-65E23B5A691D}" destId="{EDC7562B-3163-D649-AC60-9F42FC9C7156}" srcOrd="1" destOrd="0" presId="urn:microsoft.com/office/officeart/2005/8/layout/hierarchy6"/>
    <dgm:cxn modelId="{199B4927-6C89-2246-85DA-76846055AA13}" type="presOf" srcId="{4A0B9D11-B6EC-434C-A194-8FA78DAEA002}" destId="{3C55C29D-A3E3-504D-BF87-C22EB6B8370E}" srcOrd="1" destOrd="0" presId="urn:microsoft.com/office/officeart/2005/8/layout/hierarchy6"/>
    <dgm:cxn modelId="{4C857A61-EC73-5B45-9659-F1CAD7ADEF35}" type="presOf" srcId="{45BAF5BA-3CFC-194F-A99C-2E0B25D56D98}" destId="{D7788E68-3A79-AA4F-8734-D13C2DCCF2EA}" srcOrd="0" destOrd="0" presId="urn:microsoft.com/office/officeart/2005/8/layout/hierarchy6"/>
    <dgm:cxn modelId="{6B3027DE-83FA-7B45-A089-B0A5B9A95CBC}" type="presOf" srcId="{592C705C-2020-FC45-9019-26108B8AF041}" destId="{3EDF9395-0994-AB40-B434-1721F830C289}" srcOrd="0" destOrd="0" presId="urn:microsoft.com/office/officeart/2005/8/layout/hierarchy6"/>
    <dgm:cxn modelId="{5B0C28CC-783C-8049-8597-E6B7177B7CD9}" srcId="{CFD73C73-7F76-B740-848A-3F8644E8D6BA}" destId="{B0F65D55-6959-B342-817B-61BB55FC1492}" srcOrd="1" destOrd="0" parTransId="{8439CB29-86E9-9440-AE24-B842B8F9E141}" sibTransId="{0F50D418-41D7-1543-A538-9D1182F72988}"/>
    <dgm:cxn modelId="{D1F68C2E-119B-564F-8288-84F4E4EC4E7B}" srcId="{592C705C-2020-FC45-9019-26108B8AF041}" destId="{4A0B9D11-B6EC-434C-A194-8FA78DAEA002}" srcOrd="2" destOrd="0" parTransId="{148245D1-6DDA-CB4D-A9B7-547F800D534E}" sibTransId="{2169A47D-0282-8246-AF01-1613013D36EE}"/>
    <dgm:cxn modelId="{EFF545A6-6E32-E440-B23D-03B280F73E5B}" type="presOf" srcId="{4C7B5142-24B6-4241-81C3-5F9847F0E971}" destId="{0AF16C8E-0B48-AD40-965F-C7C35E81CD95}" srcOrd="0" destOrd="0" presId="urn:microsoft.com/office/officeart/2005/8/layout/hierarchy6"/>
    <dgm:cxn modelId="{92D38A93-12FB-094D-A07E-1FDD6DCA55BC}" type="presParOf" srcId="{3EDF9395-0994-AB40-B434-1721F830C289}" destId="{D11B24F9-160E-A24E-B3A3-C0E6F0039F5C}" srcOrd="0" destOrd="0" presId="urn:microsoft.com/office/officeart/2005/8/layout/hierarchy6"/>
    <dgm:cxn modelId="{5B4C63F9-C36B-B949-9C74-6B6E8334918F}" type="presParOf" srcId="{D11B24F9-160E-A24E-B3A3-C0E6F0039F5C}" destId="{F32956D4-B248-1E4F-88BC-8DE532243BE4}" srcOrd="0" destOrd="0" presId="urn:microsoft.com/office/officeart/2005/8/layout/hierarchy6"/>
    <dgm:cxn modelId="{7AC7779E-58F3-7B4F-A9E8-62D8A496FB1B}" type="presParOf" srcId="{D11B24F9-160E-A24E-B3A3-C0E6F0039F5C}" destId="{6F9BF06F-E8F4-0A44-8EED-0F7D124C8823}" srcOrd="1" destOrd="0" presId="urn:microsoft.com/office/officeart/2005/8/layout/hierarchy6"/>
    <dgm:cxn modelId="{0F1D0F87-70A1-1F43-8D5C-B3647C66C1CF}" type="presParOf" srcId="{6F9BF06F-E8F4-0A44-8EED-0F7D124C8823}" destId="{0DAE5F73-8FBC-FF40-A2C8-86A5ACAA4A36}" srcOrd="0" destOrd="0" presId="urn:microsoft.com/office/officeart/2005/8/layout/hierarchy6"/>
    <dgm:cxn modelId="{8DFDD92E-F708-E04B-B509-3339F8D7B329}" type="presParOf" srcId="{0DAE5F73-8FBC-FF40-A2C8-86A5ACAA4A36}" destId="{923C5047-6B6C-544A-AFAA-21754D83502D}" srcOrd="0" destOrd="0" presId="urn:microsoft.com/office/officeart/2005/8/layout/hierarchy6"/>
    <dgm:cxn modelId="{C5204728-95D4-3946-8BFC-EF93D16F0D96}" type="presParOf" srcId="{0DAE5F73-8FBC-FF40-A2C8-86A5ACAA4A36}" destId="{26105280-F11C-D346-B5B5-9FC6D85D0C45}" srcOrd="1" destOrd="0" presId="urn:microsoft.com/office/officeart/2005/8/layout/hierarchy6"/>
    <dgm:cxn modelId="{070695E2-D226-ED46-9683-B692B5A9DEA0}" type="presParOf" srcId="{26105280-F11C-D346-B5B5-9FC6D85D0C45}" destId="{D7788E68-3A79-AA4F-8734-D13C2DCCF2EA}" srcOrd="0" destOrd="0" presId="urn:microsoft.com/office/officeart/2005/8/layout/hierarchy6"/>
    <dgm:cxn modelId="{1D72595A-9F9B-DF4D-B15C-99BECE1E2955}" type="presParOf" srcId="{26105280-F11C-D346-B5B5-9FC6D85D0C45}" destId="{CD8573F6-E868-0E43-B73F-84372D480351}" srcOrd="1" destOrd="0" presId="urn:microsoft.com/office/officeart/2005/8/layout/hierarchy6"/>
    <dgm:cxn modelId="{DC144A0D-DAA1-3C4A-B04B-79E428B3BAD3}" type="presParOf" srcId="{CD8573F6-E868-0E43-B73F-84372D480351}" destId="{0AF16C8E-0B48-AD40-965F-C7C35E81CD95}" srcOrd="0" destOrd="0" presId="urn:microsoft.com/office/officeart/2005/8/layout/hierarchy6"/>
    <dgm:cxn modelId="{2075D45D-751D-ED4B-BBC2-964BD0143972}" type="presParOf" srcId="{CD8573F6-E868-0E43-B73F-84372D480351}" destId="{5CF2B9D5-FED9-9743-B575-DAA53C83C08B}" srcOrd="1" destOrd="0" presId="urn:microsoft.com/office/officeart/2005/8/layout/hierarchy6"/>
    <dgm:cxn modelId="{521B893F-E3A6-6149-A015-F2AE73D8E517}" type="presParOf" srcId="{5CF2B9D5-FED9-9743-B575-DAA53C83C08B}" destId="{7E55F66D-C52D-EC4B-8A0E-8B4B5511B9D4}" srcOrd="0" destOrd="0" presId="urn:microsoft.com/office/officeart/2005/8/layout/hierarchy6"/>
    <dgm:cxn modelId="{663FF882-A1BC-1142-BBB2-1C07936B5FCD}" type="presParOf" srcId="{5CF2B9D5-FED9-9743-B575-DAA53C83C08B}" destId="{778BAA2B-5C49-D049-B8C9-3355D54F63AE}" srcOrd="1" destOrd="0" presId="urn:microsoft.com/office/officeart/2005/8/layout/hierarchy6"/>
    <dgm:cxn modelId="{2B263D32-19B7-134D-B2F2-971E055C809A}" type="presParOf" srcId="{778BAA2B-5C49-D049-B8C9-3355D54F63AE}" destId="{A13FD7A3-CF22-0A4C-BA10-51C180E2FC88}" srcOrd="0" destOrd="0" presId="urn:microsoft.com/office/officeart/2005/8/layout/hierarchy6"/>
    <dgm:cxn modelId="{87717D09-4B36-D34A-AEA4-8E9AAB3AE2C9}" type="presParOf" srcId="{778BAA2B-5C49-D049-B8C9-3355D54F63AE}" destId="{5FACB783-B3A9-C142-AF89-3F62DC7CA717}" srcOrd="1" destOrd="0" presId="urn:microsoft.com/office/officeart/2005/8/layout/hierarchy6"/>
    <dgm:cxn modelId="{1DD36B54-1630-4F4D-8FF4-0EDF6D87A298}" type="presParOf" srcId="{5CF2B9D5-FED9-9743-B575-DAA53C83C08B}" destId="{395FD238-D891-C940-8532-4223047E2CC2}" srcOrd="2" destOrd="0" presId="urn:microsoft.com/office/officeart/2005/8/layout/hierarchy6"/>
    <dgm:cxn modelId="{6B7554D6-F8D1-C74C-86ED-354FF3020E07}" type="presParOf" srcId="{5CF2B9D5-FED9-9743-B575-DAA53C83C08B}" destId="{B825D2B1-BDD4-CA40-B997-EB80FC341E0C}" srcOrd="3" destOrd="0" presId="urn:microsoft.com/office/officeart/2005/8/layout/hierarchy6"/>
    <dgm:cxn modelId="{90A6AD15-073E-944D-87D8-D3DF9661738B}" type="presParOf" srcId="{B825D2B1-BDD4-CA40-B997-EB80FC341E0C}" destId="{B38E31EF-9EC9-C94E-9247-BEED63853F14}" srcOrd="0" destOrd="0" presId="urn:microsoft.com/office/officeart/2005/8/layout/hierarchy6"/>
    <dgm:cxn modelId="{D0DD2451-7C42-284F-A0A8-AB6AF7E0F6BE}" type="presParOf" srcId="{B825D2B1-BDD4-CA40-B997-EB80FC341E0C}" destId="{2100A55B-F569-DC43-BDF5-AE8757EC2C15}" srcOrd="1" destOrd="0" presId="urn:microsoft.com/office/officeart/2005/8/layout/hierarchy6"/>
    <dgm:cxn modelId="{C7E5EB49-D2FF-8E44-90C0-A4C30DF5A378}" type="presParOf" srcId="{26105280-F11C-D346-B5B5-9FC6D85D0C45}" destId="{E5029E97-23A1-404E-9A7A-25CF6F7DCDC1}" srcOrd="2" destOrd="0" presId="urn:microsoft.com/office/officeart/2005/8/layout/hierarchy6"/>
    <dgm:cxn modelId="{FA36AA67-5CA3-A042-A7AF-CA9A6ABF7BF8}" type="presParOf" srcId="{26105280-F11C-D346-B5B5-9FC6D85D0C45}" destId="{0BB49715-5353-E541-B710-5EFDA45C5F09}" srcOrd="3" destOrd="0" presId="urn:microsoft.com/office/officeart/2005/8/layout/hierarchy6"/>
    <dgm:cxn modelId="{9A21053E-50B4-C746-A03B-5364D96ED102}" type="presParOf" srcId="{0BB49715-5353-E541-B710-5EFDA45C5F09}" destId="{287CB91B-733D-E847-9085-B1F97733161F}" srcOrd="0" destOrd="0" presId="urn:microsoft.com/office/officeart/2005/8/layout/hierarchy6"/>
    <dgm:cxn modelId="{0EB833FA-1268-CF45-A691-1D0BE743BBA6}" type="presParOf" srcId="{0BB49715-5353-E541-B710-5EFDA45C5F09}" destId="{7FE76FA1-962E-D843-A427-C5452A0E424B}" srcOrd="1" destOrd="0" presId="urn:microsoft.com/office/officeart/2005/8/layout/hierarchy6"/>
    <dgm:cxn modelId="{ADD84284-1C4A-9B46-9E44-04D4A25869E6}" type="presParOf" srcId="{7FE76FA1-962E-D843-A427-C5452A0E424B}" destId="{8B465D3A-A976-6D4B-9D2B-6767DDE311A1}" srcOrd="0" destOrd="0" presId="urn:microsoft.com/office/officeart/2005/8/layout/hierarchy6"/>
    <dgm:cxn modelId="{6F8CE22D-94EB-D242-829C-F8E73B27817D}" type="presParOf" srcId="{7FE76FA1-962E-D843-A427-C5452A0E424B}" destId="{2F4AC840-4BC4-5144-B077-F26E4C270536}" srcOrd="1" destOrd="0" presId="urn:microsoft.com/office/officeart/2005/8/layout/hierarchy6"/>
    <dgm:cxn modelId="{B9A15308-DDC7-9440-A748-B4F1E7A2D766}" type="presParOf" srcId="{2F4AC840-4BC4-5144-B077-F26E4C270536}" destId="{D4BAECCB-8E8E-FD47-921A-21F967B8D3BE}" srcOrd="0" destOrd="0" presId="urn:microsoft.com/office/officeart/2005/8/layout/hierarchy6"/>
    <dgm:cxn modelId="{5D58DB9D-4DE8-F54D-8C89-A7F63DAE443C}" type="presParOf" srcId="{2F4AC840-4BC4-5144-B077-F26E4C270536}" destId="{4B85233E-7150-AA4B-963D-2CAA65746717}" srcOrd="1" destOrd="0" presId="urn:microsoft.com/office/officeart/2005/8/layout/hierarchy6"/>
    <dgm:cxn modelId="{EAC33824-5399-7F46-B4BF-CDD5B95D97A2}" type="presParOf" srcId="{7FE76FA1-962E-D843-A427-C5452A0E424B}" destId="{8AA25249-F61D-1D4E-9432-8500300F5E78}" srcOrd="2" destOrd="0" presId="urn:microsoft.com/office/officeart/2005/8/layout/hierarchy6"/>
    <dgm:cxn modelId="{024837D3-A2F9-3D47-8166-A74B708EE1CA}" type="presParOf" srcId="{7FE76FA1-962E-D843-A427-C5452A0E424B}" destId="{A7ADDD72-C53D-E54D-B3E3-48F623886A09}" srcOrd="3" destOrd="0" presId="urn:microsoft.com/office/officeart/2005/8/layout/hierarchy6"/>
    <dgm:cxn modelId="{14D75B69-BFB0-A14D-9BD2-77B8E469A27B}" type="presParOf" srcId="{A7ADDD72-C53D-E54D-B3E3-48F623886A09}" destId="{44A72FF6-FFDD-F642-963F-35C297725CBD}" srcOrd="0" destOrd="0" presId="urn:microsoft.com/office/officeart/2005/8/layout/hierarchy6"/>
    <dgm:cxn modelId="{91DB3EFA-49C8-9E4F-9AAD-5B4A5B458316}" type="presParOf" srcId="{A7ADDD72-C53D-E54D-B3E3-48F623886A09}" destId="{6814864D-98DD-C640-A02D-035908404888}" srcOrd="1" destOrd="0" presId="urn:microsoft.com/office/officeart/2005/8/layout/hierarchy6"/>
    <dgm:cxn modelId="{88EF4E95-5B6D-7149-8231-F5DA4736FBCB}" type="presParOf" srcId="{3EDF9395-0994-AB40-B434-1721F830C289}" destId="{3C462CFB-3FE6-1D4E-9B67-CD80D197EC47}" srcOrd="1" destOrd="0" presId="urn:microsoft.com/office/officeart/2005/8/layout/hierarchy6"/>
    <dgm:cxn modelId="{70DDEC22-5E8C-714A-8A5A-24DEF7780358}" type="presParOf" srcId="{3C462CFB-3FE6-1D4E-9B67-CD80D197EC47}" destId="{DE24C1E5-39A8-A24B-A27E-59CE459FAC14}" srcOrd="0" destOrd="0" presId="urn:microsoft.com/office/officeart/2005/8/layout/hierarchy6"/>
    <dgm:cxn modelId="{A2A0A00E-4529-A94E-ABEC-03516EE530EA}" type="presParOf" srcId="{DE24C1E5-39A8-A24B-A27E-59CE459FAC14}" destId="{F50B8155-6C20-EE4E-A03C-7461380C4814}" srcOrd="0" destOrd="0" presId="urn:microsoft.com/office/officeart/2005/8/layout/hierarchy6"/>
    <dgm:cxn modelId="{6EEBFB73-D43F-0849-8A5B-F94949981FD0}" type="presParOf" srcId="{DE24C1E5-39A8-A24B-A27E-59CE459FAC14}" destId="{FE4F6055-774C-4140-9FB8-A448D94EC12B}" srcOrd="1" destOrd="0" presId="urn:microsoft.com/office/officeart/2005/8/layout/hierarchy6"/>
    <dgm:cxn modelId="{4FE10F24-F85E-864A-9C8A-40C1DD98952B}" type="presParOf" srcId="{3C462CFB-3FE6-1D4E-9B67-CD80D197EC47}" destId="{6A2B835B-BFB6-2046-B024-A3C83BDD08A7}" srcOrd="1" destOrd="0" presId="urn:microsoft.com/office/officeart/2005/8/layout/hierarchy6"/>
    <dgm:cxn modelId="{2289721D-0583-174B-9CAB-B30D180EF5B7}" type="presParOf" srcId="{6A2B835B-BFB6-2046-B024-A3C83BDD08A7}" destId="{E954E9DC-C553-7146-948E-58EEB91E23FC}" srcOrd="0" destOrd="0" presId="urn:microsoft.com/office/officeart/2005/8/layout/hierarchy6"/>
    <dgm:cxn modelId="{E89D4CE8-7525-AD43-BDAF-E45661D08E44}" type="presParOf" srcId="{3C462CFB-3FE6-1D4E-9B67-CD80D197EC47}" destId="{2F2F1474-CF1C-DC48-BD5D-E5F36741AF19}" srcOrd="2" destOrd="0" presId="urn:microsoft.com/office/officeart/2005/8/layout/hierarchy6"/>
    <dgm:cxn modelId="{ED873E2F-2393-5747-82E3-038902BA822E}" type="presParOf" srcId="{2F2F1474-CF1C-DC48-BD5D-E5F36741AF19}" destId="{D414BD0A-DFB9-D648-838F-67960704FCE5}" srcOrd="0" destOrd="0" presId="urn:microsoft.com/office/officeart/2005/8/layout/hierarchy6"/>
    <dgm:cxn modelId="{2FCF3CC4-F755-DD46-8C79-DA89560B1EEB}" type="presParOf" srcId="{2F2F1474-CF1C-DC48-BD5D-E5F36741AF19}" destId="{3C55C29D-A3E3-504D-BF87-C22EB6B8370E}" srcOrd="1" destOrd="0" presId="urn:microsoft.com/office/officeart/2005/8/layout/hierarchy6"/>
    <dgm:cxn modelId="{4F2F3E5F-D958-7744-8AEC-F384178D9D6A}" type="presParOf" srcId="{3C462CFB-3FE6-1D4E-9B67-CD80D197EC47}" destId="{F2F01970-1838-E94F-8089-77BC44690B3C}" srcOrd="3" destOrd="0" presId="urn:microsoft.com/office/officeart/2005/8/layout/hierarchy6"/>
    <dgm:cxn modelId="{AF886045-B964-4642-ACF0-6B3D478F4D3D}" type="presParOf" srcId="{F2F01970-1838-E94F-8089-77BC44690B3C}" destId="{22E80954-B699-ED43-A1C4-09ED32196418}" srcOrd="0" destOrd="0" presId="urn:microsoft.com/office/officeart/2005/8/layout/hierarchy6"/>
    <dgm:cxn modelId="{6F9FC208-2CD0-1C43-AE80-EA64BEB5FAF4}" type="presParOf" srcId="{3C462CFB-3FE6-1D4E-9B67-CD80D197EC47}" destId="{C600DD9C-A111-834D-B6C5-4EC7713BF7B6}" srcOrd="4" destOrd="0" presId="urn:microsoft.com/office/officeart/2005/8/layout/hierarchy6"/>
    <dgm:cxn modelId="{96BFEFDE-4ADA-C249-A763-B5378CF7EB23}" type="presParOf" srcId="{C600DD9C-A111-834D-B6C5-4EC7713BF7B6}" destId="{D34B1F58-FDAE-494B-83CE-EE5ACBBB4C29}" srcOrd="0" destOrd="0" presId="urn:microsoft.com/office/officeart/2005/8/layout/hierarchy6"/>
    <dgm:cxn modelId="{B481ECB0-5516-AC4F-BA8F-DFBBBD6EC279}" type="presParOf" srcId="{C600DD9C-A111-834D-B6C5-4EC7713BF7B6}" destId="{EDC7562B-3163-D649-AC60-9F42FC9C715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B1F58-FDAE-494B-83CE-EE5ACBBB4C29}">
      <dsp:nvSpPr>
        <dsp:cNvPr id="0" name=""/>
        <dsp:cNvSpPr/>
      </dsp:nvSpPr>
      <dsp:spPr>
        <a:xfrm>
          <a:off x="0" y="2871629"/>
          <a:ext cx="8229600" cy="91297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Sources</a:t>
          </a:r>
          <a:endParaRPr lang="en-US" sz="3200" kern="1200" dirty="0"/>
        </a:p>
      </dsp:txBody>
      <dsp:txXfrm>
        <a:off x="0" y="2871629"/>
        <a:ext cx="2468880" cy="912971"/>
      </dsp:txXfrm>
    </dsp:sp>
    <dsp:sp modelId="{D414BD0A-DFB9-D648-838F-67960704FCE5}">
      <dsp:nvSpPr>
        <dsp:cNvPr id="0" name=""/>
        <dsp:cNvSpPr/>
      </dsp:nvSpPr>
      <dsp:spPr>
        <a:xfrm>
          <a:off x="0" y="1806495"/>
          <a:ext cx="8229600" cy="91297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Generated</a:t>
          </a:r>
          <a:endParaRPr lang="en-US" sz="3200" kern="1200" dirty="0"/>
        </a:p>
      </dsp:txBody>
      <dsp:txXfrm>
        <a:off x="0" y="1806495"/>
        <a:ext cx="2468880" cy="912971"/>
      </dsp:txXfrm>
    </dsp:sp>
    <dsp:sp modelId="{F50B8155-6C20-EE4E-A03C-7461380C4814}">
      <dsp:nvSpPr>
        <dsp:cNvPr id="0" name=""/>
        <dsp:cNvSpPr/>
      </dsp:nvSpPr>
      <dsp:spPr>
        <a:xfrm>
          <a:off x="0" y="741362"/>
          <a:ext cx="8229600" cy="91297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Final Library</a:t>
          </a:r>
          <a:endParaRPr lang="en-US" sz="3200" kern="1200" dirty="0"/>
        </a:p>
      </dsp:txBody>
      <dsp:txXfrm>
        <a:off x="0" y="741362"/>
        <a:ext cx="2468880" cy="912971"/>
      </dsp:txXfrm>
    </dsp:sp>
    <dsp:sp modelId="{923C5047-6B6C-544A-AFAA-21754D83502D}">
      <dsp:nvSpPr>
        <dsp:cNvPr id="0" name=""/>
        <dsp:cNvSpPr/>
      </dsp:nvSpPr>
      <dsp:spPr>
        <a:xfrm>
          <a:off x="4696336" y="817443"/>
          <a:ext cx="1141214" cy="7608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Foo.dll</a:t>
          </a:r>
          <a:endParaRPr lang="en-US" sz="2000" kern="1200" dirty="0"/>
        </a:p>
      </dsp:txBody>
      <dsp:txXfrm>
        <a:off x="4718619" y="839726"/>
        <a:ext cx="1096648" cy="716243"/>
      </dsp:txXfrm>
    </dsp:sp>
    <dsp:sp modelId="{D7788E68-3A79-AA4F-8734-D13C2DCCF2EA}">
      <dsp:nvSpPr>
        <dsp:cNvPr id="0" name=""/>
        <dsp:cNvSpPr/>
      </dsp:nvSpPr>
      <dsp:spPr>
        <a:xfrm>
          <a:off x="3783365" y="1578253"/>
          <a:ext cx="1483578" cy="304323"/>
        </a:xfrm>
        <a:custGeom>
          <a:avLst/>
          <a:gdLst/>
          <a:ahLst/>
          <a:cxnLst/>
          <a:rect l="0" t="0" r="0" b="0"/>
          <a:pathLst>
            <a:path>
              <a:moveTo>
                <a:pt x="1483578" y="0"/>
              </a:moveTo>
              <a:lnTo>
                <a:pt x="1483578" y="152161"/>
              </a:lnTo>
              <a:lnTo>
                <a:pt x="0" y="152161"/>
              </a:lnTo>
              <a:lnTo>
                <a:pt x="0" y="3043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16C8E-0B48-AD40-965F-C7C35E81CD95}">
      <dsp:nvSpPr>
        <dsp:cNvPr id="0" name=""/>
        <dsp:cNvSpPr/>
      </dsp:nvSpPr>
      <dsp:spPr>
        <a:xfrm>
          <a:off x="3212758" y="1882576"/>
          <a:ext cx="1141214" cy="7608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libFoo.so</a:t>
          </a:r>
          <a:endParaRPr lang="en-US" sz="2000" kern="1200" dirty="0"/>
        </a:p>
      </dsp:txBody>
      <dsp:txXfrm>
        <a:off x="3235041" y="1904859"/>
        <a:ext cx="1096648" cy="716243"/>
      </dsp:txXfrm>
    </dsp:sp>
    <dsp:sp modelId="{7E55F66D-C52D-EC4B-8A0E-8B4B5511B9D4}">
      <dsp:nvSpPr>
        <dsp:cNvPr id="0" name=""/>
        <dsp:cNvSpPr/>
      </dsp:nvSpPr>
      <dsp:spPr>
        <a:xfrm>
          <a:off x="3041576" y="2643386"/>
          <a:ext cx="741789" cy="304323"/>
        </a:xfrm>
        <a:custGeom>
          <a:avLst/>
          <a:gdLst/>
          <a:ahLst/>
          <a:cxnLst/>
          <a:rect l="0" t="0" r="0" b="0"/>
          <a:pathLst>
            <a:path>
              <a:moveTo>
                <a:pt x="741789" y="0"/>
              </a:moveTo>
              <a:lnTo>
                <a:pt x="741789" y="152161"/>
              </a:lnTo>
              <a:lnTo>
                <a:pt x="0" y="152161"/>
              </a:lnTo>
              <a:lnTo>
                <a:pt x="0" y="3043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FD7A3-CF22-0A4C-BA10-51C180E2FC88}">
      <dsp:nvSpPr>
        <dsp:cNvPr id="0" name=""/>
        <dsp:cNvSpPr/>
      </dsp:nvSpPr>
      <dsp:spPr>
        <a:xfrm>
          <a:off x="2470969" y="2947709"/>
          <a:ext cx="1141214" cy="7608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C++ Headers</a:t>
          </a:r>
          <a:endParaRPr lang="en-US" sz="2000" kern="1200" dirty="0"/>
        </a:p>
      </dsp:txBody>
      <dsp:txXfrm>
        <a:off x="2493252" y="2969992"/>
        <a:ext cx="1096648" cy="716243"/>
      </dsp:txXfrm>
    </dsp:sp>
    <dsp:sp modelId="{395FD238-D891-C940-8532-4223047E2CC2}">
      <dsp:nvSpPr>
        <dsp:cNvPr id="0" name=""/>
        <dsp:cNvSpPr/>
      </dsp:nvSpPr>
      <dsp:spPr>
        <a:xfrm>
          <a:off x="3783365" y="2643386"/>
          <a:ext cx="741789" cy="304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61"/>
              </a:lnTo>
              <a:lnTo>
                <a:pt x="741789" y="152161"/>
              </a:lnTo>
              <a:lnTo>
                <a:pt x="741789" y="3043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E31EF-9EC9-C94E-9247-BEED63853F14}">
      <dsp:nvSpPr>
        <dsp:cNvPr id="0" name=""/>
        <dsp:cNvSpPr/>
      </dsp:nvSpPr>
      <dsp:spPr>
        <a:xfrm>
          <a:off x="3954547" y="2947709"/>
          <a:ext cx="1141214" cy="7608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C++ Source</a:t>
          </a:r>
          <a:endParaRPr lang="en-US" sz="2000" kern="1200" dirty="0"/>
        </a:p>
      </dsp:txBody>
      <dsp:txXfrm>
        <a:off x="3976830" y="2969992"/>
        <a:ext cx="1096648" cy="716243"/>
      </dsp:txXfrm>
    </dsp:sp>
    <dsp:sp modelId="{E5029E97-23A1-404E-9A7A-25CF6F7DCDC1}">
      <dsp:nvSpPr>
        <dsp:cNvPr id="0" name=""/>
        <dsp:cNvSpPr/>
      </dsp:nvSpPr>
      <dsp:spPr>
        <a:xfrm>
          <a:off x="5266944" y="1578253"/>
          <a:ext cx="1483578" cy="304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61"/>
              </a:lnTo>
              <a:lnTo>
                <a:pt x="1483578" y="152161"/>
              </a:lnTo>
              <a:lnTo>
                <a:pt x="1483578" y="3043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CB91B-733D-E847-9085-B1F97733161F}">
      <dsp:nvSpPr>
        <dsp:cNvPr id="0" name=""/>
        <dsp:cNvSpPr/>
      </dsp:nvSpPr>
      <dsp:spPr>
        <a:xfrm>
          <a:off x="6179915" y="1882576"/>
          <a:ext cx="1141214" cy="7608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Foo.cs</a:t>
          </a:r>
          <a:endParaRPr lang="en-US" sz="2000" kern="1200" dirty="0"/>
        </a:p>
      </dsp:txBody>
      <dsp:txXfrm>
        <a:off x="6202198" y="1904859"/>
        <a:ext cx="1096648" cy="716243"/>
      </dsp:txXfrm>
    </dsp:sp>
    <dsp:sp modelId="{8B465D3A-A976-6D4B-9D2B-6767DDE311A1}">
      <dsp:nvSpPr>
        <dsp:cNvPr id="0" name=""/>
        <dsp:cNvSpPr/>
      </dsp:nvSpPr>
      <dsp:spPr>
        <a:xfrm>
          <a:off x="6008733" y="2643386"/>
          <a:ext cx="741789" cy="304323"/>
        </a:xfrm>
        <a:custGeom>
          <a:avLst/>
          <a:gdLst/>
          <a:ahLst/>
          <a:cxnLst/>
          <a:rect l="0" t="0" r="0" b="0"/>
          <a:pathLst>
            <a:path>
              <a:moveTo>
                <a:pt x="741789" y="0"/>
              </a:moveTo>
              <a:lnTo>
                <a:pt x="741789" y="152161"/>
              </a:lnTo>
              <a:lnTo>
                <a:pt x="0" y="152161"/>
              </a:lnTo>
              <a:lnTo>
                <a:pt x="0" y="3043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AECCB-8E8E-FD47-921A-21F967B8D3BE}">
      <dsp:nvSpPr>
        <dsp:cNvPr id="0" name=""/>
        <dsp:cNvSpPr/>
      </dsp:nvSpPr>
      <dsp:spPr>
        <a:xfrm>
          <a:off x="5438126" y="2947709"/>
          <a:ext cx="1141214" cy="7608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C++ Headers</a:t>
          </a:r>
          <a:endParaRPr lang="en-US" sz="2000" kern="1200" dirty="0"/>
        </a:p>
      </dsp:txBody>
      <dsp:txXfrm>
        <a:off x="5460409" y="2969992"/>
        <a:ext cx="1096648" cy="716243"/>
      </dsp:txXfrm>
    </dsp:sp>
    <dsp:sp modelId="{8AA25249-F61D-1D4E-9432-8500300F5E78}">
      <dsp:nvSpPr>
        <dsp:cNvPr id="0" name=""/>
        <dsp:cNvSpPr/>
      </dsp:nvSpPr>
      <dsp:spPr>
        <a:xfrm>
          <a:off x="6750522" y="2643386"/>
          <a:ext cx="741789" cy="304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61"/>
              </a:lnTo>
              <a:lnTo>
                <a:pt x="741789" y="152161"/>
              </a:lnTo>
              <a:lnTo>
                <a:pt x="741789" y="3043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72FF6-FFDD-F642-963F-35C297725CBD}">
      <dsp:nvSpPr>
        <dsp:cNvPr id="0" name=""/>
        <dsp:cNvSpPr/>
      </dsp:nvSpPr>
      <dsp:spPr>
        <a:xfrm>
          <a:off x="6921704" y="2947709"/>
          <a:ext cx="1141214" cy="7608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C# API Driver</a:t>
          </a:r>
          <a:endParaRPr lang="en-US" sz="2000" kern="1200" dirty="0"/>
        </a:p>
      </dsp:txBody>
      <dsp:txXfrm>
        <a:off x="6943987" y="2969992"/>
        <a:ext cx="1096648" cy="716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902A-338F-5641-A913-3F19ECDE8585}" type="datetimeFigureOut">
              <a:rPr lang="en-US" smtClean="0"/>
              <a:t>7/24/13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844BB-2951-D04C-9690-E445D037E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4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Performance, </a:t>
            </a:r>
            <a:r>
              <a:rPr lang="en-US" dirty="0" err="1" smtClean="0"/>
              <a:t>upstreamed</a:t>
            </a:r>
            <a:r>
              <a:rPr lang="en-US" dirty="0" smtClean="0"/>
              <a:t> contributions, stability, bug fixing, improved debugging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844BB-2951-D04C-9690-E445D037E3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8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Geo location</a:t>
            </a:r>
          </a:p>
          <a:p>
            <a:pPr lvl="1"/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Camera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844BB-2951-D04C-9690-E445D037E3E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62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Mono and .NET offer C and C++ bridges</a:t>
            </a:r>
          </a:p>
          <a:p>
            <a:endParaRPr lang="en-US" dirty="0" smtClean="0"/>
          </a:p>
          <a:p>
            <a:r>
              <a:rPr lang="en-US" dirty="0" smtClean="0"/>
              <a:t>Sometimes you just want to be a real 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844BB-2951-D04C-9690-E445D037E3E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48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3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9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5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3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3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6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1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7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62F9-F784-8F4D-857C-A578E3033C70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7F7B6-4890-9741-A41A-AAC67606E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8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thub.com/mono/cocos2d-xna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xamarin/AngryNinjas" TargetMode="Externa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.facebook.com/dialog/oauth/" TargetMode="External"/><Relationship Id="rId4" Type="http://schemas.openxmlformats.org/officeDocument/2006/relationships/hyperlink" Target="http://www.facebook.com/connect/login_succes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ers.facebook.com/app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facebook.com/" TargetMode="External"/><Relationship Id="rId4" Type="http://schemas.openxmlformats.org/officeDocument/2006/relationships/hyperlink" Target="http://www.flickr.com/" TargetMode="External"/><Relationship Id="rId5" Type="http://schemas.openxmlformats.org/officeDocument/2006/relationships/hyperlink" Target="http://pinterest.com/" TargetMode="External"/><Relationship Id="rId6" Type="http://schemas.openxmlformats.org/officeDocument/2006/relationships/hyperlink" Target="http://twitter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lpha.app.net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s.facebook.com/apps" TargetMode="External"/><Relationship Id="rId3" Type="http://schemas.openxmlformats.org/officeDocument/2006/relationships/hyperlink" Target="http://github.com/xamarin/xamarin.socia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ithub.com/playscript" TargetMode="External"/><Relationship Id="rId3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new in Mono?</a:t>
            </a:r>
            <a:br>
              <a:rPr lang="en-US" dirty="0" smtClean="0"/>
            </a:b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miguel</a:t>
            </a:r>
            <a:r>
              <a:rPr lang="en-US" dirty="0" err="1" smtClean="0"/>
              <a:t>@gnome.org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4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dtrace</a:t>
            </a:r>
            <a:r>
              <a:rPr lang="en-US" dirty="0" smtClean="0"/>
              <a:t> probes on </a:t>
            </a:r>
            <a:r>
              <a:rPr lang="en-US" dirty="0" err="1" smtClean="0"/>
              <a:t>MacOS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93167"/>
            <a:ext cx="8229600" cy="758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Major collections and minor collections pause times visualized</a:t>
            </a:r>
          </a:p>
          <a:p>
            <a:pPr marL="0" indent="0">
              <a:buNone/>
            </a:pPr>
            <a:r>
              <a:rPr lang="nl-NL" sz="1200" dirty="0"/>
              <a:t>http://</a:t>
            </a:r>
            <a:r>
              <a:rPr lang="nl-NL" sz="1200" dirty="0" err="1"/>
              <a:t>schani.wordpress.com</a:t>
            </a:r>
            <a:r>
              <a:rPr lang="nl-NL" sz="1200" dirty="0"/>
              <a:t>/2012/11/02/</a:t>
            </a:r>
            <a:r>
              <a:rPr lang="nl-NL" sz="1200" dirty="0" err="1"/>
              <a:t>sgen-and-dtrace</a:t>
            </a:r>
            <a:r>
              <a:rPr lang="nl-NL" sz="1200" dirty="0"/>
              <a:t>/</a:t>
            </a:r>
            <a:endParaRPr lang="en-US" sz="1200" dirty="0" smtClean="0"/>
          </a:p>
        </p:txBody>
      </p:sp>
      <p:pic>
        <p:nvPicPr>
          <p:cNvPr id="4" name="Picture 3" descr="pausetim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515" y="1600200"/>
            <a:ext cx="5843826" cy="4105288"/>
          </a:xfrm>
          <a:prstGeom prst="rect">
            <a:avLst/>
          </a:prstGeom>
        </p:spPr>
      </p:pic>
      <p:pic>
        <p:nvPicPr>
          <p:cNvPr id="5" name="Picture 4" descr="Screen Shot 2013-07-24 at 11.11.1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45" y="103189"/>
            <a:ext cx="922709" cy="1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51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Build Improvements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1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Compilation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systems that don</a:t>
            </a:r>
            <a:r>
              <a:rPr lang="fr-FR" dirty="0" smtClean="0"/>
              <a:t>’</a:t>
            </a:r>
            <a:r>
              <a:rPr lang="en-US" dirty="0" smtClean="0"/>
              <a:t>t support </a:t>
            </a:r>
            <a:r>
              <a:rPr lang="en-US" dirty="0" err="1" smtClean="0"/>
              <a:t>JITing</a:t>
            </a:r>
            <a:endParaRPr lang="en-US" dirty="0" smtClean="0"/>
          </a:p>
          <a:p>
            <a:pPr lvl="1"/>
            <a:r>
              <a:rPr lang="en-US" dirty="0" smtClean="0"/>
              <a:t>Apple’s </a:t>
            </a:r>
            <a:r>
              <a:rPr lang="en-US" dirty="0" err="1" smtClean="0"/>
              <a:t>iOS</a:t>
            </a:r>
            <a:r>
              <a:rPr lang="en-US" dirty="0" smtClean="0"/>
              <a:t> devices</a:t>
            </a:r>
          </a:p>
          <a:p>
            <a:pPr lvl="1"/>
            <a:r>
              <a:rPr lang="en-US" dirty="0" smtClean="0"/>
              <a:t>Consoles (PlayStation, Xbox)</a:t>
            </a:r>
          </a:p>
          <a:p>
            <a:pPr lvl="1"/>
            <a:r>
              <a:rPr lang="en-US" dirty="0" smtClean="0"/>
              <a:t>Security: when not shipping IL</a:t>
            </a:r>
          </a:p>
          <a:p>
            <a:endParaRPr lang="en-US" dirty="0" smtClean="0"/>
          </a:p>
          <a:p>
            <a:r>
              <a:rPr lang="en-US" dirty="0" smtClean="0"/>
              <a:t>Limited generics support</a:t>
            </a:r>
          </a:p>
          <a:p>
            <a:pPr lvl="1"/>
            <a:r>
              <a:rPr lang="en-US" dirty="0" smtClean="0"/>
              <a:t>Static analysis limitations</a:t>
            </a:r>
          </a:p>
          <a:p>
            <a:pPr lvl="1"/>
            <a:r>
              <a:rPr lang="en-US" dirty="0" smtClean="0"/>
              <a:t>Some dynamisms in .NET idioms</a:t>
            </a:r>
          </a:p>
          <a:p>
            <a:pPr lvl="2"/>
            <a:r>
              <a:rPr lang="en-US" dirty="0" smtClean="0"/>
              <a:t>LINQ and Value Types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6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“Attempting to JIT compile method”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200" dirty="0" smtClean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2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2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Consolas"/>
                <a:cs typeface="Consolas"/>
              </a:rPr>
              <a:t>System.ExecutionEngineException</a:t>
            </a:r>
            <a:r>
              <a:rPr lang="en-US" sz="2200" dirty="0">
                <a:latin typeface="Consolas"/>
                <a:cs typeface="Consolas"/>
              </a:rPr>
              <a:t>: Attempting to JIT compile method </a:t>
            </a:r>
            <a:r>
              <a:rPr lang="en-US" sz="2200" dirty="0" smtClean="0">
                <a:latin typeface="Consolas"/>
                <a:cs typeface="Consolas"/>
              </a:rPr>
              <a:t>Foo</a:t>
            </a:r>
            <a:r>
              <a:rPr lang="en-US" sz="2200" dirty="0">
                <a:latin typeface="Consolas"/>
                <a:cs typeface="Consolas"/>
              </a:rPr>
              <a:t>[]</a:t>
            </a:r>
            <a:r>
              <a:rPr lang="en-US" sz="2200" dirty="0" smtClean="0">
                <a:latin typeface="Consolas"/>
                <a:cs typeface="Consolas"/>
              </a:rPr>
              <a:t>:Bar`1</a:t>
            </a:r>
            <a:endParaRPr lang="en-US" sz="2200" dirty="0">
              <a:latin typeface="Consolas"/>
              <a:cs typeface="Consola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8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“Attempting to JIT compile method”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200" dirty="0" smtClean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2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2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Consolas"/>
                <a:cs typeface="Consolas"/>
              </a:rPr>
              <a:t>System.ExecutionEngineException</a:t>
            </a:r>
            <a:r>
              <a:rPr lang="en-US" sz="2200" dirty="0">
                <a:latin typeface="Consolas"/>
                <a:cs typeface="Consolas"/>
              </a:rPr>
              <a:t>: Attempting to JIT compile method </a:t>
            </a:r>
            <a:r>
              <a:rPr lang="en-US" sz="2200" dirty="0" smtClean="0">
                <a:latin typeface="Consolas"/>
                <a:cs typeface="Consolas"/>
              </a:rPr>
              <a:t>Foo</a:t>
            </a:r>
            <a:r>
              <a:rPr lang="en-US" sz="2200" dirty="0">
                <a:latin typeface="Consolas"/>
                <a:cs typeface="Consolas"/>
              </a:rPr>
              <a:t>[]</a:t>
            </a:r>
            <a:r>
              <a:rPr lang="en-US" sz="2200" dirty="0" smtClean="0">
                <a:latin typeface="Consolas"/>
                <a:cs typeface="Consolas"/>
              </a:rPr>
              <a:t>:Bar`1</a:t>
            </a:r>
            <a:endParaRPr lang="en-US" sz="2200" dirty="0">
              <a:latin typeface="Consolas"/>
              <a:cs typeface="Consolas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063771">
            <a:off x="935615" y="2275715"/>
            <a:ext cx="7255227" cy="2400657"/>
          </a:xfrm>
          <a:prstGeom prst="rect">
            <a:avLst/>
          </a:prstGeom>
          <a:noFill/>
          <a:ln w="152400" cmpd="sng">
            <a:solidFill>
              <a:srgbClr val="FF0000"/>
            </a:solidFill>
            <a:prstDash val="sysDash"/>
          </a:ln>
          <a:effectLst>
            <a:outerShdw blurRad="50800" dist="38100" dir="2700000" algn="tl" rotWithShape="0">
              <a:schemeClr val="accent2">
                <a:lumMod val="75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  <a:latin typeface="Typewriter BasiX"/>
                <a:cs typeface="Typewriter BasiX"/>
              </a:rPr>
              <a:t>FIXED</a:t>
            </a:r>
            <a:endParaRPr lang="en-US" sz="15000" b="1" dirty="0">
              <a:solidFill>
                <a:srgbClr val="FF0000"/>
              </a:solidFill>
              <a:latin typeface="Typewriter BasiX"/>
              <a:cs typeface="Typewriter BasiX"/>
            </a:endParaRPr>
          </a:p>
        </p:txBody>
      </p:sp>
    </p:spTree>
    <p:extLst>
      <p:ext uri="{BB962C8B-B14F-4D97-AF65-F5344CB8AC3E}">
        <p14:creationId xmlns:p14="http://schemas.microsoft.com/office/powerpoint/2010/main" val="801383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Development Improvements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Improve development cycle</a:t>
            </a:r>
          </a:p>
          <a:p>
            <a:endParaRPr lang="en-US" dirty="0" smtClean="0"/>
          </a:p>
          <a:p>
            <a:r>
              <a:rPr lang="en-US" dirty="0" smtClean="0"/>
              <a:t>Incremental Builds</a:t>
            </a:r>
          </a:p>
          <a:p>
            <a:pPr lvl="1"/>
            <a:r>
              <a:rPr lang="en-US" dirty="0" smtClean="0"/>
              <a:t>Disable linker (compile everything)</a:t>
            </a:r>
          </a:p>
          <a:p>
            <a:pPr lvl="1"/>
            <a:r>
              <a:rPr lang="en-US" dirty="0" smtClean="0"/>
              <a:t>Cache resulting native code aggressively</a:t>
            </a:r>
          </a:p>
          <a:p>
            <a:endParaRPr lang="en-US" dirty="0"/>
          </a:p>
          <a:p>
            <a:r>
              <a:rPr lang="en-US" dirty="0" smtClean="0"/>
              <a:t>Incremental Upload</a:t>
            </a:r>
          </a:p>
          <a:p>
            <a:pPr lvl="1"/>
            <a:r>
              <a:rPr lang="en-US" dirty="0" smtClean="0"/>
              <a:t>Only uploads changes</a:t>
            </a:r>
          </a:p>
          <a:p>
            <a:pPr lvl="1"/>
            <a:r>
              <a:rPr lang="en-US" dirty="0" smtClean="0"/>
              <a:t>Main executable, libraries or resources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851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Incremental Deployment</a:t>
            </a:r>
            <a:br>
              <a:rPr lang="en-US" dirty="0" smtClean="0"/>
            </a:br>
            <a:r>
              <a:rPr lang="en-US" dirty="0" smtClean="0"/>
              <a:t>(With Build Caching)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839025"/>
              </p:ext>
            </p:extLst>
          </p:nvPr>
        </p:nvGraphicFramePr>
        <p:xfrm>
          <a:off x="457200" y="1600200"/>
          <a:ext cx="8229600" cy="4064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9824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Deployment times can now be as short as one second.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4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Incremental Deployment</a:t>
            </a:r>
            <a:br>
              <a:rPr lang="en-US" dirty="0" smtClean="0"/>
            </a:br>
            <a:r>
              <a:rPr lang="en-US" dirty="0" smtClean="0"/>
              <a:t>(With Build Caching)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164604"/>
              </p:ext>
            </p:extLst>
          </p:nvPr>
        </p:nvGraphicFramePr>
        <p:xfrm>
          <a:off x="457200" y="1600200"/>
          <a:ext cx="8229600" cy="4064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98245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Deployment times can now be as short as one second.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9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Speed Improvements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144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34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Open Source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1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What is new in Mono-land.</a:t>
            </a:r>
          </a:p>
          <a:p>
            <a:pPr lvl="1"/>
            <a:r>
              <a:rPr lang="en-US" dirty="0" smtClean="0"/>
              <a:t>Major Work-in-Progress Projects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Tomorrow:</a:t>
            </a:r>
          </a:p>
          <a:p>
            <a:pPr lvl="1"/>
            <a:r>
              <a:rPr lang="en-US" dirty="0" smtClean="0"/>
              <a:t>Brainstorming session</a:t>
            </a:r>
          </a:p>
          <a:p>
            <a:pPr lvl="1"/>
            <a:r>
              <a:rPr lang="en-US" dirty="0"/>
              <a:t>Future of Mono and .NET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015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Bundled with Mono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Reactive </a:t>
            </a:r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Possible on </a:t>
            </a:r>
            <a:r>
              <a:rPr lang="en-US" dirty="0" err="1" smtClean="0"/>
              <a:t>iOS</a:t>
            </a:r>
            <a:r>
              <a:rPr lang="en-US" dirty="0" smtClean="0"/>
              <a:t> with new code gen changes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F# everywhere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Razor</a:t>
            </a:r>
          </a:p>
          <a:p>
            <a:r>
              <a:rPr lang="en-US" dirty="0" smtClean="0"/>
              <a:t>Entity Framework</a:t>
            </a:r>
          </a:p>
          <a:p>
            <a:r>
              <a:rPr lang="en-US" dirty="0" smtClean="0"/>
              <a:t>ASP.NET </a:t>
            </a:r>
            <a:r>
              <a:rPr lang="en-US" dirty="0" err="1" smtClean="0"/>
              <a:t>WebStack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9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1695" y="1474790"/>
            <a:ext cx="3978564" cy="39486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3000" dirty="0" err="1" smtClean="0">
                <a:solidFill>
                  <a:schemeClr val="tx1"/>
                </a:solidFill>
              </a:rPr>
              <a:t>MonoDevelop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1666" y="1474790"/>
            <a:ext cx="3978564" cy="3976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3000" dirty="0" err="1" smtClean="0">
                <a:solidFill>
                  <a:schemeClr val="tx1"/>
                </a:solidFill>
              </a:rPr>
              <a:t>Xamarin</a:t>
            </a:r>
            <a:r>
              <a:rPr lang="en-US" sz="3000" dirty="0" smtClean="0">
                <a:solidFill>
                  <a:schemeClr val="tx1"/>
                </a:solidFill>
              </a:rPr>
              <a:t> Studio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MonoDevelop</a:t>
            </a:r>
            <a:r>
              <a:rPr lang="en-US" dirty="0" smtClean="0"/>
              <a:t> / </a:t>
            </a:r>
            <a:r>
              <a:rPr lang="en-US" dirty="0" err="1" smtClean="0"/>
              <a:t>Xamarin</a:t>
            </a:r>
            <a:r>
              <a:rPr lang="en-US" dirty="0" smtClean="0"/>
              <a:t> Studio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5611" y="4346611"/>
            <a:ext cx="3214600" cy="8631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MonoDevelop</a:t>
            </a:r>
            <a:r>
              <a:rPr lang="en-US" dirty="0" smtClean="0">
                <a:solidFill>
                  <a:schemeClr val="tx1"/>
                </a:solidFill>
              </a:rPr>
              <a:t> Core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28688" y="4374643"/>
            <a:ext cx="3214600" cy="8631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MonoDevelop</a:t>
            </a:r>
            <a:r>
              <a:rPr lang="en-US" dirty="0" smtClean="0">
                <a:solidFill>
                  <a:schemeClr val="tx1"/>
                </a:solidFill>
              </a:rPr>
              <a:t> Core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28687" y="3386110"/>
            <a:ext cx="1026959" cy="8631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Android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18750" y="3386110"/>
            <a:ext cx="904071" cy="8631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85926" y="3386110"/>
            <a:ext cx="957362" cy="8631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18609" y="2785146"/>
            <a:ext cx="3214600" cy="4598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Branding Add-In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841404" y="5893166"/>
            <a:ext cx="277806" cy="2678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8661" y="5831392"/>
            <a:ext cx="137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source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 flipH="1">
            <a:off x="841404" y="6375213"/>
            <a:ext cx="277806" cy="26787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8661" y="6313439"/>
            <a:ext cx="1307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Commercial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9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Platform Frameworks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5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Cocos2D XNA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XNA port of the popular Cocos2D API</a:t>
            </a:r>
          </a:p>
          <a:p>
            <a:pPr lvl="1"/>
            <a:r>
              <a:rPr lang="en-US" dirty="0" smtClean="0"/>
              <a:t>Over 4,000 games built with this API</a:t>
            </a:r>
            <a:endParaRPr lang="en-US" dirty="0"/>
          </a:p>
          <a:p>
            <a:pPr lvl="1"/>
            <a:r>
              <a:rPr lang="en-US" dirty="0" smtClean="0"/>
              <a:t>Well documented, well known</a:t>
            </a:r>
          </a:p>
          <a:p>
            <a:endParaRPr lang="en-US" dirty="0"/>
          </a:p>
          <a:p>
            <a:r>
              <a:rPr lang="en-US" dirty="0" err="1" smtClean="0"/>
              <a:t>MonoGame</a:t>
            </a:r>
            <a:r>
              <a:rPr lang="en-US" dirty="0" smtClean="0"/>
              <a:t> brings it everywhere</a:t>
            </a:r>
          </a:p>
          <a:p>
            <a:pPr lvl="1"/>
            <a:r>
              <a:rPr lang="en-US" dirty="0" err="1" smtClean="0"/>
              <a:t>iOS</a:t>
            </a:r>
            <a:r>
              <a:rPr lang="en-US" dirty="0" smtClean="0"/>
              <a:t>, Android, Windows Phone (7 and 8)</a:t>
            </a:r>
          </a:p>
          <a:p>
            <a:pPr lvl="1"/>
            <a:r>
              <a:rPr lang="en-US" dirty="0" smtClean="0"/>
              <a:t>Mac</a:t>
            </a:r>
          </a:p>
          <a:p>
            <a:pPr lvl="1"/>
            <a:r>
              <a:rPr lang="en-US" dirty="0" smtClean="0"/>
              <a:t>Windows (GL, DX, , Windows Store)</a:t>
            </a:r>
          </a:p>
          <a:p>
            <a:pPr lvl="1"/>
            <a:r>
              <a:rPr lang="en-US" dirty="0"/>
              <a:t>Xbox360, </a:t>
            </a:r>
            <a:r>
              <a:rPr lang="en-US" dirty="0" err="1"/>
              <a:t>Ouya</a:t>
            </a:r>
            <a:endParaRPr lang="en-US" dirty="0"/>
          </a:p>
          <a:p>
            <a:pPr lvl="1"/>
            <a:r>
              <a:rPr lang="en-US" dirty="0" smtClean="0"/>
              <a:t>Play Station Mobile (PS Vita + Sony Androids)</a:t>
            </a:r>
          </a:p>
        </p:txBody>
      </p:sp>
    </p:spTree>
    <p:extLst>
      <p:ext uri="{BB962C8B-B14F-4D97-AF65-F5344CB8AC3E}">
        <p14:creationId xmlns:p14="http://schemas.microsoft.com/office/powerpoint/2010/main" val="103291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Cocos2D XNA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Available as:</a:t>
            </a:r>
          </a:p>
          <a:p>
            <a:pPr lvl="1"/>
            <a:r>
              <a:rPr lang="en-US" dirty="0" err="1" smtClean="0"/>
              <a:t>NuGet</a:t>
            </a:r>
            <a:r>
              <a:rPr lang="en-US" dirty="0" smtClean="0"/>
              <a:t> Packages</a:t>
            </a:r>
          </a:p>
          <a:p>
            <a:pPr lvl="1"/>
            <a:r>
              <a:rPr lang="en-US" dirty="0" smtClean="0"/>
              <a:t>Templates for VS and </a:t>
            </a:r>
            <a:r>
              <a:rPr lang="en-US" dirty="0" err="1" smtClean="0"/>
              <a:t>Xamarin</a:t>
            </a:r>
            <a:r>
              <a:rPr lang="en-US" dirty="0" smtClean="0"/>
              <a:t> Studio</a:t>
            </a:r>
          </a:p>
          <a:p>
            <a:endParaRPr lang="en-US" dirty="0"/>
          </a:p>
          <a:p>
            <a:r>
              <a:rPr lang="en-US" dirty="0" smtClean="0"/>
              <a:t>Source code:</a:t>
            </a:r>
          </a:p>
          <a:p>
            <a:pPr lvl="1"/>
            <a:r>
              <a:rPr lang="en-US" sz="2000" dirty="0" smtClean="0">
                <a:hlinkClick r:id="rId2"/>
              </a:rPr>
              <a:t>http://github.com/mono/cocos2d-xna</a:t>
            </a:r>
            <a:endParaRPr lang="en-US" sz="2000" dirty="0" smtClean="0"/>
          </a:p>
          <a:p>
            <a:pPr lvl="1"/>
            <a:endParaRPr lang="en-US" dirty="0"/>
          </a:p>
          <a:p>
            <a:r>
              <a:rPr lang="en-US" dirty="0" smtClean="0"/>
              <a:t>Getting Started:</a:t>
            </a:r>
          </a:p>
          <a:p>
            <a:pPr lvl="1"/>
            <a:r>
              <a:rPr lang="en-US" sz="2200" dirty="0" smtClean="0"/>
              <a:t>http://</a:t>
            </a:r>
            <a:r>
              <a:rPr lang="en-US" sz="2200" dirty="0" err="1" smtClean="0"/>
              <a:t>docs.xamarin.com</a:t>
            </a:r>
            <a:r>
              <a:rPr lang="en-US" sz="2200" dirty="0"/>
              <a:t>/guides/cross-platform/cocos2d_xna</a:t>
            </a:r>
          </a:p>
        </p:txBody>
      </p:sp>
    </p:spTree>
    <p:extLst>
      <p:ext uri="{BB962C8B-B14F-4D97-AF65-F5344CB8AC3E}">
        <p14:creationId xmlns:p14="http://schemas.microsoft.com/office/powerpoint/2010/main" val="352488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0"/>
            <a:ext cx="8229600" cy="9072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Angry Ninjas - Full Open Source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886" y="6195837"/>
            <a:ext cx="7193164" cy="64968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://github.com/xamarin/</a:t>
            </a:r>
            <a:r>
              <a:rPr lang="en-US" sz="2400" dirty="0" smtClean="0">
                <a:hlinkClick r:id="rId2"/>
              </a:rPr>
              <a:t>AngryNinjas</a:t>
            </a: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ngryNinjas.Ma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84" y="715548"/>
            <a:ext cx="7445166" cy="591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96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Cocos2D Crash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Mike Bluestein’s talk tomorrow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93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Xamarin.Mobile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class library </a:t>
            </a:r>
            <a:br>
              <a:rPr lang="en-US" dirty="0" smtClean="0"/>
            </a:br>
            <a:r>
              <a:rPr lang="en-US" dirty="0" smtClean="0"/>
              <a:t>for mobile services</a:t>
            </a:r>
          </a:p>
          <a:p>
            <a:endParaRPr lang="en-US" dirty="0"/>
          </a:p>
          <a:p>
            <a:r>
              <a:rPr lang="en-US" dirty="0" smtClean="0"/>
              <a:t>Mike Bluestein’s talk</a:t>
            </a:r>
          </a:p>
          <a:p>
            <a:pPr lvl="1"/>
            <a:endParaRPr lang="en-US" dirty="0" smtClean="0"/>
          </a:p>
        </p:txBody>
      </p:sp>
      <p:pic>
        <p:nvPicPr>
          <p:cNvPr id="5" name="Picture 4" descr="MobileGraph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942" y="1600200"/>
            <a:ext cx="3770210" cy="444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5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Xamarin.Auth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Clients for </a:t>
            </a:r>
            <a:r>
              <a:rPr lang="en-US" dirty="0" err="1" smtClean="0"/>
              <a:t>OAuth</a:t>
            </a:r>
            <a:r>
              <a:rPr lang="en-US" dirty="0" smtClean="0"/>
              <a:t> 1 and </a:t>
            </a:r>
            <a:r>
              <a:rPr lang="en-US" dirty="0" err="1" smtClean="0"/>
              <a:t>OAuth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Includes variations</a:t>
            </a:r>
          </a:p>
          <a:p>
            <a:r>
              <a:rPr lang="en-US" dirty="0" smtClean="0"/>
              <a:t>Stores user credentials</a:t>
            </a:r>
          </a:p>
          <a:p>
            <a:r>
              <a:rPr lang="en-US" dirty="0" smtClean="0"/>
              <a:t>Support non-standard </a:t>
            </a:r>
            <a:r>
              <a:rPr lang="en-US" dirty="0" err="1" smtClean="0"/>
              <a:t>auth</a:t>
            </a:r>
            <a:r>
              <a:rPr lang="en-US" dirty="0" smtClean="0"/>
              <a:t> schemes</a:t>
            </a:r>
          </a:p>
          <a:p>
            <a:r>
              <a:rPr lang="en-US" dirty="0" smtClean="0"/>
              <a:t>Cross Platform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5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Xamarin.Auth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46" y="1600200"/>
            <a:ext cx="898525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 smtClean="0">
                <a:latin typeface="Consolas"/>
                <a:cs typeface="Consolas"/>
              </a:rPr>
              <a:t>using</a:t>
            </a:r>
            <a:r>
              <a:rPr lang="en-US" sz="1500" dirty="0" smtClean="0">
                <a:latin typeface="Consolas"/>
                <a:cs typeface="Consolas"/>
              </a:rPr>
              <a:t> </a:t>
            </a:r>
            <a:r>
              <a:rPr lang="en-US" sz="1500" dirty="0" err="1">
                <a:latin typeface="Consolas"/>
                <a:cs typeface="Consolas"/>
              </a:rPr>
              <a:t>Xamarin.Auth</a:t>
            </a:r>
            <a:r>
              <a:rPr lang="en-US" sz="15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sz="15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500" dirty="0" err="1">
                <a:latin typeface="Consolas"/>
                <a:cs typeface="Consolas"/>
              </a:rPr>
              <a:t>var</a:t>
            </a:r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dirty="0" err="1">
                <a:latin typeface="Consolas"/>
                <a:cs typeface="Consolas"/>
              </a:rPr>
              <a:t>auth</a:t>
            </a:r>
            <a:r>
              <a:rPr lang="en-US" sz="1500" dirty="0">
                <a:latin typeface="Consolas"/>
                <a:cs typeface="Consolas"/>
              </a:rPr>
              <a:t> = </a:t>
            </a:r>
            <a:r>
              <a:rPr lang="en-US" sz="1500" b="1" dirty="0">
                <a:latin typeface="Consolas"/>
                <a:cs typeface="Consolas"/>
              </a:rPr>
              <a:t>new</a:t>
            </a:r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b="1" dirty="0">
                <a:latin typeface="Consolas"/>
                <a:cs typeface="Consolas"/>
              </a:rPr>
              <a:t>OAuth2Authenticator</a:t>
            </a:r>
            <a:r>
              <a:rPr lang="en-US" sz="1500" dirty="0">
                <a:latin typeface="Consolas"/>
                <a:cs typeface="Consolas"/>
              </a:rPr>
              <a:t> (</a:t>
            </a:r>
          </a:p>
          <a:p>
            <a:pPr marL="0" indent="0">
              <a:buNone/>
            </a:pPr>
            <a:r>
              <a:rPr lang="en-US" sz="1500" dirty="0">
                <a:latin typeface="Consolas"/>
                <a:cs typeface="Consolas"/>
              </a:rPr>
              <a:t>    </a:t>
            </a:r>
            <a:r>
              <a:rPr lang="en-US" sz="1500" dirty="0" err="1">
                <a:latin typeface="Consolas"/>
                <a:cs typeface="Consolas"/>
              </a:rPr>
              <a:t>clientId</a:t>
            </a:r>
            <a:r>
              <a:rPr lang="en-US" sz="1500" dirty="0">
                <a:latin typeface="Consolas"/>
                <a:cs typeface="Consolas"/>
              </a:rPr>
              <a:t>: "App ID from </a:t>
            </a:r>
            <a:r>
              <a:rPr lang="en-US" sz="1500" u="sng" dirty="0">
                <a:latin typeface="Consolas"/>
                <a:cs typeface="Consolas"/>
                <a:hlinkClick r:id="rId2"/>
              </a:rPr>
              <a:t>https://developers.facebook.com/apps",</a:t>
            </a:r>
          </a:p>
          <a:p>
            <a:pPr marL="0" indent="0">
              <a:buNone/>
            </a:pPr>
            <a:r>
              <a:rPr lang="it-IT" sz="1500" dirty="0">
                <a:latin typeface="Consolas"/>
                <a:cs typeface="Consolas"/>
              </a:rPr>
              <a:t>    scope: "",</a:t>
            </a:r>
          </a:p>
          <a:p>
            <a:pPr marL="0" indent="0">
              <a:buNone/>
            </a:pPr>
            <a:r>
              <a:rPr lang="en-US" sz="1500" dirty="0">
                <a:latin typeface="Consolas"/>
                <a:cs typeface="Consolas"/>
              </a:rPr>
              <a:t>    </a:t>
            </a:r>
            <a:r>
              <a:rPr lang="en-US" sz="1500" dirty="0" err="1">
                <a:latin typeface="Consolas"/>
                <a:cs typeface="Consolas"/>
              </a:rPr>
              <a:t>authorizeUrl</a:t>
            </a:r>
            <a:r>
              <a:rPr lang="en-US" sz="1500" dirty="0">
                <a:latin typeface="Consolas"/>
                <a:cs typeface="Consolas"/>
              </a:rPr>
              <a:t>: </a:t>
            </a:r>
            <a:r>
              <a:rPr lang="en-US" sz="1500" b="1" dirty="0">
                <a:latin typeface="Consolas"/>
                <a:cs typeface="Consolas"/>
              </a:rPr>
              <a:t>new</a:t>
            </a:r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b="1" dirty="0">
                <a:latin typeface="Consolas"/>
                <a:cs typeface="Consolas"/>
              </a:rPr>
              <a:t>Uri</a:t>
            </a:r>
            <a:r>
              <a:rPr lang="en-US" sz="1500" dirty="0">
                <a:latin typeface="Consolas"/>
                <a:cs typeface="Consolas"/>
              </a:rPr>
              <a:t> ("</a:t>
            </a:r>
            <a:r>
              <a:rPr lang="en-US" sz="1500" u="sng" dirty="0">
                <a:latin typeface="Consolas"/>
                <a:cs typeface="Consolas"/>
                <a:hlinkClick r:id="rId3"/>
              </a:rPr>
              <a:t>https://m.facebook.com/dialog/oauth/"),</a:t>
            </a:r>
          </a:p>
          <a:p>
            <a:pPr marL="0" indent="0">
              <a:buNone/>
            </a:pPr>
            <a:r>
              <a:rPr lang="en-US" sz="1500" dirty="0">
                <a:latin typeface="Consolas"/>
                <a:cs typeface="Consolas"/>
              </a:rPr>
              <a:t>    </a:t>
            </a:r>
            <a:r>
              <a:rPr lang="en-US" sz="1500" dirty="0" err="1">
                <a:latin typeface="Consolas"/>
                <a:cs typeface="Consolas"/>
              </a:rPr>
              <a:t>redirectUrl</a:t>
            </a:r>
            <a:r>
              <a:rPr lang="en-US" sz="1500" dirty="0">
                <a:latin typeface="Consolas"/>
                <a:cs typeface="Consolas"/>
              </a:rPr>
              <a:t>: </a:t>
            </a:r>
            <a:r>
              <a:rPr lang="en-US" sz="1500" b="1" dirty="0">
                <a:latin typeface="Consolas"/>
                <a:cs typeface="Consolas"/>
              </a:rPr>
              <a:t>new</a:t>
            </a:r>
            <a:r>
              <a:rPr lang="en-US" sz="1500" dirty="0">
                <a:latin typeface="Consolas"/>
                <a:cs typeface="Consolas"/>
              </a:rPr>
              <a:t> </a:t>
            </a:r>
            <a:r>
              <a:rPr lang="en-US" sz="1500" b="1" dirty="0">
                <a:latin typeface="Consolas"/>
                <a:cs typeface="Consolas"/>
              </a:rPr>
              <a:t>Uri</a:t>
            </a:r>
            <a:r>
              <a:rPr lang="en-US" sz="1500" dirty="0">
                <a:latin typeface="Consolas"/>
                <a:cs typeface="Consolas"/>
              </a:rPr>
              <a:t> ("</a:t>
            </a:r>
            <a:r>
              <a:rPr lang="en-US" sz="1500" u="sng" dirty="0">
                <a:latin typeface="Consolas"/>
                <a:cs typeface="Consolas"/>
                <a:hlinkClick r:id="rId4"/>
              </a:rPr>
              <a:t>http://www.facebook.com/connect/login_success.html"));</a:t>
            </a:r>
          </a:p>
          <a:p>
            <a:pPr marL="0" indent="0">
              <a:buNone/>
            </a:pPr>
            <a:endParaRPr lang="en-US" sz="15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500" dirty="0" err="1">
                <a:latin typeface="Consolas"/>
                <a:cs typeface="Consolas"/>
              </a:rPr>
              <a:t>auth.Completed</a:t>
            </a:r>
            <a:r>
              <a:rPr lang="en-US" sz="1500" dirty="0">
                <a:latin typeface="Consolas"/>
                <a:cs typeface="Consolas"/>
              </a:rPr>
              <a:t> += (sender, </a:t>
            </a:r>
            <a:r>
              <a:rPr lang="en-US" sz="1500" dirty="0" err="1">
                <a:latin typeface="Consolas"/>
                <a:cs typeface="Consolas"/>
              </a:rPr>
              <a:t>eventArgs</a:t>
            </a:r>
            <a:r>
              <a:rPr lang="en-US" sz="1500" dirty="0">
                <a:latin typeface="Consolas"/>
                <a:cs typeface="Consolas"/>
              </a:rPr>
              <a:t>) =&gt; {</a:t>
            </a:r>
          </a:p>
          <a:p>
            <a:pPr marL="0" indent="0">
              <a:buNone/>
            </a:pPr>
            <a:r>
              <a:rPr lang="en-US" sz="1500" dirty="0">
                <a:latin typeface="Consolas"/>
                <a:cs typeface="Consolas"/>
              </a:rPr>
              <a:t>    </a:t>
            </a:r>
            <a:r>
              <a:rPr lang="en-US" sz="1500" b="1" dirty="0" err="1">
                <a:latin typeface="Consolas"/>
                <a:cs typeface="Consolas"/>
              </a:rPr>
              <a:t>DismissViewController</a:t>
            </a:r>
            <a:r>
              <a:rPr lang="en-US" sz="1500" dirty="0">
                <a:latin typeface="Consolas"/>
                <a:cs typeface="Consolas"/>
              </a:rPr>
              <a:t> (</a:t>
            </a:r>
            <a:r>
              <a:rPr lang="en-US" sz="1500" b="1" dirty="0">
                <a:latin typeface="Consolas"/>
                <a:cs typeface="Consolas"/>
              </a:rPr>
              <a:t>true</a:t>
            </a:r>
            <a:r>
              <a:rPr lang="en-US" sz="1500" dirty="0">
                <a:latin typeface="Consolas"/>
                <a:cs typeface="Consolas"/>
              </a:rPr>
              <a:t>, </a:t>
            </a:r>
            <a:r>
              <a:rPr lang="en-US" sz="1500" b="1" dirty="0">
                <a:latin typeface="Consolas"/>
                <a:cs typeface="Consolas"/>
              </a:rPr>
              <a:t>null</a:t>
            </a:r>
            <a:r>
              <a:rPr lang="en-US" sz="15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nsolas"/>
                <a:cs typeface="Consolas"/>
              </a:rPr>
              <a:t>    </a:t>
            </a:r>
            <a:r>
              <a:rPr lang="en-US" sz="1500" b="1" dirty="0">
                <a:latin typeface="Consolas"/>
                <a:cs typeface="Consolas"/>
              </a:rPr>
              <a:t>if</a:t>
            </a:r>
            <a:r>
              <a:rPr lang="en-US" sz="1500" dirty="0">
                <a:latin typeface="Consolas"/>
                <a:cs typeface="Consolas"/>
              </a:rPr>
              <a:t> (</a:t>
            </a:r>
            <a:r>
              <a:rPr lang="en-US" sz="1500" dirty="0" err="1">
                <a:latin typeface="Consolas"/>
                <a:cs typeface="Consolas"/>
              </a:rPr>
              <a:t>eventArgs.IsAuthenticated</a:t>
            </a:r>
            <a:r>
              <a:rPr lang="en-US" sz="1500" dirty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1500" dirty="0">
                <a:latin typeface="Consolas"/>
                <a:cs typeface="Consolas"/>
              </a:rPr>
              <a:t>        </a:t>
            </a:r>
            <a:r>
              <a:rPr lang="en-US" sz="1500" i="1" dirty="0">
                <a:latin typeface="Consolas"/>
                <a:cs typeface="Consolas"/>
              </a:rPr>
              <a:t>// Use </a:t>
            </a:r>
            <a:r>
              <a:rPr lang="en-US" sz="1500" i="1" dirty="0" err="1">
                <a:latin typeface="Consolas"/>
                <a:cs typeface="Consolas"/>
              </a:rPr>
              <a:t>eventArgs.Account</a:t>
            </a:r>
            <a:r>
              <a:rPr lang="en-US" sz="1500" i="1" dirty="0">
                <a:latin typeface="Consolas"/>
                <a:cs typeface="Consolas"/>
              </a:rPr>
              <a:t> to do wonderful things</a:t>
            </a:r>
            <a:endParaRPr lang="en-US" sz="15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500" dirty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sz="1500" dirty="0" smtClean="0">
                <a:latin typeface="Consolas"/>
                <a:cs typeface="Consolas"/>
              </a:rPr>
              <a:t>}</a:t>
            </a:r>
            <a:endParaRPr lang="en-US" sz="15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500" b="1" dirty="0" err="1">
                <a:latin typeface="Consolas"/>
                <a:cs typeface="Consolas"/>
              </a:rPr>
              <a:t>PresentViewController</a:t>
            </a:r>
            <a:r>
              <a:rPr lang="en-US" sz="1500" dirty="0">
                <a:latin typeface="Consolas"/>
                <a:cs typeface="Consolas"/>
              </a:rPr>
              <a:t> (</a:t>
            </a:r>
            <a:r>
              <a:rPr lang="en-US" sz="1500" dirty="0" err="1">
                <a:latin typeface="Consolas"/>
                <a:cs typeface="Consolas"/>
              </a:rPr>
              <a:t>auth.</a:t>
            </a:r>
            <a:r>
              <a:rPr lang="en-US" sz="1500" b="1" dirty="0" err="1">
                <a:latin typeface="Consolas"/>
                <a:cs typeface="Consolas"/>
              </a:rPr>
              <a:t>GetUI</a:t>
            </a:r>
            <a:r>
              <a:rPr lang="en-US" sz="1500" dirty="0">
                <a:latin typeface="Consolas"/>
                <a:cs typeface="Consolas"/>
              </a:rPr>
              <a:t> (), </a:t>
            </a:r>
            <a:r>
              <a:rPr lang="en-US" sz="1500" b="1" dirty="0">
                <a:latin typeface="Consolas"/>
                <a:cs typeface="Consolas"/>
              </a:rPr>
              <a:t>true</a:t>
            </a:r>
            <a:r>
              <a:rPr lang="en-US" sz="1500" dirty="0">
                <a:latin typeface="Consolas"/>
                <a:cs typeface="Consolas"/>
              </a:rPr>
              <a:t>, </a:t>
            </a:r>
            <a:r>
              <a:rPr lang="en-US" sz="1500" b="1" dirty="0">
                <a:latin typeface="Consolas"/>
                <a:cs typeface="Consolas"/>
              </a:rPr>
              <a:t>null</a:t>
            </a:r>
            <a:r>
              <a:rPr lang="en-US" sz="15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1500" i="1" dirty="0">
                <a:latin typeface="Consolas"/>
                <a:cs typeface="Consolas"/>
              </a:rPr>
              <a:t>// 1. Create the service</a:t>
            </a:r>
            <a:endParaRPr lang="en-US" sz="1500" dirty="0">
              <a:latin typeface="Consolas"/>
              <a:cs typeface="Consolas"/>
            </a:endParaRPr>
          </a:p>
          <a:p>
            <a:endParaRPr lang="en-US" sz="15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76196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 3.2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7-24 at 11.11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001" y="2841427"/>
            <a:ext cx="1286953" cy="156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0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Xamarin.Social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Posts </a:t>
            </a:r>
            <a:r>
              <a:rPr lang="en-US" dirty="0"/>
              <a:t>statuses, links, </a:t>
            </a:r>
            <a:r>
              <a:rPr lang="en-US" dirty="0" smtClean="0"/>
              <a:t>images/media </a:t>
            </a:r>
            <a:r>
              <a:rPr lang="en-US" dirty="0"/>
              <a:t>to social </a:t>
            </a:r>
            <a:r>
              <a:rPr lang="en-US" dirty="0" smtClean="0"/>
              <a:t>networks</a:t>
            </a:r>
            <a:endParaRPr lang="en-US" dirty="0"/>
          </a:p>
          <a:p>
            <a:pPr lvl="1"/>
            <a:r>
              <a:rPr lang="en-US" dirty="0" smtClean="0"/>
              <a:t>Access </a:t>
            </a:r>
            <a:r>
              <a:rPr lang="en-US" dirty="0"/>
              <a:t>social network APIs using authenticated requests.</a:t>
            </a:r>
          </a:p>
          <a:p>
            <a:pPr lvl="1"/>
            <a:r>
              <a:rPr lang="en-US" dirty="0"/>
              <a:t>Automatically and securely store user credentials using </a:t>
            </a:r>
            <a:r>
              <a:rPr lang="en-US" dirty="0" err="1"/>
              <a:t>Xamarin.Auth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Cross Platform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Extensible, currently</a:t>
            </a:r>
            <a:r>
              <a:rPr lang="en-US" dirty="0"/>
              <a:t> </a:t>
            </a:r>
            <a:r>
              <a:rPr lang="en-US" dirty="0" smtClean="0"/>
              <a:t>has support for:</a:t>
            </a:r>
            <a:endParaRPr lang="en-US" dirty="0"/>
          </a:p>
          <a:p>
            <a:pPr lvl="1"/>
            <a:r>
              <a:rPr lang="en-US" u="sng" dirty="0">
                <a:hlinkClick r:id="rId2"/>
              </a:rPr>
              <a:t>App.net</a:t>
            </a:r>
          </a:p>
          <a:p>
            <a:pPr lvl="1"/>
            <a:r>
              <a:rPr lang="en-US" u="sng" dirty="0">
                <a:hlinkClick r:id="rId3"/>
              </a:rPr>
              <a:t>Facebook</a:t>
            </a:r>
          </a:p>
          <a:p>
            <a:pPr lvl="1"/>
            <a:r>
              <a:rPr lang="cs-CZ" u="sng" dirty="0">
                <a:hlinkClick r:id="rId4"/>
              </a:rPr>
              <a:t>Flickr</a:t>
            </a:r>
          </a:p>
          <a:p>
            <a:pPr lvl="1"/>
            <a:r>
              <a:rPr lang="en-US" u="sng" dirty="0">
                <a:hlinkClick r:id="rId5"/>
              </a:rPr>
              <a:t>Pinterest</a:t>
            </a:r>
          </a:p>
          <a:p>
            <a:pPr lvl="1"/>
            <a:r>
              <a:rPr lang="en-US" u="sng" dirty="0" smtClean="0">
                <a:hlinkClick r:id="rId6"/>
              </a:rPr>
              <a:t>Twitter</a:t>
            </a:r>
            <a:endParaRPr lang="en-US" u="sng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6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Xamarin.Social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var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facebook</a:t>
            </a:r>
            <a:r>
              <a:rPr lang="en-US" sz="1600" dirty="0">
                <a:latin typeface="Consolas"/>
                <a:cs typeface="Consolas"/>
              </a:rPr>
              <a:t> = </a:t>
            </a:r>
            <a:r>
              <a:rPr lang="en-US" sz="1600" b="1" dirty="0">
                <a:latin typeface="Consolas"/>
                <a:cs typeface="Consolas"/>
              </a:rPr>
              <a:t>new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FacebookService</a:t>
            </a:r>
            <a:r>
              <a:rPr lang="en-US" sz="1600" dirty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dirty="0" err="1">
                <a:latin typeface="Consolas"/>
                <a:cs typeface="Consolas"/>
              </a:rPr>
              <a:t>ClientId</a:t>
            </a:r>
            <a:r>
              <a:rPr lang="en-US" sz="1600" dirty="0">
                <a:latin typeface="Consolas"/>
                <a:cs typeface="Consolas"/>
              </a:rPr>
              <a:t> = </a:t>
            </a:r>
            <a:r>
              <a:rPr lang="en-US" sz="1600" dirty="0" smtClean="0">
                <a:latin typeface="Consolas"/>
                <a:cs typeface="Consolas"/>
                <a:hlinkClick r:id="rId2"/>
              </a:rPr>
              <a:t>MyFacebook_AppId</a:t>
            </a:r>
            <a:endParaRPr lang="en-US" sz="1600" u="sng" dirty="0">
              <a:latin typeface="Consolas"/>
              <a:cs typeface="Consolas"/>
              <a:hlinkClick r:id="rId2"/>
            </a:endParaRP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dirty="0" err="1">
                <a:latin typeface="Consolas"/>
                <a:cs typeface="Consolas"/>
              </a:rPr>
              <a:t>RedirectUrl</a:t>
            </a:r>
            <a:r>
              <a:rPr lang="en-US" sz="1600" dirty="0">
                <a:latin typeface="Consolas"/>
                <a:cs typeface="Consolas"/>
              </a:rPr>
              <a:t> = </a:t>
            </a:r>
            <a:r>
              <a:rPr lang="en-US" sz="1600" b="1" dirty="0">
                <a:latin typeface="Consolas"/>
                <a:cs typeface="Consolas"/>
              </a:rPr>
              <a:t>new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System.</a:t>
            </a:r>
            <a:r>
              <a:rPr lang="en-US" sz="1600" b="1" dirty="0" err="1">
                <a:latin typeface="Consolas"/>
                <a:cs typeface="Consolas"/>
              </a:rPr>
              <a:t>Uri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u="sng" dirty="0" smtClean="0">
                <a:latin typeface="Consolas"/>
                <a:cs typeface="Consolas"/>
                <a:hlinkClick r:id="rId2"/>
              </a:rPr>
              <a:t>MyRedirectUrl)</a:t>
            </a:r>
            <a:endParaRPr lang="en-US" sz="1600" u="sng" dirty="0">
              <a:latin typeface="Consolas"/>
              <a:cs typeface="Consolas"/>
              <a:hlinkClick r:id="rId2"/>
            </a:endParaRP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};</a:t>
            </a:r>
          </a:p>
          <a:p>
            <a:pPr marL="0" indent="0"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i="1" dirty="0">
                <a:latin typeface="Consolas"/>
                <a:cs typeface="Consolas"/>
              </a:rPr>
              <a:t>// 2. Create an item to share</a:t>
            </a: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var</a:t>
            </a:r>
            <a:r>
              <a:rPr lang="en-US" sz="1600" dirty="0">
                <a:latin typeface="Consolas"/>
                <a:cs typeface="Consolas"/>
              </a:rPr>
              <a:t> item = </a:t>
            </a:r>
            <a:r>
              <a:rPr lang="en-US" sz="1600" b="1" dirty="0">
                <a:latin typeface="Consolas"/>
                <a:cs typeface="Consolas"/>
              </a:rPr>
              <a:t>new</a:t>
            </a:r>
            <a:r>
              <a:rPr lang="en-US" sz="1600" dirty="0">
                <a:latin typeface="Consolas"/>
                <a:cs typeface="Consolas"/>
              </a:rPr>
              <a:t> Item { Text = "</a:t>
            </a:r>
            <a:r>
              <a:rPr lang="en-US" sz="1600" dirty="0" err="1">
                <a:latin typeface="Consolas"/>
                <a:cs typeface="Consolas"/>
              </a:rPr>
              <a:t>Xamarin.Social</a:t>
            </a:r>
            <a:r>
              <a:rPr lang="en-US" sz="1600" dirty="0">
                <a:latin typeface="Consolas"/>
                <a:cs typeface="Consolas"/>
              </a:rPr>
              <a:t> is </a:t>
            </a:r>
            <a:r>
              <a:rPr lang="en-US" sz="1600" dirty="0" smtClean="0">
                <a:latin typeface="Consolas"/>
                <a:cs typeface="Consolas"/>
              </a:rPr>
              <a:t>the bomb" };    	</a:t>
            </a:r>
            <a:r>
              <a:rPr lang="en-US" sz="1600" dirty="0" err="1" smtClean="0">
                <a:latin typeface="Consolas"/>
                <a:cs typeface="Consolas"/>
              </a:rPr>
              <a:t>item.Links.</a:t>
            </a:r>
            <a:r>
              <a:rPr lang="en-US" sz="1600" b="1" dirty="0" err="1" smtClean="0">
                <a:latin typeface="Consolas"/>
                <a:cs typeface="Consolas"/>
              </a:rPr>
              <a:t>Add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>
                <a:latin typeface="Consolas"/>
                <a:cs typeface="Consolas"/>
              </a:rPr>
              <a:t>(</a:t>
            </a:r>
            <a:r>
              <a:rPr lang="en-US" sz="1600" b="1" dirty="0">
                <a:latin typeface="Consolas"/>
                <a:cs typeface="Consolas"/>
              </a:rPr>
              <a:t>new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b="1" dirty="0">
                <a:latin typeface="Consolas"/>
                <a:cs typeface="Consolas"/>
              </a:rPr>
              <a:t>Uri</a:t>
            </a:r>
            <a:r>
              <a:rPr lang="en-US" sz="1600" dirty="0">
                <a:latin typeface="Consolas"/>
                <a:cs typeface="Consolas"/>
              </a:rPr>
              <a:t> ("</a:t>
            </a:r>
            <a:r>
              <a:rPr lang="en-US" sz="1600" u="sng" dirty="0">
                <a:latin typeface="Consolas"/>
                <a:cs typeface="Consolas"/>
                <a:hlinkClick r:id="rId3"/>
              </a:rPr>
              <a:t>http://github.com/xamarin/xamarin.social"));</a:t>
            </a:r>
          </a:p>
          <a:p>
            <a:pPr marL="0" indent="0"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i="1" dirty="0">
                <a:latin typeface="Consolas"/>
                <a:cs typeface="Consolas"/>
              </a:rPr>
              <a:t>// 3. Present the UI on </a:t>
            </a:r>
            <a:r>
              <a:rPr lang="en-US" sz="1600" i="1" dirty="0" err="1">
                <a:latin typeface="Consolas"/>
                <a:cs typeface="Consolas"/>
              </a:rPr>
              <a:t>iOS</a:t>
            </a: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dirty="0" err="1">
                <a:latin typeface="Consolas"/>
                <a:cs typeface="Consolas"/>
              </a:rPr>
              <a:t>var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shareController</a:t>
            </a:r>
            <a:r>
              <a:rPr lang="en-US" sz="1600" dirty="0">
                <a:latin typeface="Consolas"/>
                <a:cs typeface="Consolas"/>
              </a:rPr>
              <a:t> = </a:t>
            </a:r>
            <a:r>
              <a:rPr lang="en-US" sz="1600" dirty="0" err="1">
                <a:latin typeface="Consolas"/>
                <a:cs typeface="Consolas"/>
              </a:rPr>
              <a:t>facebook.</a:t>
            </a:r>
            <a:r>
              <a:rPr lang="en-US" sz="1600" b="1" dirty="0" err="1">
                <a:latin typeface="Consolas"/>
                <a:cs typeface="Consolas"/>
              </a:rPr>
              <a:t>GetShareUI</a:t>
            </a:r>
            <a:r>
              <a:rPr lang="en-US" sz="1600" dirty="0">
                <a:latin typeface="Consolas"/>
                <a:cs typeface="Consolas"/>
              </a:rPr>
              <a:t> (item, result =&gt; {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i="1" dirty="0">
                <a:latin typeface="Consolas"/>
                <a:cs typeface="Consolas"/>
              </a:rPr>
              <a:t>// result lets you know if the user shared the item or canceled</a:t>
            </a: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 err="1">
                <a:latin typeface="Consolas"/>
                <a:cs typeface="Consolas"/>
              </a:rPr>
              <a:t>DismissViewController</a:t>
            </a:r>
            <a:r>
              <a:rPr lang="en-US" sz="1600" dirty="0">
                <a:latin typeface="Consolas"/>
                <a:cs typeface="Consolas"/>
              </a:rPr>
              <a:t> (</a:t>
            </a:r>
            <a:r>
              <a:rPr lang="en-US" sz="1600" b="1" dirty="0">
                <a:latin typeface="Consolas"/>
                <a:cs typeface="Consolas"/>
              </a:rPr>
              <a:t>true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b="1" dirty="0">
                <a:latin typeface="Consolas"/>
                <a:cs typeface="Consolas"/>
              </a:rPr>
              <a:t>null</a:t>
            </a:r>
            <a:r>
              <a:rPr lang="en-US" sz="16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});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b="1" dirty="0" err="1">
                <a:latin typeface="Consolas"/>
                <a:cs typeface="Consolas"/>
              </a:rPr>
              <a:t>PresentViewController</a:t>
            </a:r>
            <a:r>
              <a:rPr lang="en-US" sz="1600" dirty="0">
                <a:latin typeface="Consolas"/>
                <a:cs typeface="Consolas"/>
              </a:rPr>
              <a:t> (</a:t>
            </a:r>
            <a:r>
              <a:rPr lang="en-US" sz="1600" dirty="0" err="1">
                <a:latin typeface="Consolas"/>
                <a:cs typeface="Consolas"/>
              </a:rPr>
              <a:t>shareController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b="1" dirty="0">
                <a:latin typeface="Consolas"/>
                <a:cs typeface="Consolas"/>
              </a:rPr>
              <a:t>true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b="1" dirty="0">
                <a:latin typeface="Consolas"/>
                <a:cs typeface="Consolas"/>
              </a:rPr>
              <a:t>null</a:t>
            </a:r>
            <a:r>
              <a:rPr lang="en-US" sz="16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endParaRPr lang="en-US" sz="16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97846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all 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frameworks:</a:t>
            </a:r>
          </a:p>
          <a:p>
            <a:pPr lvl="1"/>
            <a:r>
              <a:rPr lang="en-US" dirty="0" smtClean="0"/>
              <a:t>Cocos2D XNA </a:t>
            </a:r>
          </a:p>
          <a:p>
            <a:pPr lvl="2"/>
            <a:r>
              <a:rPr lang="en-US" dirty="0" smtClean="0"/>
              <a:t>http://</a:t>
            </a:r>
            <a:r>
              <a:rPr lang="en-US" dirty="0" err="1" smtClean="0"/>
              <a:t>github.com</a:t>
            </a:r>
            <a:r>
              <a:rPr lang="en-US" dirty="0" smtClean="0"/>
              <a:t>/mono/cocos2d-xna</a:t>
            </a:r>
          </a:p>
          <a:p>
            <a:pPr lvl="1"/>
            <a:r>
              <a:rPr lang="en-US" dirty="0" err="1" smtClean="0"/>
              <a:t>Xamarin.Auth</a:t>
            </a:r>
            <a:endParaRPr lang="en-US" dirty="0" smtClean="0"/>
          </a:p>
          <a:p>
            <a:pPr lvl="2"/>
            <a:r>
              <a:rPr lang="en-US" dirty="0"/>
              <a:t>http://</a:t>
            </a:r>
            <a:r>
              <a:rPr lang="en-US" dirty="0" err="1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xamarin</a:t>
            </a:r>
            <a:r>
              <a:rPr lang="en-US" dirty="0" smtClean="0"/>
              <a:t>/</a:t>
            </a:r>
            <a:r>
              <a:rPr lang="en-US" dirty="0" err="1" smtClean="0"/>
              <a:t>Xamarin.Auth</a:t>
            </a:r>
            <a:endParaRPr lang="en-US" dirty="0" smtClean="0"/>
          </a:p>
          <a:p>
            <a:pPr lvl="1"/>
            <a:r>
              <a:rPr lang="en-US" dirty="0" err="1" smtClean="0"/>
              <a:t>Xamarin.Mobile</a:t>
            </a:r>
            <a:endParaRPr lang="en-US" dirty="0" smtClean="0"/>
          </a:p>
          <a:p>
            <a:pPr lvl="2"/>
            <a:r>
              <a:rPr lang="en-US" dirty="0"/>
              <a:t>http://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xamarin</a:t>
            </a:r>
            <a:r>
              <a:rPr lang="en-US" dirty="0" smtClean="0"/>
              <a:t>/</a:t>
            </a:r>
            <a:r>
              <a:rPr lang="en-US" dirty="0" err="1" smtClean="0"/>
              <a:t>Xamarin.Mobile</a:t>
            </a:r>
            <a:endParaRPr lang="en-US" dirty="0" smtClean="0"/>
          </a:p>
          <a:p>
            <a:pPr lvl="1"/>
            <a:r>
              <a:rPr lang="en-US" dirty="0" err="1" smtClean="0"/>
              <a:t>Xamarin.Social</a:t>
            </a:r>
            <a:endParaRPr lang="en-US" dirty="0" smtClean="0"/>
          </a:p>
          <a:p>
            <a:pPr lvl="2"/>
            <a:r>
              <a:rPr lang="en-US" dirty="0"/>
              <a:t>http://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xamarin</a:t>
            </a:r>
            <a:r>
              <a:rPr lang="en-US" dirty="0"/>
              <a:t>/</a:t>
            </a:r>
            <a:r>
              <a:rPr lang="en-US" smtClean="0"/>
              <a:t>Xamarin.Social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Taking patches!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Progress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0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PlayScript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PlayScri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131" y="1140932"/>
            <a:ext cx="5208607" cy="520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34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PlayScript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Started by </a:t>
            </a:r>
            <a:r>
              <a:rPr lang="en-US" dirty="0" err="1" smtClean="0"/>
              <a:t>Zynga</a:t>
            </a:r>
            <a:endParaRPr lang="en-US" dirty="0"/>
          </a:p>
          <a:p>
            <a:pPr lvl="1"/>
            <a:r>
              <a:rPr lang="en-US" dirty="0" err="1" smtClean="0"/>
              <a:t>Xamarin</a:t>
            </a:r>
            <a:r>
              <a:rPr lang="en-US" dirty="0" smtClean="0"/>
              <a:t> working to integrate into Mono</a:t>
            </a:r>
          </a:p>
          <a:p>
            <a:pPr lvl="1"/>
            <a:r>
              <a:rPr lang="en-US" dirty="0" smtClean="0"/>
              <a:t>Rescuing Flash Developers!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ActionScript</a:t>
            </a:r>
            <a:r>
              <a:rPr lang="en-US" dirty="0" smtClean="0"/>
              <a:t> look-alike language</a:t>
            </a:r>
          </a:p>
          <a:p>
            <a:pPr lvl="1"/>
            <a:r>
              <a:rPr lang="en-US" dirty="0" smtClean="0"/>
              <a:t>Superset of </a:t>
            </a:r>
            <a:r>
              <a:rPr lang="en-US" dirty="0" err="1" smtClean="0"/>
              <a:t>ActionScript</a:t>
            </a:r>
            <a:endParaRPr lang="en-US" dirty="0" smtClean="0"/>
          </a:p>
          <a:p>
            <a:pPr lvl="1"/>
            <a:r>
              <a:rPr lang="en-US" dirty="0" smtClean="0"/>
              <a:t>With C# 5 features</a:t>
            </a:r>
          </a:p>
          <a:p>
            <a:pPr lvl="1"/>
            <a:r>
              <a:rPr lang="en-US" dirty="0" smtClean="0"/>
              <a:t>Optional strongly-typed</a:t>
            </a:r>
          </a:p>
          <a:p>
            <a:pPr lvl="2"/>
            <a:r>
              <a:rPr lang="en-US" dirty="0" smtClean="0"/>
              <a:t>Encouraged for performance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pic>
        <p:nvPicPr>
          <p:cNvPr id="6" name="Picture 5" descr="PlayScri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989" y="89291"/>
            <a:ext cx="1730652" cy="173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3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PlayScript</a:t>
            </a:r>
            <a:r>
              <a:rPr lang="en-US" dirty="0" smtClean="0"/>
              <a:t>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Dual Compiler</a:t>
            </a:r>
          </a:p>
          <a:p>
            <a:pPr lvl="1"/>
            <a:r>
              <a:rPr lang="en-US" dirty="0" err="1" smtClean="0"/>
              <a:t>playsc</a:t>
            </a:r>
            <a:r>
              <a:rPr lang="en-US" dirty="0" smtClean="0"/>
              <a:t> </a:t>
            </a:r>
            <a:r>
              <a:rPr lang="en-US" dirty="0" err="1" smtClean="0"/>
              <a:t>foo.play</a:t>
            </a:r>
            <a:endParaRPr lang="en-US" dirty="0" smtClean="0"/>
          </a:p>
          <a:p>
            <a:pPr lvl="2"/>
            <a:r>
              <a:rPr lang="en-US" dirty="0" smtClean="0"/>
              <a:t>Compiles </a:t>
            </a:r>
            <a:r>
              <a:rPr lang="en-US" dirty="0" err="1" smtClean="0"/>
              <a:t>PlayScript</a:t>
            </a:r>
            <a:r>
              <a:rPr lang="en-US" dirty="0" smtClean="0"/>
              <a:t> to </a:t>
            </a:r>
            <a:r>
              <a:rPr lang="en-US" dirty="0" err="1" smtClean="0"/>
              <a:t>foo.exe</a:t>
            </a:r>
            <a:endParaRPr lang="en-US" dirty="0" smtClean="0"/>
          </a:p>
          <a:p>
            <a:pPr lvl="1"/>
            <a:r>
              <a:rPr lang="en-US" dirty="0" err="1" smtClean="0"/>
              <a:t>playsc</a:t>
            </a:r>
            <a:r>
              <a:rPr lang="en-US" dirty="0" smtClean="0"/>
              <a:t> </a:t>
            </a:r>
            <a:r>
              <a:rPr lang="en-US" dirty="0" err="1" smtClean="0"/>
              <a:t>bar.cs</a:t>
            </a:r>
            <a:endParaRPr lang="en-US" dirty="0" smtClean="0"/>
          </a:p>
          <a:p>
            <a:pPr lvl="2"/>
            <a:r>
              <a:rPr lang="en-US" dirty="0" smtClean="0"/>
              <a:t>Compiles C# to </a:t>
            </a:r>
            <a:r>
              <a:rPr lang="en-US" dirty="0" err="1" smtClean="0"/>
              <a:t>bar.exe</a:t>
            </a:r>
            <a:endParaRPr lang="en-US" dirty="0" smtClean="0"/>
          </a:p>
          <a:p>
            <a:pPr lvl="1"/>
            <a:r>
              <a:rPr lang="en-US" dirty="0" err="1" smtClean="0"/>
              <a:t>playsc</a:t>
            </a:r>
            <a:r>
              <a:rPr lang="en-US" dirty="0" smtClean="0"/>
              <a:t> </a:t>
            </a:r>
            <a:r>
              <a:rPr lang="en-US" dirty="0" err="1" smtClean="0"/>
              <a:t>foo.play</a:t>
            </a:r>
            <a:r>
              <a:rPr lang="en-US" dirty="0" smtClean="0"/>
              <a:t> </a:t>
            </a:r>
            <a:r>
              <a:rPr lang="en-US" dirty="0" err="1" smtClean="0"/>
              <a:t>bar.cs</a:t>
            </a:r>
            <a:endParaRPr lang="en-US" dirty="0" smtClean="0"/>
          </a:p>
          <a:p>
            <a:pPr lvl="2"/>
            <a:r>
              <a:rPr lang="en-US" dirty="0" smtClean="0"/>
              <a:t>Compiles </a:t>
            </a:r>
            <a:r>
              <a:rPr lang="en-US" dirty="0" err="1" smtClean="0"/>
              <a:t>PlayScript</a:t>
            </a:r>
            <a:r>
              <a:rPr lang="en-US" dirty="0" smtClean="0"/>
              <a:t> </a:t>
            </a:r>
            <a:r>
              <a:rPr lang="en-US" dirty="0" err="1" smtClean="0"/>
              <a:t>foo.play</a:t>
            </a:r>
            <a:r>
              <a:rPr lang="en-US" dirty="0" smtClean="0"/>
              <a:t> and C# </a:t>
            </a:r>
            <a:r>
              <a:rPr lang="en-US" dirty="0" err="1" smtClean="0"/>
              <a:t>bar.cs</a:t>
            </a:r>
            <a:endParaRPr lang="en-US" dirty="0" smtClean="0"/>
          </a:p>
          <a:p>
            <a:pPr lvl="2"/>
            <a:r>
              <a:rPr lang="en-US" dirty="0" smtClean="0"/>
              <a:t>Into </a:t>
            </a:r>
            <a:r>
              <a:rPr lang="en-US" dirty="0" err="1" smtClean="0"/>
              <a:t>foo.exe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Allows blending C# and </a:t>
            </a:r>
            <a:r>
              <a:rPr lang="en-US" dirty="0" err="1" smtClean="0"/>
              <a:t>PlayScript</a:t>
            </a:r>
            <a:r>
              <a:rPr lang="en-US" dirty="0" smtClean="0"/>
              <a:t> code in one assembly</a:t>
            </a:r>
          </a:p>
        </p:txBody>
      </p:sp>
      <p:pic>
        <p:nvPicPr>
          <p:cNvPr id="4" name="Picture 3" descr="PlayScri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989" y="89291"/>
            <a:ext cx="1730652" cy="173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3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PlayScript</a:t>
            </a:r>
            <a:r>
              <a:rPr lang="en-US" dirty="0" smtClean="0"/>
              <a:t>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on Mono’s C# compiler</a:t>
            </a:r>
          </a:p>
          <a:p>
            <a:pPr lvl="1"/>
            <a:r>
              <a:rPr lang="en-US" dirty="0" smtClean="0"/>
              <a:t>Altered to accept </a:t>
            </a:r>
            <a:r>
              <a:rPr lang="en-US" dirty="0" err="1" smtClean="0"/>
              <a:t>PlayScript</a:t>
            </a:r>
            <a:r>
              <a:rPr lang="en-US" dirty="0" smtClean="0"/>
              <a:t> language</a:t>
            </a:r>
          </a:p>
          <a:p>
            <a:endParaRPr lang="en-US" dirty="0"/>
          </a:p>
          <a:p>
            <a:r>
              <a:rPr lang="en-US" dirty="0" smtClean="0"/>
              <a:t>Side effects:</a:t>
            </a:r>
          </a:p>
          <a:p>
            <a:pPr lvl="1"/>
            <a:r>
              <a:rPr lang="en-US" dirty="0" smtClean="0"/>
              <a:t>Compiler as a service support for </a:t>
            </a:r>
            <a:r>
              <a:rPr lang="en-US" dirty="0" err="1" smtClean="0"/>
              <a:t>PlayScript</a:t>
            </a:r>
            <a:endParaRPr lang="en-US" dirty="0" smtClean="0"/>
          </a:p>
          <a:p>
            <a:pPr lvl="1"/>
            <a:r>
              <a:rPr lang="en-US" dirty="0" smtClean="0"/>
              <a:t>Full </a:t>
            </a:r>
            <a:r>
              <a:rPr lang="en-US" dirty="0" err="1" smtClean="0"/>
              <a:t>Xamarin</a:t>
            </a:r>
            <a:r>
              <a:rPr lang="en-US" dirty="0" smtClean="0"/>
              <a:t> Studio integration </a:t>
            </a:r>
          </a:p>
          <a:p>
            <a:pPr lvl="2"/>
            <a:r>
              <a:rPr lang="en-US" dirty="0" smtClean="0"/>
              <a:t>code completion</a:t>
            </a:r>
          </a:p>
          <a:p>
            <a:pPr lvl="2"/>
            <a:r>
              <a:rPr lang="en-US" dirty="0" smtClean="0"/>
              <a:t>Docs</a:t>
            </a:r>
          </a:p>
          <a:p>
            <a:pPr lvl="2"/>
            <a:r>
              <a:rPr lang="en-US" dirty="0" smtClean="0"/>
              <a:t>Project support</a:t>
            </a:r>
          </a:p>
        </p:txBody>
      </p:sp>
      <p:pic>
        <p:nvPicPr>
          <p:cNvPr id="4" name="Picture 3" descr="PlayScri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989" y="89291"/>
            <a:ext cx="1730652" cy="173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32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PlayScript</a:t>
            </a:r>
            <a:r>
              <a:rPr lang="en-US" dirty="0" smtClean="0"/>
              <a:t>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pscorlib</a:t>
            </a:r>
            <a:endParaRPr lang="en-US" dirty="0" smtClean="0"/>
          </a:p>
          <a:p>
            <a:pPr lvl="1"/>
            <a:r>
              <a:rPr lang="en-US" dirty="0" smtClean="0"/>
              <a:t>Provides core library for </a:t>
            </a:r>
            <a:r>
              <a:rPr lang="en-US" dirty="0" err="1" smtClean="0"/>
              <a:t>PlayScript</a:t>
            </a:r>
            <a:r>
              <a:rPr lang="en-US" dirty="0" smtClean="0"/>
              <a:t>/</a:t>
            </a:r>
            <a:r>
              <a:rPr lang="en-US" dirty="0" err="1" smtClean="0"/>
              <a:t>ActionScript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Flash Stage3D</a:t>
            </a:r>
          </a:p>
          <a:p>
            <a:pPr lvl="1"/>
            <a:r>
              <a:rPr lang="en-US" dirty="0" smtClean="0"/>
              <a:t>GPU accelerated framework</a:t>
            </a:r>
          </a:p>
          <a:p>
            <a:pPr lvl="1"/>
            <a:r>
              <a:rPr lang="en-US" dirty="0" smtClean="0"/>
              <a:t>Used by gaming frameworks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814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Ported Frameworks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Starling Framework</a:t>
            </a:r>
          </a:p>
          <a:p>
            <a:r>
              <a:rPr lang="en-US" dirty="0" smtClean="0"/>
              <a:t>2D Game Engine</a:t>
            </a:r>
          </a:p>
          <a:p>
            <a:r>
              <a:rPr lang="en-US" dirty="0" smtClean="0"/>
              <a:t>Powers Angry Birds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Away3D</a:t>
            </a:r>
          </a:p>
          <a:p>
            <a:r>
              <a:rPr lang="en-US" dirty="0" smtClean="0"/>
              <a:t>3D Game Engine</a:t>
            </a:r>
          </a:p>
          <a:p>
            <a:r>
              <a:rPr lang="en-US" dirty="0" smtClean="0"/>
              <a:t>Physics</a:t>
            </a:r>
          </a:p>
          <a:p>
            <a:endParaRPr lang="en-US" dirty="0"/>
          </a:p>
        </p:txBody>
      </p:sp>
      <p:pic>
        <p:nvPicPr>
          <p:cNvPr id="7" name="Picture 6" descr="starl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380" y="1600200"/>
            <a:ext cx="1533004" cy="1533004"/>
          </a:xfrm>
          <a:prstGeom prst="rect">
            <a:avLst/>
          </a:prstGeom>
        </p:spPr>
      </p:pic>
      <p:pic>
        <p:nvPicPr>
          <p:cNvPr id="8" name="Picture 7" descr="away3d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458" y="1600200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16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 3.2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Core .NET 4.5 support</a:t>
            </a:r>
          </a:p>
          <a:p>
            <a:pPr lvl="1"/>
            <a:r>
              <a:rPr lang="en-US" dirty="0" smtClean="0"/>
              <a:t>Base Class Libraries</a:t>
            </a:r>
          </a:p>
          <a:p>
            <a:pPr lvl="1"/>
            <a:r>
              <a:rPr lang="en-US" dirty="0" smtClean="0"/>
              <a:t>C# 5</a:t>
            </a:r>
          </a:p>
          <a:p>
            <a:endParaRPr lang="en-US" dirty="0"/>
          </a:p>
          <a:p>
            <a:r>
              <a:rPr lang="en-US" dirty="0" smtClean="0"/>
              <a:t>Available today:</a:t>
            </a:r>
          </a:p>
          <a:p>
            <a:pPr lvl="1"/>
            <a:r>
              <a:rPr lang="en-US" dirty="0" smtClean="0"/>
              <a:t>Desktop</a:t>
            </a:r>
          </a:p>
          <a:p>
            <a:pPr lvl="1"/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Mobile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2.10.x is no longer supported</a:t>
            </a:r>
          </a:p>
          <a:p>
            <a:pPr lvl="1"/>
            <a:endParaRPr lang="en-US" dirty="0" smtClean="0"/>
          </a:p>
        </p:txBody>
      </p:sp>
      <p:pic>
        <p:nvPicPr>
          <p:cNvPr id="6" name="Picture 5" descr="Screen Shot 2013-07-24 at 11.11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45" y="103189"/>
            <a:ext cx="922709" cy="1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PlayScript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Compiles existing large </a:t>
            </a:r>
            <a:r>
              <a:rPr lang="en-US" dirty="0" err="1" smtClean="0"/>
              <a:t>ActionScript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Some missing language features</a:t>
            </a:r>
          </a:p>
          <a:p>
            <a:pPr lvl="1"/>
            <a:r>
              <a:rPr lang="en-US" dirty="0" smtClean="0"/>
              <a:t>Actively working to improve language</a:t>
            </a:r>
          </a:p>
          <a:p>
            <a:pPr lvl="1"/>
            <a:r>
              <a:rPr lang="en-US" dirty="0" smtClean="0"/>
              <a:t>Merging into Mono (</a:t>
            </a:r>
            <a:r>
              <a:rPr lang="en-US" dirty="0" err="1" smtClean="0"/>
              <a:t>playscript</a:t>
            </a:r>
            <a:r>
              <a:rPr lang="en-US" dirty="0" smtClean="0"/>
              <a:t> branch)</a:t>
            </a:r>
          </a:p>
          <a:p>
            <a:pPr lvl="1"/>
            <a:r>
              <a:rPr lang="en-US" dirty="0" smtClean="0"/>
              <a:t>Everywhere Mono runs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 smtClean="0"/>
              <a:t>GitHub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Project:</a:t>
            </a:r>
            <a:r>
              <a:rPr lang="en-US" dirty="0" smtClean="0">
                <a:hlinkClick r:id="rId2"/>
              </a:rPr>
              <a:t> http://github.com/playscript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PlayScri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989" y="89291"/>
            <a:ext cx="1730652" cy="173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87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err="1" smtClean="0"/>
              <a:t>InteroP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66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</a:t>
            </a:r>
            <a:r>
              <a:rPr lang="en-US" dirty="0" err="1" smtClean="0"/>
              <a:t>Cxxi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Couple of years ago </a:t>
            </a:r>
            <a:r>
              <a:rPr lang="en-US" dirty="0" err="1" smtClean="0"/>
              <a:t>Cxxi</a:t>
            </a:r>
            <a:r>
              <a:rPr lang="en-US" dirty="0" smtClean="0"/>
              <a:t> project was launched</a:t>
            </a:r>
          </a:p>
          <a:p>
            <a:endParaRPr lang="en-US" dirty="0"/>
          </a:p>
          <a:p>
            <a:r>
              <a:rPr lang="en-US" dirty="0" smtClean="0"/>
              <a:t>Used GCC-XML to parse C++ definitions</a:t>
            </a:r>
          </a:p>
          <a:p>
            <a:endParaRPr lang="en-US" dirty="0"/>
          </a:p>
          <a:p>
            <a:r>
              <a:rPr lang="en-US" dirty="0" smtClean="0"/>
              <a:t>Runtime creation of C# to C++ bridges</a:t>
            </a:r>
          </a:p>
          <a:p>
            <a:pPr lvl="1"/>
            <a:r>
              <a:rPr lang="en-US" dirty="0" err="1" smtClean="0"/>
              <a:t>Reflection.Emit</a:t>
            </a:r>
            <a:endParaRPr lang="en-US" dirty="0" smtClean="0"/>
          </a:p>
          <a:p>
            <a:pPr lvl="1"/>
            <a:r>
              <a:rPr lang="en-US" dirty="0" smtClean="0"/>
              <a:t>Pluggable </a:t>
            </a:r>
            <a:r>
              <a:rPr lang="en-US" dirty="0" err="1" smtClean="0"/>
              <a:t>VTable</a:t>
            </a:r>
            <a:r>
              <a:rPr lang="en-US" dirty="0" smtClean="0"/>
              <a:t> ABIs</a:t>
            </a:r>
          </a:p>
        </p:txBody>
      </p:sp>
    </p:spTree>
    <p:extLst>
      <p:ext uri="{BB962C8B-B14F-4D97-AF65-F5344CB8AC3E}">
        <p14:creationId xmlns:p14="http://schemas.microsoft.com/office/powerpoint/2010/main" val="2629894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CppSharp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C++ binding technology from Mono</a:t>
            </a:r>
          </a:p>
          <a:p>
            <a:endParaRPr lang="en-US" dirty="0"/>
          </a:p>
          <a:p>
            <a:r>
              <a:rPr lang="en-US" dirty="0" smtClean="0"/>
              <a:t>Produces C# libraries to consume C++ code</a:t>
            </a:r>
          </a:p>
          <a:p>
            <a:pPr lvl="1"/>
            <a:r>
              <a:rPr lang="en-US" dirty="0" smtClean="0"/>
              <a:t>Use Clang for higher fidelity</a:t>
            </a:r>
          </a:p>
          <a:p>
            <a:pPr lvl="1"/>
            <a:r>
              <a:rPr lang="en-US" dirty="0" smtClean="0"/>
              <a:t>Static compilation (to support </a:t>
            </a:r>
            <a:r>
              <a:rPr lang="en-US" dirty="0" err="1" smtClean="0"/>
              <a:t>iOS</a:t>
            </a:r>
            <a:r>
              <a:rPr lang="en-US" dirty="0" smtClean="0"/>
              <a:t>, Consoles)</a:t>
            </a:r>
          </a:p>
          <a:p>
            <a:pPr lvl="1"/>
            <a:r>
              <a:rPr lang="en-US" dirty="0" smtClean="0"/>
              <a:t>Customize binding for .NET consistency</a:t>
            </a:r>
          </a:p>
          <a:p>
            <a:pPr lvl="1"/>
            <a:r>
              <a:rPr lang="en-US" dirty="0" smtClean="0"/>
              <a:t>Direct calls to C++ (no intermediate glue)</a:t>
            </a:r>
          </a:p>
          <a:p>
            <a:pPr lvl="1"/>
            <a:r>
              <a:rPr lang="en-US" dirty="0" smtClean="0"/>
              <a:t>Imports C++ </a:t>
            </a:r>
            <a:r>
              <a:rPr lang="en-US" dirty="0" err="1" smtClean="0"/>
              <a:t>Doxygen</a:t>
            </a:r>
            <a:r>
              <a:rPr lang="en-US" dirty="0" smtClean="0"/>
              <a:t> docs into C# docs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6126163"/>
            <a:ext cx="3511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github.com</a:t>
            </a:r>
            <a:r>
              <a:rPr lang="en-US" dirty="0" smtClean="0"/>
              <a:t>/mono/</a:t>
            </a:r>
            <a:r>
              <a:rPr lang="en-US" dirty="0" err="1" smtClean="0"/>
              <a:t>CppSharp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a binding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1726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696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818"/>
            <a:ext cx="8229600" cy="6567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    public </a:t>
            </a:r>
            <a:r>
              <a:rPr lang="en-US" sz="1400" dirty="0">
                <a:latin typeface="Consolas"/>
                <a:cs typeface="Consolas"/>
              </a:rPr>
              <a:t>class Sample : </a:t>
            </a:r>
            <a:r>
              <a:rPr lang="en-US" sz="1400" dirty="0" err="1">
                <a:latin typeface="Consolas"/>
                <a:cs typeface="Consolas"/>
              </a:rPr>
              <a:t>ILibrary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public Sample(</a:t>
            </a:r>
            <a:r>
              <a:rPr lang="en-US" sz="1400" dirty="0" err="1">
                <a:latin typeface="Consolas"/>
                <a:cs typeface="Consolas"/>
              </a:rPr>
              <a:t>LanguageGeneratorKind</a:t>
            </a:r>
            <a:r>
              <a:rPr lang="en-US" sz="1400" dirty="0">
                <a:latin typeface="Consolas"/>
                <a:cs typeface="Consolas"/>
              </a:rPr>
              <a:t> kind</a:t>
            </a:r>
            <a:r>
              <a:rPr lang="en-US" sz="1400" dirty="0" smtClean="0">
                <a:latin typeface="Consolas"/>
                <a:cs typeface="Consolas"/>
              </a:rPr>
              <a:t>) : </a:t>
            </a:r>
            <a:r>
              <a:rPr lang="en-US" sz="1400" dirty="0">
                <a:latin typeface="Consolas"/>
                <a:cs typeface="Consolas"/>
              </a:rPr>
              <a:t>base("Sample", kind</a:t>
            </a:r>
            <a:r>
              <a:rPr lang="en-US" sz="1400" dirty="0" smtClean="0">
                <a:latin typeface="Consolas"/>
                <a:cs typeface="Consolas"/>
              </a:rPr>
              <a:t>) {}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	  public override void </a:t>
            </a:r>
            <a:r>
              <a:rPr lang="en-US" sz="1400" dirty="0" err="1" smtClean="0">
                <a:latin typeface="Consolas"/>
                <a:cs typeface="Consolas"/>
              </a:rPr>
              <a:t>SetupPasses</a:t>
            </a:r>
            <a:r>
              <a:rPr lang="en-US" sz="1400" dirty="0" smtClean="0">
                <a:latin typeface="Consolas"/>
                <a:cs typeface="Consolas"/>
              </a:rPr>
              <a:t>(Driver driver, </a:t>
            </a:r>
            <a:r>
              <a:rPr lang="en-US" sz="1400" dirty="0" err="1" smtClean="0">
                <a:latin typeface="Consolas"/>
                <a:cs typeface="Consolas"/>
              </a:rPr>
              <a:t>PassBuilder</a:t>
            </a:r>
            <a:r>
              <a:rPr lang="en-US" sz="1400" dirty="0" smtClean="0">
                <a:latin typeface="Consolas"/>
                <a:cs typeface="Consolas"/>
              </a:rPr>
              <a:t> passes)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</a:t>
            </a:r>
            <a:r>
              <a:rPr lang="en-US" sz="1400" dirty="0" err="1">
                <a:latin typeface="Consolas"/>
                <a:cs typeface="Consolas"/>
              </a:rPr>
              <a:t>passes.RenameDeclsUpperCase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RenameTargets.Any</a:t>
            </a:r>
            <a:r>
              <a:rPr lang="en-US" sz="1400" dirty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</a:t>
            </a:r>
            <a:r>
              <a:rPr lang="en-US" sz="1400" dirty="0" err="1">
                <a:latin typeface="Consolas"/>
                <a:cs typeface="Consolas"/>
              </a:rPr>
              <a:t>passes.FunctionToInstanceMethod</a:t>
            </a:r>
            <a:r>
              <a:rPr lang="en-US" sz="1400" dirty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}</a:t>
            </a: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public override void Preprocess(Driver driver, Library lib)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</a:t>
            </a:r>
            <a:r>
              <a:rPr lang="en-US" sz="1400" dirty="0" err="1">
                <a:latin typeface="Consolas"/>
                <a:cs typeface="Consolas"/>
              </a:rPr>
              <a:t>lib.SetClassAsValueType</a:t>
            </a:r>
            <a:r>
              <a:rPr lang="en-US" sz="1400" dirty="0">
                <a:latin typeface="Consolas"/>
                <a:cs typeface="Consolas"/>
              </a:rPr>
              <a:t>("Foo");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</a:t>
            </a:r>
            <a:r>
              <a:rPr lang="en-US" sz="1400" dirty="0" err="1">
                <a:latin typeface="Consolas"/>
                <a:cs typeface="Consolas"/>
              </a:rPr>
              <a:t>lib.SetNameOfFunction</a:t>
            </a:r>
            <a:r>
              <a:rPr lang="en-US" sz="1400" dirty="0">
                <a:latin typeface="Consolas"/>
                <a:cs typeface="Consolas"/>
              </a:rPr>
              <a:t>("</a:t>
            </a:r>
            <a:r>
              <a:rPr lang="en-US" sz="1400" dirty="0" err="1">
                <a:latin typeface="Consolas"/>
                <a:cs typeface="Consolas"/>
              </a:rPr>
              <a:t>FooAdd</a:t>
            </a:r>
            <a:r>
              <a:rPr lang="en-US" sz="1400" dirty="0">
                <a:latin typeface="Consolas"/>
                <a:cs typeface="Consolas"/>
              </a:rPr>
              <a:t>", "</a:t>
            </a:r>
            <a:r>
              <a:rPr lang="en-US" sz="1400" dirty="0" err="1">
                <a:latin typeface="Consolas"/>
                <a:cs typeface="Consolas"/>
              </a:rPr>
              <a:t>FooCalc</a:t>
            </a:r>
            <a:r>
              <a:rPr lang="en-US" sz="1400" dirty="0">
                <a:latin typeface="Consolas"/>
                <a:cs typeface="Consolas"/>
              </a:rPr>
              <a:t>");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</a:t>
            </a:r>
            <a:r>
              <a:rPr lang="en-US" sz="1400" dirty="0" err="1">
                <a:latin typeface="Consolas"/>
                <a:cs typeface="Consolas"/>
              </a:rPr>
              <a:t>lib.IgnoreClassField</a:t>
            </a:r>
            <a:r>
              <a:rPr lang="en-US" sz="1400" dirty="0">
                <a:latin typeface="Consolas"/>
                <a:cs typeface="Consolas"/>
              </a:rPr>
              <a:t>("Foo", "b");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}</a:t>
            </a: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static class Program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public static void Main(string[] </a:t>
            </a:r>
            <a:r>
              <a:rPr lang="en-US" sz="1400" dirty="0" err="1">
                <a:latin typeface="Consolas"/>
                <a:cs typeface="Consolas"/>
              </a:rPr>
              <a:t>args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    </a:t>
            </a:r>
            <a:r>
              <a:rPr lang="en-US" sz="1400" dirty="0" err="1">
                <a:latin typeface="Consolas"/>
                <a:cs typeface="Consolas"/>
              </a:rPr>
              <a:t>ConsoleDriver.Run</a:t>
            </a:r>
            <a:r>
              <a:rPr lang="en-US" sz="1400" dirty="0">
                <a:latin typeface="Consolas"/>
                <a:cs typeface="Consolas"/>
              </a:rPr>
              <a:t>(new Sample(</a:t>
            </a:r>
            <a:r>
              <a:rPr lang="en-US" sz="1400" dirty="0" err="1">
                <a:latin typeface="Consolas"/>
                <a:cs typeface="Consolas"/>
              </a:rPr>
              <a:t>LanguageGeneratorKind.CPlusPlusCLI</a:t>
            </a:r>
            <a:r>
              <a:rPr lang="en-US" sz="1400" dirty="0">
                <a:latin typeface="Consolas"/>
                <a:cs typeface="Consolas"/>
              </a:rPr>
              <a:t>));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    </a:t>
            </a:r>
            <a:r>
              <a:rPr lang="en-US" sz="1400" dirty="0" err="1">
                <a:latin typeface="Consolas"/>
                <a:cs typeface="Consolas"/>
              </a:rPr>
              <a:t>ConsoleDriver.Run</a:t>
            </a:r>
            <a:r>
              <a:rPr lang="en-US" sz="1400" dirty="0">
                <a:latin typeface="Consolas"/>
                <a:cs typeface="Consolas"/>
              </a:rPr>
              <a:t>(new Sample(</a:t>
            </a:r>
            <a:r>
              <a:rPr lang="en-US" sz="1400" dirty="0" err="1">
                <a:latin typeface="Consolas"/>
                <a:cs typeface="Consolas"/>
              </a:rPr>
              <a:t>LanguageGeneratorKind.CSharp</a:t>
            </a:r>
            <a:r>
              <a:rPr lang="en-US" sz="1400" dirty="0">
                <a:latin typeface="Consolas"/>
                <a:cs typeface="Consolas"/>
              </a:rPr>
              <a:t>));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    }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       }</a:t>
            </a: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63737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</a:t>
            </a:r>
            <a:r>
              <a:rPr lang="en-US" dirty="0" err="1" smtClean="0"/>
              <a:t>Interop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0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in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developers to inline assembly code</a:t>
            </a:r>
          </a:p>
          <a:p>
            <a:pPr lvl="1"/>
            <a:r>
              <a:rPr lang="en-US" dirty="0" smtClean="0"/>
              <a:t>Micro-optimizations</a:t>
            </a:r>
          </a:p>
          <a:p>
            <a:pPr lvl="1"/>
            <a:r>
              <a:rPr lang="en-US" dirty="0" smtClean="0"/>
              <a:t>Optimize a code path</a:t>
            </a:r>
          </a:p>
          <a:p>
            <a:pPr lvl="1"/>
            <a:r>
              <a:rPr lang="en-US" dirty="0" smtClean="0"/>
              <a:t>Use arch-specific features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can not get more native than that.</a:t>
            </a:r>
          </a:p>
        </p:txBody>
      </p:sp>
    </p:spTree>
    <p:extLst>
      <p:ext uri="{BB962C8B-B14F-4D97-AF65-F5344CB8AC3E}">
        <p14:creationId xmlns:p14="http://schemas.microsoft.com/office/powerpoint/2010/main" val="367982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in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developers to inline assembly code</a:t>
            </a:r>
          </a:p>
          <a:p>
            <a:pPr lvl="1"/>
            <a:r>
              <a:rPr lang="en-US" dirty="0" smtClean="0"/>
              <a:t>Micro-optimizations</a:t>
            </a:r>
          </a:p>
          <a:p>
            <a:pPr lvl="1"/>
            <a:r>
              <a:rPr lang="en-US" dirty="0" smtClean="0"/>
              <a:t>Optimize a code path</a:t>
            </a:r>
          </a:p>
          <a:p>
            <a:pPr lvl="1"/>
            <a:r>
              <a:rPr lang="en-US" dirty="0" smtClean="0"/>
              <a:t>Use arch-specific features</a:t>
            </a:r>
          </a:p>
        </p:txBody>
      </p:sp>
    </p:spTree>
    <p:extLst>
      <p:ext uri="{BB962C8B-B14F-4D97-AF65-F5344CB8AC3E}">
        <p14:creationId xmlns:p14="http://schemas.microsoft.com/office/powerpoint/2010/main" val="271997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unsafe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Clear (</a:t>
            </a:r>
            <a:r>
              <a:rPr lang="en-US" sz="1400" dirty="0" err="1" smtClean="0">
                <a:latin typeface="Consolas"/>
                <a:cs typeface="Consolas"/>
              </a:rPr>
              <a:t>IntPtr</a:t>
            </a:r>
            <a:r>
              <a:rPr lang="en-US" sz="1400" dirty="0" smtClean="0">
                <a:latin typeface="Consolas"/>
                <a:cs typeface="Consolas"/>
              </a:rPr>
              <a:t> buffer,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count)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	</a:t>
            </a:r>
            <a:r>
              <a:rPr lang="en-US" sz="1400" dirty="0" err="1" smtClean="0">
                <a:latin typeface="Consolas"/>
                <a:cs typeface="Consolas"/>
              </a:rPr>
              <a:t>asm.BindIntPtr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(0, </a:t>
            </a:r>
            <a:r>
              <a:rPr lang="en-US" sz="1400" dirty="0" smtClean="0">
                <a:latin typeface="Consolas"/>
                <a:cs typeface="Consolas"/>
              </a:rPr>
              <a:t>buffer)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err="1">
                <a:latin typeface="Consolas"/>
                <a:cs typeface="Consolas"/>
              </a:rPr>
              <a:t>asm.BindInt</a:t>
            </a:r>
            <a:r>
              <a:rPr lang="en-US" sz="1400" dirty="0">
                <a:latin typeface="Consolas"/>
                <a:cs typeface="Consolas"/>
              </a:rPr>
              <a:t> (1, </a:t>
            </a:r>
            <a:r>
              <a:rPr lang="en-US" sz="1400" dirty="0" smtClean="0">
                <a:latin typeface="Consolas"/>
                <a:cs typeface="Consolas"/>
              </a:rPr>
              <a:t>count)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asm.Emitx86 </a:t>
            </a:r>
            <a:r>
              <a:rPr lang="en-US" sz="1400" dirty="0" smtClean="0">
                <a:latin typeface="Consolas"/>
                <a:cs typeface="Consolas"/>
              </a:rPr>
              <a:t>(@”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	    push 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push 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ebx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xor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    rep </a:t>
            </a:r>
            <a:r>
              <a:rPr lang="en-US" sz="1400" dirty="0" err="1" smtClean="0">
                <a:latin typeface="Consolas"/>
                <a:cs typeface="Consolas"/>
              </a:rPr>
              <a:t>stosb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$1,%eax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pop 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pop 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”);        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return </a:t>
            </a:r>
            <a:r>
              <a:rPr lang="en-US" sz="1400" dirty="0" err="1">
                <a:latin typeface="Consolas"/>
                <a:cs typeface="Consolas"/>
              </a:rPr>
              <a:t>asm.FetchInt</a:t>
            </a:r>
            <a:r>
              <a:rPr lang="en-US" sz="1400" dirty="0">
                <a:latin typeface="Consolas"/>
                <a:cs typeface="Consolas"/>
              </a:rPr>
              <a:t> (0);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0450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new in Mono 3.2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Vastly improved </a:t>
            </a:r>
            <a:r>
              <a:rPr lang="en-US" dirty="0" err="1" smtClean="0"/>
              <a:t>SGen</a:t>
            </a:r>
            <a:r>
              <a:rPr lang="en-US" dirty="0" smtClean="0"/>
              <a:t> GC</a:t>
            </a:r>
          </a:p>
          <a:p>
            <a:pPr lvl="1"/>
            <a:r>
              <a:rPr lang="en-US" dirty="0" smtClean="0"/>
              <a:t>Now the default!</a:t>
            </a:r>
          </a:p>
          <a:p>
            <a:r>
              <a:rPr lang="en-US" dirty="0" smtClean="0"/>
              <a:t>Micro-optimizations</a:t>
            </a:r>
          </a:p>
          <a:p>
            <a:pPr lvl="1"/>
            <a:r>
              <a:rPr lang="en-US" dirty="0" smtClean="0"/>
              <a:t>Mobile-driven</a:t>
            </a:r>
          </a:p>
          <a:p>
            <a:r>
              <a:rPr lang="en-US" dirty="0" smtClean="0"/>
              <a:t>Consume PCL binaries</a:t>
            </a:r>
          </a:p>
          <a:p>
            <a:r>
              <a:rPr lang="en-US" dirty="0" smtClean="0"/>
              <a:t>Shipping OSS Microsoft </a:t>
            </a:r>
            <a:r>
              <a:rPr lang="en-US" dirty="0"/>
              <a:t>frameworks</a:t>
            </a:r>
          </a:p>
          <a:p>
            <a:r>
              <a:rPr lang="en-US" dirty="0" smtClean="0"/>
              <a:t>New Mono frameworks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Shot 2013-07-24 at 11.11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45" y="103189"/>
            <a:ext cx="922709" cy="1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2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943" y="1775887"/>
            <a:ext cx="843336" cy="3869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unsafe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Clear (</a:t>
            </a:r>
            <a:r>
              <a:rPr lang="en-US" sz="1400" dirty="0" err="1" smtClean="0">
                <a:latin typeface="Consolas"/>
                <a:cs typeface="Consolas"/>
              </a:rPr>
              <a:t>IntPtr</a:t>
            </a:r>
            <a:r>
              <a:rPr lang="en-US" sz="1400" dirty="0" smtClean="0">
                <a:latin typeface="Consolas"/>
                <a:cs typeface="Consolas"/>
              </a:rPr>
              <a:t> buffer,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count)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	</a:t>
            </a:r>
            <a:r>
              <a:rPr lang="en-US" sz="1400" dirty="0" err="1" smtClean="0">
                <a:latin typeface="Consolas"/>
                <a:cs typeface="Consolas"/>
              </a:rPr>
              <a:t>asm.BindIntPtr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(0, </a:t>
            </a:r>
            <a:r>
              <a:rPr lang="en-US" sz="1400" dirty="0" smtClean="0">
                <a:latin typeface="Consolas"/>
                <a:cs typeface="Consolas"/>
              </a:rPr>
              <a:t>buffer)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err="1">
                <a:latin typeface="Consolas"/>
                <a:cs typeface="Consolas"/>
              </a:rPr>
              <a:t>asm.BindInt</a:t>
            </a:r>
            <a:r>
              <a:rPr lang="en-US" sz="1400" dirty="0">
                <a:latin typeface="Consolas"/>
                <a:cs typeface="Consolas"/>
              </a:rPr>
              <a:t> (1, </a:t>
            </a:r>
            <a:r>
              <a:rPr lang="en-US" sz="1400" dirty="0" smtClean="0">
                <a:latin typeface="Consolas"/>
                <a:cs typeface="Consolas"/>
              </a:rPr>
              <a:t>count)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asm.Emitx86 </a:t>
            </a:r>
            <a:r>
              <a:rPr lang="en-US" sz="1400" dirty="0" smtClean="0">
                <a:latin typeface="Consolas"/>
                <a:cs typeface="Consolas"/>
              </a:rPr>
              <a:t>(@”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	    push 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push 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ebx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xor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    rep </a:t>
            </a:r>
            <a:r>
              <a:rPr lang="en-US" sz="1400" dirty="0" err="1" smtClean="0">
                <a:latin typeface="Consolas"/>
                <a:cs typeface="Consolas"/>
              </a:rPr>
              <a:t>stosb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$1,%eax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pop 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pop 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”);        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return </a:t>
            </a:r>
            <a:r>
              <a:rPr lang="en-US" sz="1400" dirty="0" err="1">
                <a:latin typeface="Consolas"/>
                <a:cs typeface="Consolas"/>
              </a:rPr>
              <a:t>asm.FetchInt</a:t>
            </a:r>
            <a:r>
              <a:rPr lang="en-US" sz="1400" dirty="0">
                <a:latin typeface="Consolas"/>
                <a:cs typeface="Consolas"/>
              </a:rPr>
              <a:t> (0);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17490" y="98951"/>
            <a:ext cx="4296055" cy="1501249"/>
          </a:xfrm>
          <a:prstGeom prst="wedgeEllipseCallout">
            <a:avLst>
              <a:gd name="adj1" fmla="val -33535"/>
              <a:gd name="adj2" fmla="val 6117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case there are any doubts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0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unsafe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Clear (</a:t>
            </a:r>
            <a:r>
              <a:rPr lang="en-US" sz="1400" dirty="0" err="1" smtClean="0">
                <a:latin typeface="Consolas"/>
                <a:cs typeface="Consolas"/>
              </a:rPr>
              <a:t>IntPtr</a:t>
            </a:r>
            <a:r>
              <a:rPr lang="en-US" sz="1400" dirty="0" smtClean="0">
                <a:latin typeface="Consolas"/>
                <a:cs typeface="Consolas"/>
              </a:rPr>
              <a:t> buffer,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count)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	</a:t>
            </a:r>
            <a:r>
              <a:rPr lang="en-US" sz="1400" dirty="0" err="1" smtClean="0">
                <a:latin typeface="Consolas"/>
                <a:cs typeface="Consolas"/>
              </a:rPr>
              <a:t>asm.BindIntPtr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(0, </a:t>
            </a:r>
            <a:r>
              <a:rPr lang="en-US" sz="1400" dirty="0" smtClean="0">
                <a:latin typeface="Consolas"/>
                <a:cs typeface="Consolas"/>
              </a:rPr>
              <a:t>buffer)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err="1">
                <a:latin typeface="Consolas"/>
                <a:cs typeface="Consolas"/>
              </a:rPr>
              <a:t>asm.BindInt</a:t>
            </a:r>
            <a:r>
              <a:rPr lang="en-US" sz="1400" dirty="0">
                <a:latin typeface="Consolas"/>
                <a:cs typeface="Consolas"/>
              </a:rPr>
              <a:t> (1, </a:t>
            </a:r>
            <a:r>
              <a:rPr lang="en-US" sz="1400" dirty="0" smtClean="0">
                <a:latin typeface="Consolas"/>
                <a:cs typeface="Consolas"/>
              </a:rPr>
              <a:t>count)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asm.Emitx86 </a:t>
            </a:r>
            <a:r>
              <a:rPr lang="en-US" sz="1400" dirty="0" smtClean="0">
                <a:latin typeface="Consolas"/>
                <a:cs typeface="Consolas"/>
              </a:rPr>
              <a:t>(@”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	    push 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push 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ebx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xor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    rep </a:t>
            </a:r>
            <a:r>
              <a:rPr lang="en-US" sz="1400" dirty="0" err="1" smtClean="0">
                <a:latin typeface="Consolas"/>
                <a:cs typeface="Consolas"/>
              </a:rPr>
              <a:t>stosb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$1,%eax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”);        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return </a:t>
            </a:r>
            <a:r>
              <a:rPr lang="en-US" sz="1400" dirty="0" err="1">
                <a:latin typeface="Consolas"/>
                <a:cs typeface="Consolas"/>
              </a:rPr>
              <a:t>asm.FetchInt</a:t>
            </a:r>
            <a:r>
              <a:rPr lang="en-US" sz="1400" dirty="0">
                <a:latin typeface="Consolas"/>
                <a:cs typeface="Consolas"/>
              </a:rPr>
              <a:t> (0);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29740" y="2212418"/>
            <a:ext cx="2014086" cy="33731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843826" y="1646912"/>
            <a:ext cx="2946717" cy="11310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Bind Parameters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Let Mono know which parameters you will 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9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unsafe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Clear (</a:t>
            </a:r>
            <a:r>
              <a:rPr lang="en-US" sz="1400" dirty="0" err="1" smtClean="0">
                <a:latin typeface="Consolas"/>
                <a:cs typeface="Consolas"/>
              </a:rPr>
              <a:t>IntPtr</a:t>
            </a:r>
            <a:r>
              <a:rPr lang="en-US" sz="1400" dirty="0" smtClean="0">
                <a:latin typeface="Consolas"/>
                <a:cs typeface="Consolas"/>
              </a:rPr>
              <a:t> buffer,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count)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	</a:t>
            </a:r>
            <a:r>
              <a:rPr lang="en-US" sz="1400" dirty="0" err="1" smtClean="0">
                <a:latin typeface="Consolas"/>
                <a:cs typeface="Consolas"/>
              </a:rPr>
              <a:t>asm.BindIntPtr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(0, </a:t>
            </a:r>
            <a:r>
              <a:rPr lang="en-US" sz="1400" dirty="0" smtClean="0">
                <a:latin typeface="Consolas"/>
                <a:cs typeface="Consolas"/>
              </a:rPr>
              <a:t>buffer)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err="1">
                <a:latin typeface="Consolas"/>
                <a:cs typeface="Consolas"/>
              </a:rPr>
              <a:t>asm.BindInt</a:t>
            </a:r>
            <a:r>
              <a:rPr lang="en-US" sz="1400" dirty="0">
                <a:latin typeface="Consolas"/>
                <a:cs typeface="Consolas"/>
              </a:rPr>
              <a:t> (1, </a:t>
            </a:r>
            <a:r>
              <a:rPr lang="en-US" sz="1400" dirty="0" smtClean="0">
                <a:latin typeface="Consolas"/>
                <a:cs typeface="Consolas"/>
              </a:rPr>
              <a:t>count)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asm.Emitx86 </a:t>
            </a:r>
            <a:r>
              <a:rPr lang="en-US" sz="1400" dirty="0" smtClean="0">
                <a:latin typeface="Consolas"/>
                <a:cs typeface="Consolas"/>
              </a:rPr>
              <a:t>(@”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	    push 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push 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ebx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xor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    rep </a:t>
            </a:r>
            <a:r>
              <a:rPr lang="en-US" sz="1400" dirty="0" err="1" smtClean="0">
                <a:latin typeface="Consolas"/>
                <a:cs typeface="Consolas"/>
              </a:rPr>
              <a:t>stosb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$1,%eax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”);        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return </a:t>
            </a:r>
            <a:r>
              <a:rPr lang="en-US" sz="1400" dirty="0" err="1">
                <a:latin typeface="Consolas"/>
                <a:cs typeface="Consolas"/>
              </a:rPr>
              <a:t>asm.FetchInt</a:t>
            </a:r>
            <a:r>
              <a:rPr lang="en-US" sz="1400" dirty="0">
                <a:latin typeface="Consolas"/>
                <a:cs typeface="Consolas"/>
              </a:rPr>
              <a:t> (0);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29740" y="2212418"/>
            <a:ext cx="2014086" cy="33731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843826" y="1646912"/>
            <a:ext cx="2946717" cy="11310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Bind Parameters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Let Mono know which parameters you will pass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43826" y="3148590"/>
            <a:ext cx="3300174" cy="11310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Assembly code as a string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Assembled by LLVM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Mono JIT Calling conventions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036011" y="3694253"/>
            <a:ext cx="2807815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06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unsafe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Clear (</a:t>
            </a:r>
            <a:r>
              <a:rPr lang="en-US" sz="1400" dirty="0" err="1" smtClean="0">
                <a:latin typeface="Consolas"/>
                <a:cs typeface="Consolas"/>
              </a:rPr>
              <a:t>IntPtr</a:t>
            </a:r>
            <a:r>
              <a:rPr lang="en-US" sz="1400" dirty="0" smtClean="0">
                <a:latin typeface="Consolas"/>
                <a:cs typeface="Consolas"/>
              </a:rPr>
              <a:t> buffer,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count)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	</a:t>
            </a:r>
            <a:r>
              <a:rPr lang="en-US" sz="1400" dirty="0" err="1" smtClean="0">
                <a:latin typeface="Consolas"/>
                <a:cs typeface="Consolas"/>
              </a:rPr>
              <a:t>asm.BindIntPtr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(0, </a:t>
            </a:r>
            <a:r>
              <a:rPr lang="en-US" sz="1400" dirty="0" smtClean="0">
                <a:latin typeface="Consolas"/>
                <a:cs typeface="Consolas"/>
              </a:rPr>
              <a:t>buffer)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err="1">
                <a:latin typeface="Consolas"/>
                <a:cs typeface="Consolas"/>
              </a:rPr>
              <a:t>asm.BindInt</a:t>
            </a:r>
            <a:r>
              <a:rPr lang="en-US" sz="1400" dirty="0">
                <a:latin typeface="Consolas"/>
                <a:cs typeface="Consolas"/>
              </a:rPr>
              <a:t> (1, </a:t>
            </a:r>
            <a:r>
              <a:rPr lang="en-US" sz="1400" dirty="0" smtClean="0">
                <a:latin typeface="Consolas"/>
                <a:cs typeface="Consolas"/>
              </a:rPr>
              <a:t>count)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asm.Emitx86 </a:t>
            </a:r>
            <a:r>
              <a:rPr lang="en-US" sz="1400" dirty="0" smtClean="0">
                <a:latin typeface="Consolas"/>
                <a:cs typeface="Consolas"/>
              </a:rPr>
              <a:t>(@”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	    push 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push 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ebx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xor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    rep </a:t>
            </a:r>
            <a:r>
              <a:rPr lang="en-US" sz="1400" dirty="0" err="1" smtClean="0">
                <a:latin typeface="Consolas"/>
                <a:cs typeface="Consolas"/>
              </a:rPr>
              <a:t>stosb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$1,%eax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”);        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return </a:t>
            </a:r>
            <a:r>
              <a:rPr lang="en-US" sz="1400" dirty="0" err="1">
                <a:latin typeface="Consolas"/>
                <a:cs typeface="Consolas"/>
              </a:rPr>
              <a:t>asm.FetchInt</a:t>
            </a:r>
            <a:r>
              <a:rPr lang="en-US" sz="1400" dirty="0">
                <a:latin typeface="Consolas"/>
                <a:cs typeface="Consolas"/>
              </a:rPr>
              <a:t> (0);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29740" y="2212418"/>
            <a:ext cx="2014086" cy="33731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843826" y="1646912"/>
            <a:ext cx="2946717" cy="11310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Bind Parameters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Let Mono know which parameters you will pass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43826" y="3148590"/>
            <a:ext cx="3300174" cy="11310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Assembly code as a string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Assembled by LLVM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Mono JIT Calling conventions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036011" y="3694253"/>
            <a:ext cx="2807815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06688" y="5344747"/>
            <a:ext cx="2437138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843826" y="4779241"/>
            <a:ext cx="2946717" cy="11310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Fetch result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2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unsafe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Clear (</a:t>
            </a:r>
            <a:r>
              <a:rPr lang="en-US" sz="1400" dirty="0" err="1" smtClean="0">
                <a:latin typeface="Consolas"/>
                <a:cs typeface="Consolas"/>
              </a:rPr>
              <a:t>IntPtr</a:t>
            </a:r>
            <a:r>
              <a:rPr lang="en-US" sz="1400" dirty="0" smtClean="0">
                <a:latin typeface="Consolas"/>
                <a:cs typeface="Consolas"/>
              </a:rPr>
              <a:t> buffer,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count)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	</a:t>
            </a:r>
            <a:r>
              <a:rPr lang="en-US" sz="1400" dirty="0" err="1" smtClean="0">
                <a:latin typeface="Consolas"/>
                <a:cs typeface="Consolas"/>
              </a:rPr>
              <a:t>asm.BindIntPtr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(0, </a:t>
            </a:r>
            <a:r>
              <a:rPr lang="en-US" sz="1400" dirty="0" smtClean="0">
                <a:latin typeface="Consolas"/>
                <a:cs typeface="Consolas"/>
              </a:rPr>
              <a:t>buffer)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err="1">
                <a:latin typeface="Consolas"/>
                <a:cs typeface="Consolas"/>
              </a:rPr>
              <a:t>asm.BindInt</a:t>
            </a:r>
            <a:r>
              <a:rPr lang="en-US" sz="1400" dirty="0">
                <a:latin typeface="Consolas"/>
                <a:cs typeface="Consolas"/>
              </a:rPr>
              <a:t> (1, </a:t>
            </a:r>
            <a:r>
              <a:rPr lang="en-US" sz="1400" dirty="0" smtClean="0">
                <a:latin typeface="Consolas"/>
                <a:cs typeface="Consolas"/>
              </a:rPr>
              <a:t>count)</a:t>
            </a:r>
            <a:r>
              <a:rPr lang="en-US" sz="1400" dirty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asm.Emitx86 </a:t>
            </a:r>
            <a:r>
              <a:rPr lang="en-US" sz="1400" dirty="0" smtClean="0">
                <a:latin typeface="Consolas"/>
                <a:cs typeface="Consolas"/>
              </a:rPr>
              <a:t>(@”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	    push 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push 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edi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ebx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ecx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</a:t>
            </a:r>
            <a:r>
              <a:rPr lang="en-US" sz="1400" dirty="0" err="1" smtClean="0">
                <a:latin typeface="Consolas"/>
                <a:cs typeface="Consolas"/>
              </a:rPr>
              <a:t>xor</a:t>
            </a:r>
            <a:r>
              <a:rPr lang="en-US" sz="1400" dirty="0" smtClean="0">
                <a:latin typeface="Consolas"/>
                <a:cs typeface="Consolas"/>
              </a:rPr>
              <a:t> 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r>
              <a:rPr lang="en-US" sz="1400" dirty="0" smtClean="0">
                <a:latin typeface="Consolas"/>
                <a:cs typeface="Consolas"/>
              </a:rPr>
              <a:t>,%</a:t>
            </a:r>
            <a:r>
              <a:rPr lang="en-US" sz="1400" dirty="0" err="1" smtClean="0">
                <a:latin typeface="Consolas"/>
                <a:cs typeface="Consolas"/>
              </a:rPr>
              <a:t>eax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	    rep </a:t>
            </a:r>
            <a:r>
              <a:rPr lang="en-US" sz="1400" dirty="0" err="1" smtClean="0">
                <a:latin typeface="Consolas"/>
                <a:cs typeface="Consolas"/>
              </a:rPr>
              <a:t>stosb</a:t>
            </a: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   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$1,%eax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”);         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return </a:t>
            </a:r>
            <a:r>
              <a:rPr lang="en-US" sz="1400" dirty="0" err="1">
                <a:latin typeface="Consolas"/>
                <a:cs typeface="Consolas"/>
              </a:rPr>
              <a:t>asm.FetchInt</a:t>
            </a:r>
            <a:r>
              <a:rPr lang="en-US" sz="1400" dirty="0">
                <a:latin typeface="Consolas"/>
                <a:cs typeface="Consolas"/>
              </a:rPr>
              <a:t> (0);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>
              <a:latin typeface="Consolas"/>
              <a:cs typeface="Consola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29740" y="2212418"/>
            <a:ext cx="2014086" cy="33731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843826" y="1646912"/>
            <a:ext cx="2946717" cy="11310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Bind Parameters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Let Mono know which parameters you will pass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43826" y="3148590"/>
            <a:ext cx="3300174" cy="11310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Assembly code as a string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Assembled by LLVM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Mono JIT Calling conventions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036011" y="3694253"/>
            <a:ext cx="2807815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406688" y="5344747"/>
            <a:ext cx="2437138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843826" y="4779241"/>
            <a:ext cx="2946717" cy="11310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Fetch result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6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parameters, extracting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Input parameters:</a:t>
            </a:r>
          </a:p>
          <a:p>
            <a:pPr lvl="1"/>
            <a:r>
              <a:rPr lang="en-US" dirty="0" err="1" smtClean="0"/>
              <a:t>asm.BindXXX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incomingParameter</a:t>
            </a:r>
            <a:r>
              <a:rPr lang="en-US" dirty="0" smtClean="0"/>
              <a:t>, XXX value);</a:t>
            </a:r>
          </a:p>
          <a:p>
            <a:endParaRPr lang="en-US" dirty="0"/>
          </a:p>
          <a:p>
            <a:r>
              <a:rPr lang="en-US" dirty="0" smtClean="0"/>
              <a:t>Emit assembly code:</a:t>
            </a:r>
          </a:p>
          <a:p>
            <a:pPr lvl="1"/>
            <a:r>
              <a:rPr lang="en-US" dirty="0" err="1" smtClean="0"/>
              <a:t>asm.Emit</a:t>
            </a:r>
            <a:r>
              <a:rPr lang="en-US" dirty="0" smtClean="0"/>
              <a:t> (string code)</a:t>
            </a:r>
          </a:p>
          <a:p>
            <a:pPr lvl="1"/>
            <a:r>
              <a:rPr lang="en-US" dirty="0" smtClean="0"/>
              <a:t>Assembled with LLVM assembler</a:t>
            </a:r>
          </a:p>
          <a:p>
            <a:pPr lvl="1"/>
            <a:r>
              <a:rPr lang="en-US" dirty="0" smtClean="0"/>
              <a:t>Injected into resulting assembly</a:t>
            </a:r>
          </a:p>
          <a:p>
            <a:pPr lvl="1"/>
            <a:r>
              <a:rPr lang="en-US" dirty="0" smtClean="0"/>
              <a:t>Follow Mono native rules for preserving register usage</a:t>
            </a:r>
          </a:p>
          <a:p>
            <a:pPr lvl="1"/>
            <a:endParaRPr lang="en-US" dirty="0"/>
          </a:p>
          <a:p>
            <a:r>
              <a:rPr lang="en-US" dirty="0" smtClean="0"/>
              <a:t>Output parameters:</a:t>
            </a:r>
          </a:p>
          <a:p>
            <a:pPr lvl="1"/>
            <a:r>
              <a:rPr lang="en-US" dirty="0" err="1" smtClean="0"/>
              <a:t>asm.FetchXXX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resultParamter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4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Platform.Native.dll</a:t>
            </a:r>
            <a:endParaRPr lang="en-US" dirty="0"/>
          </a:p>
          <a:p>
            <a:pPr lvl="1"/>
            <a:r>
              <a:rPr lang="en-US" dirty="0" smtClean="0"/>
              <a:t>Contains stub methods</a:t>
            </a:r>
          </a:p>
          <a:p>
            <a:pPr lvl="1"/>
            <a:r>
              <a:rPr lang="en-US" dirty="0" smtClean="0"/>
              <a:t>Allows same source to build on .NET and Mono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Follow our previous efforts:</a:t>
            </a:r>
          </a:p>
          <a:p>
            <a:pPr lvl="1"/>
            <a:r>
              <a:rPr lang="en-US" dirty="0" smtClean="0"/>
              <a:t>Like SIMD</a:t>
            </a:r>
          </a:p>
          <a:p>
            <a:pPr lvl="1"/>
            <a:r>
              <a:rPr lang="en-US" dirty="0" smtClean="0"/>
              <a:t>On Mono, the runtime recognizes some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6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EmitXxx</a:t>
            </a:r>
            <a:r>
              <a:rPr lang="en-US" dirty="0" smtClean="0"/>
              <a:t> ignored for other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// Highly optimized native way of getting a native one!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unsafe </a:t>
            </a:r>
            <a:r>
              <a:rPr lang="en-US" sz="1400" dirty="0" err="1" smtClean="0">
                <a:latin typeface="Consolas"/>
                <a:cs typeface="Consolas"/>
              </a:rPr>
              <a:t>int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err="1" smtClean="0">
                <a:latin typeface="Consolas"/>
                <a:cs typeface="Consolas"/>
              </a:rPr>
              <a:t>GetOneConstant</a:t>
            </a:r>
            <a:r>
              <a:rPr lang="en-US" sz="1400" dirty="0" smtClean="0">
                <a:latin typeface="Consolas"/>
                <a:cs typeface="Consolas"/>
              </a:rPr>
              <a:t> ()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asm.Emitx86 </a:t>
            </a:r>
            <a:r>
              <a:rPr lang="en-US" sz="1400" dirty="0" smtClean="0">
                <a:latin typeface="Consolas"/>
                <a:cs typeface="Consolas"/>
              </a:rPr>
              <a:t>(“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$1,%eax”);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err="1" smtClean="0">
                <a:latin typeface="Consolas"/>
                <a:cs typeface="Consolas"/>
              </a:rPr>
              <a:t>asm.EmitArm</a:t>
            </a:r>
            <a:r>
              <a:rPr lang="en-US" sz="1400" dirty="0" smtClean="0">
                <a:latin typeface="Consolas"/>
                <a:cs typeface="Consolas"/>
              </a:rPr>
              <a:t> (“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r0,#1”);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asm.Emitx64 (“</a:t>
            </a:r>
            <a:r>
              <a:rPr lang="en-US" sz="1400" dirty="0" err="1" smtClean="0">
                <a:latin typeface="Consolas"/>
                <a:cs typeface="Consolas"/>
              </a:rPr>
              <a:t>mov</a:t>
            </a:r>
            <a:r>
              <a:rPr lang="en-US" sz="1400" dirty="0" smtClean="0">
                <a:latin typeface="Consolas"/>
                <a:cs typeface="Consolas"/>
              </a:rPr>
              <a:t> $1,%rax”);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	return </a:t>
            </a:r>
            <a:r>
              <a:rPr lang="en-US" sz="1400" dirty="0" err="1" smtClean="0">
                <a:latin typeface="Consolas"/>
                <a:cs typeface="Consolas"/>
              </a:rPr>
              <a:t>asm.FetchInt</a:t>
            </a:r>
            <a:r>
              <a:rPr lang="en-US" sz="1400" dirty="0" smtClean="0">
                <a:latin typeface="Consolas"/>
                <a:cs typeface="Consolas"/>
              </a:rPr>
              <a:t> (0);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1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For more complex code, use </a:t>
            </a:r>
            <a:r>
              <a:rPr lang="en-US" sz="2800" dirty="0" err="1" smtClean="0">
                <a:latin typeface="Calibri"/>
                <a:cs typeface="Calibri"/>
              </a:rPr>
              <a:t>asm.Arch</a:t>
            </a:r>
            <a:r>
              <a:rPr lang="en-US" sz="2800" dirty="0" smtClean="0">
                <a:latin typeface="Calibri"/>
                <a:cs typeface="Calibri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unsafe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GetOneConstant</a:t>
            </a:r>
            <a:r>
              <a:rPr lang="en-US" sz="1400" dirty="0">
                <a:latin typeface="Consolas"/>
                <a:cs typeface="Consolas"/>
              </a:rPr>
              <a:t> ()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if (</a:t>
            </a:r>
            <a:r>
              <a:rPr lang="en-US" sz="1400" dirty="0" err="1" smtClean="0">
                <a:latin typeface="Consolas"/>
                <a:cs typeface="Consolas"/>
              </a:rPr>
              <a:t>asm.Arch</a:t>
            </a:r>
            <a:r>
              <a:rPr lang="en-US" sz="1400" dirty="0" smtClean="0">
                <a:latin typeface="Consolas"/>
                <a:cs typeface="Consolas"/>
              </a:rPr>
              <a:t> == Arch.x86) {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	    asm.Emitx86 </a:t>
            </a:r>
            <a:r>
              <a:rPr lang="en-US" sz="1400" dirty="0">
                <a:latin typeface="Consolas"/>
                <a:cs typeface="Consolas"/>
              </a:rPr>
              <a:t>(“</a:t>
            </a:r>
            <a:r>
              <a:rPr lang="en-US" sz="1400" dirty="0" err="1">
                <a:latin typeface="Consolas"/>
                <a:cs typeface="Consolas"/>
              </a:rPr>
              <a:t>mov</a:t>
            </a:r>
            <a:r>
              <a:rPr lang="en-US" sz="1400" dirty="0">
                <a:latin typeface="Consolas"/>
                <a:cs typeface="Consolas"/>
              </a:rPr>
              <a:t> $1,%eax”)</a:t>
            </a:r>
            <a:r>
              <a:rPr lang="en-US" sz="1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return </a:t>
            </a:r>
            <a:r>
              <a:rPr lang="en-US" sz="1400" dirty="0" err="1" smtClean="0">
                <a:latin typeface="Consolas"/>
                <a:cs typeface="Consolas"/>
              </a:rPr>
              <a:t>asm.FetchInt</a:t>
            </a:r>
            <a:r>
              <a:rPr lang="en-US" sz="1400" dirty="0" smtClean="0">
                <a:latin typeface="Consolas"/>
                <a:cs typeface="Consolas"/>
              </a:rPr>
              <a:t> (0);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} else</a:t>
            </a:r>
          </a:p>
          <a:p>
            <a:pPr marL="0" indent="0">
              <a:buNone/>
            </a:pP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smtClean="0">
                <a:latin typeface="Consolas"/>
                <a:cs typeface="Consolas"/>
              </a:rPr>
              <a:t>        return 1;</a:t>
            </a:r>
          </a:p>
          <a:p>
            <a:pPr marL="0" indent="0">
              <a:buNone/>
            </a:pPr>
            <a:r>
              <a:rPr lang="en-US" sz="1400" dirty="0" smtClean="0">
                <a:latin typeface="Consolas"/>
                <a:cs typeface="Consolas"/>
              </a:rPr>
              <a:t>}</a:t>
            </a:r>
            <a:endParaRPr lang="en-US" sz="14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61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5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for Mono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feedback on features needed</a:t>
            </a:r>
          </a:p>
          <a:p>
            <a:endParaRPr lang="en-US" dirty="0"/>
          </a:p>
          <a:p>
            <a:r>
              <a:rPr lang="en-US" dirty="0" smtClean="0"/>
              <a:t>Brainstorming session tomorrow!</a:t>
            </a:r>
          </a:p>
          <a:p>
            <a:pPr lvl="1"/>
            <a:r>
              <a:rPr lang="en-US" dirty="0" smtClean="0"/>
              <a:t>Where should Mono and .NET go?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Bring your favorite feature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7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SGen</a:t>
            </a:r>
            <a:r>
              <a:rPr lang="en-US" dirty="0" smtClean="0"/>
              <a:t> Garbage Collector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Our Precise, generational collector</a:t>
            </a:r>
          </a:p>
          <a:p>
            <a:endParaRPr lang="en-US" dirty="0" smtClean="0"/>
          </a:p>
          <a:p>
            <a:r>
              <a:rPr lang="en-US" dirty="0" smtClean="0"/>
              <a:t>Now the default for Mono</a:t>
            </a:r>
          </a:p>
          <a:p>
            <a:pPr lvl="1"/>
            <a:r>
              <a:rPr lang="en-US" dirty="0" smtClean="0"/>
              <a:t>“mono” now runs mono –</a:t>
            </a:r>
            <a:r>
              <a:rPr lang="en-US" dirty="0" err="1" smtClean="0"/>
              <a:t>gc</a:t>
            </a:r>
            <a:r>
              <a:rPr lang="en-US" dirty="0" smtClean="0"/>
              <a:t>=</a:t>
            </a:r>
            <a:r>
              <a:rPr lang="en-US" dirty="0" err="1" smtClean="0"/>
              <a:t>sgen</a:t>
            </a:r>
            <a:endParaRPr lang="en-US" dirty="0" smtClean="0"/>
          </a:p>
          <a:p>
            <a:pPr lvl="1"/>
            <a:r>
              <a:rPr lang="en-US" dirty="0" err="1" smtClean="0"/>
              <a:t>libmono</a:t>
            </a:r>
            <a:r>
              <a:rPr lang="en-US" dirty="0" smtClean="0"/>
              <a:t> is Boehm</a:t>
            </a:r>
          </a:p>
          <a:p>
            <a:pPr lvl="1"/>
            <a:r>
              <a:rPr lang="en-US" dirty="0" err="1" smtClean="0"/>
              <a:t>libmono-sgen</a:t>
            </a:r>
            <a:r>
              <a:rPr lang="en-US" dirty="0" smtClean="0"/>
              <a:t> is </a:t>
            </a:r>
            <a:r>
              <a:rPr lang="en-US" dirty="0" err="1" smtClean="0"/>
              <a:t>Sgen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Sgen</a:t>
            </a:r>
            <a:r>
              <a:rPr lang="en-US" dirty="0" smtClean="0"/>
              <a:t> is now faster on almost every workload</a:t>
            </a:r>
          </a:p>
          <a:p>
            <a:r>
              <a:rPr lang="en-US" dirty="0" err="1" smtClean="0"/>
              <a:t>MonoDevelop</a:t>
            </a:r>
            <a:r>
              <a:rPr lang="en-US" dirty="0" smtClean="0"/>
              <a:t>/</a:t>
            </a:r>
            <a:r>
              <a:rPr lang="en-US" dirty="0" err="1" smtClean="0"/>
              <a:t>Xamarin</a:t>
            </a:r>
            <a:r>
              <a:rPr lang="en-US" dirty="0" smtClean="0"/>
              <a:t> Studio</a:t>
            </a:r>
          </a:p>
          <a:p>
            <a:pPr lvl="1"/>
            <a:r>
              <a:rPr lang="en-US" dirty="0" smtClean="0"/>
              <a:t>Been using it as a default since February</a:t>
            </a:r>
          </a:p>
        </p:txBody>
      </p:sp>
      <p:pic>
        <p:nvPicPr>
          <p:cNvPr id="4" name="Picture 3" descr="Screen Shot 2013-07-24 at 11.11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45" y="103189"/>
            <a:ext cx="922709" cy="1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5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Major collectors:</a:t>
            </a:r>
          </a:p>
          <a:p>
            <a:pPr lvl="1"/>
            <a:r>
              <a:rPr lang="en-US" dirty="0" smtClean="0"/>
              <a:t>Copy collector (old, reference code)</a:t>
            </a:r>
          </a:p>
          <a:p>
            <a:pPr lvl="1"/>
            <a:r>
              <a:rPr lang="en-US" dirty="0" smtClean="0"/>
              <a:t>Mark and Sweep </a:t>
            </a:r>
          </a:p>
          <a:p>
            <a:pPr lvl="1"/>
            <a:endParaRPr lang="en-US" dirty="0"/>
          </a:p>
          <a:p>
            <a:r>
              <a:rPr lang="en-US" dirty="0" smtClean="0"/>
              <a:t>Minor collectors:</a:t>
            </a:r>
          </a:p>
          <a:p>
            <a:pPr lvl="1"/>
            <a:r>
              <a:rPr lang="en-US" dirty="0" smtClean="0"/>
              <a:t>Now with support for cementing</a:t>
            </a:r>
          </a:p>
          <a:p>
            <a:pPr lvl="1"/>
            <a:endParaRPr lang="en-US" dirty="0"/>
          </a:p>
          <a:p>
            <a:r>
              <a:rPr lang="en-US" dirty="0" smtClean="0"/>
              <a:t>Help game developers love GC</a:t>
            </a:r>
          </a:p>
          <a:p>
            <a:endParaRPr lang="en-US" dirty="0"/>
          </a:p>
          <a:p>
            <a:r>
              <a:rPr lang="en-US" dirty="0" err="1" smtClean="0"/>
              <a:t>dtrace</a:t>
            </a:r>
            <a:r>
              <a:rPr lang="en-US" dirty="0" smtClean="0"/>
              <a:t> probes</a:t>
            </a:r>
            <a:endParaRPr lang="en-US" dirty="0"/>
          </a:p>
        </p:txBody>
      </p:sp>
      <p:pic>
        <p:nvPicPr>
          <p:cNvPr id="4" name="Picture 3" descr="Screen Shot 2013-07-24 at 11.11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45" y="103189"/>
            <a:ext cx="922709" cy="1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8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and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heap by default</a:t>
            </a:r>
          </a:p>
          <a:p>
            <a:pPr lvl="1"/>
            <a:r>
              <a:rPr lang="en-US" dirty="0" smtClean="0"/>
              <a:t>Can specify fixed heap if desired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Allocates blocks of memory to bucket sizes</a:t>
            </a:r>
          </a:p>
          <a:p>
            <a:pPr lvl="1"/>
            <a:r>
              <a:rPr lang="en-US" dirty="0" smtClean="0"/>
              <a:t>Think of the spirit to “slab” allocation</a:t>
            </a:r>
          </a:p>
          <a:p>
            <a:pPr lvl="1"/>
            <a:r>
              <a:rPr lang="en-US" dirty="0" smtClean="0"/>
              <a:t>Support changes in workloads with evacuation</a:t>
            </a:r>
          </a:p>
          <a:p>
            <a:endParaRPr lang="en-US" dirty="0"/>
          </a:p>
          <a:p>
            <a:r>
              <a:rPr lang="en-US" dirty="0" smtClean="0"/>
              <a:t>Concurrent Marking, Lazy Sweeping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3-07-24 at 11.11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45" y="103189"/>
            <a:ext cx="922709" cy="1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7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Disabling Major Collector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nsoals"/>
                <a:cs typeface="Consoals"/>
              </a:rPr>
              <a:t>New API on </a:t>
            </a:r>
            <a:r>
              <a:rPr lang="en-US" sz="2000" dirty="0" err="1" smtClean="0">
                <a:latin typeface="Consoals"/>
                <a:cs typeface="Consoals"/>
              </a:rPr>
              <a:t>Mono.Runtime</a:t>
            </a:r>
            <a:r>
              <a:rPr lang="en-US" sz="2000" dirty="0">
                <a:latin typeface="Consoals"/>
                <a:cs typeface="Consoals"/>
              </a:rPr>
              <a:t> </a:t>
            </a:r>
            <a:r>
              <a:rPr lang="en-US" sz="2000" dirty="0" smtClean="0">
                <a:latin typeface="Consoals"/>
                <a:cs typeface="Consoals"/>
              </a:rPr>
              <a:t>(</a:t>
            </a:r>
            <a:r>
              <a:rPr lang="en-US" sz="2000" dirty="0" err="1" smtClean="0">
                <a:latin typeface="Consoals"/>
                <a:cs typeface="Consoals"/>
              </a:rPr>
              <a:t>mscorlib.dll</a:t>
            </a:r>
            <a:r>
              <a:rPr lang="en-US" sz="2000" dirty="0" smtClean="0">
                <a:latin typeface="Consoals"/>
                <a:cs typeface="Consoals"/>
              </a:rPr>
              <a:t>)</a:t>
            </a:r>
          </a:p>
          <a:p>
            <a:pPr marL="0" indent="0">
              <a:buNone/>
            </a:pPr>
            <a:endParaRPr lang="en-US" sz="2000" dirty="0" smtClean="0">
              <a:latin typeface="Consoals"/>
              <a:cs typeface="Consoals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/>
                <a:cs typeface="Consolas"/>
              </a:rPr>
              <a:t>if </a:t>
            </a:r>
            <a:r>
              <a:rPr lang="en-US" sz="1600" dirty="0">
                <a:latin typeface="Consolas"/>
                <a:cs typeface="Consolas"/>
              </a:rPr>
              <a:t>(!</a:t>
            </a:r>
            <a:r>
              <a:rPr lang="en-US" sz="1600" dirty="0" err="1">
                <a:latin typeface="Consolas"/>
                <a:cs typeface="Consolas"/>
              </a:rPr>
              <a:t>Mono.Runtime.SetGCAllowSynchronousMajor</a:t>
            </a:r>
            <a:r>
              <a:rPr lang="en-US" sz="1600" dirty="0">
                <a:latin typeface="Consolas"/>
                <a:cs typeface="Consolas"/>
              </a:rPr>
              <a:t> (false))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dirty="0" err="1">
                <a:latin typeface="Consolas"/>
                <a:cs typeface="Consolas"/>
              </a:rPr>
              <a:t>Console.WriteLine</a:t>
            </a:r>
            <a:r>
              <a:rPr lang="en-US" sz="1600" dirty="0">
                <a:latin typeface="Consolas"/>
                <a:cs typeface="Consolas"/>
              </a:rPr>
              <a:t> ("Sorry, the GC won't cooperate.");</a:t>
            </a:r>
          </a:p>
          <a:p>
            <a:pPr marL="0" indent="0"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// your low-latency code here</a:t>
            </a:r>
          </a:p>
          <a:p>
            <a:pPr marL="0" indent="0"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600" dirty="0" err="1">
                <a:latin typeface="Consolas"/>
                <a:cs typeface="Consolas"/>
              </a:rPr>
              <a:t>Mono.Runtime.SetGCAllowSynchronousMajor</a:t>
            </a:r>
            <a:r>
              <a:rPr lang="en-US" sz="1600" dirty="0">
                <a:latin typeface="Consolas"/>
                <a:cs typeface="Consolas"/>
              </a:rPr>
              <a:t> (true)</a:t>
            </a:r>
            <a:r>
              <a:rPr lang="en-US" sz="16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r>
              <a:rPr lang="en-US" sz="2400" dirty="0" smtClean="0">
                <a:latin typeface="Calibri"/>
                <a:cs typeface="Calibri"/>
              </a:rPr>
              <a:t>Exposed on Mobile.</a:t>
            </a:r>
          </a:p>
          <a:p>
            <a:r>
              <a:rPr lang="en-US" sz="2400" dirty="0" smtClean="0">
                <a:latin typeface="Calibri"/>
                <a:cs typeface="Calibri"/>
              </a:rPr>
              <a:t>Use </a:t>
            </a:r>
            <a:r>
              <a:rPr lang="en-US" sz="2400" dirty="0" err="1" smtClean="0">
                <a:latin typeface="Calibri"/>
                <a:cs typeface="Calibri"/>
              </a:rPr>
              <a:t>System.Reflection</a:t>
            </a:r>
            <a:r>
              <a:rPr lang="en-US" sz="2400" dirty="0" smtClean="0">
                <a:latin typeface="Calibri"/>
                <a:cs typeface="Calibri"/>
              </a:rPr>
              <a:t> to find it on desktop editions.</a:t>
            </a:r>
            <a:endParaRPr lang="en-US" sz="2400" dirty="0">
              <a:latin typeface="Consolas"/>
              <a:cs typeface="Consolas"/>
            </a:endParaRPr>
          </a:p>
        </p:txBody>
      </p:sp>
      <p:pic>
        <p:nvPicPr>
          <p:cNvPr id="6" name="Picture 5" descr="Screen Shot 2013-07-24 at 11.11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45" y="103189"/>
            <a:ext cx="922709" cy="11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0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1657</Words>
  <Application>Microsoft Macintosh PowerPoint</Application>
  <PresentationFormat>On-screen Show (4:3)</PresentationFormat>
  <Paragraphs>548</Paragraphs>
  <Slides>59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What is new in Mono? July 2013</vt:lpstr>
      <vt:lpstr>Agenda</vt:lpstr>
      <vt:lpstr>Mono 3.2</vt:lpstr>
      <vt:lpstr>Mono 3.2</vt:lpstr>
      <vt:lpstr>What is new in Mono 3.2</vt:lpstr>
      <vt:lpstr>SGen Garbage Collector</vt:lpstr>
      <vt:lpstr>What is new?</vt:lpstr>
      <vt:lpstr>Mark and Sweep</vt:lpstr>
      <vt:lpstr>Disabling Major Collector</vt:lpstr>
      <vt:lpstr>dtrace probes on MacOS</vt:lpstr>
      <vt:lpstr>Static Build Improvements</vt:lpstr>
      <vt:lpstr>Static Compilation</vt:lpstr>
      <vt:lpstr>“Attempting to JIT compile method”</vt:lpstr>
      <vt:lpstr>“Attempting to JIT compile method”</vt:lpstr>
      <vt:lpstr>iOS Development Improvements</vt:lpstr>
      <vt:lpstr>Incremental Deployment (With Build Caching)</vt:lpstr>
      <vt:lpstr>Incremental Deployment (With Build Caching)</vt:lpstr>
      <vt:lpstr>Build Speed Improvements</vt:lpstr>
      <vt:lpstr>Microsoft Open Source Code</vt:lpstr>
      <vt:lpstr>Now Bundled with Mono</vt:lpstr>
      <vt:lpstr>MonoDevelop / Xamarin Studio</vt:lpstr>
      <vt:lpstr>Cross Platform Frameworks</vt:lpstr>
      <vt:lpstr>Cocos2D XNA</vt:lpstr>
      <vt:lpstr>Using Cocos2D XNA Today</vt:lpstr>
      <vt:lpstr>Angry Ninjas - Full Open Source Game</vt:lpstr>
      <vt:lpstr>Cocos2D Crash Course</vt:lpstr>
      <vt:lpstr>Xamarin.Mobile</vt:lpstr>
      <vt:lpstr>Xamarin.Auth</vt:lpstr>
      <vt:lpstr>Xamarin.Auth</vt:lpstr>
      <vt:lpstr>Xamarin.Social</vt:lpstr>
      <vt:lpstr>Using Xamarin.Social</vt:lpstr>
      <vt:lpstr>Now all Open Source</vt:lpstr>
      <vt:lpstr>Work in Progress</vt:lpstr>
      <vt:lpstr>PlayScript</vt:lpstr>
      <vt:lpstr>PlayScript</vt:lpstr>
      <vt:lpstr>PlayScript Compiler</vt:lpstr>
      <vt:lpstr>PlayScript Compiler</vt:lpstr>
      <vt:lpstr>PlayScript Libraries</vt:lpstr>
      <vt:lpstr>Ported Frameworks</vt:lpstr>
      <vt:lpstr>PlayScript today</vt:lpstr>
      <vt:lpstr>C++ InteroP</vt:lpstr>
      <vt:lpstr>Evolving Cxxi</vt:lpstr>
      <vt:lpstr>CppSharp</vt:lpstr>
      <vt:lpstr>Generating a binding</vt:lpstr>
      <vt:lpstr>PowerPoint Presentation</vt:lpstr>
      <vt:lpstr>Native Interop</vt:lpstr>
      <vt:lpstr>Assembly in C#</vt:lpstr>
      <vt:lpstr>Assembly in C#</vt:lpstr>
      <vt:lpstr>Example</vt:lpstr>
      <vt:lpstr>PowerPoint Presentation</vt:lpstr>
      <vt:lpstr>Example</vt:lpstr>
      <vt:lpstr>Example</vt:lpstr>
      <vt:lpstr>Example</vt:lpstr>
      <vt:lpstr>Example</vt:lpstr>
      <vt:lpstr>Passing parameters, extracting</vt:lpstr>
      <vt:lpstr>How it works</vt:lpstr>
      <vt:lpstr>EmitXxx ignored for other platforms</vt:lpstr>
      <vt:lpstr>What is Next?</vt:lpstr>
      <vt:lpstr>Future for Mono</vt:lpstr>
    </vt:vector>
  </TitlesOfParts>
  <Company>Novell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new in Mono? July 2013</dc:title>
  <dc:creator>Miguel De Icaza</dc:creator>
  <cp:lastModifiedBy>Miguel De Icaza</cp:lastModifiedBy>
  <cp:revision>108</cp:revision>
  <dcterms:created xsi:type="dcterms:W3CDTF">2013-07-22T14:51:03Z</dcterms:created>
  <dcterms:modified xsi:type="dcterms:W3CDTF">2013-07-24T21:04:00Z</dcterms:modified>
</cp:coreProperties>
</file>