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Segment Analysis: Incidence Percent (2010 Data)</a:t>
            </a:r>
          </a:p>
        </c:rich>
      </c:tx>
      <c:layout>
        <c:manualLayout>
          <c:xMode val="edge"/>
          <c:yMode val="edge"/>
          <c:x val="0.175315520542669"/>
          <c:y val="2.73578126157861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9970501474926301E-2"/>
          <c:y val="0.12676056338028199"/>
          <c:w val="0.86135693215339504"/>
          <c:h val="0.67203219315895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Chart!$B$86</c:f>
              <c:strCache>
                <c:ptCount val="1"/>
                <c:pt idx="0">
                  <c:v>SCONE</c:v>
                </c:pt>
              </c:strCache>
            </c:strRef>
          </c:tx>
          <c:invertIfNegative val="0"/>
          <c:cat>
            <c:strRef>
              <c:f>Chart!$C$85:$F$85</c:f>
              <c:strCache>
                <c:ptCount val="4"/>
                <c:pt idx="0">
                  <c:v>Quick Service</c:v>
                </c:pt>
                <c:pt idx="1">
                  <c:v>Midscale</c:v>
                </c:pt>
                <c:pt idx="2">
                  <c:v>Casual</c:v>
                </c:pt>
                <c:pt idx="3">
                  <c:v>Fine Dining</c:v>
                </c:pt>
              </c:strCache>
            </c:strRef>
          </c:cat>
          <c:val>
            <c:numRef>
              <c:f>Chart!$C$86:$F$86</c:f>
              <c:numCache>
                <c:formatCode>0.0%</c:formatCode>
                <c:ptCount val="4"/>
                <c:pt idx="0">
                  <c:v>1.7999999999999999E-2</c:v>
                </c:pt>
                <c:pt idx="1">
                  <c:v>6.0000000000000097E-3</c:v>
                </c:pt>
                <c:pt idx="2">
                  <c:v>3.00000000000001E-3</c:v>
                </c:pt>
                <c:pt idx="3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9F-4BC3-93F5-4CA77FDE31B6}"/>
            </c:ext>
          </c:extLst>
        </c:ser>
        <c:ser>
          <c:idx val="1"/>
          <c:order val="1"/>
          <c:tx>
            <c:strRef>
              <c:f>Chart!$B$87</c:f>
              <c:strCache>
                <c:ptCount val="1"/>
                <c:pt idx="0">
                  <c:v>MINI PASTRY</c:v>
                </c:pt>
              </c:strCache>
            </c:strRef>
          </c:tx>
          <c:invertIfNegative val="0"/>
          <c:cat>
            <c:strRef>
              <c:f>Chart!$C$85:$F$85</c:f>
              <c:strCache>
                <c:ptCount val="4"/>
                <c:pt idx="0">
                  <c:v>Quick Service</c:v>
                </c:pt>
                <c:pt idx="1">
                  <c:v>Midscale</c:v>
                </c:pt>
                <c:pt idx="2">
                  <c:v>Casual</c:v>
                </c:pt>
                <c:pt idx="3">
                  <c:v>Fine Dining</c:v>
                </c:pt>
              </c:strCache>
            </c:strRef>
          </c:cat>
          <c:val>
            <c:numRef>
              <c:f>Chart!$C$87:$F$87</c:f>
              <c:numCache>
                <c:formatCode>0.0%</c:formatCode>
                <c:ptCount val="4"/>
                <c:pt idx="0">
                  <c:v>5.0000000000000096E-3</c:v>
                </c:pt>
                <c:pt idx="1">
                  <c:v>3.00000000000001E-3</c:v>
                </c:pt>
                <c:pt idx="2">
                  <c:v>1E-3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9F-4BC3-93F5-4CA77FDE31B6}"/>
            </c:ext>
          </c:extLst>
        </c:ser>
        <c:ser>
          <c:idx val="2"/>
          <c:order val="2"/>
          <c:tx>
            <c:strRef>
              <c:f>Chart!$B$88</c:f>
              <c:strCache>
                <c:ptCount val="1"/>
                <c:pt idx="0">
                  <c:v>ENGLISH MUFFIN</c:v>
                </c:pt>
              </c:strCache>
            </c:strRef>
          </c:tx>
          <c:invertIfNegative val="0"/>
          <c:cat>
            <c:strRef>
              <c:f>Chart!$C$85:$F$85</c:f>
              <c:strCache>
                <c:ptCount val="4"/>
                <c:pt idx="0">
                  <c:v>Quick Service</c:v>
                </c:pt>
                <c:pt idx="1">
                  <c:v>Midscale</c:v>
                </c:pt>
                <c:pt idx="2">
                  <c:v>Casual</c:v>
                </c:pt>
                <c:pt idx="3">
                  <c:v>Fine Dining</c:v>
                </c:pt>
              </c:strCache>
            </c:strRef>
          </c:cat>
          <c:val>
            <c:numRef>
              <c:f>Chart!$C$88:$F$88</c:f>
              <c:numCache>
                <c:formatCode>0.0%</c:formatCode>
                <c:ptCount val="4"/>
                <c:pt idx="0">
                  <c:v>8.9999999999999993E-3</c:v>
                </c:pt>
                <c:pt idx="1">
                  <c:v>4.5999999999999999E-2</c:v>
                </c:pt>
                <c:pt idx="2">
                  <c:v>2.5999999999999999E-2</c:v>
                </c:pt>
                <c:pt idx="3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9F-4BC3-93F5-4CA77FDE31B6}"/>
            </c:ext>
          </c:extLst>
        </c:ser>
        <c:ser>
          <c:idx val="3"/>
          <c:order val="3"/>
          <c:tx>
            <c:strRef>
              <c:f>Chart!$B$89</c:f>
              <c:strCache>
                <c:ptCount val="1"/>
                <c:pt idx="0">
                  <c:v>BAGEL</c:v>
                </c:pt>
              </c:strCache>
            </c:strRef>
          </c:tx>
          <c:invertIfNegative val="0"/>
          <c:cat>
            <c:strRef>
              <c:f>Chart!$C$85:$F$85</c:f>
              <c:strCache>
                <c:ptCount val="4"/>
                <c:pt idx="0">
                  <c:v>Quick Service</c:v>
                </c:pt>
                <c:pt idx="1">
                  <c:v>Midscale</c:v>
                </c:pt>
                <c:pt idx="2">
                  <c:v>Casual</c:v>
                </c:pt>
                <c:pt idx="3">
                  <c:v>Fine Dining</c:v>
                </c:pt>
              </c:strCache>
            </c:strRef>
          </c:cat>
          <c:val>
            <c:numRef>
              <c:f>Chart!$C$89:$F$89</c:f>
              <c:numCache>
                <c:formatCode>0.0%</c:formatCode>
                <c:ptCount val="4"/>
                <c:pt idx="0">
                  <c:v>0.11600000000000001</c:v>
                </c:pt>
                <c:pt idx="1">
                  <c:v>5.7000000000000002E-2</c:v>
                </c:pt>
                <c:pt idx="2">
                  <c:v>2.1999999999999999E-2</c:v>
                </c:pt>
                <c:pt idx="3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9F-4BC3-93F5-4CA77FDE31B6}"/>
            </c:ext>
          </c:extLst>
        </c:ser>
        <c:ser>
          <c:idx val="4"/>
          <c:order val="4"/>
          <c:tx>
            <c:strRef>
              <c:f>Chart!$B$90</c:f>
              <c:strCache>
                <c:ptCount val="1"/>
                <c:pt idx="0">
                  <c:v>DOUGHNUT</c:v>
                </c:pt>
              </c:strCache>
            </c:strRef>
          </c:tx>
          <c:invertIfNegative val="0"/>
          <c:cat>
            <c:strRef>
              <c:f>Chart!$C$85:$F$85</c:f>
              <c:strCache>
                <c:ptCount val="4"/>
                <c:pt idx="0">
                  <c:v>Quick Service</c:v>
                </c:pt>
                <c:pt idx="1">
                  <c:v>Midscale</c:v>
                </c:pt>
                <c:pt idx="2">
                  <c:v>Casual</c:v>
                </c:pt>
                <c:pt idx="3">
                  <c:v>Fine Dining</c:v>
                </c:pt>
              </c:strCache>
            </c:strRef>
          </c:cat>
          <c:val>
            <c:numRef>
              <c:f>Chart!$C$90:$F$90</c:f>
              <c:numCache>
                <c:formatCode>0.0%</c:formatCode>
                <c:ptCount val="4"/>
                <c:pt idx="0">
                  <c:v>5.0000000000000096E-3</c:v>
                </c:pt>
                <c:pt idx="1">
                  <c:v>7.0000000000000097E-3</c:v>
                </c:pt>
                <c:pt idx="2">
                  <c:v>1E-3</c:v>
                </c:pt>
                <c:pt idx="3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9F-4BC3-93F5-4CA77FDE31B6}"/>
            </c:ext>
          </c:extLst>
        </c:ser>
        <c:ser>
          <c:idx val="5"/>
          <c:order val="5"/>
          <c:tx>
            <c:strRef>
              <c:f>Chart!$B$91</c:f>
              <c:strCache>
                <c:ptCount val="1"/>
                <c:pt idx="0">
                  <c:v>COFFEE CAKE</c:v>
                </c:pt>
              </c:strCache>
            </c:strRef>
          </c:tx>
          <c:invertIfNegative val="0"/>
          <c:cat>
            <c:strRef>
              <c:f>Chart!$C$85:$F$85</c:f>
              <c:strCache>
                <c:ptCount val="4"/>
                <c:pt idx="0">
                  <c:v>Quick Service</c:v>
                </c:pt>
                <c:pt idx="1">
                  <c:v>Midscale</c:v>
                </c:pt>
                <c:pt idx="2">
                  <c:v>Casual</c:v>
                </c:pt>
                <c:pt idx="3">
                  <c:v>Fine Dining</c:v>
                </c:pt>
              </c:strCache>
            </c:strRef>
          </c:cat>
          <c:val>
            <c:numRef>
              <c:f>Chart!$C$91:$F$91</c:f>
              <c:numCache>
                <c:formatCode>0.0%</c:formatCode>
                <c:ptCount val="4"/>
                <c:pt idx="0">
                  <c:v>2E-3</c:v>
                </c:pt>
                <c:pt idx="1">
                  <c:v>2E-3</c:v>
                </c:pt>
                <c:pt idx="2">
                  <c:v>1E-3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9F-4BC3-93F5-4CA77FDE31B6}"/>
            </c:ext>
          </c:extLst>
        </c:ser>
        <c:ser>
          <c:idx val="6"/>
          <c:order val="6"/>
          <c:tx>
            <c:strRef>
              <c:f>Chart!$B$92</c:f>
              <c:strCache>
                <c:ptCount val="1"/>
                <c:pt idx="0">
                  <c:v>MUFFIN</c:v>
                </c:pt>
              </c:strCache>
            </c:strRef>
          </c:tx>
          <c:invertIfNegative val="0"/>
          <c:cat>
            <c:strRef>
              <c:f>Chart!$C$85:$F$85</c:f>
              <c:strCache>
                <c:ptCount val="4"/>
                <c:pt idx="0">
                  <c:v>Quick Service</c:v>
                </c:pt>
                <c:pt idx="1">
                  <c:v>Midscale</c:v>
                </c:pt>
                <c:pt idx="2">
                  <c:v>Casual</c:v>
                </c:pt>
                <c:pt idx="3">
                  <c:v>Fine Dining</c:v>
                </c:pt>
              </c:strCache>
            </c:strRef>
          </c:cat>
          <c:val>
            <c:numRef>
              <c:f>Chart!$C$92:$F$92</c:f>
              <c:numCache>
                <c:formatCode>0.0%</c:formatCode>
                <c:ptCount val="4"/>
                <c:pt idx="0">
                  <c:v>8.2000000000000003E-2</c:v>
                </c:pt>
                <c:pt idx="1">
                  <c:v>8.2000000000000003E-2</c:v>
                </c:pt>
                <c:pt idx="2">
                  <c:v>3.1E-2</c:v>
                </c:pt>
                <c:pt idx="3">
                  <c:v>7.1999999999999995E-2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9F-4BC3-93F5-4CA77FDE31B6}"/>
            </c:ext>
          </c:extLst>
        </c:ser>
        <c:ser>
          <c:idx val="7"/>
          <c:order val="7"/>
          <c:tx>
            <c:strRef>
              <c:f>Chart!$B$93</c:f>
              <c:strCache>
                <c:ptCount val="1"/>
                <c:pt idx="0">
                  <c:v>DANISH</c:v>
                </c:pt>
              </c:strCache>
            </c:strRef>
          </c:tx>
          <c:invertIfNegative val="0"/>
          <c:cat>
            <c:strRef>
              <c:f>Chart!$C$85:$F$85</c:f>
              <c:strCache>
                <c:ptCount val="4"/>
                <c:pt idx="0">
                  <c:v>Quick Service</c:v>
                </c:pt>
                <c:pt idx="1">
                  <c:v>Midscale</c:v>
                </c:pt>
                <c:pt idx="2">
                  <c:v>Casual</c:v>
                </c:pt>
                <c:pt idx="3">
                  <c:v>Fine Dining</c:v>
                </c:pt>
              </c:strCache>
            </c:strRef>
          </c:cat>
          <c:val>
            <c:numRef>
              <c:f>Chart!$C$93:$F$93</c:f>
              <c:numCache>
                <c:formatCode>0.0%</c:formatCode>
                <c:ptCount val="4"/>
                <c:pt idx="0">
                  <c:v>0.02</c:v>
                </c:pt>
                <c:pt idx="1">
                  <c:v>1.4E-2</c:v>
                </c:pt>
                <c:pt idx="2">
                  <c:v>8.9999999999999993E-3</c:v>
                </c:pt>
                <c:pt idx="3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89F-4BC3-93F5-4CA77FDE31B6}"/>
            </c:ext>
          </c:extLst>
        </c:ser>
        <c:ser>
          <c:idx val="8"/>
          <c:order val="8"/>
          <c:tx>
            <c:strRef>
              <c:f>Chart!$B$94</c:f>
              <c:strCache>
                <c:ptCount val="1"/>
                <c:pt idx="0">
                  <c:v>CROISSANT</c:v>
                </c:pt>
              </c:strCache>
            </c:strRef>
          </c:tx>
          <c:invertIfNegative val="0"/>
          <c:cat>
            <c:strRef>
              <c:f>Chart!$C$85:$F$85</c:f>
              <c:strCache>
                <c:ptCount val="4"/>
                <c:pt idx="0">
                  <c:v>Quick Service</c:v>
                </c:pt>
                <c:pt idx="1">
                  <c:v>Midscale</c:v>
                </c:pt>
                <c:pt idx="2">
                  <c:v>Casual</c:v>
                </c:pt>
                <c:pt idx="3">
                  <c:v>Fine Dining</c:v>
                </c:pt>
              </c:strCache>
            </c:strRef>
          </c:cat>
          <c:val>
            <c:numRef>
              <c:f>Chart!$C$94:$F$94</c:f>
              <c:numCache>
                <c:formatCode>0.0%</c:formatCode>
                <c:ptCount val="4"/>
                <c:pt idx="0">
                  <c:v>1.90000000000001E-2</c:v>
                </c:pt>
                <c:pt idx="1">
                  <c:v>4.0000000000000096E-3</c:v>
                </c:pt>
                <c:pt idx="2">
                  <c:v>3.00000000000001E-3</c:v>
                </c:pt>
                <c:pt idx="3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9F-4BC3-93F5-4CA77FDE31B6}"/>
            </c:ext>
          </c:extLst>
        </c:ser>
        <c:ser>
          <c:idx val="9"/>
          <c:order val="9"/>
          <c:tx>
            <c:strRef>
              <c:f>Chart!$B$95</c:f>
              <c:strCache>
                <c:ptCount val="1"/>
                <c:pt idx="0">
                  <c:v>CINNAMON ROLL</c:v>
                </c:pt>
              </c:strCache>
            </c:strRef>
          </c:tx>
          <c:invertIfNegative val="0"/>
          <c:cat>
            <c:strRef>
              <c:f>Chart!$C$85:$F$85</c:f>
              <c:strCache>
                <c:ptCount val="4"/>
                <c:pt idx="0">
                  <c:v>Quick Service</c:v>
                </c:pt>
                <c:pt idx="1">
                  <c:v>Midscale</c:v>
                </c:pt>
                <c:pt idx="2">
                  <c:v>Casual</c:v>
                </c:pt>
                <c:pt idx="3">
                  <c:v>Fine Dining</c:v>
                </c:pt>
              </c:strCache>
            </c:strRef>
          </c:cat>
          <c:val>
            <c:numRef>
              <c:f>Chart!$C$95:$F$95</c:f>
              <c:numCache>
                <c:formatCode>0.0%</c:formatCode>
                <c:ptCount val="4"/>
                <c:pt idx="0">
                  <c:v>1.2E-2</c:v>
                </c:pt>
                <c:pt idx="1">
                  <c:v>0.02</c:v>
                </c:pt>
                <c:pt idx="2">
                  <c:v>7.0000000000000097E-3</c:v>
                </c:pt>
                <c:pt idx="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9F-4BC3-93F5-4CA77FDE3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1894920"/>
        <c:axId val="-2121899768"/>
      </c:barChart>
      <c:catAx>
        <c:axId val="-212189492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121899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21899768"/>
        <c:scaling>
          <c:orientation val="minMax"/>
        </c:scaling>
        <c:delete val="0"/>
        <c:axPos val="l"/>
        <c:majorGridlines/>
        <c:numFmt formatCode="0.0%" sourceLinked="1"/>
        <c:majorTickMark val="in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121894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6371613572745902E-2"/>
          <c:y val="0.86116707136123805"/>
          <c:w val="0.92182884339825"/>
          <c:h val="8.6519190105347102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3429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243B-D411-4ECC-8533-64388C65751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AC7F-14CD-4427-9150-2800909A8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0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243B-D411-4ECC-8533-64388C65751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AC7F-14CD-4427-9150-2800909A8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1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243B-D411-4ECC-8533-64388C65751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AC7F-14CD-4427-9150-2800909A8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3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243B-D411-4ECC-8533-64388C65751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AC7F-14CD-4427-9150-2800909A8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243B-D411-4ECC-8533-64388C65751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AC7F-14CD-4427-9150-2800909A8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3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243B-D411-4ECC-8533-64388C65751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AC7F-14CD-4427-9150-2800909A8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9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243B-D411-4ECC-8533-64388C65751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AC7F-14CD-4427-9150-2800909A8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3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243B-D411-4ECC-8533-64388C65751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AC7F-14CD-4427-9150-2800909A8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6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243B-D411-4ECC-8533-64388C65751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AC7F-14CD-4427-9150-2800909A8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0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243B-D411-4ECC-8533-64388C65751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AC7F-14CD-4427-9150-2800909A8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243B-D411-4ECC-8533-64388C65751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6AC7F-14CD-4427-9150-2800909A81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243B-D411-4ECC-8533-64388C65751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6AC7F-14CD-4427-9150-2800909A8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019800"/>
            <a:ext cx="12192000" cy="838200"/>
          </a:xfrm>
          <a:prstGeom prst="rect">
            <a:avLst/>
          </a:prstGeom>
          <a:solidFill>
            <a:srgbClr val="34297A"/>
          </a:solidFill>
          <a:ln>
            <a:solidFill>
              <a:srgbClr val="34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rgbClr val="34297A"/>
          </a:solidFill>
          <a:ln>
            <a:solidFill>
              <a:srgbClr val="34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228600"/>
            <a:ext cx="12192000" cy="0"/>
          </a:xfrm>
          <a:prstGeom prst="line">
            <a:avLst/>
          </a:prstGeom>
          <a:ln w="57150">
            <a:solidFill>
              <a:srgbClr val="FBAA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CSM_BP_White.png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406400" y="6172200"/>
            <a:ext cx="1920483" cy="548640"/>
          </a:xfrm>
          <a:prstGeom prst="rect">
            <a:avLst/>
          </a:prstGeom>
        </p:spPr>
      </p:pic>
      <p:pic>
        <p:nvPicPr>
          <p:cNvPr id="12" name="Picture 11" descr="MF logo final (2).png"/>
          <p:cNvPicPr>
            <a:picLocks noChangeAspect="1"/>
          </p:cNvPicPr>
          <p:nvPr/>
        </p:nvPicPr>
        <p:blipFill>
          <a:blip r:embed="rId14" cstate="screen"/>
          <a:stretch>
            <a:fillRect/>
          </a:stretch>
        </p:blipFill>
        <p:spPr>
          <a:xfrm>
            <a:off x="10464800" y="6156960"/>
            <a:ext cx="1306613" cy="548640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/>
        </p:nvSpPr>
        <p:spPr>
          <a:xfrm>
            <a:off x="4673600" y="6492876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6AC7F-14CD-4427-9150-2800909A814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34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34297A"/>
          </a:solidFill>
          <a:latin typeface="Rockwell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BAA29"/>
        </a:buClr>
        <a:buFont typeface="Wingdings" pitchFamily="2" charset="2"/>
        <a:buChar char="§"/>
        <a:defRPr sz="3200" kern="1200">
          <a:solidFill>
            <a:srgbClr val="34297A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BAA29"/>
        </a:buClr>
        <a:buFont typeface="Wingdings" pitchFamily="2" charset="2"/>
        <a:buChar char="§"/>
        <a:defRPr sz="2800" kern="1200">
          <a:solidFill>
            <a:srgbClr val="34297A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BAA29"/>
        </a:buClr>
        <a:buFont typeface="Wingdings" pitchFamily="2" charset="2"/>
        <a:buChar char="§"/>
        <a:defRPr sz="2400" kern="1200">
          <a:solidFill>
            <a:srgbClr val="34297A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BAA29"/>
        </a:buClr>
        <a:buFont typeface="Wingdings" pitchFamily="2" charset="2"/>
        <a:buChar char="§"/>
        <a:defRPr sz="2000" kern="1200">
          <a:solidFill>
            <a:srgbClr val="34297A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BAA29"/>
        </a:buClr>
        <a:buFont typeface="Wingdings" pitchFamily="2" charset="2"/>
        <a:buChar char="§"/>
        <a:defRPr sz="2000" kern="1200">
          <a:solidFill>
            <a:srgbClr val="34297A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Segment Volume</a:t>
            </a:r>
            <a:br>
              <a:rPr lang="en-US" dirty="0"/>
            </a:br>
            <a:r>
              <a:rPr lang="en-US" sz="2000" i="1" dirty="0"/>
              <a:t>Foodservice</a:t>
            </a:r>
          </a:p>
        </p:txBody>
      </p:sp>
      <p:graphicFrame>
        <p:nvGraphicFramePr>
          <p:cNvPr id="12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2108200" y="1346200"/>
          <a:ext cx="67564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4123559" y="6169968"/>
            <a:ext cx="395012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900" i="1" kern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Source:  Data Essentials MenuTrendDIRECT, Apr 2011, US Chains &amp; Independents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8534400" y="2386667"/>
            <a:ext cx="1981200" cy="2241590"/>
          </a:xfrm>
          <a:prstGeom prst="roundRect">
            <a:avLst/>
          </a:prstGeom>
          <a:solidFill>
            <a:srgbClr val="E9EDF4"/>
          </a:solidFill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1600" b="1" kern="0" dirty="0">
                <a:solidFill>
                  <a:srgbClr val="34297A"/>
                </a:solidFill>
                <a:latin typeface="Franklin Gothic Book" pitchFamily="34" charset="0"/>
              </a:rPr>
              <a:t>Muffins are the strongest category in breakfast bakery across all Foodservice formats; second only to bagels in QSR</a:t>
            </a:r>
          </a:p>
        </p:txBody>
      </p:sp>
      <p:sp>
        <p:nvSpPr>
          <p:cNvPr id="8" name="Down Arrow 7"/>
          <p:cNvSpPr/>
          <p:nvPr/>
        </p:nvSpPr>
        <p:spPr>
          <a:xfrm>
            <a:off x="3505199" y="2362200"/>
            <a:ext cx="304800" cy="914400"/>
          </a:xfrm>
          <a:prstGeom prst="downArrow">
            <a:avLst/>
          </a:prstGeom>
          <a:solidFill>
            <a:srgbClr val="34297A"/>
          </a:solidFill>
          <a:ln>
            <a:solidFill>
              <a:srgbClr val="34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7848599" y="2514600"/>
            <a:ext cx="304800" cy="914400"/>
          </a:xfrm>
          <a:prstGeom prst="downArrow">
            <a:avLst/>
          </a:prstGeom>
          <a:solidFill>
            <a:srgbClr val="34297A"/>
          </a:solidFill>
          <a:ln>
            <a:solidFill>
              <a:srgbClr val="34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4952999" y="2362200"/>
            <a:ext cx="304800" cy="914400"/>
          </a:xfrm>
          <a:prstGeom prst="downArrow">
            <a:avLst/>
          </a:prstGeom>
          <a:solidFill>
            <a:srgbClr val="34297A"/>
          </a:solidFill>
          <a:ln>
            <a:solidFill>
              <a:srgbClr val="34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6400799" y="3505200"/>
            <a:ext cx="304800" cy="914400"/>
          </a:xfrm>
          <a:prstGeom prst="downArrow">
            <a:avLst/>
          </a:prstGeom>
          <a:solidFill>
            <a:srgbClr val="34297A"/>
          </a:solidFill>
          <a:ln>
            <a:solidFill>
              <a:srgbClr val="34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057400" y="1219200"/>
            <a:ext cx="8001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6047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Rockwell</vt:lpstr>
      <vt:lpstr>Wingdings</vt:lpstr>
      <vt:lpstr>1_Office Theme</vt:lpstr>
      <vt:lpstr>Segment Volume Foodservice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Segment Volume Foodservice</dc:title>
  <dc:creator>Ashok Panghal</dc:creator>
  <cp:lastModifiedBy>Ashok Panghal</cp:lastModifiedBy>
  <cp:revision>1</cp:revision>
  <dcterms:created xsi:type="dcterms:W3CDTF">2016-10-04T09:37:28Z</dcterms:created>
  <dcterms:modified xsi:type="dcterms:W3CDTF">2016-10-04T09:38:30Z</dcterms:modified>
</cp:coreProperties>
</file>