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16"/>
  </p:notesMasterIdLst>
  <p:sldIdLst>
    <p:sldId id="261" r:id="rId2"/>
    <p:sldId id="277" r:id="rId3"/>
    <p:sldId id="393" r:id="rId4"/>
    <p:sldId id="394" r:id="rId5"/>
    <p:sldId id="395" r:id="rId6"/>
    <p:sldId id="398" r:id="rId7"/>
    <p:sldId id="404" r:id="rId8"/>
    <p:sldId id="399" r:id="rId9"/>
    <p:sldId id="400" r:id="rId10"/>
    <p:sldId id="401" r:id="rId11"/>
    <p:sldId id="402" r:id="rId12"/>
    <p:sldId id="396" r:id="rId13"/>
    <p:sldId id="405" r:id="rId14"/>
    <p:sldId id="397" r:id="rId15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FFCC"/>
    <a:srgbClr val="008000"/>
    <a:srgbClr val="CC0099"/>
    <a:srgbClr val="00CC00"/>
    <a:srgbClr val="FFFFFF"/>
    <a:srgbClr val="CCFFCC"/>
    <a:srgbClr val="99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6284" autoAdjust="0"/>
    <p:restoredTop sz="94686" autoAdjust="0"/>
  </p:normalViewPr>
  <p:slideViewPr>
    <p:cSldViewPr>
      <p:cViewPr>
        <p:scale>
          <a:sx n="100" d="100"/>
          <a:sy n="100" d="100"/>
        </p:scale>
        <p:origin x="-581" y="-62"/>
      </p:cViewPr>
      <p:guideLst>
        <p:guide orient="horz" pos="2160"/>
        <p:guide pos="2880"/>
      </p:guideLst>
    </p:cSldViewPr>
  </p:slid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Ilias\Projects\MERIT\Beam%20Instrumentation%20and%20Optics\MERIT_OpticsSummar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Transverse emittance (2s) in TT2</a:t>
            </a:r>
          </a:p>
        </c:rich>
      </c:tx>
      <c:layout>
        <c:manualLayout>
          <c:xMode val="edge"/>
          <c:yMode val="edge"/>
          <c:x val="0.25316271150753461"/>
          <c:y val="7.1905495634309188E-2"/>
        </c:manualLayout>
      </c:layout>
    </c:title>
    <c:plotArea>
      <c:layout>
        <c:manualLayout>
          <c:layoutTarget val="inner"/>
          <c:xMode val="edge"/>
          <c:yMode val="edge"/>
          <c:x val="8.1093141365628063E-2"/>
          <c:y val="0.18826648346809083"/>
          <c:w val="0.87321680225656462"/>
          <c:h val="0.66640525638993331"/>
        </c:manualLayout>
      </c:layout>
      <c:scatterChart>
        <c:scatterStyle val="smoothMarker"/>
        <c:ser>
          <c:idx val="1"/>
          <c:order val="0"/>
          <c:tx>
            <c:v>MERIT-Eh</c:v>
          </c:tx>
          <c:spPr>
            <a:ln>
              <a:noFill/>
            </a:ln>
          </c:spPr>
          <c:trendline>
            <c:spPr>
              <a:ln>
                <a:solidFill>
                  <a:schemeClr val="accent2"/>
                </a:solidFill>
              </a:ln>
            </c:spPr>
            <c:trendlineType val="linear"/>
            <c:forward val="2.5"/>
            <c:dispRSqr val="1"/>
            <c:dispEq val="1"/>
            <c:trendlineLbl>
              <c:layout>
                <c:manualLayout>
                  <c:x val="-0.37586481622195256"/>
                  <c:y val="0.16909873092281738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b="1" baseline="0" dirty="0">
                        <a:solidFill>
                          <a:srgbClr val="FF0000"/>
                        </a:solidFill>
                      </a:rPr>
                      <a:t>Eh</a:t>
                    </a:r>
                    <a:r>
                      <a:rPr lang="en-US" b="1" baseline="0" dirty="0">
                        <a:solidFill>
                          <a:srgbClr val="00B050"/>
                        </a:solidFill>
                      </a:rPr>
                      <a:t>[2sigma-norm]</a:t>
                    </a:r>
                    <a:r>
                      <a:rPr lang="en-US" b="1" baseline="0" dirty="0">
                        <a:solidFill>
                          <a:srgbClr val="FF0000"/>
                        </a:solidFill>
                      </a:rPr>
                      <a:t>= 11.23 </a:t>
                    </a:r>
                    <a:r>
                      <a:rPr lang="en-US" b="1" baseline="0" dirty="0">
                        <a:solidFill>
                          <a:schemeClr val="tx1"/>
                        </a:solidFill>
                      </a:rPr>
                      <a:t>Intensity</a:t>
                    </a:r>
                    <a:r>
                      <a:rPr lang="en-US" b="1" baseline="0" dirty="0">
                        <a:solidFill>
                          <a:srgbClr val="00B050"/>
                        </a:solidFill>
                      </a:rPr>
                      <a:t>[e13]</a:t>
                    </a:r>
                    <a:r>
                      <a:rPr lang="en-US" b="1" baseline="0" dirty="0">
                        <a:solidFill>
                          <a:srgbClr val="FF0000"/>
                        </a:solidFill>
                      </a:rPr>
                      <a:t> + </a:t>
                    </a:r>
                    <a:r>
                      <a:rPr lang="en-US" b="1" baseline="0" dirty="0" smtClean="0">
                        <a:solidFill>
                          <a:srgbClr val="FF0000"/>
                        </a:solidFill>
                      </a:rPr>
                      <a:t>1.5998</a:t>
                    </a:r>
                  </a:p>
                  <a:p>
                    <a:pPr>
                      <a:defRPr/>
                    </a:pPr>
                    <a:r>
                      <a:rPr lang="en-US" b="1" baseline="0" dirty="0">
                        <a:solidFill>
                          <a:srgbClr val="FF0000"/>
                        </a:solidFill>
                      </a:rPr>
                      <a:t>
R² = 0.6783</a:t>
                    </a:r>
                    <a:endParaRPr lang="en-US" b="1" dirty="0">
                      <a:solidFill>
                        <a:srgbClr val="FF0000"/>
                      </a:solidFill>
                    </a:endParaRPr>
                  </a:p>
                </c:rich>
              </c:tx>
              <c:numFmt formatCode="General" sourceLinked="0"/>
            </c:trendlineLbl>
          </c:trendline>
          <c:xVal>
            <c:numRef>
              <c:f>'Emittance Extrap'!$B$13:$B$16</c:f>
              <c:numCache>
                <c:formatCode>0.0000</c:formatCode>
                <c:ptCount val="4"/>
                <c:pt idx="0">
                  <c:v>1.0089600000000001</c:v>
                </c:pt>
                <c:pt idx="1">
                  <c:v>0.11123</c:v>
                </c:pt>
                <c:pt idx="2">
                  <c:v>0.44280000000000003</c:v>
                </c:pt>
                <c:pt idx="3">
                  <c:v>0.60799999999999998</c:v>
                </c:pt>
              </c:numCache>
            </c:numRef>
          </c:xVal>
          <c:yVal>
            <c:numRef>
              <c:f>'Emittance Extrap'!$E$13:$E$16</c:f>
              <c:numCache>
                <c:formatCode>0.000</c:formatCode>
                <c:ptCount val="4"/>
                <c:pt idx="0">
                  <c:v>15.279294006159672</c:v>
                </c:pt>
                <c:pt idx="1">
                  <c:v>5.9226807281619118</c:v>
                </c:pt>
                <c:pt idx="2">
                  <c:v>4.6679317697228173</c:v>
                </c:pt>
                <c:pt idx="3">
                  <c:v>6.382914001421466</c:v>
                </c:pt>
              </c:numCache>
            </c:numRef>
          </c:yVal>
          <c:smooth val="1"/>
        </c:ser>
        <c:ser>
          <c:idx val="4"/>
          <c:order val="1"/>
          <c:tx>
            <c:v>MERIT-Ev</c:v>
          </c:tx>
          <c:spPr>
            <a:ln>
              <a:noFill/>
            </a:ln>
          </c:spPr>
          <c:marker>
            <c:spPr>
              <a:solidFill>
                <a:srgbClr val="0000CC"/>
              </a:solidFill>
            </c:spPr>
          </c:marker>
          <c:trendline>
            <c:spPr>
              <a:ln>
                <a:solidFill>
                  <a:srgbClr val="0000CC"/>
                </a:solidFill>
              </a:ln>
            </c:spPr>
            <c:trendlineType val="linear"/>
            <c:forward val="2.5"/>
            <c:dispRSqr val="1"/>
            <c:dispEq val="1"/>
            <c:trendlineLbl>
              <c:layout>
                <c:manualLayout>
                  <c:x val="5.5390600737132985E-2"/>
                  <c:y val="0.22535052518286605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b="1" baseline="0" dirty="0" err="1">
                        <a:solidFill>
                          <a:srgbClr val="0000CC"/>
                        </a:solidFill>
                      </a:rPr>
                      <a:t>Ev</a:t>
                    </a:r>
                    <a:r>
                      <a:rPr lang="en-US" b="1" baseline="0" dirty="0">
                        <a:solidFill>
                          <a:srgbClr val="00B050"/>
                        </a:solidFill>
                      </a:rPr>
                      <a:t>[2sigma-norm]</a:t>
                    </a:r>
                    <a:r>
                      <a:rPr lang="en-US" b="1" baseline="0" dirty="0">
                        <a:solidFill>
                          <a:schemeClr val="accent1"/>
                        </a:solidFill>
                      </a:rPr>
                      <a:t> </a:t>
                    </a:r>
                    <a:r>
                      <a:rPr lang="en-US" b="1" baseline="0" dirty="0">
                        <a:solidFill>
                          <a:srgbClr val="0000CC"/>
                        </a:solidFill>
                      </a:rPr>
                      <a:t>= 6.0664 </a:t>
                    </a:r>
                    <a:r>
                      <a:rPr lang="en-US" b="1" baseline="0" dirty="0">
                        <a:solidFill>
                          <a:sysClr val="windowText" lastClr="000000"/>
                        </a:solidFill>
                      </a:rPr>
                      <a:t>Intensity</a:t>
                    </a:r>
                    <a:r>
                      <a:rPr lang="en-US" b="1" baseline="0" dirty="0">
                        <a:solidFill>
                          <a:srgbClr val="00B050"/>
                        </a:solidFill>
                      </a:rPr>
                      <a:t>[e13]</a:t>
                    </a:r>
                    <a:r>
                      <a:rPr lang="en-US" b="1" baseline="0" dirty="0">
                        <a:solidFill>
                          <a:schemeClr val="accent1"/>
                        </a:solidFill>
                      </a:rPr>
                      <a:t> </a:t>
                    </a:r>
                    <a:r>
                      <a:rPr lang="en-US" b="1" baseline="0" dirty="0">
                        <a:solidFill>
                          <a:srgbClr val="0000CC"/>
                        </a:solidFill>
                      </a:rPr>
                      <a:t>+ </a:t>
                    </a:r>
                    <a:r>
                      <a:rPr lang="en-US" b="1" baseline="0" dirty="0" smtClean="0">
                        <a:solidFill>
                          <a:srgbClr val="0000CC"/>
                        </a:solidFill>
                      </a:rPr>
                      <a:t>5.6415</a:t>
                    </a:r>
                  </a:p>
                  <a:p>
                    <a:pPr>
                      <a:defRPr/>
                    </a:pPr>
                    <a:r>
                      <a:rPr lang="en-US" b="1" baseline="0" dirty="0">
                        <a:solidFill>
                          <a:schemeClr val="accent1"/>
                        </a:solidFill>
                      </a:rPr>
                      <a:t>
</a:t>
                    </a:r>
                    <a:r>
                      <a:rPr lang="en-US" b="1" baseline="0" dirty="0">
                        <a:solidFill>
                          <a:srgbClr val="0000CC"/>
                        </a:solidFill>
                      </a:rPr>
                      <a:t>R² = 0.6321</a:t>
                    </a:r>
                    <a:endParaRPr lang="en-US" b="1" dirty="0">
                      <a:solidFill>
                        <a:srgbClr val="0000CC"/>
                      </a:solidFill>
                    </a:endParaRPr>
                  </a:p>
                </c:rich>
              </c:tx>
              <c:numFmt formatCode="General" sourceLinked="0"/>
            </c:trendlineLbl>
          </c:trendline>
          <c:xVal>
            <c:numRef>
              <c:f>'Emittance Extrap'!$B$13:$B$16</c:f>
              <c:numCache>
                <c:formatCode>0.0000</c:formatCode>
                <c:ptCount val="4"/>
                <c:pt idx="0">
                  <c:v>1.0089600000000001</c:v>
                </c:pt>
                <c:pt idx="1">
                  <c:v>0.11123</c:v>
                </c:pt>
                <c:pt idx="2">
                  <c:v>0.44280000000000003</c:v>
                </c:pt>
                <c:pt idx="3">
                  <c:v>0.60799999999999998</c:v>
                </c:pt>
              </c:numCache>
            </c:numRef>
          </c:xVal>
          <c:yVal>
            <c:numRef>
              <c:f>'Emittance Extrap'!$H$13:$H$16</c:f>
              <c:numCache>
                <c:formatCode>0.000</c:formatCode>
                <c:ptCount val="4"/>
                <c:pt idx="0">
                  <c:v>10.224806631865304</c:v>
                </c:pt>
                <c:pt idx="1">
                  <c:v>4.7892940776413502</c:v>
                </c:pt>
                <c:pt idx="2">
                  <c:v>8.6364962135137127</c:v>
                </c:pt>
                <c:pt idx="3">
                  <c:v>11.351648132490258</c:v>
                </c:pt>
              </c:numCache>
            </c:numRef>
          </c:yVal>
          <c:smooth val="1"/>
        </c:ser>
        <c:axId val="46307584"/>
        <c:axId val="46316928"/>
      </c:scatterChart>
      <c:valAx>
        <c:axId val="4630758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Beam intensity (1E13)</a:t>
                </a:r>
              </a:p>
            </c:rich>
          </c:tx>
          <c:layout/>
        </c:title>
        <c:numFmt formatCode="0.0000" sourceLinked="1"/>
        <c:tickLblPos val="nextTo"/>
        <c:crossAx val="46316928"/>
        <c:crosses val="autoZero"/>
        <c:crossBetween val="midCat"/>
      </c:valAx>
      <c:valAx>
        <c:axId val="4631692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Eh &amp; Ev  [norm]</a:t>
                </a:r>
              </a:p>
            </c:rich>
          </c:tx>
          <c:layout/>
        </c:title>
        <c:numFmt formatCode="0.000" sourceLinked="1"/>
        <c:tickLblPos val="nextTo"/>
        <c:crossAx val="46307584"/>
        <c:crosses val="autoZero"/>
        <c:crossBetween val="midCat"/>
      </c:valAx>
    </c:plotArea>
    <c:legend>
      <c:legendPos val="r"/>
      <c:legendEntry>
        <c:idx val="-1"/>
        <c:delete val="1"/>
      </c:legendEntry>
      <c:layout>
        <c:manualLayout>
          <c:xMode val="edge"/>
          <c:yMode val="edge"/>
          <c:x val="0.30638472993314275"/>
          <c:y val="0.19270714727764221"/>
          <c:w val="0.40444909933761058"/>
          <c:h val="0.10109696153314479"/>
        </c:manualLayout>
      </c:layout>
      <c:spPr>
        <a:solidFill>
          <a:schemeClr val="accent3">
            <a:lumMod val="20000"/>
            <a:lumOff val="80000"/>
          </a:schemeClr>
        </a:solidFill>
      </c:spPr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2" tIns="47811" rIns="95622" bIns="47811" numCol="1" anchor="t" anchorCtr="0" compatLnSpc="1">
            <a:prstTxWarp prst="textNoShape">
              <a:avLst/>
            </a:prstTxWarp>
          </a:bodyPr>
          <a:lstStyle>
            <a:lvl1pPr defTabSz="955675">
              <a:defRPr sz="1300"/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2" tIns="47811" rIns="95622" bIns="47811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/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2" tIns="47811" rIns="95622" bIns="478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2" tIns="47811" rIns="95622" bIns="47811" numCol="1" anchor="b" anchorCtr="0" compatLnSpc="1">
            <a:prstTxWarp prst="textNoShape">
              <a:avLst/>
            </a:prstTxWarp>
          </a:bodyPr>
          <a:lstStyle>
            <a:lvl1pPr defTabSz="955675">
              <a:defRPr sz="1300"/>
            </a:lvl1pPr>
          </a:lstStyle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2" tIns="47811" rIns="95622" bIns="47811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/>
            </a:lvl1pPr>
          </a:lstStyle>
          <a:p>
            <a:fld id="{003CB03E-B2BF-4414-9AEC-C40A9F47FF0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764ADB-BD4D-48EF-AA2D-201F003178D1}" type="slidenum">
              <a:rPr lang="en-US"/>
              <a:pPr/>
              <a:t>1</a:t>
            </a:fld>
            <a:endParaRPr lang="en-U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99EBB1-0F50-4A52-9B5B-93972FFE1216}" type="slidenum">
              <a:rPr lang="en-US"/>
              <a:pPr/>
              <a:t>2</a:t>
            </a:fld>
            <a:endParaRPr lang="en-US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99EBB1-0F50-4A52-9B5B-93972FFE1216}" type="slidenum">
              <a:rPr lang="en-US"/>
              <a:pPr/>
              <a:t>3</a:t>
            </a:fld>
            <a:endParaRPr lang="en-US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1" name="Rectangle 3"/>
          <p:cNvSpPr>
            <a:spLocks noChangeArrowheads="1"/>
          </p:cNvSpPr>
          <p:nvPr/>
        </p:nvSpPr>
        <p:spPr bwMode="auto">
          <a:xfrm>
            <a:off x="0" y="0"/>
            <a:ext cx="1752600" cy="487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grpSp>
        <p:nvGrpSpPr>
          <p:cNvPr id="222216" name="Group 8"/>
          <p:cNvGrpSpPr>
            <a:grpSpLocks/>
          </p:cNvGrpSpPr>
          <p:nvPr/>
        </p:nvGrpSpPr>
        <p:grpSpPr bwMode="auto">
          <a:xfrm>
            <a:off x="1116013" y="954088"/>
            <a:ext cx="7596187" cy="304800"/>
            <a:chOff x="400" y="336"/>
            <a:chExt cx="5088" cy="192"/>
          </a:xfrm>
        </p:grpSpPr>
        <p:sp>
          <p:nvSpPr>
            <p:cNvPr id="222217" name="Rectangle 9"/>
            <p:cNvSpPr>
              <a:spLocks noChangeArrowheads="1"/>
            </p:cNvSpPr>
            <p:nvPr userDrawn="1"/>
          </p:nvSpPr>
          <p:spPr bwMode="auto">
            <a:xfrm>
              <a:off x="3952" y="336"/>
              <a:ext cx="1536" cy="192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22218" name="Line 10"/>
            <p:cNvSpPr>
              <a:spLocks noChangeShapeType="1"/>
            </p:cNvSpPr>
            <p:nvPr userDrawn="1"/>
          </p:nvSpPr>
          <p:spPr bwMode="auto">
            <a:xfrm>
              <a:off x="400" y="432"/>
              <a:ext cx="5088" cy="0"/>
            </a:xfrm>
            <a:prstGeom prst="line">
              <a:avLst/>
            </a:prstGeom>
            <a:noFill/>
            <a:ln w="444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221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268413"/>
            <a:ext cx="6629400" cy="2084387"/>
          </a:xfrm>
        </p:spPr>
        <p:txBody>
          <a:bodyPr/>
          <a:lstStyle>
            <a:lvl1pPr>
              <a:defRPr sz="3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222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763713" y="3962400"/>
            <a:ext cx="6911975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2221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September 25, 2008</a:t>
            </a:r>
            <a:endParaRPr lang="en-US"/>
          </a:p>
        </p:txBody>
      </p:sp>
      <p:sp>
        <p:nvSpPr>
          <p:cNvPr id="222222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I.Efthymiopoulos - CERN</a:t>
            </a:r>
          </a:p>
        </p:txBody>
      </p:sp>
      <p:sp>
        <p:nvSpPr>
          <p:cNvPr id="222223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0201D2C-3939-4319-AC54-906855E27A53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222224" name="Picture 16" descr="numu-050708a-web-1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463" y="71438"/>
            <a:ext cx="827087" cy="981075"/>
          </a:xfrm>
          <a:prstGeom prst="rect">
            <a:avLst/>
          </a:prstGeom>
          <a:noFill/>
        </p:spPr>
      </p:pic>
      <p:pic>
        <p:nvPicPr>
          <p:cNvPr id="222225" name="Picture 17" descr="CERN7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45475" y="115888"/>
            <a:ext cx="790575" cy="790575"/>
          </a:xfrm>
          <a:prstGeom prst="rect">
            <a:avLst/>
          </a:prstGeom>
          <a:noFill/>
        </p:spPr>
      </p:pic>
      <p:sp>
        <p:nvSpPr>
          <p:cNvPr id="222226" name="Line 18"/>
          <p:cNvSpPr>
            <a:spLocks noChangeShapeType="1"/>
          </p:cNvSpPr>
          <p:nvPr/>
        </p:nvSpPr>
        <p:spPr bwMode="auto">
          <a:xfrm>
            <a:off x="0" y="4868863"/>
            <a:ext cx="1763713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25, 2008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I.Efthymiopoulos - CERN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E5CE59-1F7D-4CC5-90C4-EB65BDADF0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9088" y="277813"/>
            <a:ext cx="2017712" cy="6103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1188" y="277813"/>
            <a:ext cx="5905500" cy="6103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25, 2008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I.Efthymiopoulos - CERN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3E651B-4B78-45C1-9ED9-34033F0FB5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277813"/>
            <a:ext cx="727233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484313"/>
            <a:ext cx="8075612" cy="2371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1188" y="4008438"/>
            <a:ext cx="8075612" cy="2373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453188"/>
            <a:ext cx="1981200" cy="2555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September 25, 2008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453188"/>
            <a:ext cx="2971800" cy="25241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I.Efthymiopoulos - CERN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453188"/>
            <a:ext cx="1905000" cy="252412"/>
          </a:xfrm>
        </p:spPr>
        <p:txBody>
          <a:bodyPr/>
          <a:lstStyle>
            <a:lvl1pPr>
              <a:defRPr/>
            </a:lvl1pPr>
          </a:lstStyle>
          <a:p>
            <a:fld id="{7085505D-925F-48E1-93FE-3D3739C756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277813"/>
            <a:ext cx="727233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11188" y="1484313"/>
            <a:ext cx="8075612" cy="2371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188" y="4008438"/>
            <a:ext cx="8075612" cy="2373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453188"/>
            <a:ext cx="1981200" cy="2555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September 25, 2008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453188"/>
            <a:ext cx="2971800" cy="25241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I.Efthymiopoulos - CERN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453188"/>
            <a:ext cx="1905000" cy="252412"/>
          </a:xfrm>
        </p:spPr>
        <p:txBody>
          <a:bodyPr/>
          <a:lstStyle>
            <a:lvl1pPr>
              <a:defRPr/>
            </a:lvl1pPr>
          </a:lstStyle>
          <a:p>
            <a:fld id="{363BF78D-A379-49E3-A9CB-73417929EC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25, 2008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I.Efthymiopoulos - CERN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7063F5-F902-4A1C-92AE-4868E37DE2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25, 2008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I.Efthymiopoulos - CERN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BA35B2-1559-4440-95BB-9025AACEDB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484313"/>
            <a:ext cx="3960812" cy="489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484313"/>
            <a:ext cx="3962400" cy="489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25, 2008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I.Efthymiopoulos - CERN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F7180E-D7D2-4BF7-B8A0-7D38CC283C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25, 2008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I.Efthymiopoulos - CERN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B0E1C4-FB2D-4554-A80A-D482B44DF5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25, 2008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I.Efthymiopoulos - CERN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7121AF-6C1C-4C5A-93D0-563E376587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25, 2008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I.Efthymiopoulos - CERN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25D5CF-E3E7-433B-980E-E935B9C75F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25, 2008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I.Efthymiopoulos - CERN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06F53C-F148-47A5-AF2F-2475A7046D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25, 2008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I.Efthymiopoulos - CERN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78E7F6-6331-428A-97F9-A1420D64A9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7" name="Rectangle 3"/>
          <p:cNvSpPr>
            <a:spLocks noChangeArrowheads="1"/>
          </p:cNvSpPr>
          <p:nvPr/>
        </p:nvSpPr>
        <p:spPr bwMode="auto">
          <a:xfrm>
            <a:off x="0" y="1125538"/>
            <a:ext cx="609600" cy="52562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grpSp>
        <p:nvGrpSpPr>
          <p:cNvPr id="221188" name="Group 4"/>
          <p:cNvGrpSpPr>
            <a:grpSpLocks/>
          </p:cNvGrpSpPr>
          <p:nvPr/>
        </p:nvGrpSpPr>
        <p:grpSpPr bwMode="auto">
          <a:xfrm>
            <a:off x="381000" y="1268413"/>
            <a:ext cx="8305800" cy="182562"/>
            <a:chOff x="240" y="893"/>
            <a:chExt cx="5232" cy="115"/>
          </a:xfrm>
        </p:grpSpPr>
        <p:sp>
          <p:nvSpPr>
            <p:cNvPr id="221189" name="Rectangle 5"/>
            <p:cNvSpPr>
              <a:spLocks noChangeArrowheads="1"/>
            </p:cNvSpPr>
            <p:nvPr/>
          </p:nvSpPr>
          <p:spPr bwMode="auto">
            <a:xfrm>
              <a:off x="4320" y="893"/>
              <a:ext cx="1152" cy="115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21190" name="Line 6"/>
            <p:cNvSpPr>
              <a:spLocks noChangeShapeType="1"/>
            </p:cNvSpPr>
            <p:nvPr/>
          </p:nvSpPr>
          <p:spPr bwMode="auto">
            <a:xfrm>
              <a:off x="240" y="941"/>
              <a:ext cx="523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119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277813"/>
            <a:ext cx="72723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119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484313"/>
            <a:ext cx="8075612" cy="489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119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53188"/>
            <a:ext cx="19812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en-US" smtClean="0"/>
              <a:t>September 25, 2008</a:t>
            </a:r>
            <a:endParaRPr lang="en-US"/>
          </a:p>
        </p:txBody>
      </p:sp>
      <p:sp>
        <p:nvSpPr>
          <p:cNvPr id="22119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53188"/>
            <a:ext cx="29718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en-US"/>
              <a:t>I.Efthymiopoulos - CERN</a:t>
            </a:r>
          </a:p>
        </p:txBody>
      </p:sp>
      <p:sp>
        <p:nvSpPr>
          <p:cNvPr id="22119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8E8131CC-5EA4-410D-AE2D-E05B2959C3B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21196" name="Line 12"/>
          <p:cNvSpPr>
            <a:spLocks noChangeShapeType="1"/>
          </p:cNvSpPr>
          <p:nvPr/>
        </p:nvSpPr>
        <p:spPr bwMode="auto">
          <a:xfrm>
            <a:off x="0" y="6381750"/>
            <a:ext cx="609600" cy="0"/>
          </a:xfrm>
          <a:prstGeom prst="line">
            <a:avLst/>
          </a:prstGeom>
          <a:noFill/>
          <a:ln w="444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transition spd="med"/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28.png"/><Relationship Id="rId2" Type="http://schemas.openxmlformats.org/officeDocument/2006/relationships/hyperlink" Target="http://ab-dep-op-elogbook.web.cern.ch/ab-dep-op-elogbook/elogbook/view.php?attachId=1014015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ab-dep-op-elogbook.web.cern.ch/ab-dep-op-elogbook/elogbook/view.php?attachId=1014010" TargetMode="External"/><Relationship Id="rId5" Type="http://schemas.openxmlformats.org/officeDocument/2006/relationships/image" Target="../media/image27.png"/><Relationship Id="rId4" Type="http://schemas.openxmlformats.org/officeDocument/2006/relationships/hyperlink" Target="http://ab-dep-op-elogbook.web.cern.ch/ab-dep-op-elogbook/elogbook/view.php?attachId=101401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31.png"/><Relationship Id="rId2" Type="http://schemas.openxmlformats.org/officeDocument/2006/relationships/hyperlink" Target="http://ab-dep-op-elogbook.web.cern.ch/ab-dep-op-elogbook/elogbook/view.php?attachId=1014018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ab-dep-op-elogbook.web.cern.ch/ab-dep-op-elogbook/elogbook/view.php?attachId=1014024" TargetMode="External"/><Relationship Id="rId5" Type="http://schemas.openxmlformats.org/officeDocument/2006/relationships/image" Target="../media/image30.png"/><Relationship Id="rId4" Type="http://schemas.openxmlformats.org/officeDocument/2006/relationships/hyperlink" Target="http://ab-dep-op-elogbook.web.cern.ch/ab-dep-op-elogbook/elogbook/view.php?attachId=1014022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gi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2.png"/><Relationship Id="rId2" Type="http://schemas.openxmlformats.org/officeDocument/2006/relationships/hyperlink" Target="http://ab-dep-op-elogbook.web.cern.ch/ab-dep-op-elogbook/elogbook/view.php?attachId=1013585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ab-dep-op-elogbook.web.cern.ch/ab-dep-op-elogbook/elogbook/view.php?attachId=1013589" TargetMode="External"/><Relationship Id="rId5" Type="http://schemas.openxmlformats.org/officeDocument/2006/relationships/image" Target="../media/image21.png"/><Relationship Id="rId4" Type="http://schemas.openxmlformats.org/officeDocument/2006/relationships/hyperlink" Target="http://ab-dep-op-elogbook.web.cern.ch/ab-dep-op-elogbook/elogbook/view.php?attachId=1013588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5.png"/><Relationship Id="rId2" Type="http://schemas.openxmlformats.org/officeDocument/2006/relationships/hyperlink" Target="http://ab-dep-op-elogbook.web.cern.ch/ab-dep-op-elogbook/elogbook/view.php?attachId=1013590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ab-dep-op-elogbook.web.cern.ch/ab-dep-op-elogbook/elogbook/view.php?attachId=1013593" TargetMode="External"/><Relationship Id="rId5" Type="http://schemas.openxmlformats.org/officeDocument/2006/relationships/image" Target="../media/image24.png"/><Relationship Id="rId4" Type="http://schemas.openxmlformats.org/officeDocument/2006/relationships/hyperlink" Target="http://ab-dep-op-elogbook.web.cern.ch/ab-dep-op-elogbook/elogbook/view.php?attachId=101359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7400" y="1268413"/>
            <a:ext cx="6629400" cy="22320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MERIT beam </a:t>
            </a:r>
            <a:r>
              <a:rPr lang="en-US" dirty="0" smtClean="0">
                <a:solidFill>
                  <a:schemeClr val="tx1"/>
                </a:solidFill>
              </a:rPr>
              <a:t>spot from optics 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sz="2800" dirty="0" smtClean="0">
                <a:solidFill>
                  <a:srgbClr val="FF0000"/>
                </a:solidFill>
              </a:rPr>
              <a:t>(update of July 16,2008 talk)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rgbClr val="00CC00"/>
              </a:solidFill>
            </a:endParaRP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85918" y="4000504"/>
            <a:ext cx="3816350" cy="630238"/>
          </a:xfrm>
        </p:spPr>
        <p:txBody>
          <a:bodyPr/>
          <a:lstStyle/>
          <a:p>
            <a:pPr marL="508000" indent="-508000" algn="l">
              <a:lnSpc>
                <a:spcPct val="80000"/>
              </a:lnSpc>
              <a:tabLst>
                <a:tab pos="0" algn="l"/>
              </a:tabLst>
            </a:pPr>
            <a:r>
              <a:rPr lang="en-US" sz="1600" u="sng" dirty="0" err="1">
                <a:solidFill>
                  <a:srgbClr val="339966"/>
                </a:solidFill>
              </a:rPr>
              <a:t>I.Efthymiopoulos</a:t>
            </a:r>
            <a:r>
              <a:rPr lang="en-US" sz="1600" u="sng" dirty="0">
                <a:solidFill>
                  <a:srgbClr val="339966"/>
                </a:solidFill>
              </a:rPr>
              <a:t> – CERN, AB Dept</a:t>
            </a:r>
            <a:r>
              <a:rPr lang="en-US" sz="1600" u="sng" dirty="0" smtClean="0">
                <a:solidFill>
                  <a:srgbClr val="339966"/>
                </a:solidFill>
              </a:rPr>
              <a:t>.</a:t>
            </a:r>
            <a:endParaRPr lang="en-US" sz="1200" dirty="0">
              <a:solidFill>
                <a:srgbClr val="339966"/>
              </a:solidFill>
            </a:endParaRPr>
          </a:p>
        </p:txBody>
      </p:sp>
      <p:sp>
        <p:nvSpPr>
          <p:cNvPr id="132100" name="Rectangle 4"/>
          <p:cNvSpPr>
            <a:spLocks noChangeArrowheads="1"/>
          </p:cNvSpPr>
          <p:nvPr/>
        </p:nvSpPr>
        <p:spPr bwMode="auto">
          <a:xfrm>
            <a:off x="6705600" y="6021388"/>
            <a:ext cx="22098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000" dirty="0" smtClean="0"/>
              <a:t>MERIT, VRVS Meeting</a:t>
            </a:r>
            <a:endParaRPr lang="en-US" sz="1000" dirty="0"/>
          </a:p>
          <a:p>
            <a:pPr>
              <a:lnSpc>
                <a:spcPct val="110000"/>
              </a:lnSpc>
            </a:pPr>
            <a:r>
              <a:rPr lang="en-US" sz="1000" dirty="0" smtClean="0"/>
              <a:t>September </a:t>
            </a:r>
            <a:r>
              <a:rPr lang="en-US" sz="1000" dirty="0" smtClean="0"/>
              <a:t>25, </a:t>
            </a:r>
            <a:r>
              <a:rPr lang="en-US" sz="1000" dirty="0" smtClean="0"/>
              <a:t>2008</a:t>
            </a:r>
            <a:endParaRPr lang="en-US" sz="1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25, 2008</a:t>
            </a:r>
            <a:endParaRPr lang="en-US"/>
          </a:p>
        </p:txBody>
      </p:sp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Beam Emittance measurement – 24 GeV/c</a:t>
            </a:r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1800" dirty="0"/>
              <a:t>Friday 02.11@14:55PM</a:t>
            </a:r>
          </a:p>
          <a:p>
            <a:pPr>
              <a:buFont typeface="Wingdings" pitchFamily="2" charset="2"/>
              <a:buNone/>
            </a:pPr>
            <a:r>
              <a:rPr lang="en-US" sz="1800" b="1" dirty="0"/>
              <a:t>Beam intensity: </a:t>
            </a:r>
          </a:p>
          <a:p>
            <a:r>
              <a:rPr lang="en-US" sz="1800" dirty="0"/>
              <a:t>2.5E11/bunch </a:t>
            </a:r>
          </a:p>
          <a:p>
            <a:r>
              <a:rPr lang="en-US" sz="1800" dirty="0"/>
              <a:t>16 bunches</a:t>
            </a:r>
          </a:p>
        </p:txBody>
      </p:sp>
      <p:pic>
        <p:nvPicPr>
          <p:cNvPr id="346124" name="Picture 12" descr="BSM last turn all 16 bunches.pn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1428736"/>
            <a:ext cx="3805262" cy="3399313"/>
          </a:xfrm>
          <a:prstGeom prst="rect">
            <a:avLst/>
          </a:prstGeom>
          <a:noFill/>
        </p:spPr>
      </p:pic>
      <p:pic>
        <p:nvPicPr>
          <p:cNvPr id="346122" name="Picture 10" descr="FWSV75.pn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2928934"/>
            <a:ext cx="4714876" cy="3487044"/>
          </a:xfrm>
          <a:prstGeom prst="rect">
            <a:avLst/>
          </a:prstGeom>
          <a:noFill/>
        </p:spPr>
      </p:pic>
      <p:pic>
        <p:nvPicPr>
          <p:cNvPr id="346120" name="Picture 8" descr="FWSH64.png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429124" y="3071810"/>
            <a:ext cx="4552950" cy="3368675"/>
          </a:xfrm>
          <a:prstGeom prst="rect">
            <a:avLst/>
          </a:prstGeom>
          <a:noFill/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BF78D-A379-49E3-A9CB-73417929EC9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25, 2008</a:t>
            </a:r>
            <a:endParaRPr lang="en-US"/>
          </a:p>
        </p:txBody>
      </p:sp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 </a:t>
            </a:r>
            <a:r>
              <a:rPr lang="en-US" dirty="0" err="1"/>
              <a:t>Emittance</a:t>
            </a:r>
            <a:r>
              <a:rPr lang="en-US" dirty="0"/>
              <a:t> measurement – 24 </a:t>
            </a:r>
            <a:r>
              <a:rPr lang="en-US" dirty="0" err="1"/>
              <a:t>GeV</a:t>
            </a:r>
            <a:r>
              <a:rPr lang="en-US" dirty="0"/>
              <a:t>/c</a:t>
            </a:r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1800" dirty="0"/>
              <a:t>Friday 02.11@16:02PM</a:t>
            </a:r>
          </a:p>
          <a:p>
            <a:pPr>
              <a:buFont typeface="Wingdings" pitchFamily="2" charset="2"/>
              <a:buNone/>
            </a:pPr>
            <a:r>
              <a:rPr lang="en-US" sz="1800" b="1" dirty="0"/>
              <a:t>Beam intensity: </a:t>
            </a:r>
          </a:p>
          <a:p>
            <a:r>
              <a:rPr lang="en-US" sz="1800" dirty="0"/>
              <a:t>16 bunches, </a:t>
            </a:r>
          </a:p>
          <a:p>
            <a:r>
              <a:rPr lang="en-US" sz="1800" dirty="0"/>
              <a:t>6E12 protons</a:t>
            </a:r>
          </a:p>
        </p:txBody>
      </p:sp>
      <p:pic>
        <p:nvPicPr>
          <p:cNvPr id="347144" name="Picture 8" descr="OpDisp.pn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1500174"/>
            <a:ext cx="5181600" cy="3454400"/>
          </a:xfrm>
          <a:prstGeom prst="rect">
            <a:avLst/>
          </a:prstGeom>
          <a:noFill/>
        </p:spPr>
      </p:pic>
      <p:pic>
        <p:nvPicPr>
          <p:cNvPr id="347146" name="Picture 10" descr="FWSV75.pn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2857496"/>
            <a:ext cx="4633914" cy="3430565"/>
          </a:xfrm>
          <a:prstGeom prst="rect">
            <a:avLst/>
          </a:prstGeom>
          <a:noFill/>
        </p:spPr>
      </p:pic>
      <p:pic>
        <p:nvPicPr>
          <p:cNvPr id="347148" name="Picture 12" descr="FWSH64.png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929190" y="3500438"/>
            <a:ext cx="4038600" cy="2987675"/>
          </a:xfrm>
          <a:prstGeom prst="rect">
            <a:avLst/>
          </a:prstGeom>
          <a:noFill/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BF78D-A379-49E3-A9CB-73417929EC9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Beam </a:t>
            </a:r>
            <a:r>
              <a:rPr lang="en-US" dirty="0" err="1" smtClean="0"/>
              <a:t>Emittance</a:t>
            </a:r>
            <a:r>
              <a:rPr lang="en-US" dirty="0" smtClean="0"/>
              <a:t> </a:t>
            </a:r>
            <a:r>
              <a:rPr lang="en-US" dirty="0" smtClean="0"/>
              <a:t>measurement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half" idx="1"/>
          </p:nvPr>
        </p:nvSpPr>
        <p:spPr>
          <a:xfrm>
            <a:off x="611188" y="1484313"/>
            <a:ext cx="8075612" cy="515927"/>
          </a:xfrm>
        </p:spPr>
        <p:txBody>
          <a:bodyPr/>
          <a:lstStyle/>
          <a:p>
            <a:r>
              <a:rPr lang="en-US" dirty="0" smtClean="0"/>
              <a:t>Summary of measured data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25, 2008</a:t>
            </a:r>
            <a:endParaRPr lang="en-US"/>
          </a:p>
        </p:txBody>
      </p:sp>
      <p:sp>
        <p:nvSpPr>
          <p:cNvPr id="16" name="Content Placeholder 1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Using the formulas of slide #6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in good agreement with the online calculations</a:t>
            </a:r>
            <a:endParaRPr lang="en-US" dirty="0"/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000240"/>
            <a:ext cx="7359650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BF78D-A379-49E3-A9CB-73417929EC95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4500570"/>
            <a:ext cx="4967297" cy="1310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Emittance</a:t>
            </a:r>
            <a:r>
              <a:rPr lang="en-US" dirty="0" smtClean="0"/>
              <a:t> extrapolation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611188" y="1484313"/>
          <a:ext cx="8075612" cy="4897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25, 2008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BF78D-A379-49E3-A9CB-73417929EC9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Estimated beam spot and density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Use the extrapolated </a:t>
            </a:r>
            <a:r>
              <a:rPr lang="en-US" dirty="0" err="1" smtClean="0"/>
              <a:t>emittances</a:t>
            </a:r>
            <a:r>
              <a:rPr lang="en-US" dirty="0" smtClean="0"/>
              <a:t> to estimate the beam spot and energy density at target 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25, 2008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BF78D-A379-49E3-A9CB-73417929EC95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9" name="Picture 8" descr="bspot-25sep08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6182" y="2000240"/>
            <a:ext cx="4572000" cy="45720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25, 2008</a:t>
            </a:r>
            <a:endParaRPr lang="en-US"/>
          </a:p>
        </p:txBody>
      </p:sp>
      <p:pic>
        <p:nvPicPr>
          <p:cNvPr id="165901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1773238"/>
            <a:ext cx="8135937" cy="368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MERIT </a:t>
            </a:r>
            <a:r>
              <a:rPr lang="en-US" dirty="0" smtClean="0"/>
              <a:t>Elements – </a:t>
            </a:r>
            <a:r>
              <a:rPr lang="en-US" dirty="0"/>
              <a:t>Layout</a:t>
            </a:r>
          </a:p>
        </p:txBody>
      </p:sp>
      <p:sp>
        <p:nvSpPr>
          <p:cNvPr id="17" name="Oval 16"/>
          <p:cNvSpPr/>
          <p:nvPr/>
        </p:nvSpPr>
        <p:spPr>
          <a:xfrm>
            <a:off x="2321910" y="4036016"/>
            <a:ext cx="357190" cy="285752"/>
          </a:xfrm>
          <a:prstGeom prst="ellipse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973184" y="4036016"/>
            <a:ext cx="357190" cy="285752"/>
          </a:xfrm>
          <a:prstGeom prst="ellipse">
            <a:avLst/>
          </a:prstGeom>
          <a:noFill/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utoShape 5"/>
          <p:cNvSpPr>
            <a:spLocks/>
          </p:cNvSpPr>
          <p:nvPr/>
        </p:nvSpPr>
        <p:spPr bwMode="auto">
          <a:xfrm>
            <a:off x="6643702" y="5143512"/>
            <a:ext cx="1714512" cy="430887"/>
          </a:xfrm>
          <a:prstGeom prst="borderCallout1">
            <a:avLst>
              <a:gd name="adj1" fmla="val -14240"/>
              <a:gd name="adj2" fmla="val 49627"/>
              <a:gd name="adj3" fmla="val -340099"/>
              <a:gd name="adj4" fmla="val 72312"/>
            </a:avLst>
          </a:prstGeom>
          <a:solidFill>
            <a:schemeClr val="bg1"/>
          </a:solidFill>
          <a:ln w="12700" algn="ctr">
            <a:solidFill>
              <a:srgbClr val="008000"/>
            </a:solidFill>
            <a:miter lim="800000"/>
            <a:headEnd/>
            <a:tailEnd type="triangle" w="med" len="med"/>
          </a:ln>
          <a:effectLst/>
        </p:spPr>
        <p:txBody>
          <a:bodyPr wrap="square" lIns="45720" rIns="45720">
            <a:spAutoFit/>
          </a:bodyPr>
          <a:lstStyle/>
          <a:p>
            <a:pPr marL="495300" indent="-495300"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en-US" sz="1000" b="1" dirty="0" smtClean="0"/>
              <a:t>QFO.415s</a:t>
            </a:r>
            <a:r>
              <a:rPr lang="en-US" sz="1000" dirty="0" smtClean="0"/>
              <a:t> (focusing) quads</a:t>
            </a:r>
          </a:p>
          <a:p>
            <a:pPr marL="495300" indent="-495300"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en-US" sz="1000" dirty="0" smtClean="0"/>
              <a:t>3 elements in series </a:t>
            </a:r>
            <a:endParaRPr lang="en-US" sz="1000" dirty="0"/>
          </a:p>
        </p:txBody>
      </p:sp>
      <p:cxnSp>
        <p:nvCxnSpPr>
          <p:cNvPr id="27" name="Straight Arrow Connector 26"/>
          <p:cNvCxnSpPr/>
          <p:nvPr/>
        </p:nvCxnSpPr>
        <p:spPr>
          <a:xfrm rot="10800000">
            <a:off x="5929324" y="3857628"/>
            <a:ext cx="1500197" cy="1214446"/>
          </a:xfrm>
          <a:prstGeom prst="straightConnector1">
            <a:avLst/>
          </a:prstGeom>
          <a:ln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AutoShape 5"/>
          <p:cNvSpPr>
            <a:spLocks/>
          </p:cNvSpPr>
          <p:nvPr/>
        </p:nvSpPr>
        <p:spPr bwMode="auto">
          <a:xfrm>
            <a:off x="4143372" y="5143512"/>
            <a:ext cx="1857388" cy="430887"/>
          </a:xfrm>
          <a:prstGeom prst="borderCallout1">
            <a:avLst>
              <a:gd name="adj1" fmla="val -14240"/>
              <a:gd name="adj2" fmla="val 49627"/>
              <a:gd name="adj3" fmla="val -323617"/>
              <a:gd name="adj4" fmla="val 134593"/>
            </a:avLst>
          </a:prstGeom>
          <a:solidFill>
            <a:schemeClr val="bg1"/>
          </a:solidFill>
          <a:ln w="12700" algn="ctr">
            <a:solidFill>
              <a:srgbClr val="CC0099"/>
            </a:solidFill>
            <a:miter lim="800000"/>
            <a:headEnd/>
            <a:tailEnd type="triangle" w="med" len="med"/>
          </a:ln>
          <a:effectLst/>
        </p:spPr>
        <p:txBody>
          <a:bodyPr wrap="square" lIns="45720" rIns="45720">
            <a:spAutoFit/>
          </a:bodyPr>
          <a:lstStyle/>
          <a:p>
            <a:pPr marL="495300" indent="-495300"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en-US" sz="1000" b="1" dirty="0" smtClean="0"/>
              <a:t>QDE.430s</a:t>
            </a:r>
            <a:r>
              <a:rPr lang="en-US" sz="1000" dirty="0" smtClean="0"/>
              <a:t> (de-focusing) quads</a:t>
            </a:r>
          </a:p>
          <a:p>
            <a:pPr marL="495300" indent="-495300"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en-US" sz="1000" dirty="0" smtClean="0"/>
              <a:t>3 elements in series </a:t>
            </a:r>
            <a:endParaRPr lang="en-US" sz="1000" dirty="0"/>
          </a:p>
        </p:txBody>
      </p:sp>
      <p:cxnSp>
        <p:nvCxnSpPr>
          <p:cNvPr id="30" name="Straight Arrow Connector 29"/>
          <p:cNvCxnSpPr/>
          <p:nvPr/>
        </p:nvCxnSpPr>
        <p:spPr>
          <a:xfrm rot="5400000" flipH="1" flipV="1">
            <a:off x="4572000" y="4446888"/>
            <a:ext cx="1071570" cy="71438"/>
          </a:xfrm>
          <a:prstGeom prst="straightConnector1">
            <a:avLst/>
          </a:prstGeom>
          <a:ln>
            <a:solidFill>
              <a:srgbClr val="CC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121AF-6C1C-4C5A-93D0-563E376587C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277813"/>
            <a:ext cx="8072494" cy="990600"/>
          </a:xfrm>
        </p:spPr>
        <p:txBody>
          <a:bodyPr/>
          <a:lstStyle/>
          <a:p>
            <a:r>
              <a:rPr lang="en-US" dirty="0" smtClean="0"/>
              <a:t>Survey data after the MERIT run – 18.12.2007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half" idx="1"/>
          </p:nvPr>
        </p:nvSpPr>
        <p:spPr>
          <a:xfrm>
            <a:off x="611188" y="1484313"/>
            <a:ext cx="8075612" cy="51592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25, 2008</a:t>
            </a:r>
            <a:endParaRPr lang="en-US"/>
          </a:p>
        </p:txBody>
      </p:sp>
      <p:pic>
        <p:nvPicPr>
          <p:cNvPr id="1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09150" y="1428736"/>
            <a:ext cx="7248998" cy="237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678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3571876"/>
            <a:ext cx="8358246" cy="2428892"/>
          </a:xfrm>
          <a:prstGeom prst="rect">
            <a:avLst/>
          </a:prstGeom>
          <a:noFill/>
          <a:ln w="9525">
            <a:solidFill>
              <a:srgbClr val="CC0099"/>
            </a:solidFill>
            <a:miter lim="800000"/>
            <a:headEnd/>
            <a:tailEnd/>
          </a:ln>
          <a:effectLst/>
        </p:spPr>
      </p:pic>
      <p:pic>
        <p:nvPicPr>
          <p:cNvPr id="19" name="Picture 14" descr="060307 nozzle side cut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00100" y="5357826"/>
            <a:ext cx="4125791" cy="107157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0" name="AutoShape 5"/>
          <p:cNvSpPr>
            <a:spLocks/>
          </p:cNvSpPr>
          <p:nvPr/>
        </p:nvSpPr>
        <p:spPr bwMode="auto">
          <a:xfrm>
            <a:off x="6143636" y="6072206"/>
            <a:ext cx="1500198" cy="246221"/>
          </a:xfrm>
          <a:prstGeom prst="borderCallout1">
            <a:avLst>
              <a:gd name="adj1" fmla="val 47055"/>
              <a:gd name="adj2" fmla="val -5476"/>
              <a:gd name="adj3" fmla="val -193817"/>
              <a:gd name="adj4" fmla="val -87228"/>
            </a:avLst>
          </a:prstGeom>
          <a:solidFill>
            <a:schemeClr val="bg1"/>
          </a:solidFill>
          <a:ln w="12700" algn="ctr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square" lIns="45720" rIns="45720">
            <a:spAutoFit/>
          </a:bodyPr>
          <a:lstStyle/>
          <a:p>
            <a:pPr marL="495300" indent="-495300"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en-US" sz="1000" dirty="0" smtClean="0"/>
              <a:t>Upstream face</a:t>
            </a:r>
            <a:r>
              <a:rPr lang="en-US" sz="1000" b="1" dirty="0" smtClean="0"/>
              <a:t>: -72.3cm</a:t>
            </a:r>
            <a:endParaRPr lang="en-US" sz="1000" b="1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BF78D-A379-49E3-A9CB-73417929EC9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Beam optics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Fit parameters: QFO, QDO strengths and locations (within limits)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25, 2008</a:t>
            </a:r>
            <a:endParaRPr lang="en-US"/>
          </a:p>
        </p:txBody>
      </p:sp>
      <p:pic>
        <p:nvPicPr>
          <p:cNvPr id="247814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1857364"/>
            <a:ext cx="3910788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7815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2000240"/>
            <a:ext cx="3429024" cy="2759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7816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43174" y="4929198"/>
            <a:ext cx="6296025" cy="1514475"/>
          </a:xfrm>
          <a:prstGeom prst="rect">
            <a:avLst/>
          </a:prstGeom>
          <a:noFill/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BF78D-A379-49E3-A9CB-73417929EC9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277813"/>
            <a:ext cx="7743854" cy="990600"/>
          </a:xfrm>
        </p:spPr>
        <p:txBody>
          <a:bodyPr/>
          <a:lstStyle/>
          <a:p>
            <a:r>
              <a:rPr lang="en-US" dirty="0" smtClean="0"/>
              <a:t>Beam envelope (1-sigma) </a:t>
            </a:r>
            <a:r>
              <a:rPr lang="en-US" sz="1800" dirty="0" smtClean="0"/>
              <a:t>- </a:t>
            </a:r>
            <a:r>
              <a:rPr lang="en-US" sz="1800" dirty="0" smtClean="0">
                <a:solidFill>
                  <a:srgbClr val="FF0000"/>
                </a:solidFill>
                <a:sym typeface="Symbol"/>
              </a:rPr>
              <a:t>=0.25 (</a:t>
            </a:r>
            <a:r>
              <a:rPr lang="en-US" sz="1800" dirty="0" err="1" smtClean="0">
                <a:solidFill>
                  <a:srgbClr val="FF0000"/>
                </a:solidFill>
                <a:sym typeface="Symbol"/>
              </a:rPr>
              <a:t>mm.mrad</a:t>
            </a:r>
            <a:r>
              <a:rPr lang="en-US" sz="1800" dirty="0" smtClean="0">
                <a:solidFill>
                  <a:srgbClr val="FF0000"/>
                </a:solidFill>
                <a:sym typeface="Symbol"/>
              </a:rPr>
              <a:t>), </a:t>
            </a:r>
            <a:r>
              <a:rPr lang="en-US" sz="1800" dirty="0" err="1" smtClean="0">
                <a:solidFill>
                  <a:srgbClr val="FF0000"/>
                </a:solidFill>
                <a:sym typeface="Symbol"/>
              </a:rPr>
              <a:t>Dp</a:t>
            </a:r>
            <a:r>
              <a:rPr lang="en-US" sz="1800" dirty="0" smtClean="0">
                <a:solidFill>
                  <a:srgbClr val="FF0000"/>
                </a:solidFill>
                <a:sym typeface="Symbol"/>
              </a:rPr>
              <a:t>=0.1%</a:t>
            </a:r>
            <a:endParaRPr lang="en-US" sz="1800" dirty="0">
              <a:solidFill>
                <a:srgbClr val="FF0000"/>
              </a:solidFill>
            </a:endParaRPr>
          </a:p>
        </p:txBody>
      </p:sp>
      <p:pic>
        <p:nvPicPr>
          <p:cNvPr id="248839" name="Picture 7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611188" y="2786058"/>
            <a:ext cx="3960812" cy="3065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8840" name="Picture 8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 bwMode="auto">
          <a:xfrm>
            <a:off x="4724400" y="2786058"/>
            <a:ext cx="3962400" cy="3111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25, 2008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642910" y="1643050"/>
            <a:ext cx="4040188" cy="1428760"/>
          </a:xfrm>
        </p:spPr>
        <p:txBody>
          <a:bodyPr/>
          <a:lstStyle/>
          <a:p>
            <a:r>
              <a:rPr lang="en-US" sz="1800" b="0" dirty="0" smtClean="0">
                <a:solidFill>
                  <a:srgbClr val="008000"/>
                </a:solidFill>
              </a:rPr>
              <a:t>Without dispersion term</a:t>
            </a:r>
          </a:p>
          <a:p>
            <a:pPr lvl="1"/>
            <a:r>
              <a:rPr lang="en-US" sz="1800" dirty="0" smtClean="0">
                <a:latin typeface="Symbol" pitchFamily="18" charset="2"/>
              </a:rPr>
              <a:t>s(</a:t>
            </a:r>
            <a:r>
              <a:rPr lang="en-US" sz="1800" dirty="0" smtClean="0"/>
              <a:t>x) = 1.2mm , </a:t>
            </a:r>
            <a:r>
              <a:rPr lang="en-US" sz="1800" dirty="0" smtClean="0">
                <a:latin typeface="Symbol" pitchFamily="18" charset="2"/>
              </a:rPr>
              <a:t>s(</a:t>
            </a:r>
            <a:r>
              <a:rPr lang="en-US" sz="1800" dirty="0" smtClean="0"/>
              <a:t>y) = 1.1 mm</a:t>
            </a:r>
          </a:p>
          <a:p>
            <a:pPr lvl="1"/>
            <a:r>
              <a:rPr lang="en-US" sz="1800" dirty="0" smtClean="0"/>
              <a:t>238 J/</a:t>
            </a:r>
            <a:r>
              <a:rPr lang="en-US" sz="1800" dirty="0" err="1" smtClean="0"/>
              <a:t>gr</a:t>
            </a:r>
            <a:r>
              <a:rPr lang="en-US" sz="1800" dirty="0" smtClean="0"/>
              <a:t> @ 30TP</a:t>
            </a:r>
          </a:p>
          <a:p>
            <a:pPr lvl="1"/>
            <a:endParaRPr lang="en-US" sz="1800" b="0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4294967295"/>
          </p:nvPr>
        </p:nvSpPr>
        <p:spPr>
          <a:xfrm>
            <a:off x="4643438" y="1643050"/>
            <a:ext cx="4041775" cy="1071570"/>
          </a:xfrm>
        </p:spPr>
        <p:txBody>
          <a:bodyPr/>
          <a:lstStyle/>
          <a:p>
            <a:r>
              <a:rPr lang="en-US" sz="1800" b="0" dirty="0" smtClean="0">
                <a:solidFill>
                  <a:srgbClr val="008000"/>
                </a:solidFill>
              </a:rPr>
              <a:t>With dispersion term</a:t>
            </a:r>
          </a:p>
          <a:p>
            <a:pPr lvl="1"/>
            <a:r>
              <a:rPr lang="en-US" sz="1800" dirty="0" smtClean="0">
                <a:latin typeface="Symbol" pitchFamily="18" charset="2"/>
              </a:rPr>
              <a:t>s(</a:t>
            </a:r>
            <a:r>
              <a:rPr lang="en-US" sz="1800" dirty="0" smtClean="0"/>
              <a:t>x) = 2.2mm , </a:t>
            </a:r>
            <a:r>
              <a:rPr lang="en-US" sz="1800" dirty="0" smtClean="0">
                <a:latin typeface="Symbol" pitchFamily="18" charset="2"/>
              </a:rPr>
              <a:t>s(</a:t>
            </a:r>
            <a:r>
              <a:rPr lang="en-US" sz="1800" dirty="0" smtClean="0"/>
              <a:t>y) = 1.1 mm</a:t>
            </a:r>
          </a:p>
          <a:p>
            <a:pPr lvl="1"/>
            <a:r>
              <a:rPr lang="en-US" sz="1800" dirty="0" smtClean="0"/>
              <a:t>130 J/</a:t>
            </a:r>
            <a:r>
              <a:rPr lang="en-US" sz="1800" dirty="0" err="1" smtClean="0"/>
              <a:t>gr</a:t>
            </a:r>
            <a:r>
              <a:rPr lang="en-US" sz="1800" dirty="0" smtClean="0"/>
              <a:t> @ 30TP</a:t>
            </a:r>
          </a:p>
          <a:p>
            <a:pPr lvl="1"/>
            <a:endParaRPr lang="en-US" sz="1800" b="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7180E-D7D2-4BF7-B8A0-7D38CC283C2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25, 2008</a:t>
            </a:r>
            <a:endParaRPr lang="en-US"/>
          </a:p>
        </p:txBody>
      </p:sp>
      <p:sp>
        <p:nvSpPr>
          <p:cNvPr id="3409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 – Beam </a:t>
            </a:r>
            <a:r>
              <a:rPr lang="en-US" dirty="0" err="1" smtClean="0"/>
              <a:t>Emittance</a:t>
            </a:r>
            <a:endParaRPr lang="en-US" dirty="0"/>
          </a:p>
        </p:txBody>
      </p:sp>
      <p:sp>
        <p:nvSpPr>
          <p:cNvPr id="340999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484313"/>
            <a:ext cx="8075612" cy="1087431"/>
          </a:xfrm>
        </p:spPr>
        <p:txBody>
          <a:bodyPr/>
          <a:lstStyle/>
          <a:p>
            <a:r>
              <a:rPr lang="en-US" sz="1800" dirty="0" smtClean="0"/>
              <a:t>For </a:t>
            </a:r>
            <a:r>
              <a:rPr lang="en-US" sz="1800" dirty="0" smtClean="0">
                <a:solidFill>
                  <a:srgbClr val="FF0000"/>
                </a:solidFill>
              </a:rPr>
              <a:t>proton machines</a:t>
            </a:r>
            <a:r>
              <a:rPr lang="en-US" sz="1800" dirty="0" smtClean="0"/>
              <a:t>, the </a:t>
            </a:r>
            <a:r>
              <a:rPr lang="en-US" sz="1800" dirty="0" err="1" smtClean="0"/>
              <a:t>emittance</a:t>
            </a:r>
            <a:r>
              <a:rPr lang="en-US" sz="1800" dirty="0" smtClean="0"/>
              <a:t> is measured by measuring the beam profile in a </a:t>
            </a:r>
            <a:r>
              <a:rPr lang="en-US" sz="1800" dirty="0" smtClean="0"/>
              <a:t>position </a:t>
            </a:r>
            <a:r>
              <a:rPr lang="en-US" sz="1800" dirty="0" smtClean="0"/>
              <a:t>of known </a:t>
            </a:r>
            <a:r>
              <a:rPr lang="en-US" sz="1800" dirty="0" smtClean="0"/>
              <a:t>beam parameters (optics)</a:t>
            </a:r>
            <a:endParaRPr lang="en-US" sz="1800" dirty="0" smtClean="0">
              <a:sym typeface="Symbol"/>
            </a:endParaRPr>
          </a:p>
          <a:p>
            <a:pPr lvl="1"/>
            <a:r>
              <a:rPr lang="en-US" sz="1800" dirty="0" smtClean="0">
                <a:sym typeface="Symbol"/>
              </a:rPr>
              <a:t>The convention is to use </a:t>
            </a:r>
            <a:r>
              <a:rPr lang="en-US" sz="1800" dirty="0" smtClean="0">
                <a:solidFill>
                  <a:srgbClr val="FF0000"/>
                </a:solidFill>
                <a:sym typeface="Symbol"/>
              </a:rPr>
              <a:t>TWO sigma </a:t>
            </a:r>
            <a:r>
              <a:rPr lang="en-US" sz="1800" dirty="0" smtClean="0">
                <a:sym typeface="Symbol"/>
              </a:rPr>
              <a:t>value</a:t>
            </a:r>
            <a:endParaRPr lang="en-US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2571744"/>
            <a:ext cx="2338720" cy="164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0" name="Straight Connector 19"/>
          <p:cNvCxnSpPr/>
          <p:nvPr/>
        </p:nvCxnSpPr>
        <p:spPr>
          <a:xfrm rot="5400000">
            <a:off x="2169906" y="3616516"/>
            <a:ext cx="804454" cy="794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267886" y="3643314"/>
            <a:ext cx="285752" cy="1588"/>
          </a:xfrm>
          <a:prstGeom prst="line">
            <a:avLst/>
          </a:prstGeom>
          <a:ln>
            <a:solidFill>
              <a:schemeClr val="accent2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260266" y="4071942"/>
            <a:ext cx="597222" cy="1588"/>
          </a:xfrm>
          <a:prstGeom prst="line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270744" y="3605454"/>
            <a:ext cx="324128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rgbClr val="FF0000"/>
                </a:solidFill>
                <a:sym typeface="Symbol"/>
              </a:rPr>
              <a:t></a:t>
            </a:r>
            <a:endParaRPr lang="en-US" sz="1000" i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45026" y="4026222"/>
            <a:ext cx="3674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smtClean="0">
                <a:sym typeface="Symbol"/>
              </a:rPr>
              <a:t>2 </a:t>
            </a:r>
            <a:endParaRPr lang="en-US" sz="1000" i="1" dirty="0"/>
          </a:p>
        </p:txBody>
      </p:sp>
      <p:cxnSp>
        <p:nvCxnSpPr>
          <p:cNvPr id="28" name="Straight Connector 27"/>
          <p:cNvCxnSpPr/>
          <p:nvPr/>
        </p:nvCxnSpPr>
        <p:spPr>
          <a:xfrm rot="5400000">
            <a:off x="2134147" y="3776514"/>
            <a:ext cx="1447396" cy="7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643042" y="4284668"/>
            <a:ext cx="1214446" cy="1588"/>
          </a:xfrm>
          <a:prstGeom prst="line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688762" y="4261492"/>
            <a:ext cx="10214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err="1" smtClean="0">
                <a:sym typeface="Symbol"/>
              </a:rPr>
              <a:t>Emittance</a:t>
            </a:r>
            <a:r>
              <a:rPr lang="en-US" sz="1000" i="1" dirty="0" smtClean="0">
                <a:sym typeface="Symbol"/>
              </a:rPr>
              <a:t> </a:t>
            </a:r>
            <a:endParaRPr lang="en-US" sz="1000" i="1" dirty="0" smtClean="0">
              <a:sym typeface="Symbol"/>
            </a:endParaRPr>
          </a:p>
          <a:p>
            <a:r>
              <a:rPr lang="en-US" sz="1000" i="1" dirty="0" smtClean="0">
                <a:sym typeface="Symbol"/>
              </a:rPr>
              <a:t>(</a:t>
            </a:r>
            <a:r>
              <a:rPr lang="en-US" sz="1000" i="1" dirty="0" smtClean="0">
                <a:sym typeface="Symbol"/>
              </a:rPr>
              <a:t>87% of beam)</a:t>
            </a:r>
            <a:endParaRPr lang="en-US" sz="1000" i="1" dirty="0"/>
          </a:p>
        </p:txBody>
      </p:sp>
      <p:graphicFrame>
        <p:nvGraphicFramePr>
          <p:cNvPr id="35" name="Object 34"/>
          <p:cNvGraphicFramePr>
            <a:graphicFrameLocks noChangeAspect="1"/>
          </p:cNvGraphicFramePr>
          <p:nvPr/>
        </p:nvGraphicFramePr>
        <p:xfrm>
          <a:off x="3857620" y="3000372"/>
          <a:ext cx="2052637" cy="788988"/>
        </p:xfrm>
        <a:graphic>
          <a:graphicData uri="http://schemas.openxmlformats.org/presentationml/2006/ole">
            <p:oleObj spid="_x0000_s1027" name="Equation" r:id="rId4" imgW="952200" imgH="444240" progId="Equation.3">
              <p:embed/>
            </p:oleObj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3786182" y="2571744"/>
            <a:ext cx="2500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CC"/>
                </a:solidFill>
              </a:rPr>
              <a:t>Geometrical </a:t>
            </a:r>
            <a:r>
              <a:rPr lang="en-US" sz="1400" dirty="0" err="1" smtClean="0">
                <a:solidFill>
                  <a:srgbClr val="0000CC"/>
                </a:solidFill>
              </a:rPr>
              <a:t>emittance</a:t>
            </a:r>
            <a:r>
              <a:rPr lang="en-US" sz="1400" dirty="0" smtClean="0">
                <a:solidFill>
                  <a:srgbClr val="0000CC"/>
                </a:solidFill>
              </a:rPr>
              <a:t>: </a:t>
            </a:r>
            <a:endParaRPr lang="en-US" sz="1400" dirty="0">
              <a:solidFill>
                <a:srgbClr val="0000CC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72198" y="2571744"/>
            <a:ext cx="2500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CC"/>
                </a:solidFill>
              </a:rPr>
              <a:t>Normalized </a:t>
            </a:r>
            <a:r>
              <a:rPr lang="en-US" sz="1400" dirty="0" err="1" smtClean="0">
                <a:solidFill>
                  <a:srgbClr val="0000CC"/>
                </a:solidFill>
              </a:rPr>
              <a:t>emittance</a:t>
            </a:r>
            <a:r>
              <a:rPr lang="en-US" sz="1400" dirty="0" smtClean="0">
                <a:solidFill>
                  <a:srgbClr val="0000CC"/>
                </a:solidFill>
              </a:rPr>
              <a:t>: </a:t>
            </a:r>
            <a:endParaRPr lang="en-US" sz="1400" dirty="0">
              <a:solidFill>
                <a:srgbClr val="0000CC"/>
              </a:solidFill>
            </a:endParaRPr>
          </a:p>
        </p:txBody>
      </p:sp>
      <p:graphicFrame>
        <p:nvGraphicFramePr>
          <p:cNvPr id="38" name="Object 37"/>
          <p:cNvGraphicFramePr>
            <a:graphicFrameLocks noChangeAspect="1"/>
          </p:cNvGraphicFramePr>
          <p:nvPr/>
        </p:nvGraphicFramePr>
        <p:xfrm>
          <a:off x="6286512" y="3000372"/>
          <a:ext cx="2193925" cy="674688"/>
        </p:xfrm>
        <a:graphic>
          <a:graphicData uri="http://schemas.openxmlformats.org/presentationml/2006/ole">
            <p:oleObj spid="_x0000_s1028" name="Equation" r:id="rId5" imgW="1409400" imgH="431640" progId="Equation.3">
              <p:embed/>
            </p:oleObj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7000892" y="3786190"/>
          <a:ext cx="1714512" cy="114300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57256"/>
                <a:gridCol w="857256"/>
              </a:tblGrid>
              <a:tr h="51954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 [</a:t>
                      </a:r>
                      <a:r>
                        <a:rPr lang="en-US" sz="1200" dirty="0" err="1" smtClean="0"/>
                        <a:t>GeV</a:t>
                      </a:r>
                      <a:r>
                        <a:rPr lang="en-US" sz="1200" dirty="0" smtClean="0"/>
                        <a:t>/c]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</a:t>
                      </a:r>
                      <a:r>
                        <a:rPr lang="en-US" sz="1200" dirty="0" smtClean="0">
                          <a:sym typeface="Symbol"/>
                        </a:rPr>
                        <a:t>)</a:t>
                      </a:r>
                      <a:endParaRPr lang="en-US" sz="1200" dirty="0"/>
                    </a:p>
                  </a:txBody>
                  <a:tcPr/>
                </a:tc>
              </a:tr>
              <a:tr h="31172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14.0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14.92</a:t>
                      </a:r>
                      <a:endParaRPr lang="en-US" sz="1200" dirty="0"/>
                    </a:p>
                  </a:txBody>
                  <a:tcPr/>
                </a:tc>
              </a:tr>
              <a:tr h="31172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24.0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25.58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928662" y="5357826"/>
          <a:ext cx="2784972" cy="785818"/>
        </p:xfrm>
        <a:graphic>
          <a:graphicData uri="http://schemas.openxmlformats.org/presentationml/2006/ole">
            <p:oleObj spid="_x0000_s1029" name="Equation" r:id="rId6" imgW="1447560" imgH="533160" progId="Equation.3">
              <p:embed/>
            </p:oleObj>
          </a:graphicData>
        </a:graphic>
      </p:graphicFrame>
      <p:cxnSp>
        <p:nvCxnSpPr>
          <p:cNvPr id="24" name="Straight Connector 23"/>
          <p:cNvCxnSpPr/>
          <p:nvPr/>
        </p:nvCxnSpPr>
        <p:spPr>
          <a:xfrm rot="5400000">
            <a:off x="896841" y="3723713"/>
            <a:ext cx="1447396" cy="7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85786" y="5000636"/>
            <a:ext cx="2500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CC"/>
                </a:solidFill>
              </a:rPr>
              <a:t>Including dispersion </a:t>
            </a:r>
            <a:endParaRPr lang="en-US" sz="1400" dirty="0">
              <a:solidFill>
                <a:srgbClr val="0000CC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071934" y="4929198"/>
            <a:ext cx="30718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What is measured in the machine:</a:t>
            </a:r>
            <a:endParaRPr lang="en-US" sz="1400" dirty="0">
              <a:solidFill>
                <a:srgbClr val="C00000"/>
              </a:solidFill>
            </a:endParaRPr>
          </a:p>
        </p:txBody>
      </p:sp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4591050" y="5286375"/>
          <a:ext cx="3209925" cy="1403350"/>
        </p:xfrm>
        <a:graphic>
          <a:graphicData uri="http://schemas.openxmlformats.org/presentationml/2006/ole">
            <p:oleObj spid="_x0000_s1030" name="Equation" r:id="rId7" imgW="1955520" imgH="1117440" progId="Equation.3">
              <p:embed/>
            </p:oleObj>
          </a:graphicData>
        </a:graphic>
      </p:graphicFrame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BF78D-A379-49E3-A9CB-73417929EC9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25, 2008</a:t>
            </a:r>
            <a:endParaRPr lang="en-US"/>
          </a:p>
        </p:txBody>
      </p:sp>
      <p:sp>
        <p:nvSpPr>
          <p:cNvPr id="3409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Beam Emittance measurement – 14 GeV/c</a:t>
            </a:r>
          </a:p>
        </p:txBody>
      </p:sp>
      <p:sp>
        <p:nvSpPr>
          <p:cNvPr id="340999" name="Rectangle 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1800" dirty="0"/>
              <a:t>Friday 26.10@15:55</a:t>
            </a:r>
          </a:p>
          <a:p>
            <a:pPr>
              <a:buFont typeface="Wingdings" pitchFamily="2" charset="2"/>
              <a:buNone/>
            </a:pPr>
            <a:r>
              <a:rPr lang="en-US" sz="1800" b="1" dirty="0"/>
              <a:t>Beam intensity: </a:t>
            </a:r>
          </a:p>
          <a:p>
            <a:r>
              <a:rPr lang="en-US" sz="1800" dirty="0"/>
              <a:t>h16, 1E13 </a:t>
            </a:r>
          </a:p>
        </p:txBody>
      </p:sp>
      <p:pic>
        <p:nvPicPr>
          <p:cNvPr id="341001" name="Picture 9" descr="attac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1571612"/>
            <a:ext cx="4457700" cy="3032125"/>
          </a:xfrm>
          <a:prstGeom prst="rect">
            <a:avLst/>
          </a:prstGeom>
          <a:noFill/>
        </p:spPr>
      </p:pic>
      <p:pic>
        <p:nvPicPr>
          <p:cNvPr id="340997" name="Picture 5" descr="attac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3124200"/>
            <a:ext cx="4572000" cy="3390900"/>
          </a:xfrm>
          <a:prstGeom prst="rect">
            <a:avLst/>
          </a:prstGeom>
          <a:noFill/>
        </p:spPr>
      </p:pic>
      <p:pic>
        <p:nvPicPr>
          <p:cNvPr id="340998" name="Picture 6" descr="attac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2714620"/>
            <a:ext cx="4495800" cy="3335338"/>
          </a:xfrm>
          <a:prstGeom prst="rect">
            <a:avLst/>
          </a:prstGeom>
          <a:noFill/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BF78D-A379-49E3-A9CB-73417929EC9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25, 2008</a:t>
            </a:r>
            <a:endParaRPr lang="en-US"/>
          </a:p>
        </p:txBody>
      </p:sp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Beam Emittance measurement – 14 GeV/c</a:t>
            </a:r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1800"/>
              <a:t>Friday 26.10@17:37</a:t>
            </a:r>
          </a:p>
          <a:p>
            <a:pPr>
              <a:buFont typeface="Wingdings" pitchFamily="2" charset="2"/>
              <a:buNone/>
            </a:pPr>
            <a:r>
              <a:rPr lang="en-US" sz="1800" b="1"/>
              <a:t>Beam intensity: </a:t>
            </a:r>
          </a:p>
          <a:p>
            <a:r>
              <a:rPr lang="en-US" sz="1800"/>
              <a:t>2.5E11/bunch </a:t>
            </a:r>
          </a:p>
          <a:p>
            <a:r>
              <a:rPr lang="en-US" sz="1800"/>
              <a:t>2 extracted bunches, </a:t>
            </a:r>
          </a:p>
          <a:p>
            <a:r>
              <a:rPr lang="en-US" sz="1800"/>
              <a:t>DT=1.7us</a:t>
            </a:r>
          </a:p>
        </p:txBody>
      </p:sp>
      <p:pic>
        <p:nvPicPr>
          <p:cNvPr id="344073" name="Picture 9" descr="OpDisp.pn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1500174"/>
            <a:ext cx="4648200" cy="3159125"/>
          </a:xfrm>
          <a:prstGeom prst="rect">
            <a:avLst/>
          </a:prstGeom>
          <a:noFill/>
        </p:spPr>
      </p:pic>
      <p:pic>
        <p:nvPicPr>
          <p:cNvPr id="344075" name="Picture 11" descr="FWSV75.pn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44" y="2786058"/>
            <a:ext cx="5029200" cy="3721100"/>
          </a:xfrm>
          <a:prstGeom prst="rect">
            <a:avLst/>
          </a:prstGeom>
          <a:noFill/>
        </p:spPr>
      </p:pic>
      <p:pic>
        <p:nvPicPr>
          <p:cNvPr id="344077" name="Picture 13" descr="FWSH64.png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24400" y="3429000"/>
            <a:ext cx="4191000" cy="3100388"/>
          </a:xfrm>
          <a:prstGeom prst="rect">
            <a:avLst/>
          </a:prstGeom>
          <a:noFill/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BF78D-A379-49E3-A9CB-73417929EC9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25, 2008</a:t>
            </a:r>
            <a:endParaRPr lang="en-US"/>
          </a:p>
        </p:txBody>
      </p:sp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Beam Emittance measurement – 14 GeV/c</a:t>
            </a:r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1800"/>
              <a:t>Friday 26.10@18:24</a:t>
            </a:r>
          </a:p>
          <a:p>
            <a:pPr>
              <a:buFont typeface="Wingdings" pitchFamily="2" charset="2"/>
              <a:buNone/>
            </a:pPr>
            <a:r>
              <a:rPr lang="en-US" sz="1800" b="1"/>
              <a:t>Beam intensity: </a:t>
            </a:r>
          </a:p>
          <a:p>
            <a:r>
              <a:rPr lang="en-US" sz="1800"/>
              <a:t>1.3E12/bunch</a:t>
            </a:r>
          </a:p>
          <a:p>
            <a:r>
              <a:rPr lang="en-US" sz="1800"/>
              <a:t>2 extracted bunches, </a:t>
            </a:r>
          </a:p>
          <a:p>
            <a:r>
              <a:rPr lang="en-US" sz="1800"/>
              <a:t>DT=1.7us </a:t>
            </a:r>
          </a:p>
        </p:txBody>
      </p:sp>
      <p:pic>
        <p:nvPicPr>
          <p:cNvPr id="345096" name="Picture 8" descr="OpDisp.pn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1934" y="1500174"/>
            <a:ext cx="4419600" cy="3005138"/>
          </a:xfrm>
          <a:prstGeom prst="rect">
            <a:avLst/>
          </a:prstGeom>
          <a:noFill/>
        </p:spPr>
      </p:pic>
      <p:pic>
        <p:nvPicPr>
          <p:cNvPr id="345100" name="Picture 12" descr="FWSV75.pn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400" y="2819400"/>
            <a:ext cx="5029200" cy="3721100"/>
          </a:xfrm>
          <a:prstGeom prst="rect">
            <a:avLst/>
          </a:prstGeom>
          <a:noFill/>
        </p:spPr>
      </p:pic>
      <p:pic>
        <p:nvPicPr>
          <p:cNvPr id="345098" name="Picture 10" descr="FWSH64.png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495800" y="3200400"/>
            <a:ext cx="4419600" cy="3270250"/>
          </a:xfrm>
          <a:prstGeom prst="rect">
            <a:avLst/>
          </a:prstGeom>
          <a:noFill/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BF78D-A379-49E3-A9CB-73417929EC9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-PowerPointTemplate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ie-PowerPointTemplate</Template>
  <TotalTime>1054</TotalTime>
  <Words>395</Words>
  <Application>Microsoft Office PowerPoint</Application>
  <PresentationFormat>On-screen Show (4:3)</PresentationFormat>
  <Paragraphs>106</Paragraphs>
  <Slides>14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ie-PowerPointTemplate</vt:lpstr>
      <vt:lpstr>Microsoft Equation 3.0</vt:lpstr>
      <vt:lpstr>MERIT beam spot from optics    (update of July 16,2008 talk)  </vt:lpstr>
      <vt:lpstr>MERIT Elements – Layout</vt:lpstr>
      <vt:lpstr>Survey data after the MERIT run – 18.12.2007</vt:lpstr>
      <vt:lpstr>Beam optics</vt:lpstr>
      <vt:lpstr>Beam envelope (1-sigma) - =0.25 (mm.mrad), Dp=0.1%</vt:lpstr>
      <vt:lpstr>Reminder – Beam Emittance</vt:lpstr>
      <vt:lpstr>Beam Emittance measurement – 14 GeV/c</vt:lpstr>
      <vt:lpstr>Beam Emittance measurement – 14 GeV/c</vt:lpstr>
      <vt:lpstr>Beam Emittance measurement – 14 GeV/c</vt:lpstr>
      <vt:lpstr>Beam Emittance measurement – 24 GeV/c</vt:lpstr>
      <vt:lpstr>Beam Emittance measurement – 24 GeV/c</vt:lpstr>
      <vt:lpstr>Beam Emittance measurement</vt:lpstr>
      <vt:lpstr>Emittance extrapolation</vt:lpstr>
      <vt:lpstr>Estimated beam spot and density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MERIT beam optics </dc:title>
  <dc:creator>Ilias</dc:creator>
  <cp:lastModifiedBy>efthymio</cp:lastModifiedBy>
  <cp:revision>87</cp:revision>
  <dcterms:created xsi:type="dcterms:W3CDTF">2008-07-16T12:13:13Z</dcterms:created>
  <dcterms:modified xsi:type="dcterms:W3CDTF">2008-09-25T14:39:52Z</dcterms:modified>
</cp:coreProperties>
</file>