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99" r:id="rId2"/>
    <p:sldId id="552" r:id="rId3"/>
    <p:sldId id="472" r:id="rId4"/>
  </p:sldIdLst>
  <p:sldSz cx="9144000" cy="6858000" type="screen4x3"/>
  <p:notesSz cx="68580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FF66"/>
        </a:solidFill>
        <a:latin typeface="Arial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FF66"/>
        </a:solidFill>
        <a:latin typeface="Arial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FF66"/>
        </a:solidFill>
        <a:latin typeface="Arial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FF66"/>
        </a:solidFill>
        <a:latin typeface="Arial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FF66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rgbClr val="FFFF66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rgbClr val="FFFF66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rgbClr val="FFFF66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rgbClr val="FFFF66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FF66"/>
    <a:srgbClr val="2901BD"/>
    <a:srgbClr val="3A05FD"/>
    <a:srgbClr val="FF9900"/>
    <a:srgbClr val="FFFF99"/>
    <a:srgbClr val="99CCFF"/>
    <a:srgbClr val="FFCC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32787"/>
    <p:restoredTop sz="90929"/>
  </p:normalViewPr>
  <p:slideViewPr>
    <p:cSldViewPr>
      <p:cViewPr varScale="1">
        <p:scale>
          <a:sx n="74" d="100"/>
          <a:sy n="74" d="100"/>
        </p:scale>
        <p:origin x="-8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026"/>
    </p:cViewPr>
  </p:sorterViewPr>
  <p:notesViewPr>
    <p:cSldViewPr>
      <p:cViewPr varScale="1">
        <p:scale>
          <a:sx n="40" d="100"/>
          <a:sy n="40" d="100"/>
        </p:scale>
        <p:origin x="-1392" y="-84"/>
      </p:cViewPr>
      <p:guideLst>
        <p:guide orient="horz" pos="2929"/>
        <p:guide pos="216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t" anchorCtr="0" compatLnSpc="1">
            <a:prstTxWarp prst="textNoShape">
              <a:avLst/>
            </a:prstTxWarp>
          </a:bodyPr>
          <a:lstStyle>
            <a:lvl1pPr algn="l" defTabSz="919163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SDS/SDS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3387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t" anchorCtr="0" compatLnSpc="1">
            <a:prstTxWarp prst="textNoShape">
              <a:avLst/>
            </a:prstTxWarp>
          </a:bodyPr>
          <a:lstStyle>
            <a:lvl1pPr algn="r" defTabSz="919163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F9A9A3AC-7D87-4441-A633-53B9CA3FC5D3}" type="datetime1">
              <a:rPr lang="en-US"/>
              <a:pPr/>
              <a:t>8/5/2008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3388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b" anchorCtr="0" compatLnSpc="1">
            <a:prstTxWarp prst="textNoShape">
              <a:avLst/>
            </a:prstTxWarp>
          </a:bodyPr>
          <a:lstStyle>
            <a:lvl1pPr algn="l" defTabSz="919163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SDS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31263"/>
            <a:ext cx="2973387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b" anchorCtr="0" compatLnSpc="1">
            <a:prstTxWarp prst="textNoShape">
              <a:avLst/>
            </a:prstTxWarp>
          </a:bodyPr>
          <a:lstStyle>
            <a:lvl1pPr algn="r" defTabSz="919163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3DCC02E8-4F43-407E-854B-69157846671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t" anchorCtr="0" compatLnSpc="1">
            <a:prstTxWarp prst="textNoShape">
              <a:avLst/>
            </a:prstTxWarp>
          </a:bodyPr>
          <a:lstStyle>
            <a:lvl1pPr algn="l" defTabSz="919163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418013"/>
            <a:ext cx="5026025" cy="4181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t" anchorCtr="0" compatLnSpc="1">
            <a:prstTxWarp prst="textNoShape">
              <a:avLst/>
            </a:prstTxWarp>
          </a:bodyPr>
          <a:lstStyle>
            <a:lvl1pPr algn="r" defTabSz="919163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336668E9-9399-4E26-8D66-0766B51BE7F6}" type="datetime1">
              <a:rPr lang="en-US"/>
              <a:pPr/>
              <a:t>8/5/2008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3388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b" anchorCtr="0" compatLnSpc="1">
            <a:prstTxWarp prst="textNoShape">
              <a:avLst/>
            </a:prstTxWarp>
          </a:bodyPr>
          <a:lstStyle>
            <a:lvl1pPr algn="l" defTabSz="919163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31263"/>
            <a:ext cx="2973387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b" anchorCtr="0" compatLnSpc="1">
            <a:prstTxWarp prst="textNoShape">
              <a:avLst/>
            </a:prstTxWarp>
          </a:bodyPr>
          <a:lstStyle>
            <a:lvl1pPr algn="r" defTabSz="919163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73F5B70A-9BA1-44A3-A330-5D2BE2DC91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DA3EABB-0F83-4761-BD43-D3CD86C651BF}" type="datetime1">
              <a:rPr lang="en-US"/>
              <a:pPr/>
              <a:t>8/5/2008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63BA94-9408-4C91-B49B-CA8EA4B4011A}" type="slidenum">
              <a:rPr lang="en-US"/>
              <a:pPr/>
              <a:t>1</a:t>
            </a:fld>
            <a:endParaRPr lang="en-US"/>
          </a:p>
        </p:txBody>
      </p:sp>
      <p:sp>
        <p:nvSpPr>
          <p:cNvPr id="64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36668E9-9399-4E26-8D66-0766B51BE7F6}" type="datetime1">
              <a:rPr lang="en-US" smtClean="0"/>
              <a:pPr/>
              <a:t>8/5/2008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F5B70A-9BA1-44A3-A330-5D2BE2DC910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C059FC8-A6FA-4A24-9DBF-D35BE95EADA4}" type="datetime1">
              <a:rPr lang="en-US"/>
              <a:pPr/>
              <a:t>8/5/2008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5EE1DB-4468-4886-9639-35A047C92F85}" type="slidenum">
              <a:rPr lang="en-US"/>
              <a:pPr/>
              <a:t>3</a:t>
            </a:fld>
            <a:endParaRPr lang="en-US"/>
          </a:p>
        </p:txBody>
      </p:sp>
      <p:sp>
        <p:nvSpPr>
          <p:cNvPr id="64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1009BEE-08D1-4E7C-BB74-2FC1EA67CE5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3DBBD-7A04-4723-B92B-FB6E26DB2E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84D52-7605-4E24-90FD-BBEC27583A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19B06-2EDA-49C0-9CB3-0BFDFA2365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92C9F-6B29-4E8B-932D-5AF219B186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6008F-E994-43C2-B553-FE6A25BB1F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F6C76-1B24-4CB7-A7C8-1A104215FD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5AA22-1F69-479F-8F85-319199CD2C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D2F92-9635-4E02-AB85-6B811FBB42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AF668-990E-4361-9410-AAE25F6440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41A5F-AF75-4970-B510-CE0409F428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2400" y="17526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5D5815CD-596C-49F7-825B-434B95114BD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Microsoft_Office_PowerPoint_Presentation1.ppt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905000"/>
          </a:xfrm>
          <a:noFill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Removing financing obstacles through project structuring</a:t>
            </a:r>
            <a:r>
              <a:rPr lang="en-US" dirty="0">
                <a:latin typeface="Plain"/>
                <a:cs typeface="Times New Roman" pitchFamily="18" charset="0"/>
              </a:rPr>
              <a:t> </a:t>
            </a:r>
            <a:endParaRPr lang="es-ES" dirty="0">
              <a:latin typeface="Plain"/>
              <a:cs typeface="Times New Roman" pitchFamily="18" charset="0"/>
            </a:endParaRPr>
          </a:p>
        </p:txBody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			</a:t>
            </a:r>
          </a:p>
        </p:txBody>
      </p:sp>
      <p:sp>
        <p:nvSpPr>
          <p:cNvPr id="584708" name="Rectangle 4"/>
          <p:cNvSpPr>
            <a:spLocks noChangeArrowheads="1"/>
          </p:cNvSpPr>
          <p:nvPr/>
        </p:nvSpPr>
        <p:spPr bwMode="auto">
          <a:xfrm>
            <a:off x="1219200" y="5181600"/>
            <a:ext cx="6705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s-ES" b="1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Antonio Vives</a:t>
            </a:r>
          </a:p>
          <a:p>
            <a:r>
              <a:rPr lang="es-ES" sz="2000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Manager, a.i.</a:t>
            </a:r>
          </a:p>
          <a:p>
            <a:r>
              <a:rPr lang="es-ES" sz="2000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Sustainable Development Department</a:t>
            </a:r>
          </a:p>
          <a:p>
            <a:r>
              <a:rPr lang="es-ES" sz="2000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Inter-American Development Bank</a:t>
            </a:r>
          </a:p>
        </p:txBody>
      </p:sp>
      <p:graphicFrame>
        <p:nvGraphicFramePr>
          <p:cNvPr id="584709" name="Object 5"/>
          <p:cNvGraphicFramePr>
            <a:graphicFrameLocks noChangeAspect="1"/>
          </p:cNvGraphicFramePr>
          <p:nvPr/>
        </p:nvGraphicFramePr>
        <p:xfrm>
          <a:off x="4038600" y="3733800"/>
          <a:ext cx="1066800" cy="1295400"/>
        </p:xfrm>
        <a:graphic>
          <a:graphicData uri="http://schemas.openxmlformats.org/presentationml/2006/ole">
            <p:oleObj spid="_x0000_s584709" name="Photo Editor Photo" r:id="rId4" imgW="3086531" imgH="3704762" progId="">
              <p:embed/>
            </p:oleObj>
          </a:graphicData>
        </a:graphic>
      </p:graphicFrame>
      <p:sp>
        <p:nvSpPr>
          <p:cNvPr id="584711" name="Text Box 7"/>
          <p:cNvSpPr txBox="1">
            <a:spLocks noChangeArrowheads="1"/>
          </p:cNvSpPr>
          <p:nvPr/>
        </p:nvSpPr>
        <p:spPr bwMode="auto">
          <a:xfrm>
            <a:off x="3032125" y="2047875"/>
            <a:ext cx="4054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_tradnl" sz="2800">
              <a:latin typeface="Times New Roman" pitchFamily="18" charset="0"/>
            </a:endParaRPr>
          </a:p>
        </p:txBody>
      </p:sp>
      <p:sp>
        <p:nvSpPr>
          <p:cNvPr id="584712" name="Text Box 8"/>
          <p:cNvSpPr txBox="1">
            <a:spLocks noChangeArrowheads="1"/>
          </p:cNvSpPr>
          <p:nvPr/>
        </p:nvSpPr>
        <p:spPr bwMode="auto">
          <a:xfrm>
            <a:off x="1295400" y="2438400"/>
            <a:ext cx="6553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b="1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Access to Finance for Local Governments</a:t>
            </a:r>
          </a:p>
          <a:p>
            <a:r>
              <a:rPr lang="es-ES" b="1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IV World Water Forum</a:t>
            </a:r>
          </a:p>
          <a:p>
            <a:r>
              <a:rPr lang="es-ES" b="1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March 17, 2006</a:t>
            </a:r>
            <a:endParaRPr lang="en-US" sz="280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4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4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70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509838" y="1881188"/>
          <a:ext cx="4124325" cy="3094037"/>
        </p:xfrm>
        <a:graphic>
          <a:graphicData uri="http://schemas.openxmlformats.org/presentationml/2006/ole">
            <p:oleObj spid="_x0000_s701442" name="Presentation" r:id="rId4" imgW="4181949" imgH="3136433" progId="PowerPoint.Show.12">
              <p:embed/>
            </p:oleObj>
          </a:graphicData>
        </a:graphic>
      </p:graphicFrame>
    </p:spTree>
  </p:cSld>
  <p:clrMapOvr>
    <a:masterClrMapping/>
  </p:clrMapOvr>
  <p:transition spd="slow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O"/>
              <a:t>Outline of the presentation</a:t>
            </a:r>
          </a:p>
        </p:txBody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581400"/>
          </a:xfrm>
        </p:spPr>
        <p:txBody>
          <a:bodyPr/>
          <a:lstStyle/>
          <a:p>
            <a:endParaRPr lang="es-ES" b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s-ES" b="0">
                <a:effectLst>
                  <a:outerShdw blurRad="38100" dist="38100" dir="2700000" algn="tl">
                    <a:srgbClr val="000000"/>
                  </a:outerShdw>
                </a:effectLst>
              </a:rPr>
              <a:t>Project preparation</a:t>
            </a:r>
          </a:p>
          <a:p>
            <a:endParaRPr lang="es-ES" b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s-ES" b="0">
                <a:effectLst>
                  <a:outerShdw blurRad="38100" dist="38100" dir="2700000" algn="tl">
                    <a:srgbClr val="000000"/>
                  </a:outerShdw>
                </a:effectLst>
              </a:rPr>
              <a:t>Project structuring</a:t>
            </a:r>
          </a:p>
        </p:txBody>
      </p:sp>
    </p:spTree>
  </p:cSld>
  <p:clrMapOvr>
    <a:masterClrMapping/>
  </p:clrMapOvr>
  <p:transition spd="slow">
    <p:zoom/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00"/>
      </a:lt1>
      <a:dk2>
        <a:srgbClr val="0066CC"/>
      </a:dk2>
      <a:lt2>
        <a:srgbClr val="F0FC02"/>
      </a:lt2>
      <a:accent1>
        <a:srgbClr val="00CCFF"/>
      </a:accent1>
      <a:accent2>
        <a:srgbClr val="00FFCC"/>
      </a:accent2>
      <a:accent3>
        <a:srgbClr val="AAB8E2"/>
      </a:accent3>
      <a:accent4>
        <a:srgbClr val="DADA00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20046</TotalTime>
  <Words>46</Words>
  <Application>Microsoft PowerPoint 7.0</Application>
  <PresentationFormat>On-screen Show (4:3)</PresentationFormat>
  <Paragraphs>22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Default Design</vt:lpstr>
      <vt:lpstr>Photo Editor Photo</vt:lpstr>
      <vt:lpstr>Presentation</vt:lpstr>
      <vt:lpstr>Removing financing obstacles through project structuring </vt:lpstr>
      <vt:lpstr>Slide 2</vt:lpstr>
      <vt:lpstr>Outline of the presentation</vt:lpstr>
    </vt:vector>
  </TitlesOfParts>
  <Manager>Antonio Vives</Manager>
  <Company>IADB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Finance</dc:title>
  <dc:subject/>
  <dc:creator>Antonio Vives</dc:creator>
  <cp:lastModifiedBy>XPVMWARE01</cp:lastModifiedBy>
  <cp:revision>504</cp:revision>
  <cp:lastPrinted>2002-05-03T16:19:44Z</cp:lastPrinted>
  <dcterms:created xsi:type="dcterms:W3CDTF">1998-11-20T16:31:11Z</dcterms:created>
  <dcterms:modified xsi:type="dcterms:W3CDTF">2008-08-05T09:23:43Z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martinc@iadb.org</vt:lpwstr>
  </property>
  <property fmtid="{D5CDD505-2E9C-101B-9397-08002B2CF9AE}" pid="8" name="HomePage">
    <vt:lpwstr>sdsnet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I:\STRATEGY\Presentation</vt:lpwstr>
  </property>
</Properties>
</file>