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298" autoAdjust="0"/>
  </p:normalViewPr>
  <p:slideViewPr>
    <p:cSldViewPr>
      <p:cViewPr varScale="1">
        <p:scale>
          <a:sx n="85" d="100"/>
          <a:sy n="85" d="100"/>
        </p:scale>
        <p:origin x="-69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8E3E284-632D-4476-83F2-E3E6D98F7977}" type="datetimeFigureOut">
              <a:rPr lang="en-US" smtClean="0"/>
              <a:pPr/>
              <a:t>8/18/2008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ADB3666-659E-4F60-BF71-B6BB6D1B14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2EDB36E-D620-4183-A971-43BD4939C2E7}" type="datetime1">
              <a:rPr lang="en-US" smtClean="0"/>
              <a:pPr/>
              <a:t>8/18/2008</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70DE10E-9176-4892-8E54-ECE6970C06F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44F6A9-87EC-4663-B476-D6BBF6978200}" type="datetime1">
              <a:rPr lang="en-US" smtClean="0"/>
              <a:pPr/>
              <a:t>8/18/2008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0DE10E-9176-4892-8E54-ECE6970C06F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4CD463-11D5-436D-B546-ED2DA1DFFDCD}" type="datetime1">
              <a:rPr lang="en-US" smtClean="0"/>
              <a:pPr/>
              <a:t>8/18/2008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0DE10E-9176-4892-8E54-ECE6970C06F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94DABCB-9835-45C3-9C6A-D46B9406C673}" type="datetime1">
              <a:rPr lang="en-US" smtClean="0"/>
              <a:pPr/>
              <a:t>8/18/2008</a:t>
            </a:fld>
            <a:endParaRPr lang="en-US" dirty="0"/>
          </a:p>
        </p:txBody>
      </p:sp>
      <p:sp>
        <p:nvSpPr>
          <p:cNvPr id="9" name="Slide Number Placeholder 8"/>
          <p:cNvSpPr>
            <a:spLocks noGrp="1"/>
          </p:cNvSpPr>
          <p:nvPr>
            <p:ph type="sldNum" sz="quarter" idx="15"/>
          </p:nvPr>
        </p:nvSpPr>
        <p:spPr/>
        <p:txBody>
          <a:bodyPr rtlCol="0"/>
          <a:lstStyle/>
          <a:p>
            <a:fld id="{A70DE10E-9176-4892-8E54-ECE6970C06FC}"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DA86360-19A9-48A7-9E85-80D5B1BAA6F1}" type="datetime1">
              <a:rPr lang="en-US" smtClean="0"/>
              <a:pPr/>
              <a:t>8/18/2008</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70DE10E-9176-4892-8E54-ECE6970C06F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0F29CA5-44B4-4857-A614-8C8071E2AB36}" type="datetime1">
              <a:rPr lang="en-US" smtClean="0"/>
              <a:pPr/>
              <a:t>8/18/2008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0DE10E-9176-4892-8E54-ECE6970C06FC}"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7E2BE5F-4E53-4786-AF69-E49E3CB8E210}" type="datetime1">
              <a:rPr lang="en-US" smtClean="0"/>
              <a:pPr/>
              <a:t>8/18/2008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0DE10E-9176-4892-8E54-ECE6970C06FC}"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FAE79EA-AC86-4DCF-9FDE-7AFCD988CC25}" type="datetime1">
              <a:rPr lang="en-US" smtClean="0"/>
              <a:pPr/>
              <a:t>8/18/2008</a:t>
            </a:fld>
            <a:endParaRPr lang="en-US" dirty="0"/>
          </a:p>
        </p:txBody>
      </p:sp>
      <p:sp>
        <p:nvSpPr>
          <p:cNvPr id="7" name="Slide Number Placeholder 6"/>
          <p:cNvSpPr>
            <a:spLocks noGrp="1"/>
          </p:cNvSpPr>
          <p:nvPr>
            <p:ph type="sldNum" sz="quarter" idx="11"/>
          </p:nvPr>
        </p:nvSpPr>
        <p:spPr/>
        <p:txBody>
          <a:bodyPr rtlCol="0"/>
          <a:lstStyle/>
          <a:p>
            <a:fld id="{A70DE10E-9176-4892-8E54-ECE6970C06FC}"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9CBAF2-C937-43DC-8450-65ED9BDDE4AA}" type="datetime1">
              <a:rPr lang="en-US" smtClean="0"/>
              <a:pPr/>
              <a:t>8/18/2008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0DE10E-9176-4892-8E54-ECE6970C06F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CAA20B2-A879-4954-A73B-269512BA134B}" type="datetime1">
              <a:rPr lang="en-US" smtClean="0"/>
              <a:pPr/>
              <a:t>8/18/2008</a:t>
            </a:fld>
            <a:endParaRPr lang="en-US" dirty="0"/>
          </a:p>
        </p:txBody>
      </p:sp>
      <p:sp>
        <p:nvSpPr>
          <p:cNvPr id="22" name="Slide Number Placeholder 21"/>
          <p:cNvSpPr>
            <a:spLocks noGrp="1"/>
          </p:cNvSpPr>
          <p:nvPr>
            <p:ph type="sldNum" sz="quarter" idx="15"/>
          </p:nvPr>
        </p:nvSpPr>
        <p:spPr/>
        <p:txBody>
          <a:bodyPr rtlCol="0"/>
          <a:lstStyle/>
          <a:p>
            <a:fld id="{A70DE10E-9176-4892-8E54-ECE6970C06FC}"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BFAF8FB-E3EC-41F7-8947-971F4F65A1B0}" type="datetime1">
              <a:rPr lang="en-US" smtClean="0"/>
              <a:pPr/>
              <a:t>8/18/2008</a:t>
            </a:fld>
            <a:endParaRPr lang="en-US" dirty="0"/>
          </a:p>
        </p:txBody>
      </p:sp>
      <p:sp>
        <p:nvSpPr>
          <p:cNvPr id="18" name="Slide Number Placeholder 17"/>
          <p:cNvSpPr>
            <a:spLocks noGrp="1"/>
          </p:cNvSpPr>
          <p:nvPr>
            <p:ph type="sldNum" sz="quarter" idx="11"/>
          </p:nvPr>
        </p:nvSpPr>
        <p:spPr/>
        <p:txBody>
          <a:bodyPr rtlCol="0"/>
          <a:lstStyle/>
          <a:p>
            <a:fld id="{A70DE10E-9176-4892-8E54-ECE6970C06FC}"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2D0DDDF-436D-4511-824E-E86439C5F43B}" type="datetime1">
              <a:rPr lang="en-US" smtClean="0"/>
              <a:pPr/>
              <a:t>8/18/2008</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70DE10E-9176-4892-8E54-ECE6970C06F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Docume</a:t>
            </a:r>
            <a:r>
              <a:rPr lang="en-US" dirty="0" smtClean="0"/>
              <a:t> </a:t>
            </a:r>
            <a:r>
              <a:rPr lang="en-US" dirty="0" err="1" smtClean="0"/>
              <a:t>ntation</a:t>
            </a:r>
            <a:r>
              <a:rPr lang="en-US" dirty="0" smtClean="0"/>
              <a:t> </a:t>
            </a:r>
            <a:r>
              <a:rPr lang="en-US" dirty="0" smtClean="0"/>
              <a:t>Drills for Medical-Surgical Nursing:</a:t>
            </a:r>
            <a:endParaRPr lang="en-US" dirty="0"/>
          </a:p>
        </p:txBody>
      </p:sp>
      <p:sp>
        <p:nvSpPr>
          <p:cNvPr id="3" name="Subtitle 2"/>
          <p:cNvSpPr>
            <a:spLocks noGrp="1"/>
          </p:cNvSpPr>
          <p:nvPr>
            <p:ph type="subTitle" idx="1"/>
          </p:nvPr>
        </p:nvSpPr>
        <p:spPr/>
        <p:txBody>
          <a:bodyPr>
            <a:normAutofit/>
          </a:bodyPr>
          <a:lstStyle/>
          <a:p>
            <a:endParaRPr lang="en-US" dirty="0" smtClean="0"/>
          </a:p>
          <a:p>
            <a:r>
              <a:rPr lang="en-US" dirty="0" smtClean="0"/>
              <a:t>By:  Donna Hess RN, MS</a:t>
            </a:r>
            <a:endParaRPr lang="en-US" dirty="0"/>
          </a:p>
        </p:txBody>
      </p:sp>
      <p:sp>
        <p:nvSpPr>
          <p:cNvPr id="4" name="Slide Number Placeholder 3"/>
          <p:cNvSpPr>
            <a:spLocks noGrp="1"/>
          </p:cNvSpPr>
          <p:nvPr>
            <p:ph type="sldNum" sz="quarter" idx="12"/>
          </p:nvPr>
        </p:nvSpPr>
        <p:spPr/>
        <p:txBody>
          <a:bodyPr/>
          <a:lstStyle/>
          <a:p>
            <a:fld id="{A70DE10E-9176-4892-8E54-ECE6970C06FC}"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Nursing Note (2):</a:t>
            </a:r>
            <a:endParaRPr lang="en-US" dirty="0"/>
          </a:p>
        </p:txBody>
      </p:sp>
      <p:sp>
        <p:nvSpPr>
          <p:cNvPr id="3" name="Content Placeholder 2"/>
          <p:cNvSpPr>
            <a:spLocks noGrp="1"/>
          </p:cNvSpPr>
          <p:nvPr>
            <p:ph sz="quarter" idx="1"/>
          </p:nvPr>
        </p:nvSpPr>
        <p:spPr/>
        <p:txBody>
          <a:bodyPr>
            <a:noAutofit/>
          </a:bodyPr>
          <a:lstStyle/>
          <a:p>
            <a:r>
              <a:rPr lang="en-US" sz="1400" dirty="0" smtClean="0"/>
              <a:t>Ms. Green 45 is admitted to the hospital with chest pain.  Client describe chest pain as severe and radiates to the right arm.</a:t>
            </a:r>
          </a:p>
          <a:p>
            <a:r>
              <a:rPr lang="en-US" sz="1400" dirty="0" smtClean="0"/>
              <a:t>Following occurs:</a:t>
            </a:r>
          </a:p>
          <a:p>
            <a:pPr>
              <a:buNone/>
            </a:pPr>
            <a:r>
              <a:rPr lang="en-US" sz="1400" dirty="0" smtClean="0"/>
              <a:t>	-1300 vital signs: P=50 (regular), RR=18, T=98, PO=93%, BP=98/56</a:t>
            </a:r>
          </a:p>
          <a:p>
            <a:pPr>
              <a:buNone/>
            </a:pPr>
            <a:r>
              <a:rPr lang="en-US" sz="1400" dirty="0" smtClean="0"/>
              <a:t>	-1305 Nitroglycerine 0.4 ml given SL for chest pain; vital signs: P=56 (regular), RR=18, PO=95%, BP=100/60; 12 Lead EKG ; 2  Liter Nasal Cannula, performed per order (Dr. How)</a:t>
            </a:r>
          </a:p>
          <a:p>
            <a:pPr>
              <a:buNone/>
            </a:pPr>
            <a:r>
              <a:rPr lang="en-US" sz="1400" dirty="0" smtClean="0"/>
              <a:t>	-1310 cardiac enzymes sent per order; transferred to CCU via stretcher with monitor </a:t>
            </a:r>
          </a:p>
          <a:p>
            <a:pPr>
              <a:buNone/>
            </a:pPr>
            <a:r>
              <a:rPr lang="en-US" sz="1400" dirty="0" smtClean="0"/>
              <a:t>	-1330 CCU phone orders from Dr. How  per protocol; vital signs: P=56 (irregular), RR=24, PO=94%, T=98, BP=90/46, chest pain=level 6</a:t>
            </a:r>
          </a:p>
          <a:p>
            <a:pPr>
              <a:buNone/>
            </a:pPr>
            <a:r>
              <a:rPr lang="en-US" sz="1400" dirty="0" smtClean="0"/>
              <a:t>	</a:t>
            </a:r>
            <a:endParaRPr lang="en-US" sz="1400" dirty="0"/>
          </a:p>
        </p:txBody>
      </p:sp>
      <p:sp>
        <p:nvSpPr>
          <p:cNvPr id="4" name="Content Placeholder 3"/>
          <p:cNvSpPr>
            <a:spLocks noGrp="1"/>
          </p:cNvSpPr>
          <p:nvPr>
            <p:ph sz="quarter" idx="2"/>
          </p:nvPr>
        </p:nvSpPr>
        <p:spPr/>
        <p:txBody>
          <a:bodyPr/>
          <a:lstStyle/>
          <a:p>
            <a:endParaRPr lang="en-US" dirty="0"/>
          </a:p>
        </p:txBody>
      </p:sp>
      <p:sp>
        <p:nvSpPr>
          <p:cNvPr id="5" name="Slide Number Placeholder 4"/>
          <p:cNvSpPr>
            <a:spLocks noGrp="1"/>
          </p:cNvSpPr>
          <p:nvPr>
            <p:ph type="sldNum" sz="quarter" idx="12"/>
          </p:nvPr>
        </p:nvSpPr>
        <p:spPr/>
        <p:txBody>
          <a:bodyPr/>
          <a:lstStyle/>
          <a:p>
            <a:fld id="{A70DE10E-9176-4892-8E54-ECE6970C06FC}"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Nursing Note (3):</a:t>
            </a:r>
            <a:endParaRPr lang="en-US" dirty="0"/>
          </a:p>
        </p:txBody>
      </p:sp>
      <p:sp>
        <p:nvSpPr>
          <p:cNvPr id="3" name="Content Placeholder 2"/>
          <p:cNvSpPr>
            <a:spLocks noGrp="1"/>
          </p:cNvSpPr>
          <p:nvPr>
            <p:ph sz="quarter" idx="1"/>
          </p:nvPr>
        </p:nvSpPr>
        <p:spPr/>
        <p:txBody>
          <a:bodyPr>
            <a:noAutofit/>
          </a:bodyPr>
          <a:lstStyle/>
          <a:p>
            <a:r>
              <a:rPr lang="en-US" sz="1200" dirty="0" smtClean="0"/>
              <a:t>Mr. Keys is a 23 year old admitted to the hospital with abdominal trauma.  He returns from the operating room with an IV RL @100 ml/hr and a colostomy in the left upper quadrant.  The standing orders include the following:  2 Liters Nasal Cannula for PO=&lt;94%; monitor VS Q30 minutes time 4;</a:t>
            </a:r>
          </a:p>
          <a:p>
            <a:pPr>
              <a:buNone/>
            </a:pPr>
            <a:r>
              <a:rPr lang="en-US" sz="1200" dirty="0" smtClean="0"/>
              <a:t>	Morphine 2 mg IV Push Q4H for pain</a:t>
            </a:r>
          </a:p>
          <a:p>
            <a:r>
              <a:rPr lang="en-US" sz="1200" dirty="0" smtClean="0"/>
              <a:t>The following occurs:</a:t>
            </a:r>
          </a:p>
          <a:p>
            <a:pPr>
              <a:buNone/>
            </a:pPr>
            <a:r>
              <a:rPr lang="en-US" sz="1200" dirty="0" smtClean="0"/>
              <a:t>	-0200 client returns to PCU on stretcher with IV RL @ 100 ml/hour; 2 Liters Nasal Cannula; complaining of pain at 7 on a scale of 0-10; colostomy on the left is pink and has no drainage; NGT inplace to intermittent drainage and drainage is green with red flecks; VS= P=110 (regular), RR=26, PO=95%, T=99, BP=110/60</a:t>
            </a:r>
          </a:p>
          <a:p>
            <a:pPr>
              <a:buNone/>
            </a:pPr>
            <a:r>
              <a:rPr lang="en-US" sz="1200" dirty="0" smtClean="0"/>
              <a:t>	-0210 IV patent and inplace-nurse gave 2 mg Morphine per physicians order; NGT placement verified and intermittent suction continued.</a:t>
            </a:r>
          </a:p>
          <a:p>
            <a:pPr>
              <a:buNone/>
            </a:pPr>
            <a:r>
              <a:rPr lang="en-US" sz="1200" dirty="0" smtClean="0"/>
              <a:t>	-0215 post operative labs: K+=4.0, Na+=138, HCT=29; physician (Dr. Sim) notified of client status </a:t>
            </a:r>
            <a:endParaRPr lang="en-US" sz="1200" dirty="0"/>
          </a:p>
        </p:txBody>
      </p:sp>
      <p:sp>
        <p:nvSpPr>
          <p:cNvPr id="4" name="Content Placeholder 3"/>
          <p:cNvSpPr>
            <a:spLocks noGrp="1"/>
          </p:cNvSpPr>
          <p:nvPr>
            <p:ph sz="quarter" idx="2"/>
          </p:nvPr>
        </p:nvSpPr>
        <p:spPr/>
        <p:txBody>
          <a:bodyPr/>
          <a:lstStyle/>
          <a:p>
            <a:endParaRPr lang="en-US" dirty="0"/>
          </a:p>
        </p:txBody>
      </p:sp>
      <p:sp>
        <p:nvSpPr>
          <p:cNvPr id="5" name="Slide Number Placeholder 4"/>
          <p:cNvSpPr>
            <a:spLocks noGrp="1"/>
          </p:cNvSpPr>
          <p:nvPr>
            <p:ph type="sldNum" sz="quarter" idx="12"/>
          </p:nvPr>
        </p:nvSpPr>
        <p:spPr/>
        <p:txBody>
          <a:bodyPr/>
          <a:lstStyle/>
          <a:p>
            <a:fld id="{A70DE10E-9176-4892-8E54-ECE6970C06FC}"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Nursing Note (4):</a:t>
            </a:r>
            <a:endParaRPr lang="en-US" dirty="0"/>
          </a:p>
        </p:txBody>
      </p:sp>
      <p:sp>
        <p:nvSpPr>
          <p:cNvPr id="3" name="Content Placeholder 2"/>
          <p:cNvSpPr>
            <a:spLocks noGrp="1"/>
          </p:cNvSpPr>
          <p:nvPr>
            <p:ph sz="quarter" idx="1"/>
          </p:nvPr>
        </p:nvSpPr>
        <p:spPr/>
        <p:txBody>
          <a:bodyPr/>
          <a:lstStyle/>
          <a:p>
            <a:r>
              <a:rPr lang="en-US" sz="1200" dirty="0" smtClean="0"/>
              <a:t>Mr. Green is a 90 year old admitted with abdominal pain in right lower quadrant.</a:t>
            </a:r>
          </a:p>
          <a:p>
            <a:r>
              <a:rPr lang="en-US" sz="1200" dirty="0" smtClean="0"/>
              <a:t>Following occurs:</a:t>
            </a:r>
          </a:p>
          <a:p>
            <a:pPr>
              <a:buNone/>
            </a:pPr>
            <a:r>
              <a:rPr lang="en-US" sz="1200" dirty="0" smtClean="0"/>
              <a:t>	-1200 physical assessment performed with following abnormal finding: no bowel sound in all quadrant; abdominal pain level 8; vomiting large about of green liquid – repositioned in high-fowlers; vital signs: P=108 (regular), RR=28, T=102, PO=95%, BP=112/60</a:t>
            </a:r>
          </a:p>
          <a:p>
            <a:pPr>
              <a:buNone/>
            </a:pPr>
            <a:r>
              <a:rPr lang="en-US" sz="1200" dirty="0" smtClean="0"/>
              <a:t>	-1210 Dr. Now to see client and obtain consent for surgery; started left forearm #20 gauge jelco with 1000 ml LR @100 ml/ hour</a:t>
            </a:r>
          </a:p>
          <a:p>
            <a:pPr>
              <a:buNone/>
            </a:pPr>
            <a:r>
              <a:rPr lang="en-US" sz="1200" dirty="0" smtClean="0"/>
              <a:t>	-1230 transferred to operating room via stretcher and cardiac monitor; vital signs:</a:t>
            </a:r>
          </a:p>
          <a:p>
            <a:pPr>
              <a:buNone/>
            </a:pPr>
            <a:r>
              <a:rPr lang="en-US" sz="1200" dirty="0" smtClean="0"/>
              <a:t>	P=118 (regular), RR=28, T=102, PO=95%, BP=102/60</a:t>
            </a:r>
          </a:p>
        </p:txBody>
      </p:sp>
      <p:pic>
        <p:nvPicPr>
          <p:cNvPr id="5" name="Content Placeholder 4" descr="ecg_tachy.gif"/>
          <p:cNvPicPr>
            <a:picLocks noGrp="1" noChangeAspect="1"/>
          </p:cNvPicPr>
          <p:nvPr>
            <p:ph sz="quarter" idx="2"/>
          </p:nvPr>
        </p:nvPicPr>
        <p:blipFill>
          <a:blip r:embed="rId2"/>
          <a:srcRect l="121" t="9964" b="53336"/>
          <a:stretch>
            <a:fillRect/>
          </a:stretch>
        </p:blipFill>
        <p:spPr>
          <a:xfrm>
            <a:off x="914400" y="5334000"/>
            <a:ext cx="3919538" cy="838200"/>
          </a:xfrm>
        </p:spPr>
      </p:pic>
      <p:sp>
        <p:nvSpPr>
          <p:cNvPr id="6" name="Slide Number Placeholder 5"/>
          <p:cNvSpPr>
            <a:spLocks noGrp="1"/>
          </p:cNvSpPr>
          <p:nvPr>
            <p:ph type="sldNum" sz="quarter" idx="12"/>
          </p:nvPr>
        </p:nvSpPr>
        <p:spPr/>
        <p:txBody>
          <a:bodyPr/>
          <a:lstStyle/>
          <a:p>
            <a:fld id="{A70DE10E-9176-4892-8E54-ECE6970C06FC}" type="slidenum">
              <a:rPr lang="en-US" smtClean="0"/>
              <a:pPr/>
              <a:t>12</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Nursing Documentation:</a:t>
            </a:r>
            <a:endParaRPr lang="en-US" dirty="0"/>
          </a:p>
        </p:txBody>
      </p:sp>
      <p:sp>
        <p:nvSpPr>
          <p:cNvPr id="3" name="Content Placeholder 2"/>
          <p:cNvSpPr>
            <a:spLocks noGrp="1"/>
          </p:cNvSpPr>
          <p:nvPr>
            <p:ph sz="quarter" idx="1"/>
          </p:nvPr>
        </p:nvSpPr>
        <p:spPr/>
        <p:txBody>
          <a:bodyPr/>
          <a:lstStyle/>
          <a:p>
            <a:r>
              <a:rPr lang="en-US" sz="2400" dirty="0" smtClean="0"/>
              <a:t>Nursing Notes should be able to stand alone to describe the problem, intervention, and client outcome.</a:t>
            </a:r>
          </a:p>
          <a:p>
            <a:r>
              <a:rPr lang="en-US" sz="2400" dirty="0" smtClean="0"/>
              <a:t>Nursing Notes should have related data organized to flow naturally.</a:t>
            </a:r>
          </a:p>
          <a:p>
            <a:r>
              <a:rPr lang="en-US" sz="2400" dirty="0" smtClean="0"/>
              <a:t>Nursing Notes should be readable for any healthcare professional to understand.</a:t>
            </a:r>
          </a:p>
          <a:p>
            <a:r>
              <a:rPr lang="en-US" sz="2400" dirty="0" smtClean="0"/>
              <a:t>Nursing Notes should be a snapshot of your care.</a:t>
            </a:r>
          </a:p>
          <a:p>
            <a:r>
              <a:rPr lang="en-US" sz="2400" dirty="0" smtClean="0"/>
              <a:t>Nursing Notes should clarify what care you have provided.</a:t>
            </a:r>
          </a:p>
          <a:p>
            <a:endParaRPr lang="en-US" dirty="0"/>
          </a:p>
        </p:txBody>
      </p:sp>
      <p:sp>
        <p:nvSpPr>
          <p:cNvPr id="4" name="Slide Number Placeholder 3"/>
          <p:cNvSpPr>
            <a:spLocks noGrp="1"/>
          </p:cNvSpPr>
          <p:nvPr>
            <p:ph type="sldNum" sz="quarter" idx="15"/>
          </p:nvPr>
        </p:nvSpPr>
        <p:spPr/>
        <p:txBody>
          <a:bodyPr/>
          <a:lstStyle/>
          <a:p>
            <a:fld id="{A70DE10E-9176-4892-8E54-ECE6970C06FC}"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“PIE”:</a:t>
            </a:r>
            <a:endParaRPr lang="en-US" dirty="0"/>
          </a:p>
        </p:txBody>
      </p:sp>
      <p:sp>
        <p:nvSpPr>
          <p:cNvPr id="3" name="Content Placeholder 2"/>
          <p:cNvSpPr>
            <a:spLocks noGrp="1"/>
          </p:cNvSpPr>
          <p:nvPr>
            <p:ph sz="quarter" idx="1"/>
          </p:nvPr>
        </p:nvSpPr>
        <p:spPr/>
        <p:txBody>
          <a:bodyPr/>
          <a:lstStyle/>
          <a:p>
            <a:r>
              <a:rPr lang="en-US" dirty="0" smtClean="0"/>
              <a:t>This technique of documentation is systematic and limits data to only pertinent (related) information based on the identified client problem.</a:t>
            </a:r>
          </a:p>
          <a:p>
            <a:r>
              <a:rPr lang="en-US" dirty="0" smtClean="0"/>
              <a:t>P=Problem</a:t>
            </a:r>
          </a:p>
          <a:p>
            <a:r>
              <a:rPr lang="en-US" dirty="0" smtClean="0"/>
              <a:t>I=Intervention</a:t>
            </a:r>
          </a:p>
          <a:p>
            <a:r>
              <a:rPr lang="en-US" dirty="0" smtClean="0"/>
              <a:t>E=Evaluation</a:t>
            </a:r>
            <a:endParaRPr lang="en-US" dirty="0"/>
          </a:p>
        </p:txBody>
      </p:sp>
      <p:sp>
        <p:nvSpPr>
          <p:cNvPr id="4" name="Slide Number Placeholder 3"/>
          <p:cNvSpPr>
            <a:spLocks noGrp="1"/>
          </p:cNvSpPr>
          <p:nvPr>
            <p:ph type="sldNum" sz="quarter" idx="15"/>
          </p:nvPr>
        </p:nvSpPr>
        <p:spPr/>
        <p:txBody>
          <a:bodyPr/>
          <a:lstStyle/>
          <a:p>
            <a:fld id="{A70DE10E-9176-4892-8E54-ECE6970C06FC}"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Nursing Documentation:</a:t>
            </a:r>
            <a:endParaRPr lang="en-US" dirty="0"/>
          </a:p>
        </p:txBody>
      </p:sp>
      <p:sp>
        <p:nvSpPr>
          <p:cNvPr id="3" name="Content Placeholder 2"/>
          <p:cNvSpPr>
            <a:spLocks noGrp="1"/>
          </p:cNvSpPr>
          <p:nvPr>
            <p:ph sz="quarter" idx="1"/>
          </p:nvPr>
        </p:nvSpPr>
        <p:spPr/>
        <p:txBody>
          <a:bodyPr/>
          <a:lstStyle/>
          <a:p>
            <a:r>
              <a:rPr lang="en-US" dirty="0" smtClean="0"/>
              <a:t>P: Problems need to documented clearly, objectively, and honestly.</a:t>
            </a:r>
          </a:p>
          <a:p>
            <a:r>
              <a:rPr lang="en-US" dirty="0" smtClean="0"/>
              <a:t>I: Interventions need to be client focused, timely, and safe.</a:t>
            </a:r>
          </a:p>
          <a:p>
            <a:r>
              <a:rPr lang="en-US" dirty="0" smtClean="0"/>
              <a:t>E: Evaluations need to be ongoing and revised based on clients outcome goals.</a:t>
            </a:r>
            <a:endParaRPr lang="en-US" dirty="0"/>
          </a:p>
        </p:txBody>
      </p:sp>
      <p:sp>
        <p:nvSpPr>
          <p:cNvPr id="4" name="Slide Number Placeholder 3"/>
          <p:cNvSpPr>
            <a:spLocks noGrp="1"/>
          </p:cNvSpPr>
          <p:nvPr>
            <p:ph type="sldNum" sz="quarter" idx="15"/>
          </p:nvPr>
        </p:nvSpPr>
        <p:spPr/>
        <p:txBody>
          <a:bodyPr/>
          <a:lstStyle/>
          <a:p>
            <a:fld id="{A70DE10E-9176-4892-8E54-ECE6970C06FC}"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Drills:</a:t>
            </a:r>
            <a:endParaRPr lang="en-US" dirty="0"/>
          </a:p>
        </p:txBody>
      </p:sp>
      <p:sp>
        <p:nvSpPr>
          <p:cNvPr id="3" name="Content Placeholder 2"/>
          <p:cNvSpPr>
            <a:spLocks noGrp="1"/>
          </p:cNvSpPr>
          <p:nvPr>
            <p:ph sz="quarter" idx="1"/>
          </p:nvPr>
        </p:nvSpPr>
        <p:spPr/>
        <p:txBody>
          <a:bodyPr/>
          <a:lstStyle/>
          <a:p>
            <a:r>
              <a:rPr lang="en-US" sz="2800" dirty="0" smtClean="0"/>
              <a:t>Allow you to practice writing a nursing note clearly, objectively and honestly.</a:t>
            </a:r>
          </a:p>
          <a:p>
            <a:r>
              <a:rPr lang="en-US" sz="2800" dirty="0" smtClean="0"/>
              <a:t>Allow your nursing instructor the ability to evaluate your ability to transfer into writing the care you have performed.</a:t>
            </a:r>
          </a:p>
          <a:p>
            <a:r>
              <a:rPr lang="en-US" sz="2800" dirty="0" smtClean="0"/>
              <a:t>Allow your nursing instructor the ability to evaluate your ability to write clearly, objectively, and honestly.</a:t>
            </a:r>
            <a:endParaRPr lang="en-US" sz="2800" dirty="0"/>
          </a:p>
        </p:txBody>
      </p:sp>
      <p:sp>
        <p:nvSpPr>
          <p:cNvPr id="4" name="Slide Number Placeholder 3"/>
          <p:cNvSpPr>
            <a:spLocks noGrp="1"/>
          </p:cNvSpPr>
          <p:nvPr>
            <p:ph type="sldNum" sz="quarter" idx="15"/>
          </p:nvPr>
        </p:nvSpPr>
        <p:spPr/>
        <p:txBody>
          <a:bodyPr/>
          <a:lstStyle/>
          <a:p>
            <a:fld id="{A70DE10E-9176-4892-8E54-ECE6970C06FC}"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Drill Instructions:</a:t>
            </a:r>
            <a:endParaRPr lang="en-US" dirty="0"/>
          </a:p>
        </p:txBody>
      </p:sp>
      <p:sp>
        <p:nvSpPr>
          <p:cNvPr id="3" name="Content Placeholder 2"/>
          <p:cNvSpPr>
            <a:spLocks noGrp="1"/>
          </p:cNvSpPr>
          <p:nvPr>
            <p:ph sz="quarter" idx="1"/>
          </p:nvPr>
        </p:nvSpPr>
        <p:spPr/>
        <p:txBody>
          <a:bodyPr/>
          <a:lstStyle/>
          <a:p>
            <a:r>
              <a:rPr lang="en-US" sz="2000" dirty="0" smtClean="0"/>
              <a:t>Read the scenario and create a nursing note.</a:t>
            </a:r>
          </a:p>
          <a:p>
            <a:r>
              <a:rPr lang="en-US" sz="2000" dirty="0" smtClean="0"/>
              <a:t>Nursing note must meet the following requirements:</a:t>
            </a:r>
          </a:p>
          <a:p>
            <a:pPr>
              <a:buNone/>
            </a:pPr>
            <a:r>
              <a:rPr lang="en-US" sz="2000" dirty="0"/>
              <a:t>	</a:t>
            </a:r>
            <a:r>
              <a:rPr lang="en-US" sz="2000" dirty="0" smtClean="0"/>
              <a:t>1.  P-I-E Format</a:t>
            </a:r>
          </a:p>
          <a:p>
            <a:pPr>
              <a:buNone/>
            </a:pPr>
            <a:r>
              <a:rPr lang="en-US" sz="2000" dirty="0"/>
              <a:t>	</a:t>
            </a:r>
            <a:r>
              <a:rPr lang="en-US" sz="2000" dirty="0" smtClean="0"/>
              <a:t>2.  Include only information related to the clients   	problem, intervention, and evaluation.</a:t>
            </a:r>
          </a:p>
          <a:p>
            <a:pPr>
              <a:buNone/>
            </a:pPr>
            <a:r>
              <a:rPr lang="en-US" sz="2000" dirty="0"/>
              <a:t>	</a:t>
            </a:r>
            <a:r>
              <a:rPr lang="en-US" sz="2000" dirty="0" smtClean="0"/>
              <a:t>3.  Information must be organized and flow in a logical 	manner.</a:t>
            </a:r>
          </a:p>
          <a:p>
            <a:pPr>
              <a:buNone/>
            </a:pPr>
            <a:r>
              <a:rPr lang="en-US" sz="2000" dirty="0"/>
              <a:t>	</a:t>
            </a:r>
            <a:r>
              <a:rPr lang="en-US" sz="2000" dirty="0" smtClean="0"/>
              <a:t>4.  Information must be accurate and timely.</a:t>
            </a:r>
          </a:p>
          <a:p>
            <a:pPr>
              <a:buNone/>
            </a:pPr>
            <a:r>
              <a:rPr lang="en-US" sz="2000" dirty="0"/>
              <a:t>	</a:t>
            </a:r>
            <a:r>
              <a:rPr lang="en-US" sz="2000" dirty="0" smtClean="0"/>
              <a:t>5.  Spelling and grammar must be appropriate to the 	content of the note.</a:t>
            </a:r>
          </a:p>
          <a:p>
            <a:pPr>
              <a:buNone/>
            </a:pPr>
            <a:r>
              <a:rPr lang="en-US" sz="2000" dirty="0"/>
              <a:t>	</a:t>
            </a:r>
            <a:r>
              <a:rPr lang="en-US" sz="2000" b="1" dirty="0" smtClean="0"/>
              <a:t>***Remember the nursing note is a legal document.</a:t>
            </a:r>
            <a:endParaRPr lang="en-US" sz="2000" b="1" dirty="0"/>
          </a:p>
        </p:txBody>
      </p:sp>
      <p:sp>
        <p:nvSpPr>
          <p:cNvPr id="4" name="Slide Number Placeholder 3"/>
          <p:cNvSpPr>
            <a:spLocks noGrp="1"/>
          </p:cNvSpPr>
          <p:nvPr>
            <p:ph type="sldNum" sz="quarter" idx="15"/>
          </p:nvPr>
        </p:nvSpPr>
        <p:spPr/>
        <p:txBody>
          <a:bodyPr/>
          <a:lstStyle/>
          <a:p>
            <a:fld id="{A70DE10E-9176-4892-8E54-ECE6970C06FC}"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Nursing Note Example (1):</a:t>
            </a:r>
            <a:endParaRPr lang="en-US" dirty="0"/>
          </a:p>
        </p:txBody>
      </p:sp>
      <p:sp>
        <p:nvSpPr>
          <p:cNvPr id="5" name="Content Placeholder 4"/>
          <p:cNvSpPr>
            <a:spLocks noGrp="1"/>
          </p:cNvSpPr>
          <p:nvPr>
            <p:ph sz="quarter" idx="1"/>
          </p:nvPr>
        </p:nvSpPr>
        <p:spPr/>
        <p:txBody>
          <a:bodyPr/>
          <a:lstStyle/>
          <a:p>
            <a:r>
              <a:rPr lang="en-US" sz="1600" dirty="0" smtClean="0"/>
              <a:t>Ms. Jones is a 58 years of age who was admitted to the hospital with a right ankle ulceration.  She has been a diabetic for 16 years.  The physician orders a wet to dry dressing to the right ankle BID.</a:t>
            </a:r>
          </a:p>
          <a:p>
            <a:r>
              <a:rPr lang="en-US" sz="1600" dirty="0" smtClean="0"/>
              <a:t>When you are doing the sterile procedure you find the following</a:t>
            </a:r>
            <a:r>
              <a:rPr lang="en-US" sz="1600" smtClean="0"/>
              <a:t>: at 1000:</a:t>
            </a:r>
            <a:endParaRPr lang="en-US" sz="1600" dirty="0" smtClean="0"/>
          </a:p>
          <a:p>
            <a:pPr>
              <a:buNone/>
            </a:pPr>
            <a:r>
              <a:rPr lang="en-US" sz="1600" dirty="0"/>
              <a:t>	</a:t>
            </a:r>
            <a:r>
              <a:rPr lang="en-US" sz="1200" dirty="0" smtClean="0"/>
              <a:t>-first layer of gauze there is a spot of light-yellow drainage the size of a pea</a:t>
            </a:r>
          </a:p>
          <a:p>
            <a:pPr>
              <a:buNone/>
            </a:pPr>
            <a:r>
              <a:rPr lang="en-US" sz="1200" dirty="0"/>
              <a:t>	</a:t>
            </a:r>
            <a:r>
              <a:rPr lang="en-US" sz="1200" dirty="0" smtClean="0"/>
              <a:t>-ulceration measures 4 cm diameter, 0.5 cm deep, with pinpoint spots of yellow drainage around the border</a:t>
            </a:r>
            <a:r>
              <a:rPr lang="en-US" sz="1200" dirty="0"/>
              <a:t>	</a:t>
            </a:r>
            <a:endParaRPr lang="en-US" sz="1200" dirty="0" smtClean="0"/>
          </a:p>
          <a:p>
            <a:pPr>
              <a:buNone/>
            </a:pPr>
            <a:r>
              <a:rPr lang="en-US" sz="1200" dirty="0"/>
              <a:t>	</a:t>
            </a:r>
            <a:r>
              <a:rPr lang="en-US" sz="1200" dirty="0" smtClean="0"/>
              <a:t>-erythema is noted on surrounding area</a:t>
            </a:r>
          </a:p>
          <a:p>
            <a:pPr>
              <a:buNone/>
            </a:pPr>
            <a:r>
              <a:rPr lang="en-US" sz="1200" dirty="0"/>
              <a:t>	</a:t>
            </a:r>
            <a:r>
              <a:rPr lang="en-US" sz="1200" dirty="0" smtClean="0"/>
              <a:t>-supplies used were (2) 4X4 and Kling gauze</a:t>
            </a:r>
          </a:p>
          <a:p>
            <a:pPr>
              <a:buNone/>
            </a:pPr>
            <a:r>
              <a:rPr lang="en-US" sz="1200" dirty="0"/>
              <a:t>	</a:t>
            </a:r>
            <a:r>
              <a:rPr lang="en-US" sz="1200" dirty="0" smtClean="0"/>
              <a:t>-client reported 0 pain on a scale of 0-10</a:t>
            </a:r>
            <a:endParaRPr lang="en-US" sz="1200" dirty="0"/>
          </a:p>
        </p:txBody>
      </p:sp>
      <p:sp>
        <p:nvSpPr>
          <p:cNvPr id="6" name="Content Placeholder 5"/>
          <p:cNvSpPr>
            <a:spLocks noGrp="1"/>
          </p:cNvSpPr>
          <p:nvPr>
            <p:ph sz="quarter" idx="2"/>
          </p:nvPr>
        </p:nvSpPr>
        <p:spPr/>
        <p:txBody>
          <a:bodyPr/>
          <a:lstStyle/>
          <a:p>
            <a:r>
              <a:rPr lang="en-US" sz="1200" dirty="0" smtClean="0"/>
              <a:t>Nurses Note:</a:t>
            </a:r>
          </a:p>
          <a:p>
            <a:pPr>
              <a:buNone/>
            </a:pPr>
            <a:r>
              <a:rPr lang="en-US" sz="1400" dirty="0" smtClean="0"/>
              <a:t>1000 Wet-to-dry dressing on right ankle changed using sterile technique.  First layer of gauze had 0.5 cm spot of light-yellow drainage.  Ulceration is 4 cm in diameter, 0.5 cm in depth, with pinpoint spots of yellow drainage along the ulcer border; erythema noted on the surrounding skin 0.5 cm from the ulcer border.  Used one moist 4X4 gauze applied to the ulcers granulating tissue and one dry 4X4 gauze to cover, wrapped the dressing with Kling gauze.  Client reported o pain on a scale of 0-10.</a:t>
            </a:r>
          </a:p>
          <a:p>
            <a:pPr>
              <a:buNone/>
            </a:pPr>
            <a:endParaRPr lang="en-US" sz="1400" dirty="0" smtClean="0"/>
          </a:p>
          <a:p>
            <a:pPr>
              <a:buNone/>
            </a:pPr>
            <a:endParaRPr lang="en-US" sz="1400" dirty="0"/>
          </a:p>
        </p:txBody>
      </p:sp>
      <p:sp>
        <p:nvSpPr>
          <p:cNvPr id="7" name="Slide Number Placeholder 6"/>
          <p:cNvSpPr>
            <a:spLocks noGrp="1"/>
          </p:cNvSpPr>
          <p:nvPr>
            <p:ph type="sldNum" sz="quarter" idx="12"/>
          </p:nvPr>
        </p:nvSpPr>
        <p:spPr/>
        <p:txBody>
          <a:bodyPr/>
          <a:lstStyle/>
          <a:p>
            <a:fld id="{A70DE10E-9176-4892-8E54-ECE6970C06FC}"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Note Example (2):</a:t>
            </a:r>
            <a:endParaRPr lang="en-US" dirty="0"/>
          </a:p>
        </p:txBody>
      </p:sp>
      <p:sp>
        <p:nvSpPr>
          <p:cNvPr id="3" name="Content Placeholder 2"/>
          <p:cNvSpPr>
            <a:spLocks noGrp="1"/>
          </p:cNvSpPr>
          <p:nvPr>
            <p:ph sz="quarter" idx="1"/>
          </p:nvPr>
        </p:nvSpPr>
        <p:spPr/>
        <p:txBody>
          <a:bodyPr>
            <a:normAutofit lnSpcReduction="10000"/>
          </a:bodyPr>
          <a:lstStyle/>
          <a:p>
            <a:r>
              <a:rPr lang="en-US" sz="1200" dirty="0" smtClean="0"/>
              <a:t>Mr. Smith is a 78 year old admitted to the hospital with heart failure.  When doing vital signs the nurse find that his RR=32, P=100 (regular), BP=102/56 (baseline BP 145/78), T=99, PO=91%.  Client stated he was SOB.  Lungs clear in all lobes.</a:t>
            </a:r>
          </a:p>
          <a:p>
            <a:r>
              <a:rPr lang="en-US" sz="1200" dirty="0" smtClean="0"/>
              <a:t>The following occurs:</a:t>
            </a:r>
          </a:p>
          <a:p>
            <a:pPr>
              <a:buNone/>
            </a:pPr>
            <a:r>
              <a:rPr lang="en-US" sz="1200" dirty="0"/>
              <a:t>	</a:t>
            </a:r>
            <a:r>
              <a:rPr lang="en-US" sz="1200" dirty="0" smtClean="0"/>
              <a:t>-1005 nurse positioned client high-fowlers &amp; RR=28, PO=93%, P=90 (regular) BP=102/58 (client stated he was breathing easier)</a:t>
            </a:r>
          </a:p>
          <a:p>
            <a:pPr>
              <a:buNone/>
            </a:pPr>
            <a:r>
              <a:rPr lang="en-US" sz="1200" dirty="0"/>
              <a:t>	</a:t>
            </a:r>
            <a:r>
              <a:rPr lang="en-US" sz="1200" dirty="0" smtClean="0"/>
              <a:t>-1015 nurse reported the clients status to the physician including K+=3.0</a:t>
            </a:r>
          </a:p>
          <a:p>
            <a:pPr>
              <a:buNone/>
            </a:pPr>
            <a:r>
              <a:rPr lang="en-US" sz="1200" dirty="0"/>
              <a:t>	</a:t>
            </a:r>
            <a:r>
              <a:rPr lang="en-US" sz="1200" dirty="0" smtClean="0"/>
              <a:t>-1020 Physician orders: start IV with Normal Saline with 40 mEq KCL to run at 75 ml/hour; check vital signs Q1H times (4) hours and notify physician for BP=&lt;100 systolic; draw K+ level at 1500 and notify physician if K+ &lt; 3.5, start oxygen at 2 liters nasal cannula.</a:t>
            </a:r>
          </a:p>
          <a:p>
            <a:pPr>
              <a:buNone/>
            </a:pPr>
            <a:r>
              <a:rPr lang="en-US" sz="1200" dirty="0"/>
              <a:t>	</a:t>
            </a:r>
            <a:r>
              <a:rPr lang="en-US" sz="1200" dirty="0" smtClean="0"/>
              <a:t>-1100 P=87, RR=24, T=99, PO=95%, BP=120/76; no complaint of SOB &amp; feels better</a:t>
            </a:r>
          </a:p>
          <a:p>
            <a:pPr>
              <a:buNone/>
            </a:pPr>
            <a:r>
              <a:rPr lang="en-US" sz="1200" dirty="0"/>
              <a:t>	</a:t>
            </a:r>
          </a:p>
        </p:txBody>
      </p:sp>
      <p:sp>
        <p:nvSpPr>
          <p:cNvPr id="4" name="Content Placeholder 3"/>
          <p:cNvSpPr>
            <a:spLocks noGrp="1"/>
          </p:cNvSpPr>
          <p:nvPr>
            <p:ph sz="quarter" idx="2"/>
          </p:nvPr>
        </p:nvSpPr>
        <p:spPr>
          <a:xfrm>
            <a:off x="4648200" y="1676400"/>
            <a:ext cx="3924300" cy="4267200"/>
          </a:xfrm>
        </p:spPr>
        <p:txBody>
          <a:bodyPr>
            <a:noAutofit/>
          </a:bodyPr>
          <a:lstStyle/>
          <a:p>
            <a:r>
              <a:rPr lang="en-US" sz="1200" dirty="0" smtClean="0"/>
              <a:t>1000 Mr. Smith complains of SOB and vital signs are RR=32, P=100 (regular), BP=102/56, T=99, PO=91%.  </a:t>
            </a:r>
          </a:p>
          <a:p>
            <a:r>
              <a:rPr lang="en-US" sz="1200" dirty="0" smtClean="0"/>
              <a:t>1005 Positioned client in a high-fowlers and repeated vital signs: RR=28, PO=93%, P=90 (regular), BP=102/58.  Lungs are clear in all lobes and client states he is breathing easier.</a:t>
            </a:r>
          </a:p>
          <a:p>
            <a:r>
              <a:rPr lang="en-US" sz="1200" dirty="0" smtClean="0"/>
              <a:t>1015 Dr. Lee notified that client was SOB, lungs clear in all lobes , initial vital signs at 1000 and K+ this AM 3.0.  Dr. Lee notified of positioning to high-fowler and improvement of vital signs at 1005. Physician orders received and restated for clarification.</a:t>
            </a:r>
          </a:p>
          <a:p>
            <a:r>
              <a:rPr lang="en-US" sz="1200" dirty="0" smtClean="0"/>
              <a:t>1020 Oxygen started at 2 liters via nasal cannula, PO 95%.  Medlock started in right forearm with 22 gauge jelco</a:t>
            </a:r>
            <a:r>
              <a:rPr lang="en-US" sz="1200" dirty="0"/>
              <a:t> </a:t>
            </a:r>
            <a:r>
              <a:rPr lang="en-US" sz="1200" dirty="0" smtClean="0"/>
              <a:t>that is patent and inplace.  1000 ml Normal Saline with 40 mEq KCL  started in the right medlock and ran on a Plum Pump at 75 ml/hour.</a:t>
            </a:r>
          </a:p>
          <a:p>
            <a:r>
              <a:rPr lang="en-US" sz="1200" dirty="0" smtClean="0"/>
              <a:t>1100 Vital signs repeated P= 87 (regular). RR=24, T=99, PO=95%. BP=120/76; client states he is not SOB and feel much better.</a:t>
            </a:r>
            <a:endParaRPr lang="en-US" sz="1200" dirty="0"/>
          </a:p>
        </p:txBody>
      </p:sp>
      <p:sp>
        <p:nvSpPr>
          <p:cNvPr id="5" name="Slide Number Placeholder 4"/>
          <p:cNvSpPr>
            <a:spLocks noGrp="1"/>
          </p:cNvSpPr>
          <p:nvPr>
            <p:ph type="sldNum" sz="quarter" idx="12"/>
          </p:nvPr>
        </p:nvSpPr>
        <p:spPr/>
        <p:txBody>
          <a:bodyPr/>
          <a:lstStyle/>
          <a:p>
            <a:fld id="{A70DE10E-9176-4892-8E54-ECE6970C06FC}"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Nursing Note (1):</a:t>
            </a:r>
            <a:endParaRPr lang="en-US" dirty="0"/>
          </a:p>
        </p:txBody>
      </p:sp>
      <p:sp>
        <p:nvSpPr>
          <p:cNvPr id="3" name="Content Placeholder 2"/>
          <p:cNvSpPr>
            <a:spLocks noGrp="1"/>
          </p:cNvSpPr>
          <p:nvPr>
            <p:ph sz="quarter" idx="1"/>
          </p:nvPr>
        </p:nvSpPr>
        <p:spPr>
          <a:xfrm>
            <a:off x="566738" y="1752600"/>
            <a:ext cx="3924300" cy="4191000"/>
          </a:xfrm>
        </p:spPr>
        <p:txBody>
          <a:bodyPr>
            <a:noAutofit/>
          </a:bodyPr>
          <a:lstStyle/>
          <a:p>
            <a:r>
              <a:rPr lang="en-US" sz="1200" dirty="0" smtClean="0"/>
              <a:t>Ms. Jones is a 75 year old admitted to the hospital with left leg pain and numbness.  The physician has ordered an arteriogram of the left leg for tomorrow.</a:t>
            </a:r>
          </a:p>
          <a:p>
            <a:r>
              <a:rPr lang="en-US" sz="1200" dirty="0" smtClean="0"/>
              <a:t>The following occurs:</a:t>
            </a:r>
          </a:p>
          <a:p>
            <a:pPr>
              <a:buNone/>
            </a:pPr>
            <a:r>
              <a:rPr lang="en-US" sz="1200" dirty="0" smtClean="0"/>
              <a:t>	-0800 baseline vital signs: P=98 (regular), RR=18, PO=96%, T=99, BP=160/88; client complains of pain in the left leg at 6 on a scale of 0-10;left leg &amp; toes are pale and unable to palpate a doralis pedis on the left</a:t>
            </a:r>
          </a:p>
          <a:p>
            <a:pPr>
              <a:buNone/>
            </a:pPr>
            <a:r>
              <a:rPr lang="en-US" sz="1200" dirty="0" smtClean="0"/>
              <a:t>	-0810 nurse called physician to report findings and physician orders a stat arteriogram and  Demerol 75 mg IM Q4H for pain</a:t>
            </a:r>
          </a:p>
          <a:p>
            <a:pPr>
              <a:buNone/>
            </a:pPr>
            <a:r>
              <a:rPr lang="en-US" sz="1200" dirty="0" smtClean="0"/>
              <a:t>	-0815 Demerol is given IM in the left deltoid and consent is obtained by Dr. Lee</a:t>
            </a:r>
          </a:p>
          <a:p>
            <a:pPr>
              <a:buNone/>
            </a:pPr>
            <a:r>
              <a:rPr lang="en-US" sz="1200" dirty="0" smtClean="0"/>
              <a:t>	-0830 client is transported to arteriogram via stretcher</a:t>
            </a:r>
          </a:p>
          <a:p>
            <a:pPr>
              <a:buNone/>
            </a:pPr>
            <a:r>
              <a:rPr lang="en-US" sz="1200" dirty="0" smtClean="0"/>
              <a:t>	-0930 client returns from arteriogram; states pain level is 8 on a scale of 0-10; </a:t>
            </a:r>
          </a:p>
          <a:p>
            <a:pPr>
              <a:buNone/>
            </a:pPr>
            <a:r>
              <a:rPr lang="en-US" sz="1200" dirty="0" smtClean="0"/>
              <a:t>	vital signs: P=102 (regular), RR=26, PO=94%, T=98, BP=130/88; Medlock right forearm 20 gauge jelco patent and</a:t>
            </a:r>
          </a:p>
          <a:p>
            <a:pPr>
              <a:buNone/>
            </a:pPr>
            <a:r>
              <a:rPr lang="en-US" sz="1200" dirty="0" smtClean="0"/>
              <a:t>	inplace infusing normal saline @ 50 ml/hr</a:t>
            </a:r>
          </a:p>
          <a:p>
            <a:pPr>
              <a:buNone/>
            </a:pPr>
            <a:r>
              <a:rPr lang="en-US" sz="1200" dirty="0" smtClean="0"/>
              <a:t>	</a:t>
            </a:r>
            <a:endParaRPr lang="en-US" sz="1200" dirty="0"/>
          </a:p>
        </p:txBody>
      </p:sp>
      <p:sp>
        <p:nvSpPr>
          <p:cNvPr id="4" name="Content Placeholder 3"/>
          <p:cNvSpPr>
            <a:spLocks noGrp="1"/>
          </p:cNvSpPr>
          <p:nvPr>
            <p:ph sz="quarter" idx="2"/>
          </p:nvPr>
        </p:nvSpPr>
        <p:spPr/>
        <p:txBody>
          <a:bodyPr>
            <a:normAutofit/>
          </a:bodyPr>
          <a:lstStyle/>
          <a:p>
            <a:endParaRPr lang="en-US" dirty="0"/>
          </a:p>
        </p:txBody>
      </p:sp>
      <p:sp>
        <p:nvSpPr>
          <p:cNvPr id="5" name="Slide Number Placeholder 4"/>
          <p:cNvSpPr>
            <a:spLocks noGrp="1"/>
          </p:cNvSpPr>
          <p:nvPr>
            <p:ph type="sldNum" sz="quarter" idx="12"/>
          </p:nvPr>
        </p:nvSpPr>
        <p:spPr/>
        <p:txBody>
          <a:bodyPr/>
          <a:lstStyle/>
          <a:p>
            <a:fld id="{A70DE10E-9176-4892-8E54-ECE6970C06FC}"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408</TotalTime>
  <Words>834</Words>
  <Application>Microsoft Office PowerPoint</Application>
  <PresentationFormat>On-screen Show (4:3)</PresentationFormat>
  <Paragraphs>99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Docume ntation Drills for Medical-Surgical Nursing:</vt:lpstr>
      <vt:lpstr>Goals of Nursing Documentation:</vt:lpstr>
      <vt:lpstr>The “PIE”:</vt:lpstr>
      <vt:lpstr>“PIE” Nursing Documentation:</vt:lpstr>
      <vt:lpstr>Documentation Drills:</vt:lpstr>
      <vt:lpstr>Documentation Drill Instructions:</vt:lpstr>
      <vt:lpstr>Nursing Note Example (1):</vt:lpstr>
      <vt:lpstr>Nursing Note Example (2):</vt:lpstr>
      <vt:lpstr>Practice Nursing Note (1):</vt:lpstr>
      <vt:lpstr>Practice Nursing Note (2):</vt:lpstr>
      <vt:lpstr>Practice Nursing Note (3):</vt:lpstr>
      <vt:lpstr>Practice Nursing Note (4):</vt:lpstr>
    </vt:vector>
  </TitlesOfParts>
  <Company>HCC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Documentation Drills for Medical-Surgical Nursing:</dc:title>
  <dc:creator>Donna Lynn Hess</dc:creator>
  <cp:lastModifiedBy>Test</cp:lastModifiedBy>
  <cp:revision>33</cp:revision>
  <dcterms:created xsi:type="dcterms:W3CDTF">2007-08-27T15:27:14Z</dcterms:created>
  <dcterms:modified xsi:type="dcterms:W3CDTF">2008-08-18T18:24:09Z</dcterms:modified>
</cp:coreProperties>
</file>