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5"/>
  </p:notesMasterIdLst>
  <p:sldIdLst>
    <p:sldId id="273" r:id="rId2"/>
    <p:sldId id="276" r:id="rId3"/>
    <p:sldId id="269" r:id="rId4"/>
    <p:sldId id="270" r:id="rId5"/>
    <p:sldId id="271" r:id="rId6"/>
    <p:sldId id="272" r:id="rId7"/>
    <p:sldId id="278" r:id="rId8"/>
    <p:sldId id="279" r:id="rId9"/>
    <p:sldId id="259" r:id="rId10"/>
    <p:sldId id="257" r:id="rId11"/>
    <p:sldId id="275" r:id="rId12"/>
    <p:sldId id="258" r:id="rId13"/>
    <p:sldId id="260" r:id="rId14"/>
    <p:sldId id="28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1" autoAdjust="0"/>
    <p:restoredTop sz="94660"/>
  </p:normalViewPr>
  <p:slideViewPr>
    <p:cSldViewPr>
      <p:cViewPr varScale="1">
        <p:scale>
          <a:sx n="107" d="100"/>
          <a:sy n="10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6991D-C6FC-4F67-92A8-405E5B17E029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4BE8D-6B99-4973-AFD5-A5F562788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E2F65D-108E-4922-A7F1-4EFC09C1CE91}" type="slidenum">
              <a:rPr lang="fr-FR"/>
              <a:pPr/>
              <a:t>15</a:t>
            </a:fld>
            <a:endParaRPr lang="fr-FR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9748E0-3FDB-4EDA-888C-A5EBD8583CFB}" type="slidenum">
              <a:rPr lang="fr-FR"/>
              <a:pPr/>
              <a:t>16</a:t>
            </a:fld>
            <a:endParaRPr lang="fr-FR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7522D4-77E0-4A2F-8765-F005B3D15ABA}" type="slidenum">
              <a:rPr lang="fr-FR"/>
              <a:pPr/>
              <a:t>17</a:t>
            </a:fld>
            <a:endParaRPr lang="fr-FR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74083-81DB-43C8-841A-33C203B545C0}" type="slidenum">
              <a:rPr lang="fr-FR"/>
              <a:pPr/>
              <a:t>18</a:t>
            </a:fld>
            <a:endParaRPr lang="fr-FR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B733C8-9181-44F7-8FF4-B98ED0AD3F5A}" type="slidenum">
              <a:rPr lang="fr-FR"/>
              <a:pPr/>
              <a:t>19</a:t>
            </a:fld>
            <a:endParaRPr lang="fr-FR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A36AE5-6B3C-47EA-B2E0-A97CF8FE7E73}" type="slidenum">
              <a:rPr lang="fr-FR"/>
              <a:pPr/>
              <a:t>20</a:t>
            </a:fld>
            <a:endParaRPr lang="fr-FR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436131-B65C-4F8F-8C34-57BEDE467ED4}" type="slidenum">
              <a:rPr lang="fr-FR"/>
              <a:pPr/>
              <a:t>21</a:t>
            </a:fld>
            <a:endParaRPr lang="fr-FR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0A3FF6-6BFF-49CC-B853-73F7CA86B0D0}" type="slidenum">
              <a:rPr lang="fr-FR"/>
              <a:pPr/>
              <a:t>22</a:t>
            </a:fld>
            <a:endParaRPr lang="fr-FR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170467FF-CF98-4686-B1D7-028BDA8208D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E47851-0687-46D7-9859-B050EFA0B5A8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C83B29-235C-42FB-8281-63F17425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anc.org.za/ancdocs/history/people/images/or.jpg&amp;imgrefurl=http://www.anc.org.za/ancdocs/history/people/tambo_or.html&amp;usg=__YIzIdhe8kpHcWVP-wHxy9R2JRRU=&amp;h=450&amp;w=389&amp;sz=53&amp;hl=en&amp;start=1&amp;um=1&amp;tbnid=oiNnrwzBfvq2tM:&amp;tbnh=127&amp;tbnw=110&amp;prev=/images?q=Oliver+Tambo&amp;hl=en&amp;safe=off&amp;sa=N&amp;um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/imgres?imgurl=http://www.zasucks.com/wp-content/uploads/2009/03/mandela_winnie.jpg&amp;imgrefurl=http://www.zasucks.com/?cat=6&amp;usg=__127ee1zCFkZW-FsKX32aKwQprZo=&amp;h=335&amp;w=240&amp;sz=39&amp;hl=en&amp;start=6&amp;um=1&amp;tbnid=lDky9O3ud609jM:&amp;tbnh=119&amp;tbnw=85&amp;prev=/images?q=Winnie+Mandela&amp;hl=en&amp;safe=off&amp;sa=X&amp;um=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en.wikipedia.org/wiki/File:Walter_Sisulu.jpg" TargetMode="External"/><Relationship Id="rId7" Type="http://schemas.openxmlformats.org/officeDocument/2006/relationships/hyperlink" Target="http://images.google.com/imgres?imgurl=http://www.anc.org.za/ancdocs/history/people/images/or.jpg&amp;imgrefurl=http://www.anc.org.za/ancdocs/history/people/tambo_or.html&amp;usg=__YIzIdhe8kpHcWVP-wHxy9R2JRRU=&amp;h=450&amp;w=389&amp;sz=53&amp;hl=en&amp;start=1&amp;um=1&amp;tbnid=oiNnrwzBfvq2tM:&amp;tbnh=127&amp;tbnw=110&amp;prev=/images?q=Oliver+Tambo&amp;hl=en&amp;safe=off&amp;sa=N&amp;um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m/imgres?imgurl=http://khadhor.com/fr/Articles/Photos/Frederik%20DE%20KLERK.jpg&amp;imgrefurl=http://khadhor.com/fr/Articles/Frederik%20DE%20KLERK.htm&amp;usg=__6_s8eDoG1pSIc9RkAa0UbLw3Pnk=&amp;h=544&amp;w=380&amp;sz=72&amp;hl=en&amp;start=1&amp;um=1&amp;tbnid=Q7atIzGKm4NFnM:&amp;tbnh=133&amp;tbnw=93&amp;prev=/images?q=Frederik+Willem+de+Klerk&amp;hl=en&amp;safe=off&amp;sa=N&amp;um=1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google.com/imgres?imgurl=http://www.zasucks.com/wp-content/uploads/2009/03/mandela_winnie.jpg&amp;imgrefurl=http://www.zasucks.com/?cat=6&amp;usg=__127ee1zCFkZW-FsKX32aKwQprZo=&amp;h=335&amp;w=240&amp;sz=39&amp;hl=en&amp;start=6&amp;um=1&amp;tbnid=lDky9O3ud609jM:&amp;tbnh=119&amp;tbnw=85&amp;prev=/images?q=Winnie+Mandela&amp;hl=en&amp;safe=off&amp;sa=X&amp;um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khadhor.com/fr/Articles/Photos/Frederik%20DE%20KLERK.jpg&amp;imgrefurl=http://khadhor.com/fr/Articles/Frederik%20DE%20KLERK.htm&amp;usg=__6_s8eDoG1pSIc9RkAa0UbLw3Pnk=&amp;h=544&amp;w=380&amp;sz=72&amp;hl=en&amp;start=1&amp;um=1&amp;tbnid=Q7atIzGKm4NFnM:&amp;tbnh=133&amp;tbnw=93&amp;prev=/images?q=Frederik+Willem+de+Klerk&amp;hl=en&amp;safe=off&amp;sa=N&amp;um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.W._Both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Walter_Sisulu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omepage.eircom.net/~scoilbhride/Images/nelson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914400"/>
            <a:ext cx="4286250" cy="46972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0"/>
            <a:ext cx="4886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Nelson Mandela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57912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 Matt Perry, John </a:t>
            </a:r>
            <a:r>
              <a:rPr lang="en-US" dirty="0" err="1" smtClean="0"/>
              <a:t>Kineavy</a:t>
            </a:r>
            <a:r>
              <a:rPr lang="en-US" dirty="0" smtClean="0"/>
              <a:t>, Guillaume </a:t>
            </a:r>
            <a:r>
              <a:rPr lang="en-US" dirty="0" err="1" smtClean="0"/>
              <a:t>Viguier</a:t>
            </a:r>
            <a:r>
              <a:rPr lang="en-US" dirty="0" smtClean="0"/>
              <a:t>-Just, Jae a </a:t>
            </a:r>
            <a:r>
              <a:rPr lang="en-US" dirty="0" err="1" smtClean="0"/>
              <a:t>McAuley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Oliver Tambo: his main friend, and </a:t>
            </a:r>
            <a:r>
              <a:rPr lang="en-US" dirty="0" smtClean="0"/>
              <a:t>led </a:t>
            </a:r>
            <a:r>
              <a:rPr lang="en-US" dirty="0" smtClean="0"/>
              <a:t>the ANC while Mandela was in prison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Winnie: his wife, still stayed with Nelson despite him being in prison</a:t>
            </a:r>
          </a:p>
        </p:txBody>
      </p:sp>
      <p:pic>
        <p:nvPicPr>
          <p:cNvPr id="12290" name="Picture 2" descr="http://tbn3.google.com/images?q=tbn:oiNnrwzBfvq2tM:http://www.anc.org.za/ancdocs/history/people/images/o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133600"/>
            <a:ext cx="1447800" cy="1671552"/>
          </a:xfrm>
          <a:prstGeom prst="rect">
            <a:avLst/>
          </a:prstGeom>
          <a:noFill/>
        </p:spPr>
      </p:pic>
      <p:pic>
        <p:nvPicPr>
          <p:cNvPr id="12292" name="Picture 4" descr="http://tbn2.google.com/images?q=tbn:lDky9O3ud609jM:http://www.zasucks.com/wp-content/uploads/2009/03/mandela_winni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4876800"/>
            <a:ext cx="1219200" cy="1706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nelsonmandela.org/images/uploads/bramfisc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0"/>
            <a:ext cx="990146" cy="1329238"/>
          </a:xfrm>
          <a:prstGeom prst="rect">
            <a:avLst/>
          </a:prstGeom>
          <a:noFill/>
        </p:spPr>
      </p:pic>
      <p:pic>
        <p:nvPicPr>
          <p:cNvPr id="5" name="Picture 2" descr="Walter Sisulu">
            <a:hlinkClick r:id="rId3" tooltip="Walter Sisulu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95800"/>
            <a:ext cx="1166512" cy="819151"/>
          </a:xfrm>
          <a:prstGeom prst="rect">
            <a:avLst/>
          </a:prstGeom>
          <a:noFill/>
        </p:spPr>
      </p:pic>
      <p:pic>
        <p:nvPicPr>
          <p:cNvPr id="6" name="Picture 2" descr="http://tbn1.google.com/images?q=tbn:Q7atIzGKm4NFnM:http://khadhor.com/fr/Articles/Photos/Frederik%2520DE%2520KLERK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57200"/>
            <a:ext cx="838773" cy="1199537"/>
          </a:xfrm>
          <a:prstGeom prst="rect">
            <a:avLst/>
          </a:prstGeom>
          <a:noFill/>
        </p:spPr>
      </p:pic>
      <p:pic>
        <p:nvPicPr>
          <p:cNvPr id="7" name="Picture 2" descr="http://tbn3.google.com/images?q=tbn:oiNnrwzBfvq2tM:http://www.anc.org.za/ancdocs/history/people/images/or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5410200"/>
            <a:ext cx="1055999" cy="1219200"/>
          </a:xfrm>
          <a:prstGeom prst="rect">
            <a:avLst/>
          </a:prstGeom>
          <a:noFill/>
        </p:spPr>
      </p:pic>
      <p:pic>
        <p:nvPicPr>
          <p:cNvPr id="8" name="Picture 4" descr="http://tbn2.google.com/images?q=tbn:lDky9O3ud609jM:http://www.zasucks.com/wp-content/uploads/2009/03/mandela_winnie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" y="1752600"/>
            <a:ext cx="783772" cy="1097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Frederik</a:t>
            </a:r>
            <a:r>
              <a:rPr lang="en-US" dirty="0" smtClean="0"/>
              <a:t> Willem de Klerk – Ended racial segregation in government and freed Mandela</a:t>
            </a:r>
            <a:endParaRPr lang="en-US" dirty="0"/>
          </a:p>
        </p:txBody>
      </p:sp>
      <p:pic>
        <p:nvPicPr>
          <p:cNvPr id="2050" name="Picture 2" descr="http://tbn1.google.com/images?q=tbn:Q7atIzGKm4NFnM:http://khadhor.com/fr/Articles/Photos/Frederik%2520DE%2520KLERK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819399"/>
            <a:ext cx="1371600" cy="1961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government – Helped arrest Mandela</a:t>
            </a:r>
          </a:p>
          <a:p>
            <a:r>
              <a:rPr lang="en-US" dirty="0" smtClean="0">
                <a:hlinkClick r:id="rId2" tooltip="P.W. Botha"/>
              </a:rPr>
              <a:t>P.W. Botha</a:t>
            </a:r>
            <a:r>
              <a:rPr lang="en-US" dirty="0" smtClean="0"/>
              <a:t> – South African president who wanted Mandela to turn in order to win his freedom</a:t>
            </a:r>
          </a:p>
          <a:p>
            <a:r>
              <a:rPr lang="en-US" dirty="0" smtClean="0"/>
              <a:t>National Party – Old South African party that </a:t>
            </a:r>
            <a:r>
              <a:rPr lang="en-US" dirty="0" err="1" smtClean="0"/>
              <a:t>inprisoned</a:t>
            </a:r>
            <a:r>
              <a:rPr lang="en-US" dirty="0" smtClean="0"/>
              <a:t> Mandela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Supporters and enemies</a:t>
            </a:r>
          </a:p>
          <a:p>
            <a:r>
              <a:rPr lang="en-US" b="1" dirty="0" smtClean="0"/>
              <a:t>Vision-based leadership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Vision-</a:t>
            </a:r>
            <a:r>
              <a:rPr lang="fr-FR" dirty="0" err="1"/>
              <a:t>based</a:t>
            </a:r>
            <a:r>
              <a:rPr lang="fr-FR" dirty="0"/>
              <a:t> Leadership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Nelson Mandela: </a:t>
            </a:r>
            <a:r>
              <a:rPr lang="fr-FR" dirty="0" err="1"/>
              <a:t>his</a:t>
            </a:r>
            <a:r>
              <a:rPr lang="fr-FR" dirty="0"/>
              <a:t> vision and </a:t>
            </a:r>
            <a:r>
              <a:rPr lang="fr-FR" dirty="0" err="1"/>
              <a:t>his</a:t>
            </a:r>
            <a:r>
              <a:rPr lang="fr-FR" dirty="0"/>
              <a:t> communication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Vision-</a:t>
            </a:r>
            <a:r>
              <a:rPr lang="fr-FR" dirty="0" err="1"/>
              <a:t>based</a:t>
            </a:r>
            <a:r>
              <a:rPr lang="fr-FR" dirty="0"/>
              <a:t> Leadership </a:t>
            </a:r>
            <a:r>
              <a:rPr lang="fr-FR" dirty="0" err="1"/>
              <a:t>explained</a:t>
            </a:r>
            <a:endParaRPr lang="fr-FR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Advantages</a:t>
            </a:r>
            <a:r>
              <a:rPr lang="fr-FR" dirty="0"/>
              <a:t> and drawbacks of vision-</a:t>
            </a:r>
            <a:r>
              <a:rPr lang="fr-FR" dirty="0" err="1"/>
              <a:t>based</a:t>
            </a:r>
            <a:r>
              <a:rPr lang="fr-FR" dirty="0"/>
              <a:t> leadership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Mandela's</a:t>
            </a:r>
            <a:r>
              <a:rPr lang="fr-FR" dirty="0"/>
              <a:t> vision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599049" indent="-499688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Mandela's</a:t>
            </a:r>
            <a:r>
              <a:rPr lang="fr-FR" dirty="0"/>
              <a:t> vision </a:t>
            </a:r>
            <a:r>
              <a:rPr lang="fr-FR" dirty="0" err="1"/>
              <a:t>was</a:t>
            </a:r>
            <a:r>
              <a:rPr lang="fr-FR" dirty="0"/>
              <a:t> about a:</a:t>
            </a:r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b="1" dirty="0" err="1"/>
              <a:t>Multi-racial</a:t>
            </a:r>
            <a:r>
              <a:rPr lang="fr-FR" dirty="0"/>
              <a:t> society</a:t>
            </a:r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Based</a:t>
            </a:r>
            <a:r>
              <a:rPr lang="fr-FR" dirty="0"/>
              <a:t> on </a:t>
            </a:r>
            <a:r>
              <a:rPr lang="fr-FR" b="1" dirty="0" err="1"/>
              <a:t>equality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all </a:t>
            </a:r>
            <a:r>
              <a:rPr lang="fr-FR" dirty="0" err="1"/>
              <a:t>citizens</a:t>
            </a:r>
            <a:endParaRPr lang="fr-FR" dirty="0"/>
          </a:p>
          <a:p>
            <a:pPr marL="599049" indent="-499688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fr-FR" dirty="0"/>
          </a:p>
          <a:p>
            <a:pPr marL="599049" indent="-499688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Mandela's</a:t>
            </a:r>
            <a:r>
              <a:rPr lang="fr-FR" dirty="0"/>
              <a:t> vision </a:t>
            </a:r>
            <a:r>
              <a:rPr lang="fr-FR" dirty="0" err="1"/>
              <a:t>brought</a:t>
            </a:r>
            <a:r>
              <a:rPr lang="fr-FR" dirty="0"/>
              <a:t>:</a:t>
            </a:r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New </a:t>
            </a:r>
            <a:r>
              <a:rPr lang="fr-FR" b="1" dirty="0"/>
              <a:t>positive</a:t>
            </a:r>
            <a:r>
              <a:rPr lang="fr-FR" dirty="0"/>
              <a:t> expectations for </a:t>
            </a:r>
            <a:r>
              <a:rPr lang="fr-FR" dirty="0" err="1"/>
              <a:t>many</a:t>
            </a:r>
            <a:r>
              <a:rPr lang="fr-FR" dirty="0"/>
              <a:t> people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Mandela's</a:t>
            </a:r>
            <a:r>
              <a:rPr lang="fr-FR" dirty="0"/>
              <a:t> communication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/>
          </a:bodyPr>
          <a:lstStyle/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Political</a:t>
            </a:r>
            <a:r>
              <a:rPr lang="fr-FR" dirty="0"/>
              <a:t> speeches</a:t>
            </a:r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Trials: </a:t>
            </a:r>
            <a:r>
              <a:rPr lang="fr-FR" dirty="0" err="1"/>
              <a:t>Rivona</a:t>
            </a:r>
            <a:r>
              <a:rPr lang="fr-FR" dirty="0"/>
              <a:t> trial</a:t>
            </a:r>
          </a:p>
          <a:p>
            <a:pPr marL="599049" indent="-499688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fr-FR" dirty="0"/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Sabotage: </a:t>
            </a:r>
            <a:r>
              <a:rPr lang="fr-FR" dirty="0" err="1"/>
              <a:t>recognized</a:t>
            </a:r>
            <a:r>
              <a:rPr lang="fr-FR" dirty="0"/>
              <a:t> </a:t>
            </a:r>
            <a:r>
              <a:rPr lang="fr-FR" dirty="0" err="1"/>
              <a:t>acts</a:t>
            </a:r>
            <a:r>
              <a:rPr lang="fr-FR" dirty="0"/>
              <a:t> of sabotage </a:t>
            </a:r>
            <a:r>
              <a:rPr lang="fr-FR" dirty="0" err="1"/>
              <a:t>against</a:t>
            </a:r>
            <a:r>
              <a:rPr lang="fr-FR" dirty="0"/>
              <a:t> the Apartheid </a:t>
            </a:r>
            <a:r>
              <a:rPr lang="fr-FR" dirty="0" err="1"/>
              <a:t>regime</a:t>
            </a:r>
            <a:endParaRPr lang="fr-FR" dirty="0"/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Plans for </a:t>
            </a:r>
            <a:r>
              <a:rPr lang="fr-FR" dirty="0" err="1"/>
              <a:t>guerilla</a:t>
            </a:r>
            <a:r>
              <a:rPr lang="fr-FR" dirty="0"/>
              <a:t> </a:t>
            </a:r>
            <a:r>
              <a:rPr lang="fr-FR" dirty="0" err="1"/>
              <a:t>war</a:t>
            </a:r>
            <a:r>
              <a:rPr lang="fr-FR" dirty="0"/>
              <a:t> in case sabotage </a:t>
            </a:r>
            <a:r>
              <a:rPr lang="fr-FR" dirty="0" err="1"/>
              <a:t>was</a:t>
            </a:r>
            <a:r>
              <a:rPr lang="fr-FR" dirty="0"/>
              <a:t> not </a:t>
            </a:r>
            <a:r>
              <a:rPr lang="fr-FR" dirty="0" err="1"/>
              <a:t>enough</a:t>
            </a:r>
            <a:endParaRPr lang="fr-FR" dirty="0"/>
          </a:p>
          <a:p>
            <a:pPr marL="599049" indent="-499688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fr-FR" dirty="0"/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Became</a:t>
            </a:r>
            <a:r>
              <a:rPr lang="fr-FR" dirty="0"/>
              <a:t> a </a:t>
            </a:r>
            <a:r>
              <a:rPr lang="fr-FR" dirty="0" err="1"/>
              <a:t>symbol</a:t>
            </a:r>
            <a:r>
              <a:rPr lang="fr-FR" dirty="0"/>
              <a:t> of </a:t>
            </a:r>
            <a:r>
              <a:rPr lang="fr-FR" dirty="0" err="1"/>
              <a:t>his</a:t>
            </a:r>
            <a:r>
              <a:rPr lang="fr-FR" dirty="0"/>
              <a:t> vision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Vision-</a:t>
            </a:r>
            <a:r>
              <a:rPr lang="fr-FR" dirty="0" err="1"/>
              <a:t>based</a:t>
            </a:r>
            <a:r>
              <a:rPr lang="fr-FR" dirty="0"/>
              <a:t> Leadership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646238"/>
            <a:ext cx="8228013" cy="4443412"/>
          </a:xfrm>
          <a:prstGeom prst="rect">
            <a:avLst/>
          </a:prstGeom>
          <a:noFill/>
          <a:ln/>
        </p:spPr>
        <p:txBody>
          <a:bodyPr lIns="0" tIns="32002" rIns="0" bIns="0" anchor="ctr"/>
          <a:lstStyle/>
          <a:p>
            <a:pPr marL="0" indent="0" algn="ctr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3600" i="1" dirty="0"/>
              <a:t>Leadership is based on which vision a leader chooses and how he communicates it.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What</a:t>
            </a:r>
            <a:r>
              <a:rPr lang="fr-FR" dirty="0"/>
              <a:t> the vision must </a:t>
            </a:r>
            <a:r>
              <a:rPr lang="fr-FR" dirty="0" err="1"/>
              <a:t>be</a:t>
            </a:r>
            <a:r>
              <a:rPr lang="fr-FR" dirty="0"/>
              <a:t>...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Must </a:t>
            </a:r>
            <a:r>
              <a:rPr lang="fr-FR" dirty="0" err="1"/>
              <a:t>bring</a:t>
            </a:r>
            <a:r>
              <a:rPr lang="fr-FR" dirty="0"/>
              <a:t> </a:t>
            </a:r>
            <a:r>
              <a:rPr lang="fr-FR" b="1" dirty="0"/>
              <a:t>positive changes</a:t>
            </a:r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on </a:t>
            </a:r>
            <a:r>
              <a:rPr lang="fr-FR" b="1" dirty="0"/>
              <a:t>values</a:t>
            </a:r>
            <a:r>
              <a:rPr lang="fr-FR" dirty="0"/>
              <a:t> (</a:t>
            </a:r>
            <a:r>
              <a:rPr lang="fr-FR" dirty="0" err="1"/>
              <a:t>happiness</a:t>
            </a:r>
            <a:r>
              <a:rPr lang="fr-FR" dirty="0"/>
              <a:t>, justice,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/>
              <a:t>dignity</a:t>
            </a:r>
            <a:r>
              <a:rPr lang="fr-FR" dirty="0"/>
              <a:t> etc...)</a:t>
            </a:r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Must </a:t>
            </a:r>
            <a:r>
              <a:rPr lang="fr-FR" b="1" dirty="0" err="1"/>
              <a:t>unite</a:t>
            </a:r>
            <a:r>
              <a:rPr lang="fr-FR" dirty="0"/>
              <a:t> people and not </a:t>
            </a:r>
            <a:r>
              <a:rPr lang="fr-FR" dirty="0" err="1"/>
              <a:t>divide</a:t>
            </a:r>
            <a:r>
              <a:rPr lang="fr-FR" dirty="0"/>
              <a:t> </a:t>
            </a:r>
            <a:r>
              <a:rPr lang="fr-FR" dirty="0" err="1"/>
              <a:t>them</a:t>
            </a:r>
            <a:endParaRPr lang="fr-FR" dirty="0"/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The leader must have </a:t>
            </a:r>
            <a:r>
              <a:rPr lang="fr-FR" b="1" dirty="0"/>
              <a:t>trust </a:t>
            </a:r>
            <a:r>
              <a:rPr lang="fr-FR" dirty="0"/>
              <a:t>in </a:t>
            </a:r>
            <a:r>
              <a:rPr lang="fr-FR" dirty="0" err="1"/>
              <a:t>this</a:t>
            </a:r>
            <a:r>
              <a:rPr lang="fr-FR" dirty="0"/>
              <a:t> vision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Setting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Supporters and enemies</a:t>
            </a:r>
          </a:p>
          <a:p>
            <a:r>
              <a:rPr lang="en-US" dirty="0" smtClean="0"/>
              <a:t>Vision-based leadership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How the vision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conveyed</a:t>
            </a:r>
            <a:r>
              <a:rPr lang="fr-FR" dirty="0"/>
              <a:t>...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b="1" dirty="0" err="1">
                <a:latin typeface="Times New Roman" pitchFamily="16" charset="0"/>
              </a:rPr>
              <a:t>spoken</a:t>
            </a:r>
            <a:r>
              <a:rPr lang="fr-FR" dirty="0">
                <a:latin typeface="Times New Roman" pitchFamily="16" charset="0"/>
              </a:rPr>
              <a:t>:</a:t>
            </a:r>
            <a:r>
              <a:rPr lang="fr-FR" dirty="0"/>
              <a:t> "non-verbal communication </a:t>
            </a:r>
            <a:r>
              <a:rPr lang="fr-FR" dirty="0" err="1"/>
              <a:t>accounts</a:t>
            </a:r>
            <a:r>
              <a:rPr lang="fr-FR" dirty="0"/>
              <a:t> for 93 % of the communication </a:t>
            </a:r>
            <a:r>
              <a:rPr lang="fr-FR" dirty="0" err="1"/>
              <a:t>process</a:t>
            </a:r>
            <a:r>
              <a:rPr lang="fr-FR" dirty="0"/>
              <a:t>" (UCLA </a:t>
            </a:r>
            <a:r>
              <a:rPr lang="fr-FR" dirty="0" err="1"/>
              <a:t>study</a:t>
            </a:r>
            <a:r>
              <a:rPr lang="fr-FR" dirty="0"/>
              <a:t>)</a:t>
            </a:r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communicated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speeches and </a:t>
            </a:r>
            <a:r>
              <a:rPr lang="fr-FR" b="1" dirty="0"/>
              <a:t>actions</a:t>
            </a:r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Must have a </a:t>
            </a:r>
            <a:r>
              <a:rPr lang="fr-FR" b="1" dirty="0" err="1">
                <a:latin typeface="Times New Roman" pitchFamily="16" charset="0"/>
              </a:rPr>
              <a:t>symbol</a:t>
            </a:r>
            <a:endParaRPr lang="fr-FR" b="1" dirty="0">
              <a:latin typeface="Times New Roman" pitchFamily="16" charset="0"/>
            </a:endParaRPr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Must </a:t>
            </a:r>
            <a:r>
              <a:rPr lang="fr-FR" dirty="0" err="1"/>
              <a:t>remain</a:t>
            </a:r>
            <a:r>
              <a:rPr lang="fr-FR" dirty="0"/>
              <a:t> </a:t>
            </a:r>
            <a:r>
              <a:rPr lang="fr-FR" b="1" dirty="0" err="1">
                <a:latin typeface="Times New Roman" pitchFamily="16" charset="0"/>
              </a:rPr>
              <a:t>clear</a:t>
            </a:r>
            <a:endParaRPr lang="fr-FR" b="1" dirty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9389"/>
            <a:ext cx="8228160" cy="1134839"/>
          </a:xfrm>
          <a:ln/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Advantages</a:t>
            </a:r>
            <a:r>
              <a:rPr lang="fr-FR" dirty="0"/>
              <a:t> of vision-</a:t>
            </a:r>
            <a:r>
              <a:rPr lang="fr-FR" dirty="0" err="1"/>
              <a:t>based</a:t>
            </a:r>
            <a:r>
              <a:rPr lang="fr-FR" dirty="0"/>
              <a:t> leadership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Not </a:t>
            </a:r>
            <a:r>
              <a:rPr lang="fr-FR" dirty="0" err="1"/>
              <a:t>based</a:t>
            </a:r>
            <a:r>
              <a:rPr lang="fr-FR" dirty="0"/>
              <a:t> on the leader but on the vision:</a:t>
            </a:r>
          </a:p>
          <a:p>
            <a:pPr marL="990735" lvl="1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Everyone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 leader</a:t>
            </a:r>
          </a:p>
          <a:p>
            <a:pPr marL="990735" lvl="1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Leadership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learned</a:t>
            </a:r>
            <a:endParaRPr lang="fr-FR" dirty="0"/>
          </a:p>
          <a:p>
            <a:pPr marL="599049" indent="-499688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Leadership </a:t>
            </a:r>
            <a:r>
              <a:rPr lang="fr-FR" dirty="0" err="1"/>
              <a:t>brings</a:t>
            </a:r>
            <a:r>
              <a:rPr lang="fr-FR" dirty="0"/>
              <a:t> positive change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9389"/>
            <a:ext cx="8228160" cy="1134839"/>
          </a:xfrm>
          <a:ln/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/>
              <a:t>Drawbacks of vision-</a:t>
            </a:r>
            <a:r>
              <a:rPr lang="fr-FR" dirty="0" err="1"/>
              <a:t>based</a:t>
            </a:r>
            <a:r>
              <a:rPr lang="fr-FR" dirty="0"/>
              <a:t> leadership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Simplistic</a:t>
            </a:r>
            <a:r>
              <a:rPr lang="fr-FR" dirty="0"/>
              <a:t> </a:t>
            </a:r>
            <a:r>
              <a:rPr lang="fr-FR" dirty="0" err="1"/>
              <a:t>view</a:t>
            </a:r>
            <a:r>
              <a:rPr lang="fr-FR" dirty="0"/>
              <a:t> of leadership: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the settings and the </a:t>
            </a:r>
            <a:r>
              <a:rPr lang="fr-FR" dirty="0" err="1"/>
              <a:t>followers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Democratic South Africa</a:t>
            </a:r>
          </a:p>
          <a:p>
            <a:endParaRPr lang="en-US" dirty="0"/>
          </a:p>
          <a:p>
            <a:r>
              <a:rPr lang="en-US" dirty="0" smtClean="0"/>
              <a:t>Anti-apartheid activist (desegregation)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Memorable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“During my lifetime I have dedicated myself to the struggle of the African people. I have fought against white domination, and I have fought against black domination. I have cherished the ideal of a democratic and free society in which all persons live together in harmony and with equal opportunities. It is an ideal which I hope to live for and to achieve. But if needs be, it is an ideal for which I am prepared to die”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of South Africa</a:t>
            </a:r>
          </a:p>
          <a:p>
            <a:pPr lvl="0"/>
            <a:r>
              <a:rPr lang="en-US" dirty="0"/>
              <a:t>Established first multi-racial election, which lead him to become the first African-American President of South </a:t>
            </a:r>
            <a:r>
              <a:rPr lang="en-US" dirty="0" smtClean="0"/>
              <a:t>Africa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Persuasive, influential speaker</a:t>
            </a:r>
          </a:p>
          <a:p>
            <a:endParaRPr lang="en-US" dirty="0" smtClean="0"/>
          </a:p>
          <a:p>
            <a:pPr lvl="0"/>
            <a:r>
              <a:rPr lang="en-US" dirty="0"/>
              <a:t>Attempting to establish equality amongst a segregated South </a:t>
            </a:r>
            <a:r>
              <a:rPr lang="en-US" dirty="0" smtClean="0"/>
              <a:t>Africa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</a:p>
          <a:p>
            <a:r>
              <a:rPr lang="en-US" b="1" dirty="0" smtClean="0"/>
              <a:t>Education</a:t>
            </a:r>
          </a:p>
          <a:p>
            <a:r>
              <a:rPr lang="en-US" dirty="0" smtClean="0"/>
              <a:t>Supporters and enemies</a:t>
            </a:r>
          </a:p>
          <a:p>
            <a:r>
              <a:rPr lang="en-US" dirty="0" smtClean="0"/>
              <a:t>Vision-based leadership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</a:p>
          <a:p>
            <a:r>
              <a:rPr lang="en-US" dirty="0" smtClean="0"/>
              <a:t>Education</a:t>
            </a:r>
          </a:p>
          <a:p>
            <a:r>
              <a:rPr lang="en-US" b="1" dirty="0" smtClean="0"/>
              <a:t>Supporters and enemies</a:t>
            </a:r>
          </a:p>
          <a:p>
            <a:r>
              <a:rPr lang="en-US" dirty="0" smtClean="0"/>
              <a:t>Vision-based leadership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Supporters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Bram Fischer - one of his main defenders during the </a:t>
            </a:r>
            <a:r>
              <a:rPr lang="en-US" dirty="0" err="1" smtClean="0"/>
              <a:t>Rivonia</a:t>
            </a:r>
            <a:r>
              <a:rPr lang="en-US" dirty="0" smtClean="0"/>
              <a:t> trial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Walter </a:t>
            </a:r>
            <a:r>
              <a:rPr lang="en-US" dirty="0" err="1" smtClean="0"/>
              <a:t>Sisulu</a:t>
            </a:r>
            <a:r>
              <a:rPr lang="en-US" dirty="0" smtClean="0"/>
              <a:t> – joined ANC and supported both Nelson and Oliver Tambo</a:t>
            </a:r>
          </a:p>
          <a:p>
            <a:endParaRPr lang="en-US" dirty="0"/>
          </a:p>
        </p:txBody>
      </p:sp>
      <p:pic>
        <p:nvPicPr>
          <p:cNvPr id="1026" name="Picture 2" descr="Walter Sisulu">
            <a:hlinkClick r:id="rId2" tooltip="Walter Sisulu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5029200"/>
            <a:ext cx="2143125" cy="1504951"/>
          </a:xfrm>
          <a:prstGeom prst="rect">
            <a:avLst/>
          </a:prstGeom>
          <a:noFill/>
        </p:spPr>
      </p:pic>
      <p:pic>
        <p:nvPicPr>
          <p:cNvPr id="1028" name="Picture 4" descr="http://www.nelsonmandela.org/images/uploads/bramfisch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133600"/>
            <a:ext cx="1387475" cy="1862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1942</TotalTime>
  <Words>519</Words>
  <Application>Microsoft Office PowerPoint</Application>
  <PresentationFormat>On-screen Show (4:3)</PresentationFormat>
  <Paragraphs>99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Slide 1</vt:lpstr>
      <vt:lpstr>Outline</vt:lpstr>
      <vt:lpstr>Motivation</vt:lpstr>
      <vt:lpstr>Memorable Quote</vt:lpstr>
      <vt:lpstr>Influence</vt:lpstr>
      <vt:lpstr>Strengths</vt:lpstr>
      <vt:lpstr>Outline</vt:lpstr>
      <vt:lpstr>Outline</vt:lpstr>
      <vt:lpstr>Supporters Continued</vt:lpstr>
      <vt:lpstr>Supporters</vt:lpstr>
      <vt:lpstr>Slide 11</vt:lpstr>
      <vt:lpstr>Supporters</vt:lpstr>
      <vt:lpstr>Enemies</vt:lpstr>
      <vt:lpstr>Outline</vt:lpstr>
      <vt:lpstr>Vision-based Leadership</vt:lpstr>
      <vt:lpstr>Mandela's vision</vt:lpstr>
      <vt:lpstr>Mandela's communication</vt:lpstr>
      <vt:lpstr>Vision-based Leadership</vt:lpstr>
      <vt:lpstr>What the vision must be...</vt:lpstr>
      <vt:lpstr>How the vision must be conveyed...</vt:lpstr>
      <vt:lpstr>Advantages of vision-based leadership</vt:lpstr>
      <vt:lpstr>Drawbacks of vision-based leadership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somlabuser</cp:lastModifiedBy>
  <cp:revision>4</cp:revision>
  <dcterms:created xsi:type="dcterms:W3CDTF">2009-04-23T05:23:52Z</dcterms:created>
  <dcterms:modified xsi:type="dcterms:W3CDTF">2009-04-24T14:36:01Z</dcterms:modified>
</cp:coreProperties>
</file>