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Default Extension="bin" ContentType="application/vnd.openxmlformats-officedocument.oleObject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ms-office.legacyDrawing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83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8" r:id="rId4"/>
    <p:sldId id="273" r:id="rId5"/>
    <p:sldId id="275" r:id="rId6"/>
    <p:sldId id="268" r:id="rId7"/>
    <p:sldId id="266" r:id="rId8"/>
    <p:sldId id="265" r:id="rId9"/>
    <p:sldId id="267" r:id="rId10"/>
    <p:sldId id="269" r:id="rId11"/>
    <p:sldId id="270" r:id="rId12"/>
    <p:sldId id="271" r:id="rId13"/>
    <p:sldId id="277" r:id="rId14"/>
    <p:sldId id="261" r:id="rId15"/>
    <p:sldId id="276" r:id="rId16"/>
    <p:sldId id="260" r:id="rId17"/>
    <p:sldId id="257" r:id="rId18"/>
    <p:sldId id="259" r:id="rId19"/>
    <p:sldId id="262" r:id="rId20"/>
    <p:sldId id="272" r:id="rId21"/>
    <p:sldId id="274" r:id="rId22"/>
    <p:sldId id="264" r:id="rId23"/>
    <p:sldId id="263" r:id="rId24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us-ascii"/>
  <p:clrMru>
    <a:srgbClr val="BEBA00"/>
    <a:srgbClr val="D9DD89"/>
    <a:srgbClr val="FFFFAF"/>
    <a:srgbClr val="4D4D4D"/>
    <a:srgbClr val="663300"/>
    <a:srgbClr val="63A0D7"/>
    <a:srgbClr val="003300"/>
    <a:srgbClr val="FF15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00" autoAdjust="0"/>
    <p:restoredTop sz="94600"/>
  </p:normalViewPr>
  <p:slideViewPr>
    <p:cSldViewPr>
      <p:cViewPr varScale="1">
        <p:scale>
          <a:sx n="45" d="100"/>
          <a:sy n="45" d="100"/>
        </p:scale>
        <p:origin x="-102" y="-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ameson\My%20Documents\Scott%20Jameson%20for%20U.S.%20Senate\Debat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ameson\My%20Documents\Scott%20Jameson%20for%20U.S.%20Senate\Deba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chart>
    <c:view3D>
      <c:rotX val="30"/>
      <c:perspective val="30"/>
    </c:view3D>
    <c:plotArea>
      <c:layout/>
      <c:pie3DChart>
        <c:varyColors val="1"/>
        <c:ser>
          <c:idx val="0"/>
          <c:order val="0"/>
          <c:spPr>
            <a:ln>
              <a:solidFill>
                <a:schemeClr val="accent2"/>
              </a:solidFill>
            </a:ln>
          </c:spPr>
          <c:dPt>
            <c:idx val="3"/>
            <c:spPr>
              <a:ln>
                <a:solidFill>
                  <a:schemeClr val="accent5">
                    <a:lumMod val="90000"/>
                  </a:schemeClr>
                </a:solidFill>
              </a:ln>
            </c:spPr>
          </c:dPt>
          <c:dLbls>
            <c:dLbl>
              <c:idx val="3"/>
              <c:layout>
                <c:manualLayout>
                  <c:x val="7.5555026736470784E-2"/>
                  <c:y val="0.28125839627975135"/>
                </c:manualLayout>
              </c:layout>
              <c:dLblPos val="bestFit"/>
              <c:showVal val="1"/>
            </c:dLbl>
            <c:showVal val="1"/>
            <c:showLeaderLines val="1"/>
          </c:dLbls>
          <c:cat>
            <c:strRef>
              <c:f>Sheet1!$A$19:$A$23</c:f>
              <c:strCache>
                <c:ptCount val="5"/>
                <c:pt idx="0">
                  <c:v>Excise tax</c:v>
                </c:pt>
                <c:pt idx="1">
                  <c:v>Other</c:v>
                </c:pt>
                <c:pt idx="2">
                  <c:v>Corporate</c:v>
                </c:pt>
                <c:pt idx="3">
                  <c:v>Social insurance</c:v>
                </c:pt>
                <c:pt idx="4">
                  <c:v>Personal</c:v>
                </c:pt>
              </c:strCache>
            </c:strRef>
          </c:cat>
          <c:val>
            <c:numRef>
              <c:f>Sheet1!$B$19:$B$23</c:f>
              <c:numCache>
                <c:formatCode>#,##0</c:formatCode>
                <c:ptCount val="5"/>
                <c:pt idx="0">
                  <c:v>73000000000</c:v>
                </c:pt>
                <c:pt idx="1">
                  <c:v>81000000000</c:v>
                </c:pt>
                <c:pt idx="2">
                  <c:v>278000000000</c:v>
                </c:pt>
                <c:pt idx="3">
                  <c:v>794000000000</c:v>
                </c:pt>
                <c:pt idx="4">
                  <c:v>927000000000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050"/>
          </a:pPr>
          <a:endParaRPr lang="en-US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dLbl>
              <c:idx val="0"/>
              <c:layout/>
              <c:dLblPos val="outEnd"/>
              <c:showVal val="1"/>
            </c:dLbl>
            <c:dLbl>
              <c:idx val="1"/>
              <c:layout>
                <c:manualLayout>
                  <c:x val="5.0919377652050915E-2"/>
                  <c:y val="0.24120603015075406"/>
                </c:manualLayout>
              </c:layout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>
                <c:manualLayout>
                  <c:x val="0"/>
                  <c:y val="0.13735343383584617"/>
                </c:manualLayout>
              </c:layout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Lbl>
              <c:idx val="5"/>
              <c:layout/>
              <c:dLblPos val="outEnd"/>
              <c:showVal val="1"/>
            </c:dLbl>
            <c:delete val="1"/>
          </c:dLbls>
          <c:cat>
            <c:strRef>
              <c:f>Sheet1!$A$28:$A$33</c:f>
              <c:strCache>
                <c:ptCount val="6"/>
                <c:pt idx="0">
                  <c:v>Interest on cosumer debt</c:v>
                </c:pt>
                <c:pt idx="1">
                  <c:v>FAIR Tax</c:v>
                </c:pt>
                <c:pt idx="2">
                  <c:v>Franchise fee to States</c:v>
                </c:pt>
                <c:pt idx="3">
                  <c:v>Corporate</c:v>
                </c:pt>
                <c:pt idx="4">
                  <c:v>Excise</c:v>
                </c:pt>
                <c:pt idx="5">
                  <c:v>Other</c:v>
                </c:pt>
              </c:strCache>
            </c:strRef>
          </c:cat>
          <c:val>
            <c:numRef>
              <c:f>Sheet1!$B$28:$B$33</c:f>
              <c:numCache>
                <c:formatCode>#,##0</c:formatCode>
                <c:ptCount val="6"/>
                <c:pt idx="0">
                  <c:v>50000000000</c:v>
                </c:pt>
                <c:pt idx="1">
                  <c:v>660000000000</c:v>
                </c:pt>
                <c:pt idx="2">
                  <c:v>210000000000</c:v>
                </c:pt>
                <c:pt idx="3">
                  <c:v>300000000000</c:v>
                </c:pt>
                <c:pt idx="4">
                  <c:v>200000000000</c:v>
                </c:pt>
                <c:pt idx="5">
                  <c:v>81000000000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050" baseline="0"/>
          </a:pPr>
          <a:endParaRPr lang="en-US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1DB04A-7F98-4285-9D48-407993BE10F8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330271-BBB4-4749-B4C5-13FDD1BC3868}" type="pres">
      <dgm:prSet presAssocID="{AC1DB04A-7F98-4285-9D48-407993BE10F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0D903530-DE57-4902-9E6B-14036B8CD270}" type="presOf" srcId="{AC1DB04A-7F98-4285-9D48-407993BE10F8}" destId="{DA330271-BBB4-4749-B4C5-13FDD1BC3868}" srcOrd="0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1DB04A-7F98-4285-9D48-407993BE10F8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330271-BBB4-4749-B4C5-13FDD1BC3868}" type="pres">
      <dgm:prSet presAssocID="{AC1DB04A-7F98-4285-9D48-407993BE10F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05AE8FED-0F16-4D82-92F9-D8A7A438F72D}" type="presOf" srcId="{AC1DB04A-7F98-4285-9D48-407993BE10F8}" destId="{DA330271-BBB4-4749-B4C5-13FDD1BC3868}" srcOrd="0" destOrd="0" presId="urn:microsoft.com/office/officeart/2005/8/layout/vLis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1DB04A-7F98-4285-9D48-407993BE10F8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330271-BBB4-4749-B4C5-13FDD1BC3868}" type="pres">
      <dgm:prSet presAssocID="{AC1DB04A-7F98-4285-9D48-407993BE10F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0B7279FA-E17A-45C0-8518-1023AE3B64E2}" type="presOf" srcId="{AC1DB04A-7F98-4285-9D48-407993BE10F8}" destId="{DA330271-BBB4-4749-B4C5-13FDD1BC3868}" srcOrd="0" destOrd="0" presId="urn:microsoft.com/office/officeart/2005/8/layout/vList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1DB04A-7F98-4285-9D48-407993BE10F8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330271-BBB4-4749-B4C5-13FDD1BC3868}" type="pres">
      <dgm:prSet presAssocID="{AC1DB04A-7F98-4285-9D48-407993BE10F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FC228EE5-9054-425C-98FD-55C7121D1CB4}" type="presOf" srcId="{AC1DB04A-7F98-4285-9D48-407993BE10F8}" destId="{DA330271-BBB4-4749-B4C5-13FDD1BC3868}" srcOrd="0" destOrd="0" presId="urn:microsoft.com/office/officeart/2005/8/layout/vLis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1DB04A-7F98-4285-9D48-407993BE10F8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330271-BBB4-4749-B4C5-13FDD1BC3868}" type="pres">
      <dgm:prSet presAssocID="{AC1DB04A-7F98-4285-9D48-407993BE10F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68375A8-9F3B-498C-9802-57A97955CD9F}" type="presOf" srcId="{AC1DB04A-7F98-4285-9D48-407993BE10F8}" destId="{DA330271-BBB4-4749-B4C5-13FDD1BC3868}" srcOrd="0" destOrd="0" presId="urn:microsoft.com/office/officeart/2005/8/layout/vList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1DB04A-7F98-4285-9D48-407993BE10F8}" type="doc">
      <dgm:prSet loTypeId="urn:microsoft.com/office/officeart/2005/8/layout/vList3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A330271-BBB4-4749-B4C5-13FDD1BC3868}" type="pres">
      <dgm:prSet presAssocID="{AC1DB04A-7F98-4285-9D48-407993BE10F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FF8D64A-173B-49C0-8CBF-741E4F72F38A}" type="presOf" srcId="{AC1DB04A-7F98-4285-9D48-407993BE10F8}" destId="{DA330271-BBB4-4749-B4C5-13FDD1BC3868}" srcOrd="0" destOrd="0" presId="urn:microsoft.com/office/officeart/2005/8/layout/v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Simple 5"/>
  <dgm:desc val="Simple 5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Simple 5"/>
  <dgm:desc val="Simple 5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Simple 5"/>
  <dgm:desc val="Simple 5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Simple 5"/>
  <dgm:desc val="Simple 5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Simple 5"/>
  <dgm:desc val="Simple 5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Simple 5"/>
  <dgm:desc val="Simple 5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legacy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legacy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legacy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legacy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4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64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4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7694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847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6408738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6408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7694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5847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260350"/>
            <a:ext cx="2160587" cy="6408738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260350"/>
            <a:ext cx="6329363" cy="6408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656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6563"/>
            <a:ext cx="8642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288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8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260350"/>
            <a:ext cx="86423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6563"/>
            <a:ext cx="8642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369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69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69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Verdana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7.xml"/><Relationship Id="rId1" Type="http://schemas.microsoft.com/office/2006/relationships/legacyDrawing" Target="../drawings/legacyDrawing4.v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5.xml"/><Relationship Id="rId1" Type="http://schemas.openxmlformats.org/officeDocument/2006/relationships/video" Target="file:///C:\Documents%20and%20Settings\Jameson\My%20Documents\My%20Videos\USSenateWar.wmv" TargetMode="Externa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Jameson\My%20Documents\My%20Videos\USSenateRetire.wmv" TargetMode="Externa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Jameson\My%20Documents\My%20Videos\ElectionReform.wmv" TargetMode="Externa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Jameson\My%20Documents\My%20Videos\SenateHealth.wmv" TargetMode="Externa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nfaircreditcardfees.com/" TargetMode="External"/><Relationship Id="rId13" Type="http://schemas.openxmlformats.org/officeDocument/2006/relationships/hyperlink" Target="http://senate.ontheissues.org/Senate/Scott_Jameson.htm" TargetMode="External"/><Relationship Id="rId18" Type="http://schemas.openxmlformats.org/officeDocument/2006/relationships/hyperlink" Target="http://www.organicconsumersfund.org/responses/ScottJamesonTX.html" TargetMode="External"/><Relationship Id="rId3" Type="http://schemas.openxmlformats.org/officeDocument/2006/relationships/hyperlink" Target="http://www.grandprairiechamber.org/" TargetMode="External"/><Relationship Id="rId7" Type="http://schemas.openxmlformats.org/officeDocument/2006/relationships/hyperlink" Target="http://www.forourgrandchildren.org/" TargetMode="External"/><Relationship Id="rId12" Type="http://schemas.openxmlformats.org/officeDocument/2006/relationships/hyperlink" Target="http://capwiz.com/nfib/e4/cinfo/?zip=750758555&amp;state=TX&amp;id=142982" TargetMode="External"/><Relationship Id="rId17" Type="http://schemas.openxmlformats.org/officeDocument/2006/relationships/hyperlink" Target="http://www.texasallianceforlife.org/" TargetMode="External"/><Relationship Id="rId2" Type="http://schemas.openxmlformats.org/officeDocument/2006/relationships/notesSlide" Target="../notesSlides/notesSlide20.xml"/><Relationship Id="rId16" Type="http://schemas.openxmlformats.org/officeDocument/2006/relationships/hyperlink" Target="http://www.willread.org/" TargetMode="External"/><Relationship Id="rId20" Type="http://schemas.openxmlformats.org/officeDocument/2006/relationships/hyperlink" Target="http://www.camradvocacy.org/candidateresponses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../../../../Scottweb/sierra%20club.pdf" TargetMode="External"/><Relationship Id="rId11" Type="http://schemas.openxmlformats.org/officeDocument/2006/relationships/hyperlink" Target="http://www.vote-smart.org/npat.php?can_id=MTX89136" TargetMode="External"/><Relationship Id="rId5" Type="http://schemas.openxmlformats.org/officeDocument/2006/relationships/hyperlink" Target="http://www.questionsforcandidates.org/" TargetMode="External"/><Relationship Id="rId15" Type="http://schemas.openxmlformats.org/officeDocument/2006/relationships/hyperlink" Target="http://www.freemarket.org/" TargetMode="External"/><Relationship Id="rId10" Type="http://schemas.openxmlformats.org/officeDocument/2006/relationships/hyperlink" Target="../../../../Scottweb/Parents%20Action%20for%20Children%20Revised.pdf" TargetMode="External"/><Relationship Id="rId19" Type="http://schemas.openxmlformats.org/officeDocument/2006/relationships/hyperlink" Target="http://www.lwvtexas.org/" TargetMode="External"/><Relationship Id="rId4" Type="http://schemas.openxmlformats.org/officeDocument/2006/relationships/hyperlink" Target="http://www.pflugervillepflag.com/" TargetMode="External"/><Relationship Id="rId9" Type="http://schemas.openxmlformats.org/officeDocument/2006/relationships/hyperlink" Target="http://www.parentsaction.org/" TargetMode="External"/><Relationship Id="rId14" Type="http://schemas.openxmlformats.org/officeDocument/2006/relationships/hyperlink" Target="http://www.yourcandidatesyourhealth.org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scottjameson.org/contribute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Excel_Chart1.xls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7.xml"/><Relationship Id="rId1" Type="http://schemas.microsoft.com/office/2006/relationships/legacyDrawing" Target="../drawings/legacyDrawing1.v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7.xml"/><Relationship Id="rId1" Type="http://schemas.microsoft.com/office/2006/relationships/legacyDrawing" Target="../drawings/legacyDrawing2.v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9.xml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7.xml"/><Relationship Id="rId1" Type="http://schemas.microsoft.com/office/2006/relationships/legacyDrawing" Target="../drawings/legacyDrawing3.v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31913" y="4652963"/>
            <a:ext cx="7578725" cy="1009650"/>
          </a:xfrm>
        </p:spPr>
        <p:txBody>
          <a:bodyPr/>
          <a:lstStyle/>
          <a:p>
            <a:pPr algn="r" eaLnBrk="1" hangingPunct="1"/>
            <a:r>
              <a:rPr lang="en-US" sz="4000" smtClean="0">
                <a:solidFill>
                  <a:schemeClr val="bg1"/>
                </a:solidFill>
              </a:rPr>
              <a:t>Scott Jameson for U.S. Senate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31913" y="5662613"/>
            <a:ext cx="7553325" cy="936625"/>
          </a:xfrm>
        </p:spPr>
        <p:txBody>
          <a:bodyPr/>
          <a:lstStyle/>
          <a:p>
            <a:pPr marL="0" indent="0" algn="r" eaLnBrk="1" hangingPunct="1">
              <a:buClr>
                <a:srgbClr val="FF1515"/>
              </a:buClr>
              <a:buFontTx/>
              <a:buNone/>
            </a:pPr>
            <a:r>
              <a:rPr lang="en-US" sz="2800" smtClean="0">
                <a:solidFill>
                  <a:schemeClr val="bg1"/>
                </a:solidFill>
                <a:latin typeface="Verdana" pitchFamily="34" charset="0"/>
              </a:rPr>
              <a:t>Libertarian Party Candidate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z="2800" smtClean="0">
                <a:solidFill>
                  <a:schemeClr val="bg1"/>
                </a:solidFill>
              </a:rPr>
              <a:t>Proposed Federal Deficit and National Debt and Interest under Libertarian transition</a:t>
            </a:r>
          </a:p>
        </p:txBody>
      </p:sp>
      <p:graphicFrame>
        <p:nvGraphicFramePr>
          <p:cNvPr id="4" name="Picture 3"/>
          <p:cNvGraphicFramePr>
            <a:graphicFrameLocks noGrp="1"/>
          </p:cNvGraphicFramePr>
          <p:nvPr>
            <p:ph idx="4294967295"/>
          </p:nvPr>
        </p:nvGraphicFramePr>
        <p:xfrm>
          <a:off x="250825" y="1706563"/>
          <a:ext cx="8642350" cy="496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098" name="Chart 5"/>
          <p:cNvGraphicFramePr>
            <a:graphicFrameLocks/>
          </p:cNvGraphicFramePr>
          <p:nvPr/>
        </p:nvGraphicFramePr>
        <p:xfrm>
          <a:off x="0" y="1500188"/>
          <a:ext cx="9144000" cy="5357812"/>
        </p:xfrm>
        <a:graphic>
          <a:graphicData uri="http://schemas.openxmlformats.org/presentationml/2006/ole">
            <p:oleObj spid="_x0000_s4098" r:id="rId8" imgW="5760" imgH="3376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ctrTitle" idx="4294967295"/>
          </p:nvPr>
        </p:nvSpPr>
        <p:spPr>
          <a:xfrm>
            <a:off x="1331913" y="4652963"/>
            <a:ext cx="7578725" cy="1009650"/>
          </a:xfrm>
        </p:spPr>
        <p:txBody>
          <a:bodyPr/>
          <a:lstStyle/>
          <a:p>
            <a:pPr algn="r" eaLnBrk="1" hangingPunct="1"/>
            <a:r>
              <a:rPr lang="en-US" sz="4000" smtClean="0">
                <a:solidFill>
                  <a:schemeClr val="bg1"/>
                </a:solidFill>
              </a:rPr>
              <a:t>Scott Jameson for U.S. Senate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subTitle" idx="4294967295"/>
          </p:nvPr>
        </p:nvSpPr>
        <p:spPr>
          <a:xfrm>
            <a:off x="1331913" y="5662613"/>
            <a:ext cx="7553325" cy="936625"/>
          </a:xfrm>
        </p:spPr>
        <p:txBody>
          <a:bodyPr/>
          <a:lstStyle/>
          <a:p>
            <a:pPr marL="0" indent="0" algn="r" eaLnBrk="1" hangingPunct="1">
              <a:buClr>
                <a:srgbClr val="FF1515"/>
              </a:buClr>
              <a:buFontTx/>
              <a:buNone/>
            </a:pPr>
            <a:r>
              <a:rPr lang="en-US" sz="2800" smtClean="0">
                <a:solidFill>
                  <a:schemeClr val="bg1"/>
                </a:solidFill>
                <a:latin typeface="Verdana" pitchFamily="34" charset="0"/>
              </a:rPr>
              <a:t>Debate Highlights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 in  Iraq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214313" y="1357313"/>
            <a:ext cx="4244975" cy="722312"/>
          </a:xfrm>
        </p:spPr>
        <p:txBody>
          <a:bodyPr/>
          <a:lstStyle/>
          <a:p>
            <a:r>
              <a:rPr lang="en-US" smtClean="0"/>
              <a:t>Debate clip</a:t>
            </a:r>
          </a:p>
        </p:txBody>
      </p:sp>
      <p:sp>
        <p:nvSpPr>
          <p:cNvPr id="14340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571625"/>
            <a:ext cx="4244975" cy="3294063"/>
          </a:xfrm>
        </p:spPr>
        <p:txBody>
          <a:bodyPr/>
          <a:lstStyle/>
          <a:p>
            <a:r>
              <a:rPr lang="en-US" sz="1800" smtClean="0"/>
              <a:t>Kay Bailey Hutchison apologized for voting to start the war in Iraq</a:t>
            </a:r>
          </a:p>
          <a:p>
            <a:r>
              <a:rPr lang="en-US" sz="1800" smtClean="0"/>
              <a:t>Initial “shock and awe” military response was strategically way over the top</a:t>
            </a:r>
          </a:p>
          <a:p>
            <a:r>
              <a:rPr lang="en-US" sz="1800" smtClean="0"/>
              <a:t>We need to review why we are there, separate war spending out from other appropriations, and develop a specific list of goals and objectives for the war</a:t>
            </a:r>
          </a:p>
          <a:p>
            <a:pPr>
              <a:buFontTx/>
              <a:buNone/>
            </a:pPr>
            <a:endParaRPr lang="en-US" sz="2000" smtClean="0"/>
          </a:p>
        </p:txBody>
      </p:sp>
      <p:pic>
        <p:nvPicPr>
          <p:cNvPr id="5" name="USSenateWar.wmv">
            <a:hlinkClick r:id="" action="ppaction://media"/>
          </p:cNvPr>
          <p:cNvPicPr>
            <a:picLocks noRo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5750" y="2143125"/>
            <a:ext cx="392906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</a:rPr>
              <a:t>Retirement Financial Planning</a:t>
            </a:r>
          </a:p>
        </p:txBody>
      </p:sp>
      <p:sp>
        <p:nvSpPr>
          <p:cNvPr id="1536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/>
          <a:p>
            <a:pPr marL="0" indent="0" eaLnBrk="1" hangingPunct="1">
              <a:buClr>
                <a:srgbClr val="FF1515"/>
              </a:buClr>
              <a:buFontTx/>
              <a:buNone/>
            </a:pPr>
            <a:r>
              <a:rPr lang="en-US" sz="2400" b="1" smtClean="0">
                <a:latin typeface="Verdana" pitchFamily="34" charset="0"/>
              </a:rPr>
              <a:t>Debate clip</a:t>
            </a:r>
          </a:p>
        </p:txBody>
      </p:sp>
      <p:sp>
        <p:nvSpPr>
          <p:cNvPr id="15364" name="Rectangle 4"/>
          <p:cNvSpPr>
            <a:spLocks noGrp="1"/>
          </p:cNvSpPr>
          <p:nvPr>
            <p:ph sz="half" idx="4294967295"/>
          </p:nvPr>
        </p:nvSpPr>
        <p:spPr>
          <a:xfrm>
            <a:off x="457200" y="2174875"/>
            <a:ext cx="4040188" cy="3951288"/>
          </a:xfrm>
        </p:spPr>
        <p:txBody>
          <a:bodyPr/>
          <a:lstStyle/>
          <a:p>
            <a:pPr eaLnBrk="1" hangingPunct="1">
              <a:buClr>
                <a:srgbClr val="FF1515"/>
              </a:buClr>
              <a:buFontTx/>
              <a:buNone/>
            </a:pPr>
            <a:endParaRPr lang="en-US" sz="2400" smtClean="0">
              <a:latin typeface="Verdana" pitchFamily="34" charset="0"/>
            </a:endParaRPr>
          </a:p>
          <a:p>
            <a:pPr eaLnBrk="1" hangingPunct="1">
              <a:buClr>
                <a:srgbClr val="FF1515"/>
              </a:buClr>
              <a:buFontTx/>
              <a:buNone/>
            </a:pPr>
            <a:endParaRPr lang="en-US" sz="2400" smtClean="0">
              <a:latin typeface="Verdana" pitchFamily="34" charset="0"/>
            </a:endParaRPr>
          </a:p>
        </p:txBody>
      </p:sp>
      <p:sp>
        <p:nvSpPr>
          <p:cNvPr id="15365" name="Rectangle 5"/>
          <p:cNvSpPr>
            <a:spLocks noGrp="1"/>
          </p:cNvSpPr>
          <p:nvPr>
            <p:ph type="body" sz="quarter" idx="4294967295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/>
          <a:p>
            <a:pPr marL="0" indent="0" eaLnBrk="1" hangingPunct="1">
              <a:buClr>
                <a:srgbClr val="FF1515"/>
              </a:buClr>
              <a:buFontTx/>
              <a:buNone/>
            </a:pPr>
            <a:r>
              <a:rPr lang="en-US" sz="2400" b="1" smtClean="0">
                <a:latin typeface="Verdana" pitchFamily="34" charset="0"/>
              </a:rPr>
              <a:t>Your Money matters</a:t>
            </a:r>
          </a:p>
        </p:txBody>
      </p:sp>
      <p:sp>
        <p:nvSpPr>
          <p:cNvPr id="15366" name="Rectangle 6"/>
          <p:cNvSpPr>
            <a:spLocks noGrp="1"/>
          </p:cNvSpPr>
          <p:nvPr>
            <p:ph sz="quarter" idx="4294967295"/>
          </p:nvPr>
        </p:nvSpPr>
        <p:spPr>
          <a:xfrm>
            <a:off x="4645025" y="2174875"/>
            <a:ext cx="4041775" cy="3951288"/>
          </a:xfrm>
        </p:spPr>
        <p:txBody>
          <a:bodyPr/>
          <a:lstStyle/>
          <a:p>
            <a:pPr eaLnBrk="1" hangingPunct="1">
              <a:buClr>
                <a:srgbClr val="FF1515"/>
              </a:buClr>
            </a:pPr>
            <a:r>
              <a:rPr lang="en-US" sz="2400" smtClean="0">
                <a:latin typeface="Verdana" pitchFamily="34" charset="0"/>
              </a:rPr>
              <a:t>Federal government will give Texas worker with $40,000 income $1,044 a month at a retirement age of 67</a:t>
            </a:r>
          </a:p>
          <a:p>
            <a:pPr eaLnBrk="1" hangingPunct="1">
              <a:buClr>
                <a:srgbClr val="FF1515"/>
              </a:buClr>
            </a:pPr>
            <a:r>
              <a:rPr lang="en-US" sz="2400" smtClean="0">
                <a:latin typeface="Verdana" pitchFamily="34" charset="0"/>
              </a:rPr>
              <a:t>Or you could invest the amount you pay in FICA taxes (SS) at 4.8% and retire on $6,600 a month</a:t>
            </a:r>
          </a:p>
        </p:txBody>
      </p:sp>
      <p:pic>
        <p:nvPicPr>
          <p:cNvPr id="7" name="USSenateRetire.wmv">
            <a:hlinkClick r:id="" action="ppaction://media"/>
          </p:cNvPr>
          <p:cNvPicPr>
            <a:picLocks noRo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14375" y="2643188"/>
            <a:ext cx="35004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Election Reform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smtClean="0"/>
              <a:t>The Texas Secretary of State must comply with the Help America Vote Act (HAVA) of 2002</a:t>
            </a:r>
          </a:p>
          <a:p>
            <a:r>
              <a:rPr lang="en-US" sz="2000" smtClean="0"/>
              <a:t>Because of their lack of information about the Libertarian Party, many voters feel politically disenfranchised</a:t>
            </a:r>
          </a:p>
          <a:p>
            <a:r>
              <a:rPr lang="en-US" sz="2000" smtClean="0"/>
              <a:t>Everyone besides the rich needs a financial incentive to contribute to political campaigns; I am proposing a $2,000 per taxpayer direct tax credit for political contributions</a:t>
            </a:r>
          </a:p>
        </p:txBody>
      </p:sp>
      <p:pic>
        <p:nvPicPr>
          <p:cNvPr id="5" name="ElectionReform.wmv">
            <a:hlinkClick r:id="" action="ppaction://media"/>
          </p:cNvPr>
          <p:cNvPicPr>
            <a:picLocks noGrp="1" noRot="1"/>
          </p:cNvPicPr>
          <p:nvPr>
            <p:ph sz="half" idx="1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642938" y="2643188"/>
            <a:ext cx="3508375" cy="2670175"/>
          </a:xfrm>
        </p:spPr>
      </p:pic>
      <p:sp>
        <p:nvSpPr>
          <p:cNvPr id="16389" name="Rectangle 3"/>
          <p:cNvSpPr txBox="1">
            <a:spLocks/>
          </p:cNvSpPr>
          <p:nvPr/>
        </p:nvSpPr>
        <p:spPr bwMode="auto">
          <a:xfrm>
            <a:off x="457200" y="1535113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>
              <a:buClr>
                <a:srgbClr val="FF1515"/>
              </a:buClr>
            </a:pPr>
            <a:r>
              <a:rPr lang="en-US" sz="2400" b="1"/>
              <a:t>Debate Clip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</a:rPr>
              <a:t>Universal Mandatory Health Care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/>
          <a:p>
            <a:pPr marL="0" indent="0" eaLnBrk="1" hangingPunct="1">
              <a:buClr>
                <a:srgbClr val="FF1515"/>
              </a:buClr>
              <a:buFontTx/>
              <a:buNone/>
            </a:pPr>
            <a:r>
              <a:rPr lang="en-US" sz="2400" b="1" smtClean="0">
                <a:latin typeface="Verdana" pitchFamily="34" charset="0"/>
              </a:rPr>
              <a:t>Debate Clip</a:t>
            </a:r>
          </a:p>
        </p:txBody>
      </p:sp>
      <p:sp>
        <p:nvSpPr>
          <p:cNvPr id="17412" name="Rectangle 4"/>
          <p:cNvSpPr>
            <a:spLocks noGrp="1"/>
          </p:cNvSpPr>
          <p:nvPr>
            <p:ph sz="half" idx="4294967295"/>
          </p:nvPr>
        </p:nvSpPr>
        <p:spPr>
          <a:xfrm>
            <a:off x="457200" y="2174875"/>
            <a:ext cx="4040188" cy="3951288"/>
          </a:xfrm>
        </p:spPr>
        <p:txBody>
          <a:bodyPr/>
          <a:lstStyle/>
          <a:p>
            <a:pPr eaLnBrk="1" hangingPunct="1">
              <a:buClr>
                <a:srgbClr val="FF1515"/>
              </a:buClr>
              <a:buFontTx/>
              <a:buNone/>
            </a:pPr>
            <a:endParaRPr lang="en-US" sz="2400" smtClean="0">
              <a:latin typeface="Verdana" pitchFamily="34" charset="0"/>
            </a:endParaRPr>
          </a:p>
          <a:p>
            <a:pPr eaLnBrk="1" hangingPunct="1">
              <a:buClr>
                <a:srgbClr val="FF1515"/>
              </a:buClr>
              <a:buFontTx/>
              <a:buNone/>
            </a:pPr>
            <a:endParaRPr lang="en-US" sz="2400" smtClean="0">
              <a:latin typeface="Verdana" pitchFamily="34" charset="0"/>
            </a:endParaRPr>
          </a:p>
        </p:txBody>
      </p:sp>
      <p:sp>
        <p:nvSpPr>
          <p:cNvPr id="17413" name="Rectangle 5"/>
          <p:cNvSpPr>
            <a:spLocks noGrp="1"/>
          </p:cNvSpPr>
          <p:nvPr>
            <p:ph type="body" sz="quarter" idx="4294967295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/>
          <a:p>
            <a:pPr marL="0" indent="0" eaLnBrk="1" hangingPunct="1">
              <a:buClr>
                <a:srgbClr val="FF1515"/>
              </a:buClr>
              <a:buFontTx/>
              <a:buNone/>
            </a:pPr>
            <a:r>
              <a:rPr lang="en-US" sz="2400" b="1" smtClean="0">
                <a:latin typeface="Verdana" pitchFamily="34" charset="0"/>
              </a:rPr>
              <a:t>Legislative initiatives</a:t>
            </a:r>
          </a:p>
        </p:txBody>
      </p:sp>
      <p:sp>
        <p:nvSpPr>
          <p:cNvPr id="17414" name="Rectangle 6"/>
          <p:cNvSpPr>
            <a:spLocks noGrp="1"/>
          </p:cNvSpPr>
          <p:nvPr>
            <p:ph sz="quarter" idx="4294967295"/>
          </p:nvPr>
        </p:nvSpPr>
        <p:spPr>
          <a:xfrm>
            <a:off x="4645025" y="2174875"/>
            <a:ext cx="4041775" cy="3951288"/>
          </a:xfrm>
        </p:spPr>
        <p:txBody>
          <a:bodyPr/>
          <a:lstStyle/>
          <a:p>
            <a:pPr eaLnBrk="1" hangingPunct="1">
              <a:buClr>
                <a:srgbClr val="FF1515"/>
              </a:buClr>
            </a:pPr>
            <a:r>
              <a:rPr lang="en-US" sz="1400" smtClean="0">
                <a:latin typeface="Verdana" pitchFamily="34" charset="0"/>
              </a:rPr>
              <a:t>Pass Small Business Health Plan law to allow for collective bargaining for 80% of working Americans and their dependents, this will lower the costs for everyone who currently has insurance</a:t>
            </a:r>
          </a:p>
          <a:p>
            <a:pPr eaLnBrk="1" hangingPunct="1">
              <a:buClr>
                <a:srgbClr val="FF1515"/>
              </a:buClr>
            </a:pPr>
            <a:r>
              <a:rPr lang="en-US" sz="1400" smtClean="0">
                <a:latin typeface="Verdana" pitchFamily="34" charset="0"/>
              </a:rPr>
              <a:t>Long-term goal is to have a universal risk pool, with all 300 million Americans covered by the insurance company of their choice, this will lower the cost for everyone</a:t>
            </a:r>
          </a:p>
          <a:p>
            <a:pPr eaLnBrk="1" hangingPunct="1">
              <a:buClr>
                <a:srgbClr val="FF1515"/>
              </a:buClr>
            </a:pPr>
            <a:r>
              <a:rPr lang="en-US" sz="1400" smtClean="0">
                <a:latin typeface="Verdana" pitchFamily="34" charset="0"/>
              </a:rPr>
              <a:t>Need standard definition of poverty to equalize usage of county hospitals across Texas</a:t>
            </a:r>
          </a:p>
          <a:p>
            <a:pPr eaLnBrk="1" hangingPunct="1">
              <a:buClr>
                <a:srgbClr val="FF1515"/>
              </a:buClr>
            </a:pPr>
            <a:r>
              <a:rPr lang="en-US" sz="1400" smtClean="0">
                <a:latin typeface="Verdana" pitchFamily="34" charset="0"/>
              </a:rPr>
              <a:t>Socialized medicine will never work in this country</a:t>
            </a:r>
          </a:p>
        </p:txBody>
      </p:sp>
      <p:pic>
        <p:nvPicPr>
          <p:cNvPr id="8" name="SenateHealth.wmv">
            <a:hlinkClick r:id="" action="ppaction://media"/>
          </p:cNvPr>
          <p:cNvPicPr>
            <a:picLocks noRot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14375" y="2571750"/>
            <a:ext cx="35718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</a:rPr>
              <a:t>Libertarian Party Platform</a:t>
            </a:r>
          </a:p>
        </p:txBody>
      </p:sp>
      <p:sp>
        <p:nvSpPr>
          <p:cNvPr id="18435" name="Rectangle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Clr>
                <a:srgbClr val="FF1515"/>
              </a:buClr>
            </a:pPr>
            <a:r>
              <a:rPr lang="en-US" smtClean="0">
                <a:latin typeface="Verdana" pitchFamily="34" charset="0"/>
              </a:rPr>
              <a:t>Fiscally Conservative</a:t>
            </a:r>
          </a:p>
          <a:p>
            <a:pPr eaLnBrk="1" hangingPunct="1">
              <a:buClr>
                <a:srgbClr val="FF1515"/>
              </a:buClr>
            </a:pPr>
            <a:r>
              <a:rPr lang="en-US" smtClean="0">
                <a:latin typeface="Verdana" pitchFamily="34" charset="0"/>
              </a:rPr>
              <a:t>Socially Tolerant</a:t>
            </a:r>
          </a:p>
          <a:p>
            <a:pPr eaLnBrk="1" hangingPunct="1">
              <a:buClr>
                <a:srgbClr val="FF1515"/>
              </a:buClr>
            </a:pPr>
            <a:r>
              <a:rPr lang="en-US" smtClean="0">
                <a:latin typeface="Verdana" pitchFamily="34" charset="0"/>
              </a:rPr>
              <a:t>Constitutionally-limited federal government</a:t>
            </a:r>
          </a:p>
          <a:p>
            <a:pPr eaLnBrk="1" hangingPunct="1">
              <a:buClr>
                <a:srgbClr val="FF1515"/>
              </a:buClr>
            </a:pPr>
            <a:r>
              <a:rPr lang="en-US" smtClean="0">
                <a:latin typeface="Verdana" pitchFamily="34" charset="0"/>
              </a:rPr>
              <a:t>Strong common defense</a:t>
            </a:r>
          </a:p>
          <a:p>
            <a:pPr eaLnBrk="1" hangingPunct="1">
              <a:buClr>
                <a:srgbClr val="FF1515"/>
              </a:buClr>
              <a:buFontTx/>
              <a:buNone/>
            </a:pPr>
            <a:endParaRPr lang="en-US" smtClean="0">
              <a:latin typeface="Verdana" pitchFamily="34" charset="0"/>
            </a:endParaRPr>
          </a:p>
          <a:p>
            <a:pPr eaLnBrk="1" hangingPunct="1">
              <a:buClr>
                <a:srgbClr val="FF1515"/>
              </a:buClr>
              <a:buFontTx/>
              <a:buNone/>
            </a:pPr>
            <a:r>
              <a:rPr lang="en-US" smtClean="0">
                <a:latin typeface="Verdana" pitchFamily="34" charset="0"/>
              </a:rPr>
              <a:t>What does this mean?</a:t>
            </a:r>
          </a:p>
          <a:p>
            <a:pPr eaLnBrk="1" hangingPunct="1">
              <a:buClr>
                <a:srgbClr val="FF1515"/>
              </a:buClr>
              <a:buFontTx/>
              <a:buNone/>
            </a:pPr>
            <a:r>
              <a:rPr lang="en-US" smtClean="0">
                <a:latin typeface="Verdana" pitchFamily="34" charset="0"/>
              </a:rPr>
              <a:t>Are you a Libertarian?</a:t>
            </a:r>
          </a:p>
          <a:p>
            <a:pPr eaLnBrk="1" hangingPunct="1">
              <a:buClr>
                <a:srgbClr val="FF1515"/>
              </a:buClr>
              <a:buFontTx/>
              <a:buNone/>
            </a:pPr>
            <a:endParaRPr lang="en-US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</a:rPr>
              <a:t>Republican vs. Libertarian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/>
          <a:p>
            <a:pPr marL="0" indent="0" eaLnBrk="1" hangingPunct="1">
              <a:buClr>
                <a:srgbClr val="FF1515"/>
              </a:buClr>
              <a:buFontTx/>
              <a:buNone/>
            </a:pPr>
            <a:r>
              <a:rPr lang="en-US" sz="2400" b="1" smtClean="0">
                <a:latin typeface="Verdana" pitchFamily="34" charset="0"/>
              </a:rPr>
              <a:t>Republicans</a:t>
            </a:r>
            <a:r>
              <a:rPr lang="en-US" sz="2400" b="1" smtClean="0">
                <a:solidFill>
                  <a:srgbClr val="7F7F7F"/>
                </a:solidFill>
                <a:latin typeface="Verdana" pitchFamily="34" charset="0"/>
              </a:rPr>
              <a:t>		</a:t>
            </a:r>
          </a:p>
        </p:txBody>
      </p:sp>
      <p:sp>
        <p:nvSpPr>
          <p:cNvPr id="19460" name="Rectangle 4"/>
          <p:cNvSpPr>
            <a:spLocks noGrp="1"/>
          </p:cNvSpPr>
          <p:nvPr>
            <p:ph sz="half" idx="4294967295"/>
          </p:nvPr>
        </p:nvSpPr>
        <p:spPr>
          <a:xfrm>
            <a:off x="457200" y="2174875"/>
            <a:ext cx="4040188" cy="3951288"/>
          </a:xfrm>
        </p:spPr>
        <p:txBody>
          <a:bodyPr/>
          <a:lstStyle/>
          <a:p>
            <a:pPr eaLnBrk="1" hangingPunct="1">
              <a:buClr>
                <a:srgbClr val="FF1515"/>
              </a:buClr>
            </a:pPr>
            <a:r>
              <a:rPr lang="en-US" sz="2400" smtClean="0">
                <a:latin typeface="Verdana" pitchFamily="34" charset="0"/>
              </a:rPr>
              <a:t>Support minimal tax reform in attempt to appease middle class</a:t>
            </a:r>
          </a:p>
          <a:p>
            <a:pPr eaLnBrk="1" hangingPunct="1">
              <a:buClr>
                <a:srgbClr val="FF1515"/>
              </a:buClr>
            </a:pPr>
            <a:r>
              <a:rPr lang="en-US" sz="2400" smtClean="0">
                <a:latin typeface="Verdana" pitchFamily="34" charset="0"/>
              </a:rPr>
              <a:t>Support building a wall to divide the north American Continent</a:t>
            </a:r>
          </a:p>
        </p:txBody>
      </p:sp>
      <p:sp>
        <p:nvSpPr>
          <p:cNvPr id="19461" name="Rectangle 5"/>
          <p:cNvSpPr>
            <a:spLocks noGrp="1"/>
          </p:cNvSpPr>
          <p:nvPr>
            <p:ph type="body" sz="quarter" idx="4294967295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/>
          <a:p>
            <a:pPr marL="0" indent="0" eaLnBrk="1" hangingPunct="1">
              <a:buClr>
                <a:srgbClr val="FF1515"/>
              </a:buClr>
              <a:buFontTx/>
              <a:buNone/>
            </a:pPr>
            <a:r>
              <a:rPr lang="en-US" sz="2400" b="1" smtClean="0">
                <a:latin typeface="Verdana" pitchFamily="34" charset="0"/>
              </a:rPr>
              <a:t>Libertarians</a:t>
            </a:r>
          </a:p>
        </p:txBody>
      </p:sp>
      <p:sp>
        <p:nvSpPr>
          <p:cNvPr id="19462" name="Rectangle 6"/>
          <p:cNvSpPr>
            <a:spLocks noGrp="1"/>
          </p:cNvSpPr>
          <p:nvPr>
            <p:ph sz="quarter" idx="4294967295"/>
          </p:nvPr>
        </p:nvSpPr>
        <p:spPr>
          <a:xfrm>
            <a:off x="4645025" y="2174875"/>
            <a:ext cx="4041775" cy="3951288"/>
          </a:xfrm>
        </p:spPr>
        <p:txBody>
          <a:bodyPr/>
          <a:lstStyle/>
          <a:p>
            <a:pPr eaLnBrk="1" hangingPunct="1">
              <a:buClr>
                <a:srgbClr val="FF1515"/>
              </a:buClr>
            </a:pPr>
            <a:r>
              <a:rPr lang="en-US" sz="2400" smtClean="0">
                <a:latin typeface="Verdana" pitchFamily="34" charset="0"/>
              </a:rPr>
              <a:t>Support dramatic tax reform to increase the wealth of all classes</a:t>
            </a:r>
          </a:p>
          <a:p>
            <a:pPr eaLnBrk="1" hangingPunct="1">
              <a:buClr>
                <a:srgbClr val="FF1515"/>
              </a:buClr>
            </a:pPr>
            <a:r>
              <a:rPr lang="en-US" sz="2400" smtClean="0">
                <a:latin typeface="Verdana" pitchFamily="34" charset="0"/>
              </a:rPr>
              <a:t>Believe we need to support legal immigration with good laws and policies, not physical barriers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</a:rPr>
              <a:t>Democrat vs. Libertarian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/>
          <a:p>
            <a:pPr marL="0" indent="0" eaLnBrk="1" hangingPunct="1">
              <a:buClr>
                <a:srgbClr val="FF1515"/>
              </a:buClr>
              <a:buFontTx/>
              <a:buNone/>
            </a:pPr>
            <a:r>
              <a:rPr lang="en-US" sz="2400" b="1" smtClean="0">
                <a:latin typeface="Verdana" pitchFamily="34" charset="0"/>
              </a:rPr>
              <a:t>Democrats</a:t>
            </a:r>
          </a:p>
        </p:txBody>
      </p:sp>
      <p:sp>
        <p:nvSpPr>
          <p:cNvPr id="20484" name="Rectangle 4"/>
          <p:cNvSpPr>
            <a:spLocks noGrp="1"/>
          </p:cNvSpPr>
          <p:nvPr>
            <p:ph sz="half" idx="4294967295"/>
          </p:nvPr>
        </p:nvSpPr>
        <p:spPr>
          <a:xfrm>
            <a:off x="457200" y="2174875"/>
            <a:ext cx="4040188" cy="3951288"/>
          </a:xfrm>
        </p:spPr>
        <p:txBody>
          <a:bodyPr/>
          <a:lstStyle/>
          <a:p>
            <a:pPr eaLnBrk="1" hangingPunct="1">
              <a:buClr>
                <a:srgbClr val="FF1515"/>
              </a:buClr>
            </a:pPr>
            <a:r>
              <a:rPr lang="en-US" sz="2400" smtClean="0">
                <a:latin typeface="Verdana" pitchFamily="34" charset="0"/>
              </a:rPr>
              <a:t>Think higher taxes will balance the federal budget and fund Social Security, Medicare and Medicaid</a:t>
            </a:r>
          </a:p>
          <a:p>
            <a:pPr eaLnBrk="1" hangingPunct="1">
              <a:buClr>
                <a:srgbClr val="FF1515"/>
              </a:buClr>
            </a:pPr>
            <a:r>
              <a:rPr lang="en-US" sz="2400" smtClean="0">
                <a:latin typeface="Verdana" pitchFamily="34" charset="0"/>
              </a:rPr>
              <a:t>Government should directly financially administer health care programs, and decide on allowable treatments</a:t>
            </a:r>
          </a:p>
          <a:p>
            <a:pPr eaLnBrk="1" hangingPunct="1">
              <a:buClr>
                <a:srgbClr val="FF1515"/>
              </a:buClr>
            </a:pPr>
            <a:endParaRPr lang="en-US" sz="2400" smtClean="0">
              <a:latin typeface="Verdana" pitchFamily="34" charset="0"/>
            </a:endParaRPr>
          </a:p>
        </p:txBody>
      </p:sp>
      <p:sp>
        <p:nvSpPr>
          <p:cNvPr id="20485" name="Rectangle 5"/>
          <p:cNvSpPr>
            <a:spLocks noGrp="1"/>
          </p:cNvSpPr>
          <p:nvPr>
            <p:ph type="body" sz="quarter" idx="4294967295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/>
          <a:p>
            <a:pPr marL="0" indent="0" eaLnBrk="1" hangingPunct="1">
              <a:buClr>
                <a:srgbClr val="FF1515"/>
              </a:buClr>
              <a:buFontTx/>
              <a:buNone/>
            </a:pPr>
            <a:r>
              <a:rPr lang="en-US" sz="2400" b="1" smtClean="0">
                <a:latin typeface="Verdana" pitchFamily="34" charset="0"/>
              </a:rPr>
              <a:t>Libertarian</a:t>
            </a:r>
          </a:p>
        </p:txBody>
      </p:sp>
      <p:sp>
        <p:nvSpPr>
          <p:cNvPr id="20486" name="Rectangle 6"/>
          <p:cNvSpPr>
            <a:spLocks noGrp="1"/>
          </p:cNvSpPr>
          <p:nvPr>
            <p:ph sz="quarter" idx="4294967295"/>
          </p:nvPr>
        </p:nvSpPr>
        <p:spPr>
          <a:xfrm>
            <a:off x="4645025" y="2174875"/>
            <a:ext cx="4041775" cy="3951288"/>
          </a:xfrm>
        </p:spPr>
        <p:txBody>
          <a:bodyPr/>
          <a:lstStyle/>
          <a:p>
            <a:pPr eaLnBrk="1" hangingPunct="1">
              <a:buClr>
                <a:srgbClr val="FF1515"/>
              </a:buClr>
            </a:pPr>
            <a:r>
              <a:rPr lang="en-US" sz="2400" smtClean="0">
                <a:latin typeface="Verdana" pitchFamily="34" charset="0"/>
              </a:rPr>
              <a:t>Individuals are the best at making financial decisions about </a:t>
            </a:r>
            <a:r>
              <a:rPr lang="en-US" sz="2400" b="1" i="1" smtClean="0">
                <a:latin typeface="Verdana" pitchFamily="34" charset="0"/>
              </a:rPr>
              <a:t>discretionary</a:t>
            </a:r>
            <a:r>
              <a:rPr lang="en-US" sz="2400" smtClean="0">
                <a:latin typeface="Verdana" pitchFamily="34" charset="0"/>
              </a:rPr>
              <a:t> spending, retirement planning, and health care coverage and treatment decisions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ctrTitle" idx="4294967295"/>
          </p:nvPr>
        </p:nvSpPr>
        <p:spPr>
          <a:xfrm>
            <a:off x="1331913" y="4652963"/>
            <a:ext cx="7578725" cy="1009650"/>
          </a:xfrm>
        </p:spPr>
        <p:txBody>
          <a:bodyPr/>
          <a:lstStyle/>
          <a:p>
            <a:pPr algn="r" eaLnBrk="1" hangingPunct="1"/>
            <a:r>
              <a:rPr lang="en-US" smtClean="0">
                <a:solidFill>
                  <a:schemeClr val="bg1"/>
                </a:solidFill>
              </a:rPr>
              <a:t>Media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subTitle" idx="4294967295"/>
          </p:nvPr>
        </p:nvSpPr>
        <p:spPr>
          <a:xfrm>
            <a:off x="1331913" y="5662613"/>
            <a:ext cx="7553325" cy="936625"/>
          </a:xfrm>
        </p:spPr>
        <p:txBody>
          <a:bodyPr/>
          <a:lstStyle/>
          <a:p>
            <a:pPr marL="0" indent="0" algn="r" eaLnBrk="1" hangingPunct="1">
              <a:buClr>
                <a:srgbClr val="FF1515"/>
              </a:buClr>
              <a:buFontTx/>
              <a:buNone/>
            </a:pPr>
            <a:r>
              <a:rPr lang="en-US" sz="2800" smtClean="0">
                <a:solidFill>
                  <a:schemeClr val="bg1"/>
                </a:solidFill>
                <a:latin typeface="Verdana" pitchFamily="34" charset="0"/>
              </a:rPr>
              <a:t>Commercials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</a:rPr>
              <a:t>The State of the Union - Health</a:t>
            </a:r>
          </a:p>
        </p:txBody>
      </p:sp>
      <p:sp>
        <p:nvSpPr>
          <p:cNvPr id="8195" name="Rectangle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Clr>
                <a:srgbClr val="FF1515"/>
              </a:buClr>
            </a:pPr>
            <a:r>
              <a:rPr lang="en-US" smtClean="0">
                <a:latin typeface="Verdana" pitchFamily="34" charset="0"/>
              </a:rPr>
              <a:t>Medicare and Medicaid are going bankrupt by 2012 (GAO forecast)</a:t>
            </a:r>
          </a:p>
          <a:p>
            <a:pPr eaLnBrk="1" hangingPunct="1">
              <a:buClr>
                <a:srgbClr val="FF1515"/>
              </a:buClr>
            </a:pPr>
            <a:r>
              <a:rPr lang="en-US" smtClean="0">
                <a:latin typeface="Verdana" pitchFamily="34" charset="0"/>
              </a:rPr>
              <a:t>45 million Americans do not have Health Insurance</a:t>
            </a:r>
          </a:p>
          <a:p>
            <a:pPr eaLnBrk="1" hangingPunct="1">
              <a:buClr>
                <a:srgbClr val="FF1515"/>
              </a:buClr>
            </a:pPr>
            <a:r>
              <a:rPr lang="en-US" smtClean="0">
                <a:latin typeface="Verdana" pitchFamily="34" charset="0"/>
              </a:rPr>
              <a:t>500 Billion has been paid into the Social Security Earnings Suspense Fund, then rolled into general revenue instead of being used to pay benefits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</a:rPr>
              <a:t>Voter Guides</a:t>
            </a:r>
          </a:p>
        </p:txBody>
      </p:sp>
      <p:sp>
        <p:nvSpPr>
          <p:cNvPr id="3" name="Rectangle 3"/>
          <p:cNvSpPr>
            <a:spLocks noGrp="1"/>
          </p:cNvSpPr>
          <p:nvPr>
            <p:ph idx="4294967295"/>
          </p:nvPr>
        </p:nvSpPr>
        <p:spPr>
          <a:gradFill rotWithShape="1">
            <a:gsLst>
              <a:gs pos="0">
                <a:srgbClr val="FF8282"/>
              </a:gs>
              <a:gs pos="50000">
                <a:srgbClr val="FFB4B4"/>
              </a:gs>
              <a:gs pos="100000">
                <a:srgbClr val="FFDADA"/>
              </a:gs>
            </a:gsLst>
            <a:lin ang="2700000" scaled="1"/>
          </a:gradFill>
          <a:ln>
            <a:solidFill>
              <a:srgbClr val="5C1F00"/>
            </a:solidFill>
          </a:ln>
        </p:spPr>
        <p:txBody>
          <a:bodyPr/>
          <a:lstStyle/>
          <a:p>
            <a:pPr eaLnBrk="1" hangingPunct="1">
              <a:buClr>
                <a:srgbClr val="FF1515"/>
              </a:buClr>
              <a:buFont typeface="Wingdings" pitchFamily="2" charset="2"/>
              <a:buChar char="Ø"/>
              <a:defRPr/>
            </a:pPr>
            <a:r>
              <a:rPr lang="en-US" sz="1100" b="1" kern="0" dirty="0"/>
              <a:t> </a:t>
            </a:r>
            <a:r>
              <a:rPr lang="en-US" sz="1100" b="1" kern="0" dirty="0">
                <a:hlinkClick r:id="rId3"/>
              </a:rPr>
              <a:t>Grand Prairie Chamber of Commerce</a:t>
            </a:r>
          </a:p>
          <a:p>
            <a:pPr eaLnBrk="1" hangingPunct="1">
              <a:buClr>
                <a:srgbClr val="FF1515"/>
              </a:buClr>
              <a:buFont typeface="Wingdings" pitchFamily="2" charset="2"/>
              <a:buChar char="Ø"/>
              <a:defRPr/>
            </a:pPr>
            <a:r>
              <a:rPr lang="en-US" sz="1100" b="1" kern="0" dirty="0"/>
              <a:t> CBS 11 News (KTVT Dallas)</a:t>
            </a:r>
          </a:p>
          <a:p>
            <a:pPr eaLnBrk="1" hangingPunct="1">
              <a:buClr>
                <a:srgbClr val="FF1515"/>
              </a:buClr>
              <a:buFont typeface="Wingdings" pitchFamily="2" charset="2"/>
              <a:buChar char="Ø"/>
              <a:defRPr/>
            </a:pPr>
            <a:r>
              <a:rPr lang="en-US" sz="1100" b="1" kern="0" dirty="0"/>
              <a:t> </a:t>
            </a:r>
            <a:r>
              <a:rPr lang="en-US" sz="1100" b="1" kern="0" dirty="0">
                <a:hlinkClick r:id="rId3"/>
              </a:rPr>
              <a:t>Grand Prairie Chamber of Commerce</a:t>
            </a:r>
            <a:endParaRPr lang="en-US" sz="1100" b="1" kern="0" dirty="0"/>
          </a:p>
          <a:p>
            <a:pPr eaLnBrk="1" hangingPunct="1">
              <a:buClr>
                <a:srgbClr val="FF1515"/>
              </a:buClr>
              <a:buFont typeface="Wingdings" pitchFamily="2" charset="2"/>
              <a:buChar char="Ø"/>
              <a:defRPr/>
            </a:pPr>
            <a:r>
              <a:rPr lang="en-US" sz="1100" b="1" kern="0" dirty="0"/>
              <a:t> </a:t>
            </a:r>
            <a:r>
              <a:rPr lang="en-US" sz="1100" b="1" i="1" kern="0" dirty="0">
                <a:hlinkClick r:id="rId4"/>
              </a:rPr>
              <a:t>Pflugerville Pflag</a:t>
            </a:r>
            <a:endParaRPr lang="en-US" sz="1100" b="1" i="1" kern="0" dirty="0"/>
          </a:p>
          <a:p>
            <a:pPr eaLnBrk="1" hangingPunct="1">
              <a:buClr>
                <a:srgbClr val="FF1515"/>
              </a:buClr>
              <a:buFont typeface="Wingdings" pitchFamily="2" charset="2"/>
              <a:buChar char="Ø"/>
              <a:defRPr/>
            </a:pPr>
            <a:r>
              <a:rPr lang="en-US" sz="1100" b="1" kern="0" dirty="0"/>
              <a:t> </a:t>
            </a:r>
            <a:r>
              <a:rPr lang="en-US" sz="1100" b="1" kern="0" dirty="0">
                <a:hlinkClick r:id="rId5"/>
              </a:rPr>
              <a:t>Questions for Candidates</a:t>
            </a:r>
            <a:endParaRPr lang="en-US" sz="1100" b="1" kern="0" dirty="0"/>
          </a:p>
          <a:p>
            <a:pPr eaLnBrk="1" hangingPunct="1">
              <a:buClr>
                <a:srgbClr val="FF1515"/>
              </a:buClr>
              <a:buFont typeface="Wingdings" pitchFamily="2" charset="2"/>
              <a:buChar char="Ø"/>
              <a:defRPr/>
            </a:pPr>
            <a:r>
              <a:rPr lang="en-US" sz="1100" b="1" kern="0" dirty="0"/>
              <a:t> </a:t>
            </a:r>
            <a:r>
              <a:rPr lang="en-US" sz="1100" b="1" kern="0" dirty="0">
                <a:hlinkClick r:id="rId6" action="ppaction://hlinkfile"/>
              </a:rPr>
              <a:t>Sierra Club</a:t>
            </a:r>
            <a:endParaRPr lang="en-US" sz="1100" b="1" kern="0" dirty="0"/>
          </a:p>
          <a:p>
            <a:pPr eaLnBrk="1" hangingPunct="1">
              <a:buClr>
                <a:srgbClr val="FF1515"/>
              </a:buClr>
              <a:buFont typeface="Wingdings" pitchFamily="2" charset="2"/>
              <a:buChar char="Ø"/>
              <a:defRPr/>
            </a:pPr>
            <a:r>
              <a:rPr lang="en-US" sz="1100" b="1" kern="0" dirty="0"/>
              <a:t> </a:t>
            </a:r>
            <a:r>
              <a:rPr lang="en-US" sz="1100" b="1" kern="0" dirty="0">
                <a:hlinkClick r:id="rId7"/>
              </a:rPr>
              <a:t>For our Grandchildren</a:t>
            </a:r>
            <a:endParaRPr lang="en-US" sz="1100" b="1" kern="0" dirty="0"/>
          </a:p>
          <a:p>
            <a:pPr eaLnBrk="1" hangingPunct="1">
              <a:buClr>
                <a:srgbClr val="FF1515"/>
              </a:buClr>
              <a:buFont typeface="Wingdings" pitchFamily="2" charset="2"/>
              <a:buChar char="Ø"/>
              <a:defRPr/>
            </a:pPr>
            <a:r>
              <a:rPr lang="en-US" sz="1100" b="1" kern="0" dirty="0"/>
              <a:t> </a:t>
            </a:r>
            <a:r>
              <a:rPr lang="en-US" sz="1100" b="1" kern="0" dirty="0">
                <a:hlinkClick r:id="rId8"/>
              </a:rPr>
              <a:t>Merchants Payments Coalition</a:t>
            </a:r>
            <a:endParaRPr lang="en-US" sz="1100" b="1" kern="0" dirty="0"/>
          </a:p>
          <a:p>
            <a:pPr eaLnBrk="1" hangingPunct="1">
              <a:buClr>
                <a:srgbClr val="FF1515"/>
              </a:buClr>
              <a:buFont typeface="Wingdings" pitchFamily="2" charset="2"/>
              <a:buChar char="Ø"/>
              <a:defRPr/>
            </a:pPr>
            <a:r>
              <a:rPr lang="en-US" sz="1100" b="1" kern="0" dirty="0"/>
              <a:t> </a:t>
            </a:r>
            <a:r>
              <a:rPr lang="en-US" sz="1100" b="1" kern="0" dirty="0">
                <a:hlinkClick r:id="rId9"/>
              </a:rPr>
              <a:t>Parents Action for Children</a:t>
            </a:r>
            <a:r>
              <a:rPr lang="en-US" sz="1100" b="1" kern="0" dirty="0"/>
              <a:t>  </a:t>
            </a:r>
            <a:r>
              <a:rPr lang="en-US" sz="1100" b="1" kern="0" dirty="0">
                <a:hlinkClick r:id="rId10" action="ppaction://hlinkfile"/>
              </a:rPr>
              <a:t>Questionnaire</a:t>
            </a:r>
          </a:p>
          <a:p>
            <a:pPr eaLnBrk="1" hangingPunct="1">
              <a:buClr>
                <a:srgbClr val="FF1515"/>
              </a:buClr>
              <a:buFont typeface="Wingdings" pitchFamily="2" charset="2"/>
              <a:buChar char="Ø"/>
              <a:defRPr/>
            </a:pPr>
            <a:r>
              <a:rPr lang="en-US" sz="1100" b="1" kern="0" dirty="0"/>
              <a:t> Project Vote Smart </a:t>
            </a:r>
            <a:r>
              <a:rPr lang="en-US" sz="1100" b="1" u="sng" kern="0" dirty="0">
                <a:hlinkClick r:id="rId11"/>
              </a:rPr>
              <a:t>National Political Awareness Test</a:t>
            </a:r>
            <a:endParaRPr lang="en-US" sz="1100" b="1" u="sng" kern="0" dirty="0"/>
          </a:p>
          <a:p>
            <a:pPr eaLnBrk="1" hangingPunct="1">
              <a:buClr>
                <a:srgbClr val="FF1515"/>
              </a:buClr>
              <a:buFont typeface="Wingdings" pitchFamily="2" charset="2"/>
              <a:buChar char="Ø"/>
              <a:defRPr/>
            </a:pPr>
            <a:r>
              <a:rPr lang="en-US" sz="1100" b="1" kern="0" dirty="0"/>
              <a:t> </a:t>
            </a:r>
            <a:r>
              <a:rPr lang="en-US" sz="1100" b="1" u="sng" kern="0" dirty="0">
                <a:hlinkClick r:id="rId12"/>
              </a:rPr>
              <a:t>NFIB</a:t>
            </a:r>
            <a:endParaRPr lang="en-US" sz="1100" b="1" u="sng" kern="0" dirty="0"/>
          </a:p>
          <a:p>
            <a:pPr eaLnBrk="1" hangingPunct="1">
              <a:buClr>
                <a:srgbClr val="FF1515"/>
              </a:buClr>
              <a:buFont typeface="Wingdings" pitchFamily="2" charset="2"/>
              <a:buChar char="Ø"/>
              <a:defRPr/>
            </a:pPr>
            <a:r>
              <a:rPr lang="en-US" sz="1100" b="1" kern="0" dirty="0"/>
              <a:t> </a:t>
            </a:r>
            <a:r>
              <a:rPr lang="en-US" sz="1100" b="1" u="sng" kern="0" dirty="0">
                <a:hlinkClick r:id="rId13"/>
              </a:rPr>
              <a:t>On TheIssues.org</a:t>
            </a:r>
            <a:endParaRPr lang="en-US" sz="1100" b="1" u="sng" kern="0" dirty="0"/>
          </a:p>
          <a:p>
            <a:pPr eaLnBrk="1" hangingPunct="1">
              <a:buClr>
                <a:srgbClr val="FF1515"/>
              </a:buClr>
              <a:buFont typeface="Wingdings" pitchFamily="2" charset="2"/>
              <a:buChar char="Ø"/>
              <a:defRPr/>
            </a:pPr>
            <a:r>
              <a:rPr lang="en-US" sz="1100" b="1" kern="0" dirty="0"/>
              <a:t> </a:t>
            </a:r>
            <a:r>
              <a:rPr lang="en-US" sz="1100" b="1" u="sng" kern="0" dirty="0">
                <a:hlinkClick r:id="rId14"/>
              </a:rPr>
              <a:t>Your Candidates. Your Health</a:t>
            </a:r>
            <a:endParaRPr lang="en-US" sz="1100" b="1" u="sng" kern="0" dirty="0"/>
          </a:p>
          <a:p>
            <a:pPr eaLnBrk="1" hangingPunct="1">
              <a:buClr>
                <a:srgbClr val="FF1515"/>
              </a:buClr>
              <a:buFont typeface="Wingdings" pitchFamily="2" charset="2"/>
              <a:buChar char="Ø"/>
              <a:defRPr/>
            </a:pPr>
            <a:r>
              <a:rPr lang="en-US" sz="1100" b="1" kern="0" dirty="0"/>
              <a:t> </a:t>
            </a:r>
            <a:r>
              <a:rPr lang="en-US" sz="1100" b="1" u="sng" kern="0" dirty="0">
                <a:hlinkClick r:id="rId15"/>
              </a:rPr>
              <a:t>Free Market Foundation</a:t>
            </a:r>
            <a:endParaRPr lang="en-US" sz="1100" b="1" u="sng" kern="0" dirty="0"/>
          </a:p>
          <a:p>
            <a:pPr eaLnBrk="1" hangingPunct="1">
              <a:buClr>
                <a:srgbClr val="FF1515"/>
              </a:buClr>
              <a:buFont typeface="Wingdings" pitchFamily="2" charset="2"/>
              <a:buChar char="Ø"/>
              <a:defRPr/>
            </a:pPr>
            <a:r>
              <a:rPr lang="en-US" sz="1100" b="1" kern="0" dirty="0"/>
              <a:t> </a:t>
            </a:r>
            <a:r>
              <a:rPr lang="en-US" sz="1100" b="1" u="sng" kern="0" dirty="0">
                <a:hlinkClick r:id="rId16"/>
              </a:rPr>
              <a:t>Literacy Coalition of Central Texas</a:t>
            </a:r>
            <a:endParaRPr lang="en-US" sz="1100" b="1" u="sng" kern="0" dirty="0"/>
          </a:p>
          <a:p>
            <a:pPr eaLnBrk="1" hangingPunct="1">
              <a:buClr>
                <a:srgbClr val="FF1515"/>
              </a:buClr>
              <a:buFont typeface="Wingdings" pitchFamily="2" charset="2"/>
              <a:buChar char="Ø"/>
              <a:defRPr/>
            </a:pPr>
            <a:r>
              <a:rPr lang="en-US" sz="1100" b="1" kern="0" dirty="0"/>
              <a:t> </a:t>
            </a:r>
            <a:r>
              <a:rPr lang="en-US" sz="1100" b="1" u="sng" kern="0" dirty="0">
                <a:hlinkClick r:id="rId17"/>
              </a:rPr>
              <a:t>Texas Alliance for Life Voters Guide</a:t>
            </a:r>
            <a:endParaRPr lang="en-US" sz="1100" b="1" u="sng" kern="0" dirty="0"/>
          </a:p>
          <a:p>
            <a:pPr eaLnBrk="1" hangingPunct="1">
              <a:buClr>
                <a:srgbClr val="FF1515"/>
              </a:buClr>
              <a:buFont typeface="Wingdings" pitchFamily="2" charset="2"/>
              <a:buChar char="Ø"/>
              <a:defRPr/>
            </a:pPr>
            <a:r>
              <a:rPr lang="en-US" sz="1100" b="1" kern="0" dirty="0"/>
              <a:t> Federal Voting Assistance Program, DoD,</a:t>
            </a:r>
            <a:br>
              <a:rPr lang="en-US" sz="1100" b="1" kern="0" dirty="0"/>
            </a:br>
            <a:r>
              <a:rPr lang="en-US" sz="1100" b="1" kern="0" dirty="0"/>
              <a:t>     call 800-438-8683</a:t>
            </a:r>
          </a:p>
          <a:p>
            <a:pPr eaLnBrk="1" hangingPunct="1">
              <a:buClr>
                <a:srgbClr val="FF1515"/>
              </a:buClr>
              <a:buFont typeface="Wingdings" pitchFamily="2" charset="2"/>
              <a:buChar char="Ø"/>
              <a:defRPr/>
            </a:pPr>
            <a:r>
              <a:rPr lang="en-US" sz="1100" b="1" kern="0" dirty="0"/>
              <a:t> </a:t>
            </a:r>
            <a:r>
              <a:rPr lang="en-US" sz="1100" b="1" u="sng" kern="0" dirty="0">
                <a:hlinkClick r:id="rId18"/>
              </a:rPr>
              <a:t>Organic Consumers Fund</a:t>
            </a:r>
            <a:endParaRPr lang="en-US" sz="1100" b="1" u="sng" kern="0" dirty="0"/>
          </a:p>
          <a:p>
            <a:pPr eaLnBrk="1" hangingPunct="1">
              <a:buClr>
                <a:srgbClr val="FF1515"/>
              </a:buClr>
              <a:buFont typeface="Wingdings" pitchFamily="2" charset="2"/>
              <a:buChar char="Ø"/>
              <a:defRPr/>
            </a:pPr>
            <a:r>
              <a:rPr lang="en-US" sz="1100" b="1" kern="0" dirty="0"/>
              <a:t> League of Women Voters of Texas, </a:t>
            </a:r>
            <a:r>
              <a:rPr lang="en-US" sz="1100" b="1" u="sng" kern="0" dirty="0">
                <a:hlinkClick r:id="rId19"/>
              </a:rPr>
              <a:t>Voters Guide</a:t>
            </a:r>
            <a:endParaRPr lang="en-US" sz="1100" b="1" u="sng" kern="0" dirty="0"/>
          </a:p>
          <a:p>
            <a:pPr eaLnBrk="1" hangingPunct="1">
              <a:buClr>
                <a:srgbClr val="FF1515"/>
              </a:buClr>
              <a:buFont typeface="Wingdings" pitchFamily="2" charset="2"/>
              <a:buChar char="Ø"/>
              <a:defRPr/>
            </a:pPr>
            <a:r>
              <a:rPr lang="en-US" sz="1100" b="1" kern="0" dirty="0"/>
              <a:t> Faith United Against Tobacco, support of S. 666</a:t>
            </a:r>
          </a:p>
          <a:p>
            <a:pPr eaLnBrk="1" hangingPunct="1">
              <a:buClr>
                <a:srgbClr val="FF1515"/>
              </a:buClr>
              <a:buFont typeface="Wingdings" pitchFamily="2" charset="2"/>
              <a:buChar char="Ø"/>
              <a:defRPr/>
            </a:pPr>
            <a:r>
              <a:rPr lang="en-US" sz="1100" b="1" kern="0" dirty="0"/>
              <a:t> CAMR </a:t>
            </a:r>
            <a:r>
              <a:rPr lang="en-US" sz="1100" b="1" kern="0" dirty="0">
                <a:hlinkClick r:id="rId20"/>
              </a:rPr>
              <a:t>Letter</a:t>
            </a:r>
            <a:endParaRPr lang="en-US" sz="1100" b="1" kern="0" dirty="0"/>
          </a:p>
          <a:p>
            <a:pPr eaLnBrk="1" hangingPunct="1">
              <a:buClr>
                <a:srgbClr val="FF1515"/>
              </a:buClr>
              <a:buFont typeface="Wingdings" pitchFamily="2" charset="2"/>
              <a:buChar char="Ø"/>
              <a:defRPr/>
            </a:pPr>
            <a:r>
              <a:rPr lang="en-US" sz="1100" b="1" kern="0" dirty="0"/>
              <a:t> Americans for the Arts Action Fund PAC   </a:t>
            </a:r>
            <a:br>
              <a:rPr lang="en-US" sz="1100" b="1" kern="0" dirty="0"/>
            </a:br>
            <a:r>
              <a:rPr lang="en-US" sz="1100" b="1" kern="0" dirty="0"/>
              <a:t> </a:t>
            </a:r>
            <a:endParaRPr lang="en-US" sz="1100" b="1" kern="0" dirty="0">
              <a:hlinkClick r:id="rId3"/>
            </a:endParaRPr>
          </a:p>
          <a:p>
            <a:pPr eaLnBrk="1" hangingPunct="1">
              <a:buClr>
                <a:srgbClr val="FF1515"/>
              </a:buClr>
              <a:buFont typeface="Wingdings" pitchFamily="2" charset="2"/>
              <a:buChar char="Ø"/>
              <a:defRPr/>
            </a:pPr>
            <a:endParaRPr lang="en-US" sz="1000" b="1" kern="0" dirty="0"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z="3600" smtClean="0">
                <a:solidFill>
                  <a:schemeClr val="bg1"/>
                </a:solidFill>
              </a:rPr>
              <a:t>Scott Jameson for U.S. Senate -  Candidate Biography</a:t>
            </a:r>
          </a:p>
        </p:txBody>
      </p:sp>
      <p:sp>
        <p:nvSpPr>
          <p:cNvPr id="23555" name="Rectangle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Clr>
                <a:srgbClr val="FF1515"/>
              </a:buClr>
            </a:pPr>
            <a:r>
              <a:rPr lang="en-US" sz="2400" smtClean="0">
                <a:latin typeface="Verdana" pitchFamily="34" charset="0"/>
              </a:rPr>
              <a:t>Realtor with Keller Williams</a:t>
            </a:r>
          </a:p>
          <a:p>
            <a:pPr eaLnBrk="1" hangingPunct="1">
              <a:buClr>
                <a:srgbClr val="FF1515"/>
              </a:buClr>
            </a:pPr>
            <a:r>
              <a:rPr lang="en-US" sz="2400" smtClean="0">
                <a:latin typeface="Verdana" pitchFamily="34" charset="0"/>
              </a:rPr>
              <a:t>Member National Association of Independent Business</a:t>
            </a:r>
          </a:p>
          <a:p>
            <a:pPr eaLnBrk="1" hangingPunct="1">
              <a:buClr>
                <a:srgbClr val="FF1515"/>
              </a:buClr>
            </a:pPr>
            <a:r>
              <a:rPr lang="en-US" sz="2400" smtClean="0">
                <a:latin typeface="Verdana" pitchFamily="34" charset="0"/>
              </a:rPr>
              <a:t>Entrepreneur, Corporate and University management experience</a:t>
            </a:r>
          </a:p>
          <a:p>
            <a:pPr eaLnBrk="1" hangingPunct="1">
              <a:buClr>
                <a:srgbClr val="FF1515"/>
              </a:buClr>
            </a:pPr>
            <a:r>
              <a:rPr lang="en-US" sz="2400" smtClean="0">
                <a:latin typeface="Verdana" pitchFamily="34" charset="0"/>
              </a:rPr>
              <a:t>MBA from U.T. Arlington</a:t>
            </a:r>
          </a:p>
          <a:p>
            <a:pPr eaLnBrk="1" hangingPunct="1">
              <a:buClr>
                <a:srgbClr val="FF1515"/>
              </a:buClr>
            </a:pPr>
            <a:r>
              <a:rPr lang="en-US" sz="2400" smtClean="0">
                <a:latin typeface="Verdana" pitchFamily="34" charset="0"/>
              </a:rPr>
              <a:t>MS from U.T. Dallas</a:t>
            </a:r>
          </a:p>
          <a:p>
            <a:pPr eaLnBrk="1" hangingPunct="1">
              <a:buClr>
                <a:srgbClr val="FF1515"/>
              </a:buClr>
            </a:pPr>
            <a:r>
              <a:rPr lang="en-US" sz="2400" smtClean="0">
                <a:latin typeface="Verdana" pitchFamily="34" charset="0"/>
              </a:rPr>
              <a:t>BBA in Finance and Economics from Baylor University</a:t>
            </a:r>
          </a:p>
          <a:p>
            <a:pPr eaLnBrk="1" hangingPunct="1">
              <a:buClr>
                <a:srgbClr val="FF1515"/>
              </a:buClr>
            </a:pPr>
            <a:r>
              <a:rPr lang="en-US" sz="2400" smtClean="0">
                <a:latin typeface="Verdana" pitchFamily="34" charset="0"/>
              </a:rPr>
              <a:t>40 years old, married 12 years, one daughter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ctrTitle" idx="4294967295"/>
          </p:nvPr>
        </p:nvSpPr>
        <p:spPr>
          <a:xfrm>
            <a:off x="1285875" y="4572000"/>
            <a:ext cx="7578725" cy="1009650"/>
          </a:xfrm>
        </p:spPr>
        <p:txBody>
          <a:bodyPr/>
          <a:lstStyle/>
          <a:p>
            <a:pPr algn="r" eaLnBrk="1" hangingPunct="1"/>
            <a:r>
              <a:rPr lang="en-US" sz="4000" smtClean="0">
                <a:solidFill>
                  <a:schemeClr val="bg1"/>
                </a:solidFill>
              </a:rPr>
              <a:t>Scott Jameson for U.S. Senate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subTitle" idx="4294967295"/>
          </p:nvPr>
        </p:nvSpPr>
        <p:spPr>
          <a:xfrm>
            <a:off x="1331913" y="5662613"/>
            <a:ext cx="7553325" cy="936625"/>
          </a:xfrm>
        </p:spPr>
        <p:txBody>
          <a:bodyPr/>
          <a:lstStyle/>
          <a:p>
            <a:pPr marL="0" indent="0" algn="r" eaLnBrk="1" hangingPunct="1">
              <a:buClr>
                <a:srgbClr val="FF1515"/>
              </a:buClr>
              <a:buFontTx/>
              <a:buNone/>
            </a:pPr>
            <a:r>
              <a:rPr lang="en-US" sz="2800" smtClean="0">
                <a:solidFill>
                  <a:schemeClr val="bg1"/>
                </a:solidFill>
                <a:latin typeface="Verdana" pitchFamily="34" charset="0"/>
              </a:rPr>
              <a:t>How to contribute to the campaign</a:t>
            </a:r>
          </a:p>
        </p:txBody>
      </p:sp>
      <p:pic>
        <p:nvPicPr>
          <p:cNvPr id="24580" name="Picture 3" descr="SLJ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9825" y="0"/>
            <a:ext cx="2924175" cy="438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2875" y="3929063"/>
            <a:ext cx="4500563" cy="369887"/>
          </a:xfrm>
          <a:prstGeom prst="rect">
            <a:avLst/>
          </a:prstGeom>
          <a:noFill/>
          <a:ln w="9525">
            <a:solidFill>
              <a:srgbClr val="5C1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40000"/>
                    <a:lumOff val="60000"/>
                  </a:schemeClr>
                </a:solidFill>
                <a:hlinkClick r:id="rId4"/>
              </a:rPr>
              <a:t>Contribute Now!</a:t>
            </a:r>
            <a:endParaRPr lang="en-US" b="1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</a:rPr>
              <a:t>The State of the Union - Budget</a:t>
            </a:r>
          </a:p>
        </p:txBody>
      </p:sp>
      <p:sp>
        <p:nvSpPr>
          <p:cNvPr id="9219" name="Rectangle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Clr>
                <a:srgbClr val="FF1515"/>
              </a:buClr>
            </a:pPr>
            <a:r>
              <a:rPr lang="en-US" smtClean="0">
                <a:latin typeface="Verdana" pitchFamily="34" charset="0"/>
              </a:rPr>
              <a:t>8.5 Trillion National Debt</a:t>
            </a:r>
          </a:p>
          <a:p>
            <a:pPr eaLnBrk="1" hangingPunct="1">
              <a:buClr>
                <a:srgbClr val="FF1515"/>
              </a:buClr>
            </a:pPr>
            <a:r>
              <a:rPr lang="en-US" smtClean="0">
                <a:latin typeface="Verdana" pitchFamily="34" charset="0"/>
              </a:rPr>
              <a:t>Trillions owed to China and other foreign powers, this is the greatest national security risk and potential for loss of sovereignty</a:t>
            </a:r>
          </a:p>
          <a:p>
            <a:pPr eaLnBrk="1" hangingPunct="1">
              <a:buClr>
                <a:srgbClr val="FF1515"/>
              </a:buClr>
            </a:pPr>
            <a:r>
              <a:rPr lang="en-US" smtClean="0">
                <a:latin typeface="Verdana" pitchFamily="34" charset="0"/>
              </a:rPr>
              <a:t>Tax policy alone will not balance the budget nor bring it to the surplus needed to pay off the National Debt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</a:rPr>
              <a:t>State of the Union - War</a:t>
            </a:r>
          </a:p>
        </p:txBody>
      </p:sp>
      <p:sp>
        <p:nvSpPr>
          <p:cNvPr id="10243" name="Rectangle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Clr>
                <a:srgbClr val="FF1515"/>
              </a:buClr>
            </a:pPr>
            <a:r>
              <a:rPr lang="en-US" smtClean="0">
                <a:latin typeface="Verdana" pitchFamily="34" charset="0"/>
              </a:rPr>
              <a:t>Active combat in Iraq and Afghanistan</a:t>
            </a:r>
          </a:p>
          <a:p>
            <a:pPr eaLnBrk="1" hangingPunct="1">
              <a:buClr>
                <a:srgbClr val="FF1515"/>
              </a:buClr>
            </a:pPr>
            <a:r>
              <a:rPr lang="en-US" smtClean="0">
                <a:latin typeface="Verdana" pitchFamily="34" charset="0"/>
              </a:rPr>
              <a:t>Emerging nuclear states</a:t>
            </a:r>
          </a:p>
          <a:p>
            <a:pPr eaLnBrk="1" hangingPunct="1">
              <a:buClr>
                <a:srgbClr val="FF1515"/>
              </a:buClr>
            </a:pPr>
            <a:r>
              <a:rPr lang="en-US" smtClean="0">
                <a:latin typeface="Verdana" pitchFamily="34" charset="0"/>
              </a:rPr>
              <a:t>Military bases in 150 nations</a:t>
            </a:r>
          </a:p>
          <a:p>
            <a:pPr eaLnBrk="1" hangingPunct="1">
              <a:buClr>
                <a:srgbClr val="FF1515"/>
              </a:buClr>
            </a:pPr>
            <a:r>
              <a:rPr lang="en-US" smtClean="0">
                <a:latin typeface="Verdana" pitchFamily="34" charset="0"/>
              </a:rPr>
              <a:t>U.N. unable to successfully use old tricks, such as trade embargos to enforce world policies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z="3600" smtClean="0">
                <a:solidFill>
                  <a:schemeClr val="bg1"/>
                </a:solidFill>
              </a:rPr>
              <a:t>The Current Federal Budget – Income</a:t>
            </a:r>
          </a:p>
        </p:txBody>
      </p:sp>
      <p:graphicFrame>
        <p:nvGraphicFramePr>
          <p:cNvPr id="4" name="Picture 3"/>
          <p:cNvGraphicFramePr>
            <a:graphicFrameLocks noGrp="1"/>
          </p:cNvGraphicFramePr>
          <p:nvPr>
            <p:ph idx="4294967295"/>
          </p:nvPr>
        </p:nvGraphicFramePr>
        <p:xfrm>
          <a:off x="250825" y="1706563"/>
          <a:ext cx="8642350" cy="496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hart 1"/>
          <p:cNvGraphicFramePr/>
          <p:nvPr/>
        </p:nvGraphicFramePr>
        <p:xfrm>
          <a:off x="285720" y="1714488"/>
          <a:ext cx="8572560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z="3600" smtClean="0">
                <a:solidFill>
                  <a:schemeClr val="bg1"/>
                </a:solidFill>
              </a:rPr>
              <a:t>Proposed Federal Budget – Income under Libertarian transition</a:t>
            </a:r>
          </a:p>
        </p:txBody>
      </p:sp>
      <p:graphicFrame>
        <p:nvGraphicFramePr>
          <p:cNvPr id="4" name="Picture 3"/>
          <p:cNvGraphicFramePr>
            <a:graphicFrameLocks noGrp="1"/>
          </p:cNvGraphicFramePr>
          <p:nvPr>
            <p:ph idx="4294967295"/>
          </p:nvPr>
        </p:nvGraphicFramePr>
        <p:xfrm>
          <a:off x="250825" y="1706563"/>
          <a:ext cx="8642350" cy="496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hart 6"/>
          <p:cNvGraphicFramePr/>
          <p:nvPr/>
        </p:nvGraphicFramePr>
        <p:xfrm>
          <a:off x="0" y="1571612"/>
          <a:ext cx="9144000" cy="528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z="3600" smtClean="0">
                <a:solidFill>
                  <a:schemeClr val="bg1"/>
                </a:solidFill>
              </a:rPr>
              <a:t>The Current Federal Budget - Expenses</a:t>
            </a:r>
          </a:p>
        </p:txBody>
      </p:sp>
      <p:graphicFrame>
        <p:nvGraphicFramePr>
          <p:cNvPr id="4" name="Picture 3"/>
          <p:cNvGraphicFramePr>
            <a:graphicFrameLocks noGrp="1"/>
          </p:cNvGraphicFramePr>
          <p:nvPr>
            <p:ph idx="4294967295"/>
          </p:nvPr>
        </p:nvGraphicFramePr>
        <p:xfrm>
          <a:off x="250825" y="1706563"/>
          <a:ext cx="8642350" cy="496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26" name="Chart 4"/>
          <p:cNvGraphicFramePr>
            <a:graphicFrameLocks/>
          </p:cNvGraphicFramePr>
          <p:nvPr/>
        </p:nvGraphicFramePr>
        <p:xfrm>
          <a:off x="428625" y="1785938"/>
          <a:ext cx="8215313" cy="4786312"/>
        </p:xfrm>
        <a:graphic>
          <a:graphicData uri="http://schemas.openxmlformats.org/presentationml/2006/ole">
            <p:oleObj spid="_x0000_s1026" r:id="rId8" imgW="5177" imgH="301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en-US" sz="4000" smtClean="0">
                <a:solidFill>
                  <a:schemeClr val="bg1"/>
                </a:solidFill>
              </a:rPr>
              <a:t>Proposed Federal Budget – Expenses under Libertarian transition</a:t>
            </a:r>
          </a:p>
        </p:txBody>
      </p:sp>
      <p:graphicFrame>
        <p:nvGraphicFramePr>
          <p:cNvPr id="4" name="Picture 3"/>
          <p:cNvGraphicFramePr>
            <a:graphicFrameLocks noGrp="1"/>
          </p:cNvGraphicFramePr>
          <p:nvPr>
            <p:ph idx="4294967295"/>
          </p:nvPr>
        </p:nvGraphicFramePr>
        <p:xfrm>
          <a:off x="250825" y="1706563"/>
          <a:ext cx="8642350" cy="496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050" name="Chart 5"/>
          <p:cNvGraphicFramePr>
            <a:graphicFrameLocks/>
          </p:cNvGraphicFramePr>
          <p:nvPr/>
        </p:nvGraphicFramePr>
        <p:xfrm>
          <a:off x="285750" y="1643063"/>
          <a:ext cx="8572500" cy="4929187"/>
        </p:xfrm>
        <a:graphic>
          <a:graphicData uri="http://schemas.openxmlformats.org/presentationml/2006/ole">
            <p:oleObj spid="_x0000_s2050" r:id="rId8" imgW="5400" imgH="3103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/>
          </p:cNvSpPr>
          <p:nvPr>
            <p:ph type="title" idx="4294967295"/>
          </p:nvPr>
        </p:nvSpPr>
        <p:spPr>
          <a:xfrm>
            <a:off x="287338" y="260350"/>
            <a:ext cx="8642350" cy="868363"/>
          </a:xfrm>
        </p:spPr>
        <p:txBody>
          <a:bodyPr/>
          <a:lstStyle/>
          <a:p>
            <a:pPr algn="l" eaLnBrk="1" hangingPunct="1"/>
            <a:r>
              <a:rPr lang="en-US" sz="2800" smtClean="0">
                <a:solidFill>
                  <a:schemeClr val="bg1"/>
                </a:solidFill>
              </a:rPr>
              <a:t>Current and Forecast Federal Deficits, National Debt, &amp; Interest under Republican Rule</a:t>
            </a:r>
          </a:p>
        </p:txBody>
      </p:sp>
      <p:graphicFrame>
        <p:nvGraphicFramePr>
          <p:cNvPr id="4" name="Picture 3"/>
          <p:cNvGraphicFramePr>
            <a:graphicFrameLocks noGrp="1"/>
          </p:cNvGraphicFramePr>
          <p:nvPr>
            <p:ph idx="4294967295"/>
          </p:nvPr>
        </p:nvGraphicFramePr>
        <p:xfrm>
          <a:off x="250825" y="1706563"/>
          <a:ext cx="8642350" cy="496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074" name="Chart 4"/>
          <p:cNvGraphicFramePr>
            <a:graphicFrameLocks/>
          </p:cNvGraphicFramePr>
          <p:nvPr/>
        </p:nvGraphicFramePr>
        <p:xfrm>
          <a:off x="285750" y="1714500"/>
          <a:ext cx="8501063" cy="4857750"/>
        </p:xfrm>
        <a:graphic>
          <a:graphicData uri="http://schemas.openxmlformats.org/presentationml/2006/ole">
            <p:oleObj spid="_x0000_s3074" r:id="rId8" imgW="5353" imgH="306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UBLISH_TITLE" val="Scott Jameson for U.S. Senate"/>
  <p:tag name="ARTICULATE_PUBLISH_PATH" val="C:\Documents and Settings\Jameson\My Documents\Scott Jameson for U.S. Senate"/>
  <p:tag name="ARTICULATE_LOGO" val="(None selected)"/>
  <p:tag name="ARTICULATE_PRESENTER" val="(Use slide-level presenters)"/>
  <p:tag name="ARTICULATE_PRESENTER_GUID" val="-1"/>
  <p:tag name="ARTICULATE_LMS" val="0"/>
  <p:tag name="ARTICULATE_TEMPLATE" val="Corporate Communications"/>
  <p:tag name="LMS_PUBLISH" val="No"/>
  <p:tag name="LAUNCHINNEWWINDOW" val="0"/>
  <p:tag name="LASTPUBLISHED" val="C:\Documents and Settings\Jameson\My Documents\Scott Jameson for U.S. Senate\Scott Jameson for U.S. Senate\player.html"/>
</p:tagLst>
</file>

<file path=ppt/theme/theme1.xml><?xml version="1.0" encoding="utf-8"?>
<a:theme xmlns:a="http://schemas.openxmlformats.org/drawingml/2006/main" name="Competitio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Competi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solidFill>
              <a:schemeClr val="tx1"/>
            </a:solidFill>
            <a:effectLst/>
            <a:latin typeface="Verdan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solidFill>
              <a:schemeClr val="tx1"/>
            </a:solidFill>
            <a:effectLst/>
            <a:latin typeface="Verdana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Competitio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Competi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solidFill>
              <a:schemeClr val="tx1"/>
            </a:solidFill>
            <a:effectLst/>
            <a:latin typeface="Verdan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solidFill>
              <a:schemeClr val="tx1"/>
            </a:solidFill>
            <a:effectLst/>
            <a:latin typeface="Verdana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11092</TotalTime>
  <Words>697</Words>
  <Application>Microsoft Office PowerPoint</Application>
  <PresentationFormat>On-screen Show (4:3)</PresentationFormat>
  <Paragraphs>109</Paragraphs>
  <Slides>22</Slides>
  <Notes>22</Notes>
  <HiddenSlides>0</HiddenSlides>
  <MMClips>4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Verdana</vt:lpstr>
      <vt:lpstr>Arial</vt:lpstr>
      <vt:lpstr>Times New Roman</vt:lpstr>
      <vt:lpstr>Wingdings</vt:lpstr>
      <vt:lpstr>Competition</vt:lpstr>
      <vt:lpstr>1_Competition</vt:lpstr>
      <vt:lpstr>Microsoft Office Excel Chart</vt:lpstr>
      <vt:lpstr>Scott Jameson for U.S. Senate</vt:lpstr>
      <vt:lpstr>The State of the Union - Health</vt:lpstr>
      <vt:lpstr>The State of the Union - Budget</vt:lpstr>
      <vt:lpstr>State of the Union - War</vt:lpstr>
      <vt:lpstr>The Current Federal Budget – Income</vt:lpstr>
      <vt:lpstr>Proposed Federal Budget – Income under Libertarian transition</vt:lpstr>
      <vt:lpstr>The Current Federal Budget - Expenses</vt:lpstr>
      <vt:lpstr>Proposed Federal Budget – Expenses under Libertarian transition</vt:lpstr>
      <vt:lpstr>Current and Forecast Federal Deficits, National Debt, &amp; Interest under Republican Rule</vt:lpstr>
      <vt:lpstr>Proposed Federal Deficit and National Debt and Interest under Libertarian transition</vt:lpstr>
      <vt:lpstr>Scott Jameson for U.S. Senate</vt:lpstr>
      <vt:lpstr>War in  Iraq</vt:lpstr>
      <vt:lpstr>Retirement Financial Planning</vt:lpstr>
      <vt:lpstr>Election Reform</vt:lpstr>
      <vt:lpstr>Universal Mandatory Health Care</vt:lpstr>
      <vt:lpstr>Libertarian Party Platform</vt:lpstr>
      <vt:lpstr>Republican vs. Libertarian</vt:lpstr>
      <vt:lpstr>Democrat vs. Libertarian</vt:lpstr>
      <vt:lpstr>Media</vt:lpstr>
      <vt:lpstr>Voter Guides</vt:lpstr>
      <vt:lpstr>Scott Jameson for U.S. Senate -  Candidate Biography</vt:lpstr>
      <vt:lpstr>Scott Jameson for U.S. Senate</vt:lpstr>
    </vt:vector>
  </TitlesOfParts>
  <Company>Template Central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Scott Jameson for U.S. Senate</dc:title>
  <dc:creator/>
  <cp:lastModifiedBy>Scott Jameson</cp:lastModifiedBy>
  <cp:revision>210</cp:revision>
  <dcterms:created xsi:type="dcterms:W3CDTF">2000-08-03T01:43:40Z</dcterms:created>
  <dcterms:modified xsi:type="dcterms:W3CDTF">2006-10-29T23:16:15Z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TC011408301033</vt:lpwstr>
  </property>
  <property fmtid="{D5CDD505-2E9C-101B-9397-08002B2CF9AE}" pid="3" name="ArticulatePath">
    <vt:lpwstr>Senate</vt:lpwstr>
  </property>
  <property fmtid="{D5CDD505-2E9C-101B-9397-08002B2CF9AE}" pid="4" name="_TPCNAME_">
    <vt:lpwstr>SenateMonday</vt:lpwstr>
  </property>
</Properties>
</file>