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sldIdLst>
    <p:sldId id="256" r:id="rId5"/>
    <p:sldId id="326" r:id="rId6"/>
    <p:sldId id="327" r:id="rId7"/>
    <p:sldId id="257" r:id="rId8"/>
    <p:sldId id="258" r:id="rId9"/>
    <p:sldId id="310" r:id="rId10"/>
    <p:sldId id="268" r:id="rId11"/>
    <p:sldId id="328" r:id="rId12"/>
    <p:sldId id="282" r:id="rId13"/>
    <p:sldId id="260" r:id="rId14"/>
    <p:sldId id="309" r:id="rId15"/>
    <p:sldId id="346" r:id="rId16"/>
    <p:sldId id="319" r:id="rId17"/>
    <p:sldId id="321" r:id="rId18"/>
    <p:sldId id="347" r:id="rId19"/>
    <p:sldId id="324" r:id="rId20"/>
    <p:sldId id="348" r:id="rId21"/>
    <p:sldId id="286" r:id="rId22"/>
    <p:sldId id="302" r:id="rId23"/>
    <p:sldId id="303" r:id="rId24"/>
    <p:sldId id="338" r:id="rId25"/>
    <p:sldId id="337" r:id="rId26"/>
    <p:sldId id="329" r:id="rId27"/>
    <p:sldId id="263" r:id="rId28"/>
    <p:sldId id="304" r:id="rId29"/>
    <p:sldId id="284" r:id="rId30"/>
    <p:sldId id="261" r:id="rId31"/>
    <p:sldId id="271" r:id="rId32"/>
    <p:sldId id="266" r:id="rId33"/>
    <p:sldId id="265" r:id="rId34"/>
    <p:sldId id="264" r:id="rId35"/>
    <p:sldId id="307" r:id="rId36"/>
    <p:sldId id="267" r:id="rId37"/>
    <p:sldId id="306" r:id="rId38"/>
    <p:sldId id="269" r:id="rId39"/>
    <p:sldId id="330" r:id="rId40"/>
    <p:sldId id="272" r:id="rId41"/>
    <p:sldId id="274" r:id="rId42"/>
    <p:sldId id="273" r:id="rId43"/>
    <p:sldId id="276" r:id="rId44"/>
    <p:sldId id="275" r:id="rId45"/>
    <p:sldId id="331" r:id="rId46"/>
    <p:sldId id="332" r:id="rId47"/>
    <p:sldId id="333" r:id="rId48"/>
    <p:sldId id="352" r:id="rId49"/>
    <p:sldId id="341" r:id="rId50"/>
    <p:sldId id="351" r:id="rId51"/>
    <p:sldId id="334" r:id="rId52"/>
    <p:sldId id="335" r:id="rId53"/>
    <p:sldId id="277" r:id="rId54"/>
    <p:sldId id="279" r:id="rId55"/>
    <p:sldId id="345" r:id="rId56"/>
    <p:sldId id="343" r:id="rId57"/>
    <p:sldId id="350" r:id="rId58"/>
    <p:sldId id="281" r:id="rId59"/>
    <p:sldId id="280" r:id="rId60"/>
    <p:sldId id="349" r:id="rId61"/>
    <p:sldId id="278" r:id="rId62"/>
    <p:sldId id="288" r:id="rId6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515" autoAdjust="0"/>
    <p:restoredTop sz="60824" autoAdjust="0"/>
  </p:normalViewPr>
  <p:slideViewPr>
    <p:cSldViewPr showGuides="1">
      <p:cViewPr varScale="1">
        <p:scale>
          <a:sx n="65" d="100"/>
          <a:sy n="65" d="100"/>
        </p:scale>
        <p:origin x="-1044" y="-108"/>
      </p:cViewPr>
      <p:guideLst>
        <p:guide orient="horz" pos="3748"/>
        <p:guide orient="horz" pos="3158"/>
        <p:guide orient="horz" pos="2840"/>
        <p:guide orient="horz" pos="2523"/>
        <p:guide orient="horz" pos="164"/>
        <p:guide pos="2880"/>
        <p:guide pos="22"/>
        <p:guide pos="3243"/>
        <p:guide pos="5012"/>
        <p:guide pos="4105"/>
      </p:guideLst>
    </p:cSldViewPr>
  </p:slideViewPr>
  <p:outlineViewPr>
    <p:cViewPr>
      <p:scale>
        <a:sx n="33" d="100"/>
        <a:sy n="33" d="100"/>
      </p:scale>
      <p:origin x="0" y="14250"/>
    </p:cViewPr>
  </p:outlineViewPr>
  <p:notesTextViewPr>
    <p:cViewPr>
      <p:scale>
        <a:sx n="100" d="100"/>
        <a:sy n="100" d="100"/>
      </p:scale>
      <p:origin x="0" y="0"/>
    </p:cViewPr>
  </p:notesTextViewPr>
  <p:sorterViewPr>
    <p:cViewPr>
      <p:scale>
        <a:sx n="80" d="100"/>
        <a:sy n="80" d="100"/>
      </p:scale>
      <p:origin x="0" y="57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werkblad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llenma\Documents\WinHec\2007\server_power_break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NL"/>
  <c:chart>
    <c:title>
      <c:tx>
        <c:rich>
          <a:bodyPr/>
          <a:lstStyle/>
          <a:p>
            <a:pPr>
              <a:defRPr lang="de-CH"/>
            </a:pPr>
            <a:r>
              <a:rPr lang="en-US" i="1" dirty="0" smtClean="0"/>
              <a:t>“Electrical energy in </a:t>
            </a:r>
            <a:r>
              <a:rPr lang="en-US" i="1" dirty="0"/>
              <a:t>= Waste heat </a:t>
            </a:r>
            <a:r>
              <a:rPr lang="en-US" i="1" dirty="0" smtClean="0"/>
              <a:t>out”</a:t>
            </a:r>
            <a:endParaRPr lang="en-US" i="1" dirty="0"/>
          </a:p>
        </c:rich>
      </c:tx>
      <c:layout/>
    </c:title>
    <c:view3D>
      <c:rotX val="30"/>
      <c:perspective val="30"/>
    </c:view3D>
    <c:plotArea>
      <c:layout/>
      <c:pie3DChart>
        <c:varyColors val="1"/>
        <c:ser>
          <c:idx val="0"/>
          <c:order val="0"/>
          <c:tx>
            <c:strRef>
              <c:f>Sheet1!$B$1</c:f>
              <c:strCache>
                <c:ptCount val="1"/>
                <c:pt idx="0">
                  <c:v>Electrical Energy IN = Waste heat out</c:v>
                </c:pt>
              </c:strCache>
            </c:strRef>
          </c:tx>
          <c:dLbls>
            <c:dLbl>
              <c:idx val="6"/>
              <c:layout/>
              <c:tx>
                <c:rich>
                  <a:bodyPr/>
                  <a:lstStyle/>
                  <a:p>
                    <a:r>
                      <a:rPr lang="en-US" dirty="0">
                        <a:solidFill>
                          <a:schemeClr val="tx1"/>
                        </a:solidFill>
                      </a:rPr>
                      <a:t>1%</a:t>
                    </a:r>
                  </a:p>
                </c:rich>
              </c:tx>
              <c:showPercent val="1"/>
            </c:dLbl>
            <c:dLbl>
              <c:idx val="7"/>
              <c:layout/>
              <c:tx>
                <c:rich>
                  <a:bodyPr/>
                  <a:lstStyle/>
                  <a:p>
                    <a:r>
                      <a:rPr lang="en-US" dirty="0">
                        <a:solidFill>
                          <a:schemeClr val="tx1"/>
                        </a:solidFill>
                      </a:rPr>
                      <a:t>1%</a:t>
                    </a:r>
                  </a:p>
                </c:rich>
              </c:tx>
              <c:showPercent val="1"/>
            </c:dLbl>
            <c:txPr>
              <a:bodyPr/>
              <a:lstStyle/>
              <a:p>
                <a:pPr>
                  <a:defRPr lang="de-CH" sz="1800" b="0">
                    <a:solidFill>
                      <a:schemeClr val="bg1"/>
                    </a:solidFill>
                  </a:defRPr>
                </a:pPr>
                <a:endParaRPr lang="nl-NL"/>
              </a:p>
            </c:txPr>
            <c:showPercent val="1"/>
            <c:showLeaderLines val="1"/>
          </c:dLbls>
          <c:cat>
            <c:strRef>
              <c:f>Sheet1!$A$2:$A$9</c:f>
              <c:strCache>
                <c:ptCount val="8"/>
                <c:pt idx="0">
                  <c:v>Chiller</c:v>
                </c:pt>
                <c:pt idx="1">
                  <c:v>Humidifier</c:v>
                </c:pt>
                <c:pt idx="2">
                  <c:v>CRAC(1)</c:v>
                </c:pt>
                <c:pt idx="3">
                  <c:v>IT Equipment</c:v>
                </c:pt>
                <c:pt idx="4">
                  <c:v>PDU(2)</c:v>
                </c:pt>
                <c:pt idx="5">
                  <c:v>UPS</c:v>
                </c:pt>
                <c:pt idx="6">
                  <c:v>Generator</c:v>
                </c:pt>
                <c:pt idx="7">
                  <c:v>Lightning</c:v>
                </c:pt>
              </c:strCache>
            </c:strRef>
          </c:cat>
          <c:val>
            <c:numRef>
              <c:f>Sheet1!$B$2:$B$9</c:f>
              <c:numCache>
                <c:formatCode>General</c:formatCode>
                <c:ptCount val="8"/>
                <c:pt idx="0">
                  <c:v>33</c:v>
                </c:pt>
                <c:pt idx="1">
                  <c:v>3</c:v>
                </c:pt>
                <c:pt idx="2">
                  <c:v>9</c:v>
                </c:pt>
                <c:pt idx="3">
                  <c:v>30</c:v>
                </c:pt>
                <c:pt idx="4">
                  <c:v>5</c:v>
                </c:pt>
                <c:pt idx="5">
                  <c:v>18</c:v>
                </c:pt>
                <c:pt idx="6">
                  <c:v>1</c:v>
                </c:pt>
                <c:pt idx="7">
                  <c:v>1</c:v>
                </c:pt>
              </c:numCache>
            </c:numRef>
          </c:val>
        </c:ser>
      </c:pie3DChart>
    </c:plotArea>
    <c:legend>
      <c:legendPos val="r"/>
      <c:layout/>
      <c:txPr>
        <a:bodyPr/>
        <a:lstStyle/>
        <a:p>
          <a:pPr>
            <a:defRPr lang="de-CH"/>
          </a:pPr>
          <a:endParaRPr lang="nl-NL"/>
        </a:p>
      </c:txPr>
    </c:legend>
    <c:plotVisOnly val="1"/>
  </c:chart>
  <c:txPr>
    <a:bodyPr/>
    <a:lstStyle/>
    <a:p>
      <a:pPr>
        <a:defRPr sz="1800"/>
      </a:pPr>
      <a:endParaRPr lang="nl-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NL"/>
  <c:style val="26"/>
  <c:chart>
    <c:autoTitleDeleted val="1"/>
    <c:view3D>
      <c:rotX val="30"/>
      <c:perspective val="30"/>
    </c:view3D>
    <c:plotArea>
      <c:layout>
        <c:manualLayout>
          <c:layoutTarget val="inner"/>
          <c:xMode val="edge"/>
          <c:yMode val="edge"/>
          <c:x val="0"/>
          <c:y val="1.8430438852567655E-4"/>
          <c:w val="1"/>
          <c:h val="0.99153656673067136"/>
        </c:manualLayout>
      </c:layout>
      <c:pie3DChart>
        <c:varyColors val="1"/>
        <c:ser>
          <c:idx val="0"/>
          <c:order val="0"/>
          <c:tx>
            <c:strRef>
              <c:f>Sheet1!$G$1</c:f>
              <c:strCache>
                <c:ptCount val="1"/>
                <c:pt idx="0">
                  <c:v>Total System Watts </c:v>
                </c:pt>
              </c:strCache>
            </c:strRef>
          </c:tx>
          <c:dLbls>
            <c:dLbl>
              <c:idx val="0"/>
              <c:layout>
                <c:manualLayout>
                  <c:x val="-0.25566301740482872"/>
                  <c:y val="-6.1419379664265387E-3"/>
                </c:manualLayout>
              </c:layout>
              <c:tx>
                <c:rich>
                  <a:bodyPr/>
                  <a:lstStyle/>
                  <a:p>
                    <a:r>
                      <a:rPr/>
                      <a:t>CPU </a:t>
                    </a:r>
                    <a:r>
                      <a:t>
46%</a:t>
                    </a:r>
                  </a:p>
                </c:rich>
              </c:tx>
              <c:dLblPos val="outEnd"/>
              <c:showCatName val="1"/>
              <c:showPercent val="1"/>
            </c:dLbl>
            <c:dLbl>
              <c:idx val="1"/>
              <c:layout>
                <c:manualLayout>
                  <c:x val="0.14348455164353788"/>
                  <c:y val="-0.33840228213695384"/>
                </c:manualLayout>
              </c:layout>
              <c:tx>
                <c:rich>
                  <a:bodyPr/>
                  <a:lstStyle/>
                  <a:p>
                    <a:r>
                      <a:t>PCI </a:t>
                    </a:r>
                    <a:r>
                      <a:rPr/>
                      <a:t>Cards  </a:t>
                    </a:r>
                    <a:r>
                      <a:rPr smtClean="0"/>
                      <a:t>17</a:t>
                    </a:r>
                    <a:r>
                      <a:t>%</a:t>
                    </a:r>
                  </a:p>
                </c:rich>
              </c:tx>
              <c:dLblPos val="outEnd"/>
              <c:showCatName val="1"/>
              <c:showPercent val="1"/>
            </c:dLbl>
            <c:dLbl>
              <c:idx val="2"/>
              <c:layout>
                <c:manualLayout>
                  <c:x val="0.11873513435593769"/>
                  <c:y val="-0.20805074868743906"/>
                </c:manualLayout>
              </c:layout>
              <c:tx>
                <c:rich>
                  <a:bodyPr/>
                  <a:lstStyle/>
                  <a:p>
                    <a:r>
                      <a:t>SCSI </a:t>
                    </a:r>
                    <a:r>
                      <a:rPr/>
                      <a:t>HDD </a:t>
                    </a:r>
                    <a:r>
                      <a:t>
12%</a:t>
                    </a:r>
                  </a:p>
                </c:rich>
              </c:tx>
              <c:dLblPos val="outEnd"/>
              <c:showCatName val="1"/>
              <c:showPercent val="1"/>
            </c:dLbl>
            <c:dLbl>
              <c:idx val="3"/>
              <c:layout>
                <c:manualLayout>
                  <c:x val="0.17166114581540229"/>
                  <c:y val="9.6407845030765243E-2"/>
                </c:manualLayout>
              </c:layout>
              <c:dLblPos val="outEnd"/>
              <c:showCatName val="1"/>
              <c:showPercent val="1"/>
            </c:dLbl>
            <c:dLbl>
              <c:idx val="4"/>
              <c:layout>
                <c:manualLayout>
                  <c:x val="7.2231915067247979E-2"/>
                  <c:y val="5.131061926274591E-2"/>
                </c:manualLayout>
              </c:layout>
              <c:dLblPos val="outEnd"/>
              <c:showCatName val="1"/>
              <c:showPercent val="1"/>
            </c:dLbl>
            <c:numFmt formatCode="0%" sourceLinked="0"/>
            <c:txPr>
              <a:bodyPr/>
              <a:lstStyle/>
              <a:p>
                <a:pPr>
                  <a:defRPr lang="en-US"/>
                </a:pPr>
                <a:endParaRPr lang="nl-NL"/>
              </a:p>
            </c:txPr>
            <c:dLblPos val="outEnd"/>
            <c:showCatName val="1"/>
            <c:showPercent val="1"/>
            <c:showLeaderLines val="1"/>
          </c:dLbls>
          <c:cat>
            <c:strRef>
              <c:f>Sheet1!$A$2:$A$6</c:f>
              <c:strCache>
                <c:ptCount val="5"/>
                <c:pt idx="0">
                  <c:v>CPU (2)</c:v>
                </c:pt>
                <c:pt idx="1">
                  <c:v>PCI Cards  (3)</c:v>
                </c:pt>
                <c:pt idx="2">
                  <c:v>SCSI HDD (4)</c:v>
                </c:pt>
                <c:pt idx="3">
                  <c:v>Mobo, 8GB RAM</c:v>
                </c:pt>
                <c:pt idx="4">
                  <c:v>Other</c:v>
                </c:pt>
              </c:strCache>
            </c:strRef>
          </c:cat>
          <c:val>
            <c:numRef>
              <c:f>Sheet1!$G$2:$G$6</c:f>
              <c:numCache>
                <c:formatCode>0</c:formatCode>
                <c:ptCount val="5"/>
                <c:pt idx="0">
                  <c:v>257.14285714285938</c:v>
                </c:pt>
                <c:pt idx="1">
                  <c:v>91.649999999999991</c:v>
                </c:pt>
                <c:pt idx="2">
                  <c:v>66.84</c:v>
                </c:pt>
                <c:pt idx="3">
                  <c:v>101.49000000000002</c:v>
                </c:pt>
                <c:pt idx="4">
                  <c:v>37.400000000000006</c:v>
                </c:pt>
              </c:numCache>
            </c:numRef>
          </c:val>
        </c:ser>
      </c:pie3DChart>
    </c:plotArea>
    <c:plotVisOnly val="1"/>
  </c:chart>
  <c:txPr>
    <a:bodyPr/>
    <a:lstStyle/>
    <a:p>
      <a:pPr>
        <a:defRPr sz="1800"/>
      </a:pPr>
      <a:endParaRPr lang="nl-NL"/>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AC7D1-8A2D-4C75-BB29-DBD6CCE6BBA8}" type="datetimeFigureOut">
              <a:rPr lang="de-DE" smtClean="0"/>
              <a:pPr/>
              <a:t>05.03.2008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A3192-DA10-449D-8C87-F5B97EDED14D}"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icrosoft.com/whdc/system/pnppwr/powermgmt/w2k3_ProcPower.m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a:t>
            </a:r>
            <a:r>
              <a:rPr lang="en-US" baseline="0" dirty="0" smtClean="0"/>
              <a:t> IT is a hype nowadays (summer / fall 2007). Some companies wants to show their “greenness” against their customers, while others simply want to save money. Both reasons are fine and will be addressed in this presentation. </a:t>
            </a:r>
          </a:p>
          <a:p>
            <a:endParaRPr lang="en-US" baseline="0" dirty="0" smtClean="0"/>
          </a:p>
          <a:p>
            <a:r>
              <a:rPr lang="en-US" baseline="0" dirty="0" smtClean="0"/>
              <a:t>It is important to know that Microsoft does neither offer the silver bullet right now nor in the near term future. Nevertheless we are in a unique position with our large percentage of installed systems (desktops AND servers) that we should spread the message: we are working on this topic with our partners, regardless if you want to save money or do something positive for our environment. And we have many offers to help you in all kind of areas as you will see in this presentation.</a:t>
            </a:r>
          </a:p>
          <a:p>
            <a:endParaRPr lang="en-US" baseline="0"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B496D41-7C3E-4ED1-AA75-AF3898754A8A}" type="slidenum">
              <a:rPr lang="en-US" smtClean="0">
                <a:latin typeface="Arial" pitchFamily="34" charset="0"/>
              </a:rPr>
              <a:pPr/>
              <a:t>11</a:t>
            </a:fld>
            <a:endParaRPr lang="en-US" smtClean="0">
              <a:latin typeface="Arial" pitchFamily="3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pPr algn="just" eaLnBrk="1" hangingPunct="1"/>
            <a:r>
              <a:rPr lang="en-US" dirty="0" smtClean="0">
                <a:latin typeface="Arial" pitchFamily="34" charset="0"/>
                <a:cs typeface="Times New Roman" pitchFamily="18" charset="0"/>
              </a:rPr>
              <a:t>In 1996, the average server consumed ~100W per hour. Today,</a:t>
            </a:r>
            <a:r>
              <a:rPr lang="en-US" baseline="0" dirty="0" smtClean="0">
                <a:latin typeface="Arial" pitchFamily="34" charset="0"/>
                <a:cs typeface="Times New Roman" pitchFamily="18" charset="0"/>
              </a:rPr>
              <a:t> it’s more 400W per hour due to the much higher processor capabilities of the modern servers. </a:t>
            </a:r>
            <a:r>
              <a:rPr lang="en-US" dirty="0" smtClean="0">
                <a:latin typeface="Arial" pitchFamily="34" charset="0"/>
                <a:cs typeface="Times New Roman" pitchFamily="18" charset="0"/>
              </a:rPr>
              <a:t>At the same time as servers were experiencing a 4x increase in power consumption, the density of systems is also increasing by approximately 15% annually. This increase in server density is being driven by a shift in customer buying patterns — from pedestal servers that occupied nearly all of the systems sold in 1996 to rack-dense systems and the beginning of mainstream adoption of blade servers today. This drive for density is a result of customers that need to add systems to support their business workloads and want to fit those systems into their current data centers, versus having to buy or build a new one. The result is a 3x increase in server density at the rack level:</a:t>
            </a:r>
          </a:p>
          <a:p>
            <a:pPr algn="just" eaLnBrk="1" hangingPunct="1">
              <a:buFont typeface="Arial" pitchFamily="34" charset="0"/>
              <a:buChar char="•"/>
            </a:pPr>
            <a:r>
              <a:rPr lang="en-US" sz="1800" dirty="0" smtClean="0"/>
              <a:t> Average: 7 servers per rack in 1996</a:t>
            </a:r>
          </a:p>
          <a:p>
            <a:pPr algn="just" eaLnBrk="1" hangingPunct="1">
              <a:buFont typeface="Arial" pitchFamily="34" charset="0"/>
              <a:buChar char="•"/>
            </a:pPr>
            <a:r>
              <a:rPr lang="en-US" sz="1800" dirty="0" smtClean="0"/>
              <a:t> Average: 10 servers per rack in 2002</a:t>
            </a:r>
          </a:p>
          <a:p>
            <a:pPr algn="just" eaLnBrk="1" hangingPunct="1">
              <a:buFont typeface="Arial" pitchFamily="34" charset="0"/>
              <a:buChar char="•"/>
            </a:pPr>
            <a:r>
              <a:rPr lang="en-US" sz="1800" dirty="0" smtClean="0"/>
              <a:t> Average: 14 servers per rack 2005</a:t>
            </a:r>
          </a:p>
          <a:p>
            <a:pPr algn="just" eaLnBrk="1" hangingPunct="1">
              <a:buFont typeface="Arial" pitchFamily="34" charset="0"/>
              <a:buChar char="•"/>
            </a:pPr>
            <a:r>
              <a:rPr lang="en-US" sz="1800" dirty="0" smtClean="0"/>
              <a:t> Average: 20 servers per rack by 2010!!!</a:t>
            </a:r>
          </a:p>
          <a:p>
            <a:pPr algn="just" eaLnBrk="1" hangingPunct="1"/>
            <a:endParaRPr lang="en-US" dirty="0" smtClean="0">
              <a:latin typeface="Arial" pitchFamily="34" charset="0"/>
              <a:cs typeface="Times New Roman" pitchFamily="18" charset="0"/>
            </a:endParaRPr>
          </a:p>
          <a:p>
            <a:pPr algn="just" eaLnBrk="1" hangingPunct="1"/>
            <a:r>
              <a:rPr lang="en-US" dirty="0" smtClean="0">
                <a:latin typeface="Arial" pitchFamily="34" charset="0"/>
                <a:cs typeface="Times New Roman" pitchFamily="18" charset="0"/>
              </a:rPr>
              <a:t>In 1996, customers averaged 7 servers per rack, and by 2010, blade adoption will be at a level more like 20 servers per rack, with some customers having north of 60 blades in a rack.</a:t>
            </a:r>
            <a:r>
              <a:rPr lang="en-US" baseline="0" dirty="0" smtClean="0">
                <a:latin typeface="Arial" pitchFamily="34" charset="0"/>
                <a:cs typeface="Times New Roman" pitchFamily="18" charset="0"/>
              </a:rPr>
              <a:t> </a:t>
            </a:r>
            <a:endParaRPr lang="en-US" dirty="0" smtClean="0">
              <a:latin typeface="Arial" pitchFamily="34" charset="0"/>
              <a:cs typeface="Times New Roman" pitchFamily="18" charset="0"/>
            </a:endParaRPr>
          </a:p>
          <a:p>
            <a:pPr algn="just" eaLnBrk="1" hangingPunct="1"/>
            <a:endParaRPr lang="en-US" dirty="0" smtClean="0">
              <a:latin typeface="Arial" pitchFamily="34" charset="0"/>
              <a:cs typeface="Times New Roman" pitchFamily="18" charset="0"/>
            </a:endParaRPr>
          </a:p>
          <a:p>
            <a:pPr algn="just" eaLnBrk="1" hangingPunct="1"/>
            <a:r>
              <a:rPr lang="en-US" dirty="0" smtClean="0">
                <a:latin typeface="Arial" pitchFamily="34" charset="0"/>
                <a:cs typeface="Times New Roman" pitchFamily="18" charset="0"/>
              </a:rPr>
              <a:t>The result, due to this drive for density and increased power consumption on a server level, rack-level power consumption has grown by a factor of nearly 10. Customers building new data centers are planning for and demanding specifications that can power and cool over 20kW at a rack level. </a:t>
            </a:r>
          </a:p>
          <a:p>
            <a:pPr algn="just" eaLnBrk="1" hangingPunct="1"/>
            <a:r>
              <a:rPr lang="en-US" dirty="0" smtClean="0">
                <a:latin typeface="Arial" pitchFamily="34" charset="0"/>
                <a:cs typeface="Times New Roman" pitchFamily="18" charset="0"/>
              </a:rPr>
              <a:t>This need for added power and cooling is not isolated to just a few clients either. Recent survey data published in the market shows that over 40% of all enterprise customers surveyed report power supply outstripping demand. </a:t>
            </a:r>
          </a:p>
          <a:p>
            <a:pPr algn="just" eaLnBrk="1" hangingPunct="1"/>
            <a:endParaRPr lang="en-US" dirty="0" smtClean="0">
              <a:latin typeface="Arial" pitchFamily="34" charset="0"/>
              <a:cs typeface="Times New Roman" pitchFamily="18" charset="0"/>
            </a:endParaRPr>
          </a:p>
          <a:p>
            <a:pPr algn="just" eaLnBrk="1" hangingPunct="1"/>
            <a:r>
              <a:rPr lang="en-US" dirty="0" smtClean="0">
                <a:latin typeface="Arial" pitchFamily="34" charset="0"/>
                <a:cs typeface="Times New Roman" pitchFamily="18" charset="0"/>
              </a:rPr>
              <a:t>At the same time, the increased density is creating hot spots in the data center, leading to reliability issues in the hardware that supports key business applications. So, although on a first pass, the issue seems to be one of finding ways to help customers cut costs and increase efficiency, the addition of reliability issues leads us to conclude that power and cooling have a direct impact on IT uptime and hence have an impact on business performance. In particular, cooling limitations have been a "glass ceiling" for server blades. As a blade rack can generate 3x the heat, companies are unable to fully or near fully populate blade racks</a:t>
            </a:r>
            <a:r>
              <a:rPr lang="en-US" baseline="0" dirty="0" smtClean="0">
                <a:latin typeface="Arial" pitchFamily="34" charset="0"/>
                <a:cs typeface="Times New Roman" pitchFamily="18" charset="0"/>
              </a:rPr>
              <a:t> due to several reasons like</a:t>
            </a:r>
            <a:endParaRPr lang="en-US" dirty="0" smtClean="0">
              <a:latin typeface="Arial" pitchFamily="34" charset="0"/>
              <a:cs typeface="Times New Roman" pitchFamily="18" charset="0"/>
            </a:endParaRPr>
          </a:p>
          <a:p>
            <a:pPr algn="just" eaLnBrk="1" hangingPunct="1">
              <a:buFont typeface="Arial" pitchFamily="34" charset="0"/>
              <a:buChar char="•"/>
            </a:pPr>
            <a:r>
              <a:rPr lang="en-US" baseline="0" dirty="0" smtClean="0">
                <a:latin typeface="Arial" pitchFamily="34" charset="0"/>
                <a:cs typeface="Times New Roman" pitchFamily="18" charset="0"/>
              </a:rPr>
              <a:t> You need more power per rack but you cannot you purchase this additional amount of energy in your region due to technical limitations (power line etc).</a:t>
            </a:r>
          </a:p>
          <a:p>
            <a:pPr algn="just" eaLnBrk="1" hangingPunct="1">
              <a:buFont typeface="Arial" pitchFamily="34" charset="0"/>
              <a:buChar char="•"/>
            </a:pPr>
            <a:r>
              <a:rPr lang="en-US" baseline="0" dirty="0" smtClean="0">
                <a:latin typeface="Arial" pitchFamily="34" charset="0"/>
                <a:cs typeface="Times New Roman" pitchFamily="18" charset="0"/>
              </a:rPr>
              <a:t> You might need a different cooling technology (air vs. liquid) which requires initial investments and maybe even other technology which might not be “available” in your region (shared datacenter where you cannot define the overall cooling technology)</a:t>
            </a:r>
            <a:endParaRPr lang="en-US" dirty="0" smtClean="0">
              <a:latin typeface="Arial" pitchFamily="34" charset="0"/>
              <a:cs typeface="Times New Roman" pitchFamily="18" charset="0"/>
            </a:endParaRPr>
          </a:p>
          <a:p>
            <a:pPr algn="just" eaLnBrk="1" hangingPunct="1"/>
            <a:endParaRPr lang="en-US" dirty="0" smtClean="0">
              <a:latin typeface="Arial" pitchFamily="34"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So what is a good</a:t>
            </a:r>
            <a:r>
              <a:rPr lang="en-US" baseline="0" dirty="0" smtClean="0"/>
              <a:t> start to save energy? Coming back to the light bulb example: shut down what you don’t need. There are studies showing that 10-30% of all servers in the datacenters are doing nothing (anymore) but were not shut down (after they have been “retired”). Microsoft System Center can help you here in 3 phases: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Use SC to find ways to reduce the numbers of servers you have – as that’s the best way to solve the majority of the power needs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Use SC to find old servers that I do need – but they’re not power optimized – so I want to replace them with new Green servers. This is all about detailed inventory</a:t>
            </a:r>
            <a:r>
              <a:rPr lang="en-US" sz="1200" kern="1200" baseline="0" dirty="0" smtClean="0">
                <a:solidFill>
                  <a:schemeClr val="tx1"/>
                </a:solidFill>
                <a:latin typeface="+mn-lt"/>
                <a:ea typeface="+mn-ea"/>
                <a:cs typeface="+mn-cs"/>
              </a:rPr>
              <a:t> of components.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 Keep your servers “green”</a:t>
            </a:r>
            <a:r>
              <a:rPr lang="de-CH" sz="1200" kern="1200" dirty="0" smtClean="0">
                <a:solidFill>
                  <a:schemeClr val="tx1"/>
                </a:solidFill>
                <a:latin typeface="+mn-lt"/>
                <a:ea typeface="+mn-ea"/>
                <a:cs typeface="+mn-cs"/>
              </a:rPr>
              <a:t>, so </a:t>
            </a:r>
            <a:r>
              <a:rPr lang="de-CH" sz="1200" kern="1200" dirty="0" err="1" smtClean="0">
                <a:solidFill>
                  <a:schemeClr val="tx1"/>
                </a:solidFill>
                <a:latin typeface="+mn-lt"/>
                <a:ea typeface="+mn-ea"/>
                <a:cs typeface="+mn-cs"/>
              </a:rPr>
              <a:t>monitor</a:t>
            </a:r>
            <a:r>
              <a:rPr lang="de-CH" sz="1200" kern="1200" dirty="0" smtClean="0">
                <a:solidFill>
                  <a:schemeClr val="tx1"/>
                </a:solidFill>
                <a:latin typeface="+mn-lt"/>
                <a:ea typeface="+mn-ea"/>
                <a:cs typeface="+mn-cs"/>
              </a:rPr>
              <a:t> </a:t>
            </a:r>
            <a:r>
              <a:rPr lang="de-CH" sz="1200" kern="1200" dirty="0" err="1" smtClean="0">
                <a:solidFill>
                  <a:schemeClr val="tx1"/>
                </a:solidFill>
                <a:latin typeface="+mn-lt"/>
                <a:ea typeface="+mn-ea"/>
                <a:cs typeface="+mn-cs"/>
              </a:rPr>
              <a:t>the</a:t>
            </a:r>
            <a:r>
              <a:rPr lang="de-CH" sz="1200" kern="1200" dirty="0" smtClean="0">
                <a:solidFill>
                  <a:schemeClr val="tx1"/>
                </a:solidFill>
                <a:latin typeface="+mn-lt"/>
                <a:ea typeface="+mn-ea"/>
                <a:cs typeface="+mn-cs"/>
              </a:rPr>
              <a:t> </a:t>
            </a:r>
            <a:r>
              <a:rPr lang="de-CH" sz="1200" kern="1200" dirty="0" err="1" smtClean="0">
                <a:solidFill>
                  <a:schemeClr val="tx1"/>
                </a:solidFill>
                <a:latin typeface="+mn-lt"/>
                <a:ea typeface="+mn-ea"/>
                <a:cs typeface="+mn-cs"/>
              </a:rPr>
              <a:t>desired</a:t>
            </a:r>
            <a:r>
              <a:rPr lang="de-CH" sz="1200" kern="1200" dirty="0" smtClean="0">
                <a:solidFill>
                  <a:schemeClr val="tx1"/>
                </a:solidFill>
                <a:latin typeface="+mn-lt"/>
                <a:ea typeface="+mn-ea"/>
                <a:cs typeface="+mn-cs"/>
              </a:rPr>
              <a:t> </a:t>
            </a:r>
            <a:r>
              <a:rPr lang="de-CH" sz="1200" kern="1200" dirty="0" err="1" smtClean="0">
                <a:solidFill>
                  <a:schemeClr val="tx1"/>
                </a:solidFill>
                <a:latin typeface="+mn-lt"/>
                <a:ea typeface="+mn-ea"/>
                <a:cs typeface="+mn-cs"/>
              </a:rPr>
              <a:t>configuration</a:t>
            </a:r>
            <a:r>
              <a:rPr lang="de-CH" sz="1200" kern="1200" dirty="0" smtClean="0">
                <a:solidFill>
                  <a:schemeClr val="tx1"/>
                </a:solidFill>
                <a:latin typeface="+mn-lt"/>
                <a:ea typeface="+mn-ea"/>
                <a:cs typeface="+mn-cs"/>
              </a:rPr>
              <a:t> </a:t>
            </a:r>
            <a:r>
              <a:rPr lang="de-CH" sz="1200" kern="1200" dirty="0" err="1" smtClean="0">
                <a:solidFill>
                  <a:schemeClr val="tx1"/>
                </a:solidFill>
                <a:latin typeface="+mn-lt"/>
                <a:ea typeface="+mn-ea"/>
                <a:cs typeface="+mn-cs"/>
              </a:rPr>
              <a:t>of</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componets</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and</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settigs</a:t>
            </a:r>
            <a:r>
              <a:rPr lang="de-CH" sz="1200" kern="1200" baseline="0" dirty="0" smtClean="0">
                <a:solidFill>
                  <a:schemeClr val="tx1"/>
                </a:solidFill>
                <a:latin typeface="+mn-lt"/>
                <a:ea typeface="+mn-ea"/>
                <a:cs typeface="+mn-cs"/>
              </a:rPr>
              <a:t>.</a:t>
            </a:r>
          </a:p>
          <a:p>
            <a:endParaRPr lang="en-US" baseline="0" dirty="0" smtClean="0"/>
          </a:p>
          <a:p>
            <a:r>
              <a:rPr lang="en-US" baseline="0" dirty="0" smtClean="0"/>
              <a:t>For the first step, SC Configuration Manager as well as SC Operations Manager can search in your Active Directory as well as in your IP network for servers and devices and analyze them for you. They find information about the OS, hardware components and installed software and allows you to generate meaningful reports so you know what the machine is doing (or not doing). This allows you to make the right decisions about your servers.</a:t>
            </a:r>
          </a:p>
          <a:p>
            <a:endParaRPr lang="en-US" baseline="0"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The first screen shot shows the average server performance trend over time. This overview report, coming from SC Virtual Machine Manager (in combination with SC Operations Manager) lists you all machines which could be good candidates for consolidation, virtualization and retiring. Beside the performance information, you would take a look at the SC </a:t>
            </a:r>
            <a:r>
              <a:rPr lang="en-US" baseline="0" dirty="0" err="1" smtClean="0"/>
              <a:t>Config</a:t>
            </a:r>
            <a:r>
              <a:rPr lang="en-US" baseline="0" dirty="0" smtClean="0"/>
              <a:t> Manager information regarding the installed software and “used” CALs at these machines, too. This will give you an idea which product is installed and used when by which amount of users (CAL tracking). So a server for just 5 people might be shut down / consolidated / virtualized.</a:t>
            </a:r>
          </a:p>
          <a:p>
            <a:endParaRPr lang="en-US" baseline="0" dirty="0" smtClean="0"/>
          </a:p>
          <a:p>
            <a:r>
              <a:rPr lang="en-US" baseline="0" dirty="0" smtClean="0"/>
              <a:t>(Click)</a:t>
            </a:r>
          </a:p>
          <a:p>
            <a:r>
              <a:rPr lang="en-US" baseline="0" dirty="0" smtClean="0"/>
              <a:t>This report shows the performance of a dedicated box over time. You see a drop of performance correlated with a machine configuration change (in this example just a </a:t>
            </a:r>
            <a:r>
              <a:rPr lang="en-US" baseline="0" dirty="0" err="1" smtClean="0"/>
              <a:t>hotfix</a:t>
            </a:r>
            <a:r>
              <a:rPr lang="en-US" baseline="0" dirty="0" smtClean="0"/>
              <a:t> installation, but it could be a software uninstall, any other machine changes (remove of shares, …) etc. This drop of performance at a certain day could be a sign that the server is doing nothing anymore (because a project has ended etc). So you might want to analyze this machine in more details with SC </a:t>
            </a:r>
            <a:r>
              <a:rPr lang="en-US" baseline="0" dirty="0" err="1" smtClean="0"/>
              <a:t>Config</a:t>
            </a:r>
            <a:r>
              <a:rPr lang="en-US" baseline="0" dirty="0" smtClean="0"/>
              <a:t> Manager (CAL tracking) to maybe shut it down completely.</a:t>
            </a:r>
          </a:p>
          <a:p>
            <a:endParaRPr lang="en-US" baseline="0" dirty="0" smtClean="0"/>
          </a:p>
          <a:p>
            <a:r>
              <a:rPr lang="en-US" baseline="0" dirty="0" smtClean="0"/>
              <a:t>(click)</a:t>
            </a:r>
          </a:p>
          <a:p>
            <a:r>
              <a:rPr lang="en-US" baseline="0" dirty="0" smtClean="0"/>
              <a:t>The next screenshot shows some enhanced reporting capabilities of SC </a:t>
            </a:r>
            <a:r>
              <a:rPr lang="en-US" baseline="0" dirty="0" err="1" smtClean="0"/>
              <a:t>ConfigMan</a:t>
            </a:r>
            <a:r>
              <a:rPr lang="en-US" baseline="0" dirty="0" smtClean="0"/>
              <a:t>. They show the desired configuration monitoring of your servers so you know which server type looks like you have defined. This can include software AND hardware settings and will inform you about servers not using your recommended parts. DCM could use a green </a:t>
            </a:r>
            <a:r>
              <a:rPr lang="en-US" baseline="0" dirty="0" err="1" smtClean="0"/>
              <a:t>config</a:t>
            </a:r>
            <a:r>
              <a:rPr lang="en-US" baseline="0" dirty="0" smtClean="0"/>
              <a:t> template from Microsoft looking for certain software machine settings which are needed to use the energy saving features of the servers. Without these settings, no savings are possible at all, with these settings, it is at least possible from a software point of view (we will go deeper on this in a few slides). With the overview report you can easily find the servers which are not compliant with your green IT guidelines and those which are.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After shutting down unused servers, you should focus</a:t>
            </a:r>
            <a:r>
              <a:rPr lang="en-US" baseline="0" dirty="0" smtClean="0"/>
              <a:t> on rightsizing the others. As it does not make sense to have a 500W light bulb in your bedroom, it probably does not make sense to have a 8way machine for your </a:t>
            </a:r>
            <a:r>
              <a:rPr lang="en-US" baseline="0" dirty="0" err="1" smtClean="0"/>
              <a:t>teamsite</a:t>
            </a:r>
            <a:r>
              <a:rPr lang="en-US" baseline="0" dirty="0" smtClean="0"/>
              <a:t> server for 4 people. At the end any watt you can avoid costs you less. In the past, consultants and IT pros tented to use bigger servers than needed “just for the case”. While this was fine as long as the hardware was cheap, the running costs of these machines have been forgotten. As we have seen they are noticeable nowadays and therefore this </a:t>
            </a:r>
            <a:r>
              <a:rPr lang="en-US" baseline="0" dirty="0" err="1" smtClean="0"/>
              <a:t>oversizign</a:t>
            </a:r>
            <a:r>
              <a:rPr lang="en-US" baseline="0" dirty="0" smtClean="0"/>
              <a:t> should be avoided as much as possible. Microsoft offers a sizing tool with the SC Capacity planner (version 2006 release, 2007 planned for Q1 2008).This tool allows you to model your application needs and will present you the right hardware needed for your scenarios. In addition you can model future requirements to find out what might be needed with the current trends so you can purchase smart. Not all products from Microsoft actually uses already Capacity Planer for sizing, so you might find different other tools like Excel spreadsheets and whitepapers to help you today with your sizing questions.</a:t>
            </a:r>
          </a:p>
          <a:p>
            <a:endParaRPr lang="en-US" baseline="0" dirty="0" smtClean="0"/>
          </a:p>
          <a:p>
            <a:r>
              <a:rPr lang="en-US" baseline="0" dirty="0" smtClean="0"/>
              <a:t>(The tools do not reflect electric power consumption of hardware right now!)</a:t>
            </a:r>
          </a:p>
          <a:p>
            <a:endParaRPr lang="en-US" baseline="0" dirty="0" smtClean="0"/>
          </a:p>
          <a:p>
            <a:r>
              <a:rPr lang="en-US" baseline="0" dirty="0" smtClean="0"/>
              <a:t>Rightsizing can also be achieved with server consolidation. Multiple older file servers could be combined on one modern server, same for print servers, websites, Exchange servers and SQL instances. Consolidation can be useful for many reasons and is one outcome of the Infrastructure Optimization service initiative from Microsoft and its partners. You find much more information about this topic at the webpage from Microsoft.</a:t>
            </a:r>
          </a:p>
          <a:p>
            <a:endParaRPr lang="en-US" baseline="0" dirty="0" smtClean="0"/>
          </a:p>
          <a:p>
            <a:r>
              <a:rPr lang="en-US" baseline="0" dirty="0" smtClean="0"/>
              <a:t>As you see, these options require normally upfront investments from you: server consolidation does not come for free but might be useful if you have many servers running at 10-20% utilization. If you have done your consolidation projects already, see if you have not forgotten the saved energy costs in your ROI calculation.</a:t>
            </a:r>
            <a:endParaRPr lang="en-US"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Screen shots of the Capacity Planner 2007</a:t>
            </a:r>
            <a:r>
              <a:rPr lang="en-US" baseline="0" dirty="0" smtClean="0"/>
              <a:t> beta</a:t>
            </a:r>
            <a:r>
              <a:rPr lang="en-US" dirty="0" smtClean="0"/>
              <a:t>:</a:t>
            </a:r>
            <a:r>
              <a:rPr lang="en-US" baseline="0" dirty="0" smtClean="0"/>
              <a:t> modeling your exchange server environment</a:t>
            </a:r>
          </a:p>
          <a:p>
            <a:endParaRPr lang="en-US" baseline="0" dirty="0" smtClean="0"/>
          </a:p>
          <a:p>
            <a:r>
              <a:rPr lang="en-US" baseline="0" dirty="0" smtClean="0"/>
              <a:t>(click)</a:t>
            </a:r>
          </a:p>
          <a:p>
            <a:r>
              <a:rPr lang="en-US" baseline="0" dirty="0" smtClean="0"/>
              <a:t>Create your site structure in the tool reflecting all your offices and branches</a:t>
            </a:r>
          </a:p>
          <a:p>
            <a:endParaRPr lang="en-US" baseline="0" dirty="0" smtClean="0"/>
          </a:p>
          <a:p>
            <a:r>
              <a:rPr lang="en-US" baseline="0" dirty="0" smtClean="0"/>
              <a:t>(click)</a:t>
            </a:r>
          </a:p>
          <a:p>
            <a:r>
              <a:rPr lang="en-US" baseline="0" dirty="0" smtClean="0"/>
              <a:t>suggested hardware for your modeled environment.</a:t>
            </a:r>
          </a:p>
          <a:p>
            <a:endParaRPr lang="en-US" baseline="0" dirty="0" smtClean="0"/>
          </a:p>
          <a:p>
            <a:r>
              <a:rPr lang="en-US" dirty="0" smtClean="0"/>
              <a:t>(click)</a:t>
            </a:r>
          </a:p>
          <a:p>
            <a:r>
              <a:rPr lang="en-US" dirty="0" smtClean="0"/>
              <a:t>Estimated utilization of the chosen hardware: you see how</a:t>
            </a:r>
            <a:r>
              <a:rPr lang="en-US" baseline="0" dirty="0" smtClean="0"/>
              <a:t> much oversized / room for growth your solution would be / have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physical server consolidation is complex for non-trivial</a:t>
            </a:r>
            <a:r>
              <a:rPr lang="en-US" baseline="0" dirty="0" smtClean="0"/>
              <a:t> server loads like SQL, it’s becoming easier when you “just” </a:t>
            </a:r>
            <a:r>
              <a:rPr lang="en-US" baseline="0" dirty="0" err="1" smtClean="0"/>
              <a:t>virtualize</a:t>
            </a:r>
            <a:r>
              <a:rPr lang="en-US" baseline="0" dirty="0" smtClean="0"/>
              <a:t> the servers and run multiple low-load servers on a single box. The overall energy calculation might be positive and could be another reason for virtualization projects.</a:t>
            </a:r>
          </a:p>
          <a:p>
            <a:endParaRPr lang="en-US" baseline="0" dirty="0" smtClean="0"/>
          </a:p>
          <a:p>
            <a:r>
              <a:rPr lang="en-US" baseline="0" dirty="0" smtClean="0"/>
              <a:t>Microsoft is in a unique position within the virtualization world as it is the only company today (2007) which can offer the full range of products from a single vendor including</a:t>
            </a:r>
          </a:p>
          <a:p>
            <a:pPr>
              <a:buFontTx/>
              <a:buChar char="-"/>
            </a:pPr>
            <a:r>
              <a:rPr lang="en-US" baseline="0" dirty="0" smtClean="0"/>
              <a:t> Server virtualization with the free Virtual Server 2003 R2 (and later on with Windows Server 2008)</a:t>
            </a:r>
          </a:p>
          <a:p>
            <a:pPr>
              <a:buFontTx/>
              <a:buChar char="-"/>
            </a:pPr>
            <a:r>
              <a:rPr lang="en-US" baseline="0" dirty="0" smtClean="0"/>
              <a:t> client virtualization with the free Virtual PC 2007</a:t>
            </a:r>
          </a:p>
          <a:p>
            <a:pPr>
              <a:buFontTx/>
              <a:buChar char="-"/>
            </a:pPr>
            <a:r>
              <a:rPr lang="en-US" baseline="0" dirty="0" smtClean="0"/>
              <a:t> Application Virtualization with </a:t>
            </a:r>
            <a:r>
              <a:rPr lang="en-US" baseline="0" dirty="0" err="1" smtClean="0"/>
              <a:t>Softgrid</a:t>
            </a:r>
            <a:r>
              <a:rPr lang="en-US" baseline="0" dirty="0" smtClean="0"/>
              <a:t> for desktops and Terminal Servers</a:t>
            </a:r>
          </a:p>
          <a:p>
            <a:pPr>
              <a:buFontTx/>
              <a:buChar char="-"/>
            </a:pPr>
            <a:r>
              <a:rPr lang="en-US" baseline="0" dirty="0" smtClean="0"/>
              <a:t> desktop virtualization with Terminal Server (enhanced with </a:t>
            </a:r>
            <a:r>
              <a:rPr lang="en-US" baseline="0" dirty="0" err="1" smtClean="0"/>
              <a:t>softgrid</a:t>
            </a:r>
            <a:r>
              <a:rPr lang="en-US" baseline="0" dirty="0" smtClean="0"/>
              <a:t> for TS consolidation!)</a:t>
            </a:r>
          </a:p>
          <a:p>
            <a:pPr>
              <a:buFontTx/>
              <a:buChar char="-"/>
            </a:pPr>
            <a:r>
              <a:rPr lang="en-US" baseline="0" dirty="0" smtClean="0"/>
              <a:t> A full management suite: System Center, ranging from Virtual Machine Manager over server monitoring, configuration management </a:t>
            </a:r>
            <a:r>
              <a:rPr lang="en-US" baseline="0" dirty="0" err="1" smtClean="0"/>
              <a:t>upt</a:t>
            </a:r>
            <a:r>
              <a:rPr lang="en-US" baseline="0" dirty="0" smtClean="0"/>
              <a:t> to backup &amp; restore with DMP 2008</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The large picture is explained best at www.microsoft.com/virtualization </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Common sense helps best: right sizing is not only needed for your servers, but for your datacenters, too. It does not make sense to have a huge mall with a single server in. On the other hand, you cannot run too many servers in a small cabinet. </a:t>
            </a:r>
            <a:r>
              <a:rPr lang="en-US" dirty="0" smtClean="0"/>
              <a:t>Beside the well known consulting companies the customer can involve,</a:t>
            </a:r>
            <a:r>
              <a:rPr lang="en-US" baseline="0" dirty="0" smtClean="0"/>
              <a:t> there are some resources available at http://www.thegreengrid.org  you might want to mention. Microsoft takes part in this organization as you might know. Be sure to check the download area and read the 3 whitepapers before you do the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Now, because datacenters</a:t>
            </a:r>
            <a:r>
              <a:rPr lang="en-US" baseline="0" dirty="0" smtClean="0"/>
              <a:t> use so much energy, there is much saving potential. A smart layout of a datacenter can easily save 50% compares with a dump design. So when you build a DC, let it be designed by experts. This includes a heat-map etc. If you later on re-purpose your DC (by exchanging servers with blades, putting in newer servers etc), make sure you update your heat-map. The overall power &amp; heating consumption might vary dramatically and might invalidate your old design. So don’t just change servers without thinking about the side effects. Many larger IT consulting companies can help here in case this was not done so far. You can be proactive and recommend an analysis with your trusted partner.</a:t>
            </a:r>
          </a:p>
          <a:p>
            <a:endParaRPr lang="en-US" baseline="0" dirty="0" smtClean="0"/>
          </a:p>
          <a:p>
            <a:r>
              <a:rPr lang="en-US" baseline="0" dirty="0" smtClean="0"/>
              <a:t>Ask if the customer did a heat-map, and if so with whom (sometimes HP, sometimes IBM etc). Assume that these companies are the preferred IT partners for them and that these companies are selling their own monitoring solutions to the customer instead of System Center products!</a:t>
            </a:r>
          </a:p>
          <a:p>
            <a:endParaRPr lang="en-US" baseline="0" dirty="0" smtClean="0"/>
          </a:p>
          <a:p>
            <a:r>
              <a:rPr lang="en-US" baseline="0" dirty="0" smtClean="0"/>
              <a:t>Ask if they have recently switched over to blades and if they have updated their datacenter layout. Ask if they needed to change their cooling for example.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while most people nowadays speak about blades,</a:t>
            </a:r>
            <a:r>
              <a:rPr lang="en-US" baseline="0" dirty="0" smtClean="0"/>
              <a:t> there are other smart server designs on the market, too. The company </a:t>
            </a:r>
            <a:r>
              <a:rPr lang="en-US" baseline="0" dirty="0" err="1" smtClean="0"/>
              <a:t>rackable</a:t>
            </a:r>
            <a:r>
              <a:rPr lang="en-US" baseline="0" dirty="0" smtClean="0"/>
              <a:t> (www.rackable.com) produces servers with the normal 1U height but just half of the depth. This means you can put twice amount of servers in the classical racks now. The cabling is done on the front side, which is a brilliant idea (anybody who did datacenter cabling will instantly agree here!). The space is the middle of the 2 servers is used as a chimney and allows smart cooling of the rack.</a:t>
            </a:r>
          </a:p>
          <a:p>
            <a:endParaRPr lang="en-US" baseline="0" dirty="0" smtClean="0"/>
          </a:p>
          <a:p>
            <a:r>
              <a:rPr lang="en-US" baseline="0" dirty="0" smtClean="0"/>
              <a:t>While this is smart already, it becomes even better: the server can run on DC directly. This “avoids” power supplies in each server as we will see on the next slide.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servers running on DC directly, you can use larger and better</a:t>
            </a:r>
            <a:r>
              <a:rPr lang="en-US" baseline="0" dirty="0" smtClean="0"/>
              <a:t> AC/DC converter for a full rack (or even aisle or the full datacenter) instead of poor converter in each server. At each server, you now just need DC-DC converter which comes without moving parts (fans) and a much higher MBF so you don’t need redundant power supplies with all their power losses. There are still fans for the processor and normally disks, too, so some moving parts will stay! This technology </a:t>
            </a:r>
            <a:r>
              <a:rPr lang="en-US" b="1" baseline="0" dirty="0" smtClean="0"/>
              <a:t>MIGHT </a:t>
            </a:r>
            <a:r>
              <a:rPr lang="en-US" baseline="0" dirty="0" smtClean="0"/>
              <a:t>saves up to 30% energy &amp; heat due to lower energy losses during energy converting. DC voltage has different importance around the world, and beside 48VDC there are other voltages you might find in existing or planned datacenters.</a:t>
            </a:r>
          </a:p>
          <a:p>
            <a:endParaRPr lang="en-US" baseline="0" dirty="0" smtClean="0"/>
          </a:p>
          <a:p>
            <a:r>
              <a:rPr lang="en-US" baseline="0" dirty="0" smtClean="0"/>
              <a:t>But be careful: with the new blade racks and the smart power supply usage in these racks, you can achieve similar efficiency. At the end you have the choice between both technologies so you can pick the most appropriate for your needs. </a:t>
            </a:r>
          </a:p>
          <a:p>
            <a:endParaRPr lang="en-US" baseline="0" dirty="0" smtClean="0"/>
          </a:p>
          <a:p>
            <a:r>
              <a:rPr lang="en-US" baseline="0" dirty="0" smtClean="0"/>
              <a:t>(</a:t>
            </a:r>
            <a:r>
              <a:rPr lang="en-US" baseline="0" dirty="0" err="1" smtClean="0"/>
              <a:t>Rackable</a:t>
            </a:r>
            <a:r>
              <a:rPr lang="en-US" baseline="0" dirty="0" smtClean="0"/>
              <a:t> servers start at average prizes for smaller 1U servers at 1,400$ and are available with AMD and Intel processors. There are 2U and 4U servers with redundant disks available too. The average acquisition costs might be higher than standard vendors, but the overall costs over 3 years lifetime might be positive) </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your interests, you might want to focus on all or just some of these topics. While we will focus on energy</a:t>
            </a:r>
            <a:r>
              <a:rPr lang="en-US" baseline="0" dirty="0" smtClean="0"/>
              <a:t> at the beginning, you will get additional ideas to reduce the carbon footprint in the client part.</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Increased power efficiency at data centers.</a:t>
            </a:r>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Microsoft has many data center locations throughout the world. Given the costs expected from growth in these data centers, Microsoft is focused on maximizing efficiencies. The Data Center Services team closely monitors and manages current power consumption and the design of future data centers. The largest Microsoft data center to date, in Quincy, Washington, is an example of the way the company is building for the future. </a:t>
            </a:r>
            <a:endParaRPr lang="de-CH" sz="1200" kern="1200" dirty="0" smtClean="0">
              <a:solidFill>
                <a:schemeClr val="tx1"/>
              </a:solidFill>
              <a:latin typeface="+mn-lt"/>
              <a:ea typeface="+mn-ea"/>
              <a:cs typeface="+mn-cs"/>
            </a:endParaRPr>
          </a:p>
          <a:p>
            <a:pPr lvl="0">
              <a:buFont typeface="Arial" pitchFamily="34" charset="0"/>
              <a:buChar char="•"/>
            </a:pPr>
            <a:r>
              <a:rPr lang="de-CH"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was designed to have minimal or no carbon footprint, with hydropower as its primary source of energy. Hydropower is a clean-air and renewable resource from the Columbia River Basin.</a:t>
            </a:r>
          </a:p>
          <a:p>
            <a:pPr lvl="0">
              <a:buFont typeface="Arial" pitchFamily="34" charset="0"/>
              <a:buChar char="•"/>
            </a:pPr>
            <a:r>
              <a:rPr lang="en-US" sz="1200" kern="1200" dirty="0" smtClean="0">
                <a:solidFill>
                  <a:schemeClr val="tx1"/>
                </a:solidFill>
                <a:latin typeface="+mn-lt"/>
                <a:ea typeface="+mn-ea"/>
                <a:cs typeface="+mn-cs"/>
              </a:rPr>
              <a:t> The data center will maximize its use of green building technology under the Leadership in Energy and Environmental Design (LEED) rating system. The LEED Green Building Rating System is a voluntary, consensus-based national standard for developing high-performance, sustainable buildings.</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Microsoft is also researching new energy options and technologies that will bring about even greater efficiencies. Working closely with energy companies, Microsoft is exploring a variety of power generation and transmission technologies—some that have long been used in large industrial processes but have never been applied to data centers. </a:t>
            </a:r>
            <a:endParaRPr lang="de-CH"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is how the future might look like</a:t>
            </a:r>
            <a:r>
              <a:rPr lang="en-US" baseline="0" dirty="0" smtClean="0"/>
              <a:t> (nearly all components have been released today):</a:t>
            </a:r>
            <a:endParaRPr lang="en-US" dirty="0" smtClean="0"/>
          </a:p>
          <a:p>
            <a:pPr eaLnBrk="1" hangingPunct="1"/>
            <a:r>
              <a:rPr lang="en-US" dirty="0" smtClean="0"/>
              <a:t>It starts with a typical server rack filled with Windows Server</a:t>
            </a:r>
            <a:r>
              <a:rPr lang="en-US" baseline="0" dirty="0" smtClean="0"/>
              <a:t> 2003 R2 machines. They all consume energy and run certain tasks. They are monitored with System Center products.</a:t>
            </a:r>
          </a:p>
          <a:p>
            <a:pPr eaLnBrk="1" hangingPunct="1"/>
            <a:endParaRPr lang="en-US" baseline="0" dirty="0" smtClean="0"/>
          </a:p>
          <a:p>
            <a:pPr eaLnBrk="1" hangingPunct="1"/>
            <a:r>
              <a:rPr lang="en-US" baseline="0" dirty="0" smtClean="0"/>
              <a:t>In near future, customers are able to upgrade to Windows Server 2008. This allows you to activate the hypervisor feature to </a:t>
            </a:r>
            <a:r>
              <a:rPr lang="en-US" baseline="0" dirty="0" err="1" smtClean="0"/>
              <a:t>virtualize</a:t>
            </a:r>
            <a:r>
              <a:rPr lang="en-US" baseline="0" dirty="0" smtClean="0"/>
              <a:t> the current server. Nothing else has changed so far, you just add an additional switch, that’s it. Clearly you can optimize your machines for virtualization, as well as you can run the same situation today with Virtual Server 2005 R2 SP1</a:t>
            </a:r>
          </a:p>
          <a:p>
            <a:pPr eaLnBrk="1" hangingPunct="1"/>
            <a:endParaRPr lang="en-US" baseline="0" dirty="0" smtClean="0"/>
          </a:p>
          <a:p>
            <a:pPr eaLnBrk="1" hangingPunct="1"/>
            <a:r>
              <a:rPr lang="en-US" baseline="0" dirty="0" smtClean="0"/>
              <a:t>(click 1)</a:t>
            </a:r>
          </a:p>
          <a:p>
            <a:pPr eaLnBrk="1" hangingPunct="1"/>
            <a:endParaRPr lang="en-US" baseline="0" dirty="0" smtClean="0"/>
          </a:p>
          <a:p>
            <a:pPr eaLnBrk="1" hangingPunct="1"/>
            <a:r>
              <a:rPr lang="en-US" baseline="0" dirty="0" smtClean="0"/>
              <a:t>The machines are still monitored with System Center and you can now create a report over time. You will find out which machine will be utilized at what time, maybe some are hardly used during night or at the weekend. Nevertheless you cannot switch them off as few people still need them at certain hours.</a:t>
            </a:r>
          </a:p>
          <a:p>
            <a:pPr eaLnBrk="1" hangingPunct="1"/>
            <a:endParaRPr lang="en-US" baseline="0" dirty="0" smtClean="0"/>
          </a:p>
          <a:p>
            <a:pPr eaLnBrk="1" hangingPunct="1"/>
            <a:r>
              <a:rPr lang="en-US" baseline="0" dirty="0" smtClean="0"/>
              <a:t>(click 2)</a:t>
            </a:r>
          </a:p>
          <a:p>
            <a:pPr eaLnBrk="1" hangingPunct="1"/>
            <a:endParaRPr lang="en-US" baseline="0" dirty="0" smtClean="0"/>
          </a:p>
          <a:p>
            <a:pPr eaLnBrk="1" hangingPunct="1"/>
            <a:r>
              <a:rPr lang="en-US" baseline="0" dirty="0" smtClean="0"/>
              <a:t>(The following click will start a longer animation, some people like to explain first and then click or vice versa)</a:t>
            </a:r>
          </a:p>
          <a:p>
            <a:pPr eaLnBrk="1" hangingPunct="1"/>
            <a:endParaRPr lang="en-US" baseline="0" dirty="0" smtClean="0"/>
          </a:p>
          <a:p>
            <a:pPr eaLnBrk="1" hangingPunct="1"/>
            <a:r>
              <a:rPr lang="en-US" baseline="0" dirty="0" smtClean="0"/>
              <a:t>By introducing the System Center Virtual Machine Manager, you address this situation in a smart way. Machines hardly at certain times used can be consolidated on the same hosts, based on their performance needs. VMM helps you to identify these candidates by exactly knowing the performance profiles of these machines and suggesting the best host / machine combinations for these machines. After moving the machines to the new hosts, the old hosts could be powered down to save energy. At the end of the weekend / nights, the machines can be moved back to the original situation. The “quick migration” might take around a minute or less and does not require any specific hardware, this can be done with any certified Windows Server hardware! There are no additional costs involved, too! (beside VMM). The quick migration can be fully automated with PowerShell scripts and be executed by System Center based on your trend reports without any manual interaction.</a:t>
            </a:r>
          </a:p>
          <a:p>
            <a:pPr eaLnBrk="1" hangingPunct="1"/>
            <a:endParaRPr lang="en-US" baseline="0" dirty="0" smtClean="0"/>
          </a:p>
          <a:p>
            <a:pPr eaLnBrk="1" hangingPunct="1"/>
            <a:r>
              <a:rPr lang="en-US" baseline="0" dirty="0" smtClean="0"/>
              <a:t>(click 3)</a:t>
            </a:r>
          </a:p>
          <a:p>
            <a:pPr eaLnBrk="1" hangingPunct="1"/>
            <a:endParaRPr lang="en-US" baseline="0" dirty="0" smtClean="0"/>
          </a:p>
          <a:p>
            <a:pPr eaLnBrk="1" hangingPunct="1"/>
            <a:r>
              <a:rPr lang="en-US" baseline="0" dirty="0" smtClean="0"/>
              <a:t>In case of an unexpected server need (people working against your trend), System Center will identify the correct server, is able to power on the appropriate host and move back the machine to the original host to address the increased performance needs. Again, such a quick migration might take around one minute (to boot the server and move the virtual machine). Nearly all know real world scenarios can be addressed by this timeframe.</a:t>
            </a:r>
          </a:p>
          <a:p>
            <a:pPr eaLnBrk="1" hangingPunct="1"/>
            <a:endParaRPr lang="en-US" baseline="0" dirty="0" smtClean="0"/>
          </a:p>
          <a:p>
            <a:pPr eaLnBrk="1" hangingPunct="1"/>
            <a:r>
              <a:rPr lang="en-US" baseline="0" dirty="0" smtClean="0"/>
              <a:t>(click 4)</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Traditional server nowadays needs in average around 400-500W per server. This is depending of course on the server components (processing power, storage, cards, memory) of the server. High-end servers (multi-core Unix &amp; mainframe machines) consume around 9,000W and more an hour. Blades seems to be more efficient with energy, but you need to add the frame to them. If you only run 1 single blade, the frame would be a large addition, in a normal case with many blades in a single frame, this can be ignored for this discussion.</a:t>
            </a:r>
          </a:p>
          <a:p>
            <a:endParaRPr lang="en-US" baseline="0" dirty="0" smtClean="0"/>
          </a:p>
          <a:p>
            <a:r>
              <a:rPr lang="en-US" baseline="0" dirty="0" smtClean="0"/>
              <a:t>(click)</a:t>
            </a:r>
          </a:p>
          <a:p>
            <a:endParaRPr lang="en-US" baseline="0" dirty="0" smtClean="0"/>
          </a:p>
          <a:p>
            <a:r>
              <a:rPr lang="en-US" baseline="0" dirty="0" smtClean="0"/>
              <a:t>Some facts from IDC as a background for you: 2M server shipped in Q2 2007. Now, the worldwide energy used for servers is noticeable! And even the midsize SMB customer have 30servers and more, each running at 400W in average.</a:t>
            </a:r>
            <a:endParaRPr lang="en-US" baseline="0" dirty="0" smtClean="0">
              <a:cs typeface="Times New Roman" pitchFamily="18" charset="0"/>
            </a:endParaRPr>
          </a:p>
        </p:txBody>
      </p:sp>
      <p:sp>
        <p:nvSpPr>
          <p:cNvPr id="4" name="Slide Number Placeholder 3"/>
          <p:cNvSpPr>
            <a:spLocks noGrp="1"/>
          </p:cNvSpPr>
          <p:nvPr>
            <p:ph type="sldNum" sz="quarter" idx="10"/>
          </p:nvPr>
        </p:nvSpPr>
        <p:spPr/>
        <p:txBody>
          <a:bodyPr/>
          <a:lstStyle/>
          <a:p>
            <a:fld id="{216A3192-DA10-449D-8C87-F5B97EDED14D}"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smart hardware purchases reduced the energy</a:t>
            </a:r>
            <a:r>
              <a:rPr lang="en-US" baseline="0" dirty="0" smtClean="0"/>
              <a:t> needs directly from the beginning. What is not needed at the beginning must not be reduced later on!</a:t>
            </a:r>
          </a:p>
          <a:p>
            <a:endParaRPr lang="en-US" baseline="0" dirty="0" smtClean="0"/>
          </a:p>
          <a:p>
            <a:r>
              <a:rPr lang="en-US" baseline="0" dirty="0" smtClean="0"/>
              <a:t>Especially at low costs servers, they are not very efficient (60-70% based on some estimations, though 75-85% are more realistic) due to cost pressure. Now, if customers would look at the lifetime costs, they might ask for other power supplies and spend 10$ more at the beginning to save &gt;10$ over the next years. 85-90% efficiency for power supplies is affordable and the norm for </a:t>
            </a:r>
            <a:r>
              <a:rPr lang="en-US" baseline="0" dirty="0" err="1" smtClean="0"/>
              <a:t>highend</a:t>
            </a:r>
            <a:r>
              <a:rPr lang="en-US" baseline="0" dirty="0" smtClean="0"/>
              <a:t> servers! Modern blade racks or the latest high-end servers can even reach 95% with smart supply designs (shutting of unused supplies of redundant supply sets to reach higher utilization = efficiency). </a:t>
            </a:r>
          </a:p>
          <a:p>
            <a:endParaRPr lang="en-US" baseline="0" dirty="0" smtClean="0"/>
          </a:p>
          <a:p>
            <a:r>
              <a:rPr lang="en-US" baseline="0" dirty="0" smtClean="0"/>
              <a:t>Remember though, that the efficiency of power supplies unfortunately is not a static value but a function of the hardware parts and the load of the power supply. So it will vary over a broader range; and an efficient supply for high loads might be inefficient for lower loads. Best practice is to not oversize the power supply and at the same time run the server at little load: this will be the most inefficient situation for any power supply. Try to achieve a higher utilization from the beginning: are you really planning to change the server over time 8add cards or disks) so you need an oversized power supply?</a:t>
            </a:r>
          </a:p>
          <a:p>
            <a:endParaRPr lang="en-US" baseline="0" dirty="0" smtClean="0"/>
          </a:p>
          <a:p>
            <a:r>
              <a:rPr lang="en-US" baseline="0" dirty="0" smtClean="0"/>
              <a:t>(click)</a:t>
            </a:r>
          </a:p>
          <a:p>
            <a:r>
              <a:rPr lang="en-US" baseline="0" dirty="0" smtClean="0"/>
              <a:t>The results are clear: with a better power supply you save energy &amp; costs. Each hour, each day, each year. 100W savings an hour is 876KWh a year. This can be 175 CHF (0.2 CHF per KWh) and could be more than the prize for a better power supply. So ask you hardware vendor for different options when you purchase your new servers. Changing existing power supplies might not have a positive ROI due to server outage and maintenance work, but you would have to do your own math.</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valid</a:t>
            </a:r>
            <a:r>
              <a:rPr lang="en-US" baseline="0" dirty="0" smtClean="0"/>
              <a:t> for servers only!</a:t>
            </a:r>
          </a:p>
          <a:p>
            <a:r>
              <a:rPr lang="en-US" baseline="0" dirty="0" smtClean="0"/>
              <a:t>Beside the energy lost for conversion, the different components of the servers are using energy, too. Now, if you don’t need certain components, don’t put them in your servers but remove them during initial server assembling!</a:t>
            </a:r>
          </a:p>
          <a:p>
            <a:endParaRPr lang="en-US" baseline="0" dirty="0" smtClean="0"/>
          </a:p>
          <a:p>
            <a:r>
              <a:rPr lang="en-US" baseline="0" dirty="0" smtClean="0"/>
              <a:t>Most of the energy in servers is used by the CPU, followed by PCI cards and motherboards. With Windows 2003 onwards, we can address the CPU issue, and with Windows Server 2008, we will address the PCI-E cards. This makes a big chunk out of the server energy. </a:t>
            </a:r>
          </a:p>
          <a:p>
            <a:endParaRPr lang="en-US" baseline="0" dirty="0" smtClean="0"/>
          </a:p>
          <a:p>
            <a:r>
              <a:rPr lang="en-US" baseline="0" dirty="0" smtClean="0"/>
              <a:t>Power management can be controlled in several ways. The whitepapers at the end describes certain features in more details. Some hardware vendors implement the management in the firmware / bios of the systems. Microsoft’s point of view is that the OS should control the system settings defined in the ACPI specifications. Pro and cons are discussed in several technical resources, some of them are mentioned at the end and are worth to be read. </a:t>
            </a:r>
          </a:p>
          <a:p>
            <a:endParaRPr lang="en-US" baseline="0" dirty="0" smtClean="0"/>
          </a:p>
          <a:p>
            <a:r>
              <a:rPr lang="en-US" i="1" baseline="0" dirty="0" smtClean="0"/>
              <a:t>(Some background information:</a:t>
            </a:r>
          </a:p>
          <a:p>
            <a:r>
              <a:rPr lang="en-US" sz="1200" i="1" kern="1200" dirty="0" smtClean="0">
                <a:solidFill>
                  <a:schemeClr val="tx1"/>
                </a:solidFill>
                <a:latin typeface="+mn-lt"/>
                <a:ea typeface="+mn-ea"/>
                <a:cs typeface="+mn-cs"/>
              </a:rPr>
              <a:t>There are some power savings features the OS simply can’t manage as quickly as hardware can, due to the nature of the hardware design.  For example, AMD is shipping processors today where they manage the deeper ACPI c-states (processor idle sleep states) in hardware, due to the way in which they’ve chosen to integrate their memory controllers with the CPU, and the interaction with UMA graphics.  They still need OS to enter the first level idle state, then they h/w can go deeper opportunistically.  There are many other examples of this device-specific behavior.)</a:t>
            </a:r>
            <a:endParaRPr lang="en-US" i="1" baseline="0" dirty="0" smtClean="0"/>
          </a:p>
          <a:p>
            <a:endParaRPr lang="en-US" baseline="0" dirty="0" smtClean="0"/>
          </a:p>
          <a:p>
            <a:r>
              <a:rPr lang="en-US" baseline="0" dirty="0" smtClean="0"/>
              <a:t>Now, with the new / upcoming “flash memory” hybrid  hard disks introduced with Windows Vista or diskless servers booting from SAN (since Windows 2003),  and new disks needing half the energy compares to traditional disks, this area is addressed, too. Unfortunately there are no test results available describing the achieved power savings (if any!) with this technology). In the moment, SAN drives requires more energy than local drives, especially when you add the needed network components, so this is not an option purely seen from an energy point of view!</a:t>
            </a:r>
          </a:p>
          <a:p>
            <a:endParaRPr lang="en-US" baseline="0" dirty="0" smtClean="0"/>
          </a:p>
          <a:p>
            <a:r>
              <a:rPr lang="en-US" baseline="0" dirty="0" smtClean="0"/>
              <a:t>So let’s focus on the area where we can offer a solution today: the CPU.</a:t>
            </a:r>
          </a:p>
        </p:txBody>
      </p:sp>
      <p:sp>
        <p:nvSpPr>
          <p:cNvPr id="4" name="Slide Number Placeholder 3"/>
          <p:cNvSpPr>
            <a:spLocks noGrp="1"/>
          </p:cNvSpPr>
          <p:nvPr>
            <p:ph type="sldNum" sz="quarter" idx="10"/>
          </p:nvPr>
        </p:nvSpPr>
        <p:spPr/>
        <p:txBody>
          <a:bodyPr/>
          <a:lstStyle/>
          <a:p>
            <a:fld id="{B4CF5AEF-A6F2-4DF8-8337-404AF872996C}"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0735CD8B-D298-4ACD-B9D2-58CD595ED972}" type="datetime8">
              <a:rPr lang="en-US" smtClean="0"/>
              <a:pPr/>
              <a:t>3/5/2008 3:22 PM</a:t>
            </a:fld>
            <a:endParaRPr lang="en-US" smtClean="0"/>
          </a:p>
        </p:txBody>
      </p:sp>
      <p:sp>
        <p:nvSpPr>
          <p:cNvPr id="13315" name="Rectangle 7"/>
          <p:cNvSpPr>
            <a:spLocks noGrp="1" noChangeArrowheads="1"/>
          </p:cNvSpPr>
          <p:nvPr>
            <p:ph type="sldNum" sz="quarter" idx="5"/>
          </p:nvPr>
        </p:nvSpPr>
        <p:spPr>
          <a:noFill/>
        </p:spPr>
        <p:txBody>
          <a:bodyPr/>
          <a:lstStyle/>
          <a:p>
            <a:fld id="{C2F51D3A-8E10-4CCC-B933-E667CA3F5C87}" type="slidenum">
              <a:rPr lang="en-US" smtClean="0"/>
              <a:pPr/>
              <a:t>27</a:t>
            </a:fld>
            <a:endParaRPr lang="en-US" smtClean="0"/>
          </a:p>
        </p:txBody>
      </p:sp>
      <p:sp>
        <p:nvSpPr>
          <p:cNvPr id="13316" name="Rectangle 2"/>
          <p:cNvSpPr>
            <a:spLocks noGrp="1" noRot="1" noChangeAspect="1" noChangeArrowheads="1" noTextEdit="1"/>
          </p:cNvSpPr>
          <p:nvPr>
            <p:ph type="sldImg"/>
          </p:nvPr>
        </p:nvSpPr>
        <p:spPr>
          <a:xfrm>
            <a:off x="1143000" y="685800"/>
            <a:ext cx="4572000" cy="3429000"/>
          </a:xfrm>
          <a:ln/>
        </p:spPr>
      </p:sp>
      <p:sp>
        <p:nvSpPr>
          <p:cNvPr id="13317" name="Rectangle 3"/>
          <p:cNvSpPr>
            <a:spLocks noGrp="1" noChangeArrowheads="1"/>
          </p:cNvSpPr>
          <p:nvPr>
            <p:ph type="body" idx="1"/>
          </p:nvPr>
        </p:nvSpPr>
        <p:spPr>
          <a:xfrm>
            <a:off x="685800" y="4343400"/>
            <a:ext cx="5486400" cy="4114800"/>
          </a:xfrm>
          <a:noFill/>
          <a:ln/>
        </p:spPr>
        <p:txBody>
          <a:bodyPr/>
          <a:lstStyle/>
          <a:p>
            <a:pPr eaLnBrk="1" hangingPunct="1"/>
            <a:r>
              <a:rPr lang="en-US" dirty="0" smtClean="0"/>
              <a:t>The</a:t>
            </a:r>
            <a:r>
              <a:rPr lang="en-US" baseline="0" dirty="0" smtClean="0"/>
              <a:t> processor consumes most but was addressed first with the Mobile Chipsets and processors from Intel. The saving feature is proven within Windows XP since the year 2001, so there is no risk with is anymore. Microsoft is confident that this feature actually works that we have implemented it in Windows Server 2003, too [it has been supported natively since Windows XP in 2001] but not enabled by default due to lack of capable hardware at that time and enabled it by default in Windows Server 2008 (due to the new, capable servers sold today). This is our biggest saving offer right now to our customers and we will discuss it in more details on the next slides.</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D1816E3-CF13-4316-90B5-68EADF400A6D}" type="slidenum">
              <a:rPr lang="en-US"/>
              <a:pPr/>
              <a:t>28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Some energy numbers from Intel processors. Just</a:t>
            </a:r>
            <a:r>
              <a:rPr lang="en-US" baseline="0" dirty="0" smtClean="0"/>
              <a:t> highlight that modern processors might need much less energy than older ones, and as higher the frequency, the higher the energy needs. Nevertheless, when you purchase new servers, make a smart processor decision either within a single processor vendor (here: Intel) or by comparing different vendors (like AMD with Intel).</a:t>
            </a:r>
          </a:p>
          <a:p>
            <a:pPr eaLnBrk="1" hangingPunct="1"/>
            <a:endParaRPr lang="en-US" baseline="0" dirty="0" smtClean="0"/>
          </a:p>
          <a:p>
            <a:pPr eaLnBrk="1" hangingPunct="1"/>
            <a:r>
              <a:rPr lang="en-US" baseline="0" dirty="0" smtClean="0"/>
              <a:t>Again, right sizing your server needs upfront will allow you to purchase you need, and not you think you need! This can save you money at acquisition time as well as at runtime!</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Processors nowadays know different “states”. In the past there was the turbo switch on your 386 machine, remember? This switch changed the overall frequency of the whole system from 8 to 33 MHz (or something like this). Now, modern processors handle this differently due to the overall increased system complexity and the higher frequencies. You simply cannot run the whole system at 2+ GHz. </a:t>
            </a:r>
            <a:endParaRPr lang="de-CH"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Each processor model has its own boundaries of the highest (default) and lowest frequencies and the specific steps in between. Older processors knows a single state, newer up to 5. A good rule of thumb: as lower the frequency as lower the consumed energy. To find out the different states, the OS must be able to read the processor settings from the bios, specified in the ACPI specifications. In Windows 2008, we support Intel and AMD processors out of the box, in Windows Server 2003, you must install AMD add-ons. By default, Windows Server 2003 runs at the highest frequency level all the time, but you can enable dynamic frequency switching on certain systems. Enabling must be done in the bios as well as on the OS level. Switching today is then highly dynamic, done automatically of the OS if wished and might take a 1/10 of a second, so nothing people should be afraid about.</a:t>
            </a:r>
            <a:endParaRPr lang="de-CH"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(click)</a:t>
            </a:r>
            <a:endParaRPr lang="de-CH"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If you run Windows Server 2008 or have enabled this feature for Windows Server 2003 (SP1), Windows figures out the different states and changes between them automatically. In Windows Server 2008, you can even define the max and min states at certain systems from all of the available states if you want to set your own boundaries. The feature set for both server OS are described in much more details in the mentioned whitepapers in the resource list as we can give here just a highly simplified model for the short overview. </a:t>
            </a:r>
            <a:endParaRPr lang="de-CH"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(click)</a:t>
            </a:r>
            <a:endParaRPr lang="de-CH"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As you can see here in the AMD product information, each state is not only running at a different frequency, but uses different energy, too. Frequency and energy are related to each other; you cannot simply change the voltage / energy and run at certain frequencies. The physical models and more theory behind is described in the whitepapers and at the </a:t>
            </a:r>
            <a:r>
              <a:rPr lang="en-US" sz="1200" i="0" kern="1200" dirty="0" err="1" smtClean="0">
                <a:solidFill>
                  <a:schemeClr val="tx1"/>
                </a:solidFill>
                <a:latin typeface="+mn-lt"/>
                <a:ea typeface="+mn-ea"/>
                <a:cs typeface="+mn-cs"/>
              </a:rPr>
              <a:t>intel</a:t>
            </a:r>
            <a:r>
              <a:rPr lang="en-US" sz="1200" i="0" kern="1200" dirty="0" smtClean="0">
                <a:solidFill>
                  <a:schemeClr val="tx1"/>
                </a:solidFill>
                <a:latin typeface="+mn-lt"/>
                <a:ea typeface="+mn-ea"/>
                <a:cs typeface="+mn-cs"/>
              </a:rPr>
              <a:t> and AMD web pages. You see here by the AMD example that different processor states could be used and therefore the energy need of the processor changes. Clearly different frequencies are related to different processor performance, too: as higher the frequency, as more performance can be achieved. So it depends how much performance do you need at which frequency you can / want to run. </a:t>
            </a:r>
            <a:endParaRPr lang="de-CH"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4CF5AEF-A6F2-4DF8-8337-404AF872996C}"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a:t>
            </a:r>
            <a:r>
              <a:rPr lang="en-US" baseline="0" dirty="0" smtClean="0"/>
              <a:t> the frequency changes (related with the different p-states of the processor)  in Perfmon by monitoring the processor frequency over time; best together with the processor utilization: if the utilization raises, the frequency will go up, and  then drop again when the workload is over.</a:t>
            </a:r>
          </a:p>
          <a:p>
            <a:endParaRPr lang="en-US" baseline="0" dirty="0" smtClean="0"/>
          </a:p>
          <a:p>
            <a:r>
              <a:rPr lang="en-US" baseline="0" dirty="0" smtClean="0"/>
              <a:t>To show the </a:t>
            </a:r>
            <a:r>
              <a:rPr lang="en-US" baseline="0" dirty="0" err="1" smtClean="0"/>
              <a:t>perfmon</a:t>
            </a:r>
            <a:r>
              <a:rPr lang="en-US" baseline="0" dirty="0" smtClean="0"/>
              <a:t> example in real, simply open </a:t>
            </a:r>
            <a:r>
              <a:rPr lang="en-US" baseline="0" dirty="0" err="1" smtClean="0"/>
              <a:t>perfmon</a:t>
            </a:r>
            <a:r>
              <a:rPr lang="en-US" baseline="0" dirty="0" smtClean="0"/>
              <a:t> and ad the following  counters:</a:t>
            </a:r>
          </a:p>
          <a:p>
            <a:r>
              <a:rPr lang="en-US" baseline="0" dirty="0" smtClean="0"/>
              <a:t>Processor Performance: % of max frequency (all instances, though one might be enough). Keep the % Processor time and show both curves over time: if there is no or little load on the server, the frequency will drop to the lower limit you have configured or will stay on the upper limit and waste energy if you didn’t. This can be done on your presentation laptop, too. You might need to start the Perfmon application as an admin under Vista to see the processor performance counter object!</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great whitepaper which describes</a:t>
            </a:r>
            <a:r>
              <a:rPr lang="en-US" baseline="0" dirty="0" smtClean="0"/>
              <a:t> this slide in details (s. link below). In summary: You just activate the “state switch” feature in Windows Server 2003 like on would do on your laptop: </a:t>
            </a:r>
          </a:p>
          <a:p>
            <a:endParaRPr lang="en-US" baseline="0" dirty="0" smtClean="0"/>
          </a:p>
          <a:p>
            <a:r>
              <a:rPr lang="en-US" baseline="0" dirty="0" smtClean="0"/>
              <a:t>(Click)</a:t>
            </a:r>
          </a:p>
          <a:p>
            <a:endParaRPr lang="en-US" baseline="0" dirty="0" smtClean="0"/>
          </a:p>
          <a:p>
            <a:r>
              <a:rPr lang="en-US" baseline="0" dirty="0" smtClean="0"/>
              <a:t>In “control panel /energy settings” simply choose a different energy scheme than (max power / always on). There is a VBScript in the whitepaper which checks your processors for all available states and another script to set the energy states on your servers. The whitepaper can be found at </a:t>
            </a:r>
            <a:r>
              <a:rPr lang="en-US" sz="1400" dirty="0" smtClean="0">
                <a:hlinkClick r:id="rId3"/>
              </a:rPr>
              <a:t>http://www.microsoft.com/whdc/system/pnppwr/powermgmt/w2k3_ProcPower.mspx</a:t>
            </a:r>
            <a:endParaRPr lang="en-US" sz="1400" dirty="0" smtClean="0"/>
          </a:p>
          <a:p>
            <a:endParaRPr lang="en-US" baseline="0" dirty="0" smtClean="0"/>
          </a:p>
          <a:p>
            <a:r>
              <a:rPr lang="en-US" baseline="0" dirty="0" smtClean="0"/>
              <a:t>(click)</a:t>
            </a:r>
          </a:p>
          <a:p>
            <a:endParaRPr lang="en-US" dirty="0" smtClean="0"/>
          </a:p>
          <a:p>
            <a:r>
              <a:rPr lang="en-US" dirty="0" smtClean="0"/>
              <a:t>This feature is enabled</a:t>
            </a:r>
            <a:r>
              <a:rPr lang="en-US" baseline="0" dirty="0" smtClean="0"/>
              <a:t> at Windows Server 2008 by default (screenshot) remember though that this feature must be activated in the bios AND your hardware must actually allow the dynamic p-state switching.</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43DC89-1C84-482A-BCF5-F962E550D387}" type="slidenum">
              <a:rPr lang="en-US"/>
              <a:pPr/>
              <a:t>32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HP did some tests with the p-state technology with</a:t>
            </a:r>
            <a:r>
              <a:rPr lang="en-US" baseline="0" dirty="0" smtClean="0"/>
              <a:t> the common server model DL380 G5. The whitepaper is available at the HP website. The results are impressive:</a:t>
            </a:r>
          </a:p>
          <a:p>
            <a:pPr eaLnBrk="1" hangingPunct="1"/>
            <a:endParaRPr lang="en-US" baseline="0" dirty="0" smtClean="0"/>
          </a:p>
          <a:p>
            <a:pPr eaLnBrk="1" hangingPunct="1"/>
            <a:r>
              <a:rPr lang="en-US" baseline="0" dirty="0" smtClean="0"/>
              <a:t>If you set the processor fix to the lowest state, you loose performance. But is this performance lost noticeable for your end users? Remember they lived with a Pentium Pro server few years ago, while you now offering them a XEON </a:t>
            </a:r>
            <a:r>
              <a:rPr lang="en-US" baseline="0" dirty="0" err="1" smtClean="0"/>
              <a:t>multicore</a:t>
            </a:r>
            <a:r>
              <a:rPr lang="en-US" baseline="0" dirty="0" smtClean="0"/>
              <a:t> machine etc. So if you put the machine in the lowest state and fix the machine at that state, regardless how much load you put on the server, it is always running on the lowest voltage / frequency state and saves a lot of energy compares to the “always on” mode. So this is the easiest way to save energy. But you should allow the question why you have purchased this processor if you could have simply purchased another model at the beginning!</a:t>
            </a:r>
          </a:p>
          <a:p>
            <a:pPr eaLnBrk="1" hangingPunct="1"/>
            <a:endParaRPr lang="en-US" baseline="0" dirty="0" smtClean="0"/>
          </a:p>
          <a:p>
            <a:pPr eaLnBrk="1" hangingPunct="1"/>
            <a:r>
              <a:rPr lang="en-US" baseline="0" dirty="0" smtClean="0"/>
              <a:t>Interesting is the dynamic mode, the brown charts. You see up to 60% utilization that the dynamic mode saves nearly as much energy as the “always low” mode, because the processor finds enough time (&gt;40%) to switch back to the low modes. At 70%, the processor cannot switch anymore often enough so the dynamic mode is less energy efficient as the “always low” mode and this gets even worse and higher utilization. Nevertheless, the server actually needs the power of the processor at these utilization numbers and in the “always low” mode you would see a noticeable performance problem. So let’s take a look at the performance charts.</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43DC89-1C84-482A-BCF5-F962E550D387}" type="slidenum">
              <a:rPr lang="en-US"/>
              <a:pPr/>
              <a:t>33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This chart shows the performance comparison of</a:t>
            </a:r>
            <a:r>
              <a:rPr lang="en-US" baseline="0" dirty="0" smtClean="0"/>
              <a:t> the different processor p-states. The default line (0% loss of performance) is the high state processor mode, which uses the most energy, too.  When there is low utilization of the server, there is no measurable difference between the 3 modes: even the “always low” processor can handle these small work loads. While utilization increases, the dynamic mode switches nicely between the different processor modes. This allows to keep with the performance of the “always high” state (the zero % line) up to the overall 50-60% server utilization, but allows energy savings at the same time as we have seen in the previous slide.</a:t>
            </a:r>
          </a:p>
          <a:p>
            <a:pPr eaLnBrk="1" hangingPunct="1"/>
            <a:endParaRPr lang="en-US" baseline="0" dirty="0" smtClean="0"/>
          </a:p>
          <a:p>
            <a:pPr eaLnBrk="1" hangingPunct="1"/>
            <a:r>
              <a:rPr lang="en-US" baseline="0" dirty="0" smtClean="0"/>
              <a:t>Now, while the “always low” mode shows a noticeable performance problem from 60-70% utilization load on, the dynamic mode simply stops switching. At higher workloads, the dynamic mode simply does not switch anymore to the “low energy modes” and stays at the same level as the “always high” processor mode. There is more or less no performance difference between the dynamic mode and the “always high” mode, but also no measurable energy difference anymore (s. slide before).</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43DC89-1C84-482A-BCF5-F962E550D387}" type="slidenum">
              <a:rPr lang="en-US"/>
              <a:pPr/>
              <a:t>34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Overall, the dynamic mode seems to be a great compromise</a:t>
            </a:r>
            <a:r>
              <a:rPr lang="en-US" baseline="0" dirty="0" smtClean="0"/>
              <a:t> for a server: at high workloads, it’s has the same performance as the traditional mode “always one”. At low workloads, it saves as much energy as the “always low” mode. In between, it tries to achieve the best of both worlds. And everything is done automatically without manual investigations.</a:t>
            </a:r>
            <a:endParaRPr lang="en-US" dirty="0" smtClean="0"/>
          </a:p>
          <a:p>
            <a:pPr eaLnBrk="1" hangingPunct="1"/>
            <a:endParaRPr lang="en-US" dirty="0" smtClean="0"/>
          </a:p>
          <a:p>
            <a:pPr eaLnBrk="1" hangingPunct="1"/>
            <a:r>
              <a:rPr lang="en-US" dirty="0" smtClean="0"/>
              <a:t>Now, as most server systems run</a:t>
            </a:r>
            <a:r>
              <a:rPr lang="en-US" baseline="0" dirty="0" smtClean="0"/>
              <a:t> at low utilization loads, the dynamic processor modes of Windows Server 2003 and Windows Server 2008 allows to save energy while not affecting server performance. A short example from HP shows this in clear numbers:</a:t>
            </a:r>
          </a:p>
          <a:p>
            <a:pPr eaLnBrk="1" hangingPunct="1"/>
            <a:r>
              <a:rPr lang="en-US" baseline="0" dirty="0" smtClean="0"/>
              <a:t>The average saving was 12% on the server which will reduce the datacenter cooling costs accordingly. These 12% will not affect the server performance as there are always unused processor cycles where the frequency could drop. With 12% savings at the server level, the overall savings in direct costs are ~300KWh per server and year. If you add the indirect costs for cooling etc. At the end, this might sum up to 745 KWh per year per server. Both numbers are noticeable savings, achieved with little efforts and no initial upfront investments (beside changing software settings on your servers for Windows Server 2003 machines).</a:t>
            </a:r>
          </a:p>
          <a:p>
            <a:pPr eaLnBrk="1" hangingPunct="1"/>
            <a:endParaRPr lang="en-US" baseline="0" dirty="0" smtClean="0"/>
          </a:p>
          <a:p>
            <a:pPr eaLnBrk="1" hangingPunct="1"/>
            <a:r>
              <a:rPr lang="en-US" b="1" baseline="0" dirty="0" smtClean="0"/>
              <a:t>If you can achieve 12% on your hardware depends on many factors (from processor over server implementations to workload / load on the server). So don’t take the 12% for granted or even as a hard fact! It could be between 0 to ??%, but at least you just have to set some software switches and it will give you the best you can get!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a:t>
            </a:r>
            <a:r>
              <a:rPr lang="en-US" baseline="0" dirty="0" smtClean="0"/>
              <a:t> saving options  for servers:</a:t>
            </a:r>
            <a:endParaRPr lang="en-US" dirty="0" smtClean="0"/>
          </a:p>
          <a:p>
            <a:r>
              <a:rPr lang="en-US" dirty="0" smtClean="0"/>
              <a:t>Efficient</a:t>
            </a:r>
            <a:r>
              <a:rPr lang="en-US" baseline="0" dirty="0" smtClean="0"/>
              <a:t> hardware means first: efficient power supplies. They are more expensive and requires changes at your systems. Nevertheless this should be on your list for all future server purchases! Think about DC servers like the </a:t>
            </a:r>
            <a:r>
              <a:rPr lang="en-US" baseline="0" dirty="0" err="1" smtClean="0"/>
              <a:t>rackable</a:t>
            </a:r>
            <a:r>
              <a:rPr lang="en-US" baseline="0" dirty="0" smtClean="0"/>
              <a:t> server systems, too which brings even higher efficiency!</a:t>
            </a:r>
          </a:p>
          <a:p>
            <a:endParaRPr lang="en-US" baseline="0" dirty="0" smtClean="0"/>
          </a:p>
          <a:p>
            <a:r>
              <a:rPr lang="en-US" baseline="0" dirty="0" smtClean="0"/>
              <a:t>Without larger upfront investments, try the software options from Windows Server 2003 and later. </a:t>
            </a:r>
            <a:r>
              <a:rPr lang="en-US" dirty="0" smtClean="0"/>
              <a:t>The calculation is based only on the 300KWh (12%) savings HP has seen in their tests:</a:t>
            </a:r>
          </a:p>
          <a:p>
            <a:r>
              <a:rPr lang="en-US" dirty="0" smtClean="0"/>
              <a:t>Average Server: 400W, 12% savings</a:t>
            </a:r>
          </a:p>
          <a:p>
            <a:r>
              <a:rPr lang="en-US" dirty="0" smtClean="0"/>
              <a:t>2M servers,</a:t>
            </a:r>
            <a:r>
              <a:rPr lang="en-US" baseline="0" dirty="0" smtClean="0"/>
              <a:t> 50% on Windows = 1M servers</a:t>
            </a:r>
          </a:p>
          <a:p>
            <a:r>
              <a:rPr lang="en-US" baseline="0" dirty="0" smtClean="0"/>
              <a:t>1M servers x 400w x 24h x 365d x 12% savings: 420 </a:t>
            </a:r>
            <a:r>
              <a:rPr lang="en-US" baseline="0" dirty="0" err="1" smtClean="0"/>
              <a:t>gigawatt</a:t>
            </a:r>
            <a:r>
              <a:rPr lang="en-US" baseline="0" dirty="0" smtClean="0"/>
              <a:t> hours (</a:t>
            </a:r>
            <a:r>
              <a:rPr lang="en-US" baseline="0" dirty="0" err="1" smtClean="0"/>
              <a:t>GWh</a:t>
            </a:r>
            <a:r>
              <a:rPr lang="en-US" baseline="0" dirty="0" smtClean="0"/>
              <a:t>) savings worldwide per year </a:t>
            </a:r>
          </a:p>
          <a:p>
            <a:r>
              <a:rPr lang="en-US" baseline="0" dirty="0" smtClean="0"/>
              <a:t>(the average power plant is about the same size).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client side, we will speak about saving energy of</a:t>
            </a:r>
            <a:r>
              <a:rPr lang="en-US" baseline="0" dirty="0" smtClean="0"/>
              <a:t> course, too. This is a key area and Microsoft made a huge step forwards with Windows Vista to address this topic.</a:t>
            </a:r>
          </a:p>
          <a:p>
            <a:endParaRPr lang="en-US" baseline="0" dirty="0" smtClean="0"/>
          </a:p>
          <a:p>
            <a:r>
              <a:rPr lang="en-US" baseline="0" dirty="0" smtClean="0"/>
              <a:t>But beside, there are some more information about reducing carbon footprint overall.</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table shows the average energy needs for different PC types (business PC, barebones, laptops) WITHOUT displays for the PCs! 30” displays will take 150W (Apple Cinema HD), 24” is about 90W, but you find efficient ones with 40W, too.</a:t>
            </a:r>
          </a:p>
          <a:p>
            <a:pPr>
              <a:buFont typeface="Arial" pitchFamily="34" charset="0"/>
              <a:buNone/>
            </a:pPr>
            <a:r>
              <a:rPr lang="en-US" baseline="0" dirty="0" smtClean="0"/>
              <a:t> </a:t>
            </a:r>
          </a:p>
          <a:p>
            <a:pPr>
              <a:buFont typeface="Arial" pitchFamily="34" charset="0"/>
              <a:buChar char="•"/>
            </a:pPr>
            <a:r>
              <a:rPr lang="en-US" baseline="0" dirty="0" smtClean="0"/>
              <a:t>If someone wants to save much energy, laptops are the best way. With display, they consume much less than a normal PC alone.</a:t>
            </a:r>
          </a:p>
          <a:p>
            <a:pPr>
              <a:buFont typeface="Arial" pitchFamily="34" charset="0"/>
              <a:buNone/>
            </a:pPr>
            <a:endParaRPr lang="en-US" baseline="0" dirty="0" smtClean="0"/>
          </a:p>
          <a:p>
            <a:pPr>
              <a:buFont typeface="Arial" pitchFamily="34" charset="0"/>
              <a:buChar char="•"/>
            </a:pPr>
            <a:r>
              <a:rPr lang="en-US" baseline="0" dirty="0" smtClean="0"/>
              <a:t> Business PCs are a smart choice regarding the high volume numbers in all offices worldwide.</a:t>
            </a:r>
          </a:p>
          <a:p>
            <a:pPr>
              <a:buFont typeface="Arial" pitchFamily="34" charset="0"/>
              <a:buChar char="•"/>
            </a:pPr>
            <a:endParaRPr lang="en-US" baseline="0" dirty="0" smtClean="0"/>
          </a:p>
          <a:p>
            <a:pPr>
              <a:buFont typeface="Arial" pitchFamily="34" charset="0"/>
              <a:buChar char="•"/>
            </a:pPr>
            <a:r>
              <a:rPr lang="en-US" baseline="0" dirty="0" smtClean="0"/>
              <a:t> Private gamers will use more energy in their graphic cards alone than the normal PC with all additional devices (printers, display etc) together. Do you really need this graphic power? Sometimes, yes, sometimes no. Unfortunately there is no software switch to switch between cards on the fly, so you would need 2 PCs.</a:t>
            </a:r>
          </a:p>
          <a:p>
            <a:pPr>
              <a:buFont typeface="Arial" pitchFamily="34" charset="0"/>
              <a:buNone/>
            </a:pPr>
            <a:endParaRPr lang="en-US" baseline="0" dirty="0" smtClean="0"/>
          </a:p>
          <a:p>
            <a:pPr>
              <a:buFont typeface="Arial" pitchFamily="34" charset="0"/>
              <a:buNone/>
            </a:pPr>
            <a:r>
              <a:rPr lang="en-US" baseline="0" dirty="0" smtClean="0"/>
              <a:t>Nevertheless, most PCs can be switched off most of the times, which you should do to save a lot of wasted energy.  Interesting enough, PCs today will use more or less the same amount of “leak energy” (switched off) while in sleep mode (powering the RAM). So the sleep mode and the soft-off mode is as good as each other for most modern systems. Be aware that there are some negative exceptions, though!</a:t>
            </a:r>
          </a:p>
          <a:p>
            <a:pPr>
              <a:buFont typeface="Arial" pitchFamily="34" charset="0"/>
              <a:buNone/>
            </a:pPr>
            <a:endParaRPr lang="en-US" baseline="0" dirty="0" smtClean="0"/>
          </a:p>
          <a:p>
            <a:pPr>
              <a:buFont typeface="Arial" pitchFamily="34" charset="0"/>
              <a:buNone/>
            </a:pPr>
            <a:r>
              <a:rPr lang="en-US" baseline="0" dirty="0" smtClean="0"/>
              <a:t>(click)</a:t>
            </a:r>
          </a:p>
          <a:p>
            <a:pPr>
              <a:buFont typeface="Arial" pitchFamily="34" charset="0"/>
              <a:buNone/>
            </a:pPr>
            <a:r>
              <a:rPr lang="en-US" baseline="0" dirty="0" smtClean="0"/>
              <a:t>Highlight laptops: uses so much less than desktops (and they come with their own display already in the calculation</a:t>
            </a:r>
          </a:p>
          <a:p>
            <a:pPr>
              <a:buFont typeface="Arial" pitchFamily="34" charset="0"/>
              <a:buNone/>
            </a:pPr>
            <a:r>
              <a:rPr lang="en-US" baseline="0" dirty="0" smtClean="0"/>
              <a:t>Lowlight: high end graphic cards, sometimes needs the same amount as the rest of the systems!</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a:t>
            </a:r>
            <a:r>
              <a:rPr lang="en-US" baseline="0" dirty="0" smtClean="0"/>
              <a:t> the energy needs of a desktop are different compares with a server: servers have no display, and the graphic cards might be used in a different way. So a simple processor state switch will bring not much. Anyway, Windows allows you to use this feature since Windows 2000 on laptops, but nobody prevents you from doing the same on desktops, too.</a:t>
            </a:r>
          </a:p>
          <a:p>
            <a:endParaRPr lang="en-US" baseline="0" dirty="0" smtClean="0"/>
          </a:p>
          <a:p>
            <a:r>
              <a:rPr lang="en-US" baseline="0" dirty="0" smtClean="0"/>
              <a:t>Nevertheless, there are much more components and many of them can be now addressed with Windows Vista and a smart choice of hardware. Displays nowadays uses less energy than old CRT monitors, but with the increasing size of the displays and the demand for very bright displays, it went bad again. </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look at modern PCs, many of them</a:t>
            </a:r>
            <a:r>
              <a:rPr lang="en-US" baseline="0" dirty="0" smtClean="0"/>
              <a:t> do not offer a physical power switch anymore. </a:t>
            </a:r>
          </a:p>
          <a:p>
            <a:r>
              <a:rPr lang="en-US" baseline="0" dirty="0" smtClean="0"/>
              <a:t>The soft switch therefore leads to the fact that the PC will still consume energy if it’s powered down. This is little energy but measurable. At home, you might want to add a physical switch but this would prevent a media center to power on at night to record your movies. In the office, this might prevent your systems management tasks at night, so you will have to live with the leak current of the soft off. Luckily, modern PCs has a very low “leak” current as you have seen in the previous slide. (remember the table 2 slides before)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past, we confused the users with many different saving states. In Vista we consolidated them to “Sleep Mode”. This will allow a very quick resume time as it uses the memory instead of the hard disk for the system state. The sleep mode is so quick, that it might even “replace” the screen saver.</a:t>
            </a:r>
            <a:endParaRPr lang="en-US" dirty="0" smtClean="0"/>
          </a:p>
          <a:p>
            <a:endParaRPr lang="en-US" baseline="0" dirty="0" smtClean="0"/>
          </a:p>
          <a:p>
            <a:r>
              <a:rPr lang="en-US" baseline="0" dirty="0" smtClean="0"/>
              <a:t>To avoid data loss in case of a energy loss, Vista will create a hibernate file in addition. It won’t be used in normal circumstances but in case of a energy loss, it’s there. At a laptop, this is not needed as it has it’s own UPS: the build-in battery.</a:t>
            </a:r>
          </a:p>
          <a:p>
            <a:endParaRPr lang="en-US" baseline="0" dirty="0" smtClean="0"/>
          </a:p>
          <a:p>
            <a:r>
              <a:rPr lang="en-US" baseline="0" dirty="0" smtClean="0"/>
              <a:t>The sleep mode allows your users to sleep their PCs at night and allows your IT </a:t>
            </a:r>
            <a:r>
              <a:rPr lang="en-US" baseline="0" dirty="0" err="1" smtClean="0"/>
              <a:t>admins</a:t>
            </a:r>
            <a:r>
              <a:rPr lang="en-US" baseline="0" dirty="0" smtClean="0"/>
              <a:t> to manage the PCs as needed. In addition, we have seen 2 slides above that the sleep mode is most of the time as efficient as the soft-off mode, so there is no reason not to use it (when the hardware supports it and is not a bad </a:t>
            </a:r>
            <a:r>
              <a:rPr lang="en-US" baseline="0" dirty="0" err="1" smtClean="0"/>
              <a:t>exeption</a:t>
            </a:r>
            <a:r>
              <a:rPr lang="en-US" baseline="0" dirty="0" smtClean="0"/>
              <a:t> of the soft-off mode!)</a:t>
            </a:r>
          </a:p>
          <a:p>
            <a:endParaRPr lang="en-US" baseline="0" dirty="0" smtClean="0"/>
          </a:p>
          <a:p>
            <a:r>
              <a:rPr lang="en-US" dirty="0" smtClean="0"/>
              <a:t>(Click)</a:t>
            </a:r>
          </a:p>
          <a:p>
            <a:r>
              <a:rPr lang="en-US" dirty="0" smtClean="0"/>
              <a:t>Nowadays, </a:t>
            </a:r>
            <a:r>
              <a:rPr lang="en-US" dirty="0" err="1" smtClean="0"/>
              <a:t>WakeOnLan</a:t>
            </a:r>
            <a:r>
              <a:rPr lang="en-US" dirty="0" smtClean="0"/>
              <a:t> is implemented</a:t>
            </a:r>
            <a:r>
              <a:rPr lang="en-US" baseline="0" dirty="0" smtClean="0"/>
              <a:t> in all hardware. And modern systems management suites like System Center Configuration  Manager 2007comes with WOL technology to allow overnight software deployments and patching. So there is no technical excuse not to use this feature.</a:t>
            </a:r>
          </a:p>
          <a:p>
            <a:endParaRPr lang="en-US" baseline="0" dirty="0" smtClean="0"/>
          </a:p>
          <a:p>
            <a:r>
              <a:rPr lang="en-US" baseline="0" dirty="0" smtClean="0"/>
              <a:t>(click)</a:t>
            </a:r>
          </a:p>
          <a:p>
            <a:r>
              <a:rPr lang="en-US" dirty="0" smtClean="0"/>
              <a:t>Trusting your users is</a:t>
            </a:r>
            <a:r>
              <a:rPr lang="en-US" baseline="0" dirty="0" smtClean="0"/>
              <a:t> nice, but not smart. You need control about the devices to actually guarantee that they are switched off. This can be done centrally via group policies for example.</a:t>
            </a:r>
            <a:endParaRPr lang="en-US"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course the server options are in your PCs, too. They are enabled by default for laptops or can be enabled for desktops.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Highlight the options to centrally manage the PCs, worldwide, around the clock, wherever they are. Highlight the new sleep mode: single mode, might replace your screen saver?</a:t>
            </a:r>
          </a:p>
          <a:p>
            <a:endParaRPr lang="en-US" dirty="0" smtClean="0"/>
          </a:p>
          <a:p>
            <a:r>
              <a:rPr lang="en-US" dirty="0" smtClean="0"/>
              <a:t>All settings</a:t>
            </a:r>
            <a:r>
              <a:rPr lang="en-US" baseline="0" dirty="0" smtClean="0"/>
              <a:t> for Vista and for Windows Server 2008 are configurable via group policies. There are whitepapers at microsoft.com describing these features in details. The links are provided at the end of the slides.</a:t>
            </a:r>
          </a:p>
          <a:p>
            <a:endParaRPr lang="en-US" baseline="0" dirty="0" smtClean="0"/>
          </a:p>
          <a:p>
            <a:r>
              <a:rPr lang="en-US" baseline="0" dirty="0" smtClean="0"/>
              <a:t>(click)</a:t>
            </a:r>
          </a:p>
          <a:p>
            <a:r>
              <a:rPr lang="en-US" baseline="0" dirty="0" smtClean="0"/>
              <a:t>Example of the UI for the power settings in UI.</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look at the first table:</a:t>
            </a:r>
          </a:p>
          <a:p>
            <a:pPr>
              <a:buFont typeface="Arial" pitchFamily="34" charset="0"/>
              <a:buChar char="•"/>
            </a:pPr>
            <a:r>
              <a:rPr lang="en-US" baseline="0" dirty="0" smtClean="0"/>
              <a:t> If your machine is in idle mode, it consumes 60W. If it’s in sleep mode, it’s just 3W (like being switched off)</a:t>
            </a:r>
          </a:p>
          <a:p>
            <a:endParaRPr lang="en-US" baseline="0" dirty="0" smtClean="0"/>
          </a:p>
          <a:p>
            <a:pPr>
              <a:buFont typeface="Arial" pitchFamily="34" charset="0"/>
              <a:buChar char="•"/>
            </a:pPr>
            <a:r>
              <a:rPr lang="en-US" baseline="0" dirty="0" smtClean="0"/>
              <a:t> If your display is in idle mode, it consumes 35-60W. If it’s in sleep mode, it’s just 2W (a little bit more than being switched off).</a:t>
            </a:r>
          </a:p>
          <a:p>
            <a:pPr>
              <a:buFont typeface="Arial" pitchFamily="34" charset="0"/>
              <a:buChar char="•"/>
            </a:pPr>
            <a:endParaRPr lang="en-US" baseline="0" dirty="0" smtClean="0"/>
          </a:p>
          <a:p>
            <a:pPr>
              <a:buFont typeface="Arial" pitchFamily="34" charset="0"/>
              <a:buNone/>
            </a:pPr>
            <a:r>
              <a:rPr lang="en-US" baseline="0" dirty="0" smtClean="0"/>
              <a:t>This allows a big amount of savings, when you calculate 8h usage and 16h idle versus 16h sleep. Plus the sleep during the weekend as you can see in table 2.</a:t>
            </a:r>
          </a:p>
          <a:p>
            <a:pPr>
              <a:buFont typeface="Arial" pitchFamily="34" charset="0"/>
              <a:buNone/>
            </a:pPr>
            <a:endParaRPr lang="en-US" baseline="0" dirty="0" smtClean="0"/>
          </a:p>
          <a:p>
            <a:pPr>
              <a:buFont typeface="Arial" pitchFamily="34" charset="0"/>
              <a:buNone/>
            </a:pPr>
            <a:r>
              <a:rPr lang="en-US" baseline="0" dirty="0" smtClean="0"/>
              <a:t>(click)</a:t>
            </a:r>
          </a:p>
          <a:p>
            <a:pPr>
              <a:buFont typeface="Arial" pitchFamily="34" charset="0"/>
              <a:buNone/>
            </a:pPr>
            <a:r>
              <a:rPr lang="en-US" baseline="0" dirty="0" smtClean="0"/>
              <a:t>Now, due to the high numbers of clients, we do the financial calculation here as well: a single PC saves 120 – 150 CHF a year, which is for 500 PCs already 60,000 CHF a year! This allows you to purchase SA on your clients including the MDOP, for example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people</a:t>
            </a:r>
            <a:r>
              <a:rPr lang="en-US" baseline="0" dirty="0" smtClean="0"/>
              <a:t> save energy at home already, some for years, some started just recently. Saving energy means saving costs, too. This is becoming more and more important with increase energy costs worldwide, though Asia &amp; Europe might see higher costs already compares with America. But nearly all people will agree that smart usage of energy is common sense today. Overall, you can reduce the saving options to 2 simple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Avoid energy usage (costs) whenever possible: Switch off the lights if you don’t need them. This is the easiest and most efficient way to achieve savings!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After that, you can switch to new, more efficient technology like energy saving lights or LED technology. This will add some more savings but requires some initial investments, too.</a:t>
            </a:r>
          </a:p>
          <a:p>
            <a:endParaRPr lang="en-US" baseline="0" dirty="0" smtClean="0"/>
          </a:p>
          <a:p>
            <a:r>
              <a:rPr lang="en-US" baseline="0" dirty="0" smtClean="0"/>
              <a:t>The amount you can save is noticeable for most people: one smart used light bulb saves you one dinner with your spouse per year.</a:t>
            </a:r>
          </a:p>
          <a:p>
            <a:r>
              <a:rPr lang="en-US" baseline="0" dirty="0" smtClean="0"/>
              <a:t>Switching to a new technology will pay for itself in one year, but requires an upfront investment from you.</a:t>
            </a:r>
          </a:p>
          <a:p>
            <a:r>
              <a:rPr lang="en-US" baseline="0" dirty="0" smtClean="0"/>
              <a:t>In IT terms: the ROI is there, but without a budget, ROI means nothing.</a:t>
            </a:r>
          </a:p>
          <a:p>
            <a:endParaRPr lang="en-US" dirty="0" smtClean="0"/>
          </a:p>
          <a:p>
            <a:r>
              <a:rPr lang="en-US" dirty="0" smtClean="0"/>
              <a:t>Regarding the calculation:</a:t>
            </a:r>
            <a:r>
              <a:rPr lang="en-US" baseline="0" dirty="0" smtClean="0"/>
              <a:t> </a:t>
            </a:r>
          </a:p>
          <a:p>
            <a:r>
              <a:rPr lang="en-US" baseline="0" dirty="0" smtClean="0"/>
              <a:t>modify it to your local currency and change it to the local “kilowatt per hour” price from your regional energy supplier. </a:t>
            </a:r>
            <a:endParaRPr lang="en-US" dirty="0" smtClean="0"/>
          </a:p>
          <a:p>
            <a:r>
              <a:rPr lang="en-US" dirty="0" smtClean="0"/>
              <a:t>($ per KWh) x (876 – [219 or</a:t>
            </a:r>
            <a:r>
              <a:rPr lang="en-US" baseline="0" dirty="0" smtClean="0"/>
              <a:t> 44]</a:t>
            </a:r>
            <a:r>
              <a:rPr lang="en-US" dirty="0" smtClean="0"/>
              <a:t>) = the money you save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 focused so far on energy only, green</a:t>
            </a:r>
            <a:r>
              <a:rPr lang="en-US" baseline="0" dirty="0" smtClean="0"/>
              <a:t> IT is much broader. While everybody figured out today, that the paperless office is an unrealistic dream, the “less-paper” office could be achieved today. With Windows Server 2003 R2, you can assign printers to machines via group policies. With this, you could assign local printers to your roaming machines, so they do not print (or print at least less) at remote printers.</a:t>
            </a:r>
          </a:p>
          <a:p>
            <a:r>
              <a:rPr lang="en-US" baseline="0" dirty="0" smtClean="0"/>
              <a:t>You could also set the default printer settings to double side printing, 2 pages per side, eco mode to reduce the paper and toner needs for each printout. As most printouts are drafts or test prints, this avoids unnecessary print costs and environmental pollution.</a:t>
            </a:r>
          </a:p>
          <a:p>
            <a:endParaRPr lang="en-US" baseline="0" dirty="0" smtClean="0"/>
          </a:p>
          <a:p>
            <a:r>
              <a:rPr lang="en-US" baseline="0" dirty="0" smtClean="0"/>
              <a:t>Another step is to train people to use “electronic printers” like XPS or OneNote. Here, no paper is used at all, people can search within their prints easily and even annotate them. No tablet is needed to use OneNote efficiently, this works on any Windows machine running Windows XP or higher.</a:t>
            </a:r>
          </a:p>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OneNote 2007 can help to save the environment</a:t>
            </a:r>
          </a:p>
          <a:p>
            <a:r>
              <a:rPr lang="en-US" dirty="0" smtClean="0"/>
              <a:t>OneNote 2007 can greatly reduce our environmental footprint over using paper notebooks. By using OneNote as a digital </a:t>
            </a:r>
            <a:r>
              <a:rPr lang="en-US" dirty="0" err="1" smtClean="0"/>
              <a:t>notetaking</a:t>
            </a:r>
            <a:r>
              <a:rPr lang="en-US" dirty="0" smtClean="0"/>
              <a:t> and distribution tool, we can replace not only paper-based notebooks, but even things like learning, training, and on-boarding materials. This can help minimize the number of trees we cut down, paper and package processing and associated byproducts, as well as the fuel associated with shipping such materials via air or ground.</a:t>
            </a:r>
          </a:p>
          <a:p>
            <a:endParaRPr lang="en-US" dirty="0" smtClean="0"/>
          </a:p>
          <a:p>
            <a:r>
              <a:rPr lang="en-US" b="1" dirty="0" smtClean="0"/>
              <a:t>How Microsoft is reducing its carbon footprint with OneNote 2007</a:t>
            </a:r>
          </a:p>
          <a:p>
            <a:r>
              <a:rPr lang="en-US" dirty="0" smtClean="0"/>
              <a:t>Many teams at Microsoft have already changed many of their internal processes and materials to paperless versions. Existing training and on-boarding classes and their associated documentation have been converted into OneNote notebooks that are distributed electronically, and more and more are following this trend.</a:t>
            </a:r>
          </a:p>
          <a:p>
            <a:r>
              <a:rPr lang="en-US" dirty="0" smtClean="0"/>
              <a:t>Here are a few examples of areas where Microsoft is reducing the use of paper and packaging:</a:t>
            </a:r>
          </a:p>
          <a:p>
            <a:pPr>
              <a:buFont typeface="Arial" pitchFamily="34" charset="0"/>
              <a:buChar char="•"/>
            </a:pPr>
            <a:r>
              <a:rPr lang="en-US" dirty="0" smtClean="0"/>
              <a:t>Employee and Manager training classes </a:t>
            </a:r>
          </a:p>
          <a:p>
            <a:pPr>
              <a:buFont typeface="Arial" pitchFamily="34" charset="0"/>
              <a:buChar char="•"/>
            </a:pPr>
            <a:r>
              <a:rPr lang="en-US" dirty="0" smtClean="0"/>
              <a:t>New Employee Orientation </a:t>
            </a:r>
          </a:p>
          <a:p>
            <a:pPr>
              <a:buFont typeface="Arial" pitchFamily="34" charset="0"/>
              <a:buChar char="•"/>
            </a:pPr>
            <a:r>
              <a:rPr lang="en-US" dirty="0" smtClean="0"/>
              <a:t>Engineering Excellence classes </a:t>
            </a:r>
          </a:p>
          <a:p>
            <a:pPr>
              <a:buFont typeface="Arial" pitchFamily="34" charset="0"/>
              <a:buChar char="•"/>
            </a:pPr>
            <a:r>
              <a:rPr lang="en-US" dirty="0" smtClean="0"/>
              <a:t>Sales and Marketing materials </a:t>
            </a:r>
          </a:p>
          <a:p>
            <a:pPr>
              <a:buFont typeface="Arial" pitchFamily="34" charset="0"/>
              <a:buChar char="•"/>
            </a:pPr>
            <a:r>
              <a:rPr lang="en-US" dirty="0" smtClean="0"/>
              <a:t>Legal and Finance materials </a:t>
            </a:r>
          </a:p>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companies</a:t>
            </a:r>
            <a:r>
              <a:rPr lang="en-US" baseline="0" dirty="0" smtClean="0"/>
              <a:t> still uses paper workflows where people have to sign or fill out paper forms which will hardly be used later on like vacation requests or common approval / notification processes. MOSS 2007 based on SharePoint allows many of these workflows to be converted in electronic workflows. This avoids unnecessary printouts and allow much faster status reporting on these workflows. The Swiss Government has started to develop an e-government solution based on this technology which is offered to all interested organizations and which shows the capabilities of these workflows in a great way. The link (German only!) describes the solution:</a:t>
            </a:r>
          </a:p>
          <a:p>
            <a:r>
              <a:rPr lang="en-US" baseline="0" dirty="0" smtClean="0"/>
              <a:t>It’s describing a case management solution for government purposes, which could be reused in any other vertical, too. It includes scanner solutions to integrate papers / letters from citizens in the workflow, and handles the rest fully electronically.</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screen shots from the OXBA</a:t>
            </a:r>
            <a:r>
              <a:rPr lang="en-US" baseline="0" dirty="0" smtClean="0"/>
              <a:t> example. The solution is based on MOSS, but highly customizable to allow CI and other ideas to be implemented. The UI from the MOSS server farm is visible in the </a:t>
            </a:r>
            <a:r>
              <a:rPr lang="en-US" baseline="0" dirty="0" err="1" smtClean="0"/>
              <a:t>webbrowser</a:t>
            </a:r>
            <a:r>
              <a:rPr lang="en-US" baseline="0" dirty="0" smtClean="0"/>
              <a:t> but can be implemented in the Office UI, too </a:t>
            </a:r>
            <a:endParaRPr lang="en-US" dirty="0" smtClean="0"/>
          </a:p>
          <a:p>
            <a:endParaRPr lang="en-US" dirty="0" smtClean="0"/>
          </a:p>
          <a:p>
            <a:r>
              <a:rPr lang="en-US" dirty="0" smtClean="0"/>
              <a:t>(Click)</a:t>
            </a:r>
          </a:p>
          <a:p>
            <a:r>
              <a:rPr lang="en-US" dirty="0" smtClean="0"/>
              <a:t>You see the customized Office UI.</a:t>
            </a:r>
            <a:r>
              <a:rPr lang="en-US" baseline="0" dirty="0" smtClean="0"/>
              <a:t> At the right corner, the multi language add-ons are visible, a feature missing out of the box in MOSS 2007.</a:t>
            </a:r>
            <a:endParaRPr lang="en-US" dirty="0" smtClean="0"/>
          </a:p>
          <a:p>
            <a:endParaRPr lang="en-US" dirty="0" smtClean="0"/>
          </a:p>
          <a:p>
            <a:r>
              <a:rPr lang="en-US" dirty="0" smtClean="0"/>
              <a:t>(Click)</a:t>
            </a:r>
          </a:p>
          <a:p>
            <a:r>
              <a:rPr lang="en-US" dirty="0" smtClean="0"/>
              <a:t>A short overview of the different</a:t>
            </a:r>
            <a:r>
              <a:rPr lang="en-US" baseline="0" dirty="0" smtClean="0"/>
              <a:t> workflows we ship in the OXBA solution out of the box.</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travel today will</a:t>
            </a:r>
            <a:r>
              <a:rPr lang="en-US" baseline="0" dirty="0" smtClean="0"/>
              <a:t> have carbon footprint associated with it. Some travel more, some less. And it’s clear that not all travels can or even should be avoided! At the end we are humans and want to act and treated like humans which most often includes personal contacts including “touching” (smelling) the counterpart by shaking hands, kisses etc. depending on your culture. Nevertheless there are meetings which could be avoided at all and some which could be moved to audio / video or web conferencing. Without discussing the differences in details, it should be noticed that Microsoft is offering a full suite of solutions to address all the different needs of its customers: from small 1:1 conferences even with the free Windows Live messenger up to full company meetings with thousands of participants. The new roundtable device offering a 360 degrees panoramic view allows a new dimension of group conferencing compared to the classic video conferencing front to front.</a:t>
            </a:r>
            <a:endParaRPr lang="en-US"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Often forgotten</a:t>
            </a:r>
            <a:r>
              <a:rPr lang="en-US" baseline="0" dirty="0" smtClean="0"/>
              <a:t> in the energy discussion are devices other than laptops and desktops: PDAs, </a:t>
            </a:r>
            <a:r>
              <a:rPr lang="en-US" baseline="0" dirty="0" err="1" smtClean="0"/>
              <a:t>smartphones</a:t>
            </a:r>
            <a:r>
              <a:rPr lang="en-US" baseline="0" dirty="0" smtClean="0"/>
              <a:t> or whatever name people would like to use. If you simply compare devices, the PDA needs a fraction of the typical laptop in normal usage scenarios. </a:t>
            </a:r>
            <a:endParaRPr lang="en-US" dirty="0" smtClean="0"/>
          </a:p>
          <a:p>
            <a:endParaRPr lang="en-US" baseline="0" dirty="0" smtClean="0"/>
          </a:p>
          <a:p>
            <a:r>
              <a:rPr lang="en-US" baseline="0" dirty="0" smtClean="0"/>
              <a:t>Windows Mobile devices, available as phone or PDA devices offer nearly the same application support as full blown Windows devices: Office Mobile can be used to work on Word, Excel or OneNote documents and can sync / share them easily with PCs. Even </a:t>
            </a:r>
            <a:r>
              <a:rPr lang="en-US" baseline="0" dirty="0" err="1" smtClean="0"/>
              <a:t>Powerpoints</a:t>
            </a:r>
            <a:r>
              <a:rPr lang="en-US" baseline="0" dirty="0" smtClean="0"/>
              <a:t> can be reviewed on these devices (or edited with 3</a:t>
            </a:r>
            <a:r>
              <a:rPr lang="en-US" baseline="30000" dirty="0" smtClean="0"/>
              <a:t>rd</a:t>
            </a:r>
            <a:r>
              <a:rPr lang="en-US" baseline="0" dirty="0" smtClean="0"/>
              <a:t> party software). In addition there are several business applications available for Windows Mobile including Microsoft CRM or SQL mobile versions. Working on these devices is getting better more and more with larger screens &amp; high resolutions as well as integrated keyboards or voice control. Battery life is nowadays up to several days (phone versions) or at least a full working day (PDA) with Bluetooth, Wireless network or 3G / high speed connectivity.</a:t>
            </a:r>
          </a:p>
          <a:p>
            <a:r>
              <a:rPr lang="en-US" baseline="0" dirty="0" smtClean="0"/>
              <a:t>Together with GPS support and mapping applications like Pocket Streets and others, they can replace in certain scenarios the need for laptops.</a:t>
            </a:r>
          </a:p>
          <a:p>
            <a:endParaRPr lang="en-US" baseline="0" dirty="0" smtClean="0"/>
          </a:p>
          <a:p>
            <a:r>
              <a:rPr lang="en-US" baseline="0" dirty="0" smtClean="0"/>
              <a:t>With the latest versions of Windows Mobile, Microsoft is offering full systems management support including device encryption and Group Policy management.</a:t>
            </a:r>
          </a:p>
          <a:p>
            <a:endParaRPr lang="en-US" baseline="0"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important point</a:t>
            </a:r>
            <a:r>
              <a:rPr lang="en-US" baseline="0" dirty="0" smtClean="0"/>
              <a:t> here: You are in control with group Policies and Windows Vista. If you haven’t found so far a business case for Windows Vista, maybe the saving opportunities due to the guaranteed sleep mode might be one.</a:t>
            </a:r>
          </a:p>
          <a:p>
            <a:endParaRPr lang="en-US" baseline="0" dirty="0" smtClean="0"/>
          </a:p>
          <a:p>
            <a:r>
              <a:rPr lang="en-US" baseline="0" dirty="0" smtClean="0"/>
              <a:t>In addition, find out what you have and monitor the settings of your system to guarantee the most efficient environment for you. SC Configuration Manager with its DCM solution can help you with this challenge.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a:t>
            </a:r>
          </a:p>
          <a:p>
            <a:r>
              <a:rPr lang="en-US" dirty="0" smtClean="0"/>
              <a:t>While we have seen many options to save energy,</a:t>
            </a:r>
            <a:r>
              <a:rPr lang="en-US" baseline="0" dirty="0" smtClean="0"/>
              <a:t> most of them will come with some initial investments: </a:t>
            </a:r>
          </a:p>
          <a:p>
            <a:pPr>
              <a:buFont typeface="Arial" pitchFamily="34" charset="0"/>
              <a:buChar char="•"/>
            </a:pPr>
            <a:r>
              <a:rPr lang="en-US" baseline="0" dirty="0" smtClean="0"/>
              <a:t> smarter hardware, mainly more efficient power supplies and modern processors</a:t>
            </a:r>
          </a:p>
          <a:p>
            <a:pPr>
              <a:buFont typeface="Arial" pitchFamily="34" charset="0"/>
              <a:buChar char="•"/>
            </a:pPr>
            <a:r>
              <a:rPr lang="en-US" baseline="0" dirty="0" smtClean="0"/>
              <a:t> consolidation of machines whenever possible</a:t>
            </a:r>
          </a:p>
          <a:p>
            <a:pPr>
              <a:buFont typeface="Arial" pitchFamily="34" charset="0"/>
              <a:buChar char="•"/>
            </a:pPr>
            <a:r>
              <a:rPr lang="en-US" baseline="0" dirty="0" smtClean="0"/>
              <a:t> Switching to new technologies like LCD instead of monitors and business PCs / laptops instead of full blown PCs.</a:t>
            </a:r>
          </a:p>
          <a:p>
            <a:pPr>
              <a:buFont typeface="Arial" pitchFamily="34" charset="0"/>
              <a:buChar char="•"/>
            </a:pPr>
            <a:endParaRPr lang="en-US" baseline="0" dirty="0" smtClean="0"/>
          </a:p>
          <a:p>
            <a:pPr>
              <a:buFont typeface="Arial" pitchFamily="34" charset="0"/>
              <a:buNone/>
            </a:pPr>
            <a:r>
              <a:rPr lang="en-US" baseline="0" dirty="0" smtClean="0"/>
              <a:t>Beside, there are easy to use software settings in Windows you can try in addition. Even if you “just” save 12% on your servers with the features in Windows Server 2003 SP1 or Windows Server 2008, or you power off your clients when you don’t need them, guaranteed and not trusted on humans, you can save a lot of energy and the associated costs. While this will help you to use your money more efficient instead for energy, you can also do </a:t>
            </a:r>
            <a:r>
              <a:rPr lang="en-US" baseline="0" dirty="0" err="1" smtClean="0"/>
              <a:t>soemthing</a:t>
            </a:r>
            <a:r>
              <a:rPr lang="en-US" baseline="0" dirty="0" smtClean="0"/>
              <a:t> positive for the environment, as you will see on the next slide.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financial savings might not be interesting for</a:t>
            </a:r>
            <a:r>
              <a:rPr lang="en-US" baseline="0" dirty="0" smtClean="0"/>
              <a:t> your region due to cheap energy. Nevertheless, the energy costs will raise for sure in the future. And remember, the savings per clients per year are equivalent to the SA + MDOP amount so spend your money more wisely by investing in new functionality and not just “fuel”.</a:t>
            </a:r>
          </a:p>
          <a:p>
            <a:pPr lvl="0"/>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companies wants to be “green” so the other calculations are mainly for the “greenness” of these people. The example is for a midsize company. Many people can image these number much better than larger numbers. And they are impressive enough already so people will be willing to follow you afterwards:</a:t>
            </a:r>
          </a:p>
          <a:p>
            <a:pPr lvl="0"/>
            <a:endParaRPr lang="en-US" baseline="0" dirty="0" smtClean="0"/>
          </a:p>
          <a:p>
            <a:pPr lvl="0"/>
            <a:r>
              <a:rPr lang="en-US" dirty="0" smtClean="0"/>
              <a:t>Typical midsize company: 30 sever / 500 PCs:</a:t>
            </a:r>
          </a:p>
          <a:p>
            <a:pPr lvl="0"/>
            <a:endParaRPr lang="en-US" dirty="0" smtClean="0"/>
          </a:p>
          <a:p>
            <a:pPr lvl="0"/>
            <a:r>
              <a:rPr lang="en-US" dirty="0" smtClean="0"/>
              <a:t>Financial</a:t>
            </a:r>
            <a:r>
              <a:rPr lang="en-US" baseline="0" dirty="0" smtClean="0"/>
              <a:t> calculation (12% per server (</a:t>
            </a:r>
            <a:r>
              <a:rPr lang="en-US" baseline="0" dirty="0" err="1" smtClean="0"/>
              <a:t>s.a</a:t>
            </a:r>
            <a:r>
              <a:rPr lang="en-US" baseline="0" dirty="0" smtClean="0"/>
              <a:t>.) or 600 KW in average per client (</a:t>
            </a:r>
            <a:r>
              <a:rPr lang="en-US" baseline="0" dirty="0" err="1" smtClean="0"/>
              <a:t>s.a</a:t>
            </a:r>
            <a:r>
              <a:rPr lang="en-US" baseline="0" dirty="0" smtClean="0"/>
              <a:t>.))</a:t>
            </a:r>
            <a:endParaRPr lang="en-US" dirty="0" smtClean="0"/>
          </a:p>
          <a:p>
            <a:pPr lvl="0"/>
            <a:r>
              <a:rPr lang="en-US" dirty="0" smtClean="0"/>
              <a:t>Save 62,520 CHF per year (312,600 KWh / year)</a:t>
            </a:r>
          </a:p>
          <a:p>
            <a:pPr lvl="0"/>
            <a:r>
              <a:rPr lang="en-US" dirty="0" smtClean="0"/>
              <a:t>30 server x 400W</a:t>
            </a:r>
            <a:r>
              <a:rPr lang="en-US" baseline="0" dirty="0" smtClean="0"/>
              <a:t> </a:t>
            </a:r>
            <a:r>
              <a:rPr lang="en-US" dirty="0" smtClean="0"/>
              <a:t>x 24h x 365d * 12% 	=   12,614 KW</a:t>
            </a:r>
          </a:p>
          <a:p>
            <a:pPr lvl="0"/>
            <a:r>
              <a:rPr lang="en-US" dirty="0" smtClean="0"/>
              <a:t>500 PC x 600 KW savings 		= 300,000 KW</a:t>
            </a:r>
          </a:p>
          <a:p>
            <a:pPr lvl="0"/>
            <a:endParaRPr lang="en-US" dirty="0" smtClean="0"/>
          </a:p>
          <a:p>
            <a:pPr lvl="0"/>
            <a:r>
              <a:rPr lang="en-US" dirty="0" smtClean="0"/>
              <a:t>The</a:t>
            </a:r>
            <a:r>
              <a:rPr lang="en-US" baseline="0" dirty="0" smtClean="0"/>
              <a:t> other calculation:</a:t>
            </a:r>
            <a:endParaRPr lang="en-US" dirty="0" smtClean="0"/>
          </a:p>
          <a:p>
            <a:pPr lvl="0"/>
            <a:r>
              <a:rPr lang="en-US" dirty="0" smtClean="0"/>
              <a:t>1,000 KWh ~</a:t>
            </a:r>
            <a:r>
              <a:rPr lang="en-US" baseline="0" dirty="0" smtClean="0"/>
              <a:t> 0,338 t </a:t>
            </a:r>
            <a:r>
              <a:rPr lang="en-US" dirty="0" smtClean="0"/>
              <a:t>CO</a:t>
            </a:r>
            <a:r>
              <a:rPr lang="en-US" baseline="-20000" dirty="0" smtClean="0"/>
              <a:t>2</a:t>
            </a:r>
            <a:r>
              <a:rPr lang="en-US" baseline="0" dirty="0" smtClean="0"/>
              <a:t> (coal) or 0,198t </a:t>
            </a:r>
            <a:r>
              <a:rPr lang="en-US" dirty="0" smtClean="0"/>
              <a:t>CO</a:t>
            </a:r>
            <a:r>
              <a:rPr lang="en-US" baseline="-20000" dirty="0" smtClean="0"/>
              <a:t>2</a:t>
            </a:r>
            <a:r>
              <a:rPr lang="en-US" baseline="0" dirty="0" smtClean="0"/>
              <a:t> (gas) (industry numbers) </a:t>
            </a:r>
          </a:p>
          <a:p>
            <a:pPr lvl="0"/>
            <a:r>
              <a:rPr lang="en-US" baseline="0" dirty="0" smtClean="0"/>
              <a:t>The average coal power plant (listed at WWF) will generate 0,4t of </a:t>
            </a:r>
            <a:r>
              <a:rPr lang="en-US" dirty="0" smtClean="0"/>
              <a:t>CO</a:t>
            </a:r>
            <a:r>
              <a:rPr lang="en-US" baseline="-20000" dirty="0" smtClean="0"/>
              <a:t>2</a:t>
            </a:r>
            <a:r>
              <a:rPr lang="en-US" baseline="0" dirty="0" smtClean="0"/>
              <a:t> per 1,000 KWh</a:t>
            </a:r>
          </a:p>
          <a:p>
            <a:pPr lvl="0"/>
            <a:r>
              <a:rPr lang="en-US" baseline="0" dirty="0" smtClean="0"/>
              <a:t>The worst coal power plants (listed at WWF) will even generate 1,3t of </a:t>
            </a:r>
            <a:r>
              <a:rPr lang="en-US" dirty="0" smtClean="0"/>
              <a:t>CO</a:t>
            </a:r>
            <a:r>
              <a:rPr lang="en-US" baseline="-20000" dirty="0" smtClean="0"/>
              <a:t>2</a:t>
            </a:r>
            <a:r>
              <a:rPr lang="en-US" baseline="0" dirty="0" smtClean="0"/>
              <a:t> per 1,000 KWh</a:t>
            </a:r>
          </a:p>
          <a:p>
            <a:pPr lvl="0"/>
            <a:r>
              <a:rPr lang="en-US" baseline="0" dirty="0" smtClean="0"/>
              <a:t>The saved energy of 312,000 KWh is around 62,4t </a:t>
            </a:r>
            <a:r>
              <a:rPr lang="en-US" dirty="0" smtClean="0"/>
              <a:t>CO</a:t>
            </a:r>
            <a:r>
              <a:rPr lang="en-US" baseline="-20000" dirty="0" smtClean="0"/>
              <a:t>2 </a:t>
            </a:r>
            <a:r>
              <a:rPr lang="en-US" baseline="0" dirty="0" smtClean="0"/>
              <a:t> for gas or 105 for </a:t>
            </a:r>
            <a:r>
              <a:rPr lang="en-US" dirty="0" smtClean="0"/>
              <a:t>CO</a:t>
            </a:r>
            <a:r>
              <a:rPr lang="en-US" baseline="-20000" dirty="0" smtClean="0"/>
              <a:t>2 </a:t>
            </a:r>
            <a:r>
              <a:rPr lang="en-US" baseline="0" dirty="0" smtClean="0"/>
              <a:t>coal power plants (vendor information, not WWF).</a:t>
            </a:r>
          </a:p>
          <a:p>
            <a:pPr lvl="0"/>
            <a:r>
              <a:rPr lang="en-US" baseline="0" dirty="0" smtClean="0"/>
              <a:t>Nuclear energy requires also a lot of </a:t>
            </a:r>
            <a:r>
              <a:rPr lang="en-US" dirty="0" smtClean="0"/>
              <a:t>CO</a:t>
            </a:r>
            <a:r>
              <a:rPr lang="en-US" baseline="-20000" dirty="0" smtClean="0"/>
              <a:t>2 </a:t>
            </a:r>
            <a:r>
              <a:rPr lang="en-US" baseline="0" dirty="0" smtClean="0"/>
              <a:t>during production of the nuclear energy pellets. They are not better than the mentioned coal and gas power plants. </a:t>
            </a:r>
          </a:p>
          <a:p>
            <a:pPr lvl="0"/>
            <a:endParaRPr lang="en-US" baseline="0" dirty="0" smtClean="0"/>
          </a:p>
          <a:p>
            <a:pPr lvl="0"/>
            <a:r>
              <a:rPr lang="en-US" baseline="0" dirty="0" smtClean="0"/>
              <a:t>The EU recommendation for cars is 130g </a:t>
            </a:r>
            <a:r>
              <a:rPr lang="en-US" dirty="0" smtClean="0"/>
              <a:t>CO</a:t>
            </a:r>
            <a:r>
              <a:rPr lang="en-US" baseline="-20000" dirty="0" smtClean="0"/>
              <a:t>2 </a:t>
            </a:r>
            <a:r>
              <a:rPr lang="en-US" baseline="0" dirty="0" smtClean="0"/>
              <a:t>per km. With 12,000 KM per year (average utilization for most insurance companies) this will give us 1,56t </a:t>
            </a:r>
            <a:r>
              <a:rPr lang="en-US" dirty="0" smtClean="0"/>
              <a:t>CO</a:t>
            </a:r>
            <a:r>
              <a:rPr lang="en-US" baseline="-20000" dirty="0" smtClean="0"/>
              <a:t>2 </a:t>
            </a:r>
            <a:r>
              <a:rPr lang="en-US" baseline="0" dirty="0" smtClean="0"/>
              <a:t>per car per year. With the 62,4t or 105t </a:t>
            </a:r>
            <a:r>
              <a:rPr lang="en-US" dirty="0" smtClean="0"/>
              <a:t>CO</a:t>
            </a:r>
            <a:r>
              <a:rPr lang="en-US" baseline="-20000" dirty="0" smtClean="0"/>
              <a:t>2</a:t>
            </a:r>
            <a:r>
              <a:rPr lang="en-US" baseline="0" dirty="0" smtClean="0"/>
              <a:t> above this will bring us to 40 or 67 cars or the 53 cars in average of coal and gas.</a:t>
            </a:r>
          </a:p>
          <a:p>
            <a:pPr lvl="0"/>
            <a:endParaRPr lang="en-US" baseline="0" dirty="0" smtClean="0"/>
          </a:p>
          <a:p>
            <a:pPr lvl="0"/>
            <a:r>
              <a:rPr lang="en-US" baseline="0" dirty="0" smtClean="0"/>
              <a:t>Now for the trees:</a:t>
            </a:r>
          </a:p>
          <a:p>
            <a:pPr lvl="0"/>
            <a:r>
              <a:rPr lang="en-US" baseline="0" dirty="0" smtClean="0"/>
              <a:t>They are converting 1,4 to 15t C per </a:t>
            </a:r>
            <a:r>
              <a:rPr lang="en-US" baseline="0" dirty="0" err="1" smtClean="0"/>
              <a:t>Hektar</a:t>
            </a:r>
            <a:r>
              <a:rPr lang="en-US" baseline="0" dirty="0" smtClean="0"/>
              <a:t> (10,000m</a:t>
            </a:r>
            <a:r>
              <a:rPr lang="en-US" baseline="30000" dirty="0" smtClean="0"/>
              <a:t>2</a:t>
            </a:r>
            <a:r>
              <a:rPr lang="en-US" baseline="0" dirty="0" smtClean="0"/>
              <a:t>) of wood, depending on the kind of trees growing there. The average is 2-5t </a:t>
            </a:r>
            <a:r>
              <a:rPr lang="en-US" dirty="0" smtClean="0"/>
              <a:t>CO</a:t>
            </a:r>
            <a:r>
              <a:rPr lang="en-US" baseline="-20000" dirty="0" smtClean="0"/>
              <a:t>2 </a:t>
            </a:r>
            <a:r>
              <a:rPr lang="en-US" baseline="0" dirty="0" smtClean="0"/>
              <a:t>per </a:t>
            </a:r>
            <a:r>
              <a:rPr lang="en-US" baseline="0" dirty="0" err="1" smtClean="0"/>
              <a:t>Hektar</a:t>
            </a:r>
            <a:r>
              <a:rPr lang="en-US" baseline="0" dirty="0" smtClean="0"/>
              <a:t>. So for 62,4t </a:t>
            </a:r>
            <a:r>
              <a:rPr lang="en-US" dirty="0" smtClean="0"/>
              <a:t>CO</a:t>
            </a:r>
            <a:r>
              <a:rPr lang="en-US" baseline="-20000" dirty="0" smtClean="0"/>
              <a:t>2 </a:t>
            </a:r>
            <a:r>
              <a:rPr lang="en-US" baseline="0" dirty="0" smtClean="0"/>
              <a:t>we would need 170,000 m2 (with 3t in average) or 350,000 (3t in average) for 105t </a:t>
            </a:r>
            <a:r>
              <a:rPr lang="en-US" dirty="0" smtClean="0"/>
              <a:t>CO</a:t>
            </a:r>
            <a:r>
              <a:rPr lang="en-US" baseline="-20000" dirty="0" smtClean="0"/>
              <a:t>2 </a:t>
            </a:r>
            <a:r>
              <a:rPr lang="en-US" baseline="0" dirty="0" smtClean="0"/>
              <a:t>of coal power plants.</a:t>
            </a:r>
          </a:p>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often in the presentation</a:t>
            </a:r>
            <a:r>
              <a:rPr lang="en-US" baseline="0" dirty="0" smtClean="0"/>
              <a:t>, knowing is always the key to improve. You a all know a similar quote like:</a:t>
            </a:r>
          </a:p>
          <a:p>
            <a:r>
              <a:rPr lang="en-US" baseline="0" dirty="0" smtClean="0"/>
              <a:t>If you cannot measure it, you cannot improve it. And that’s true.</a:t>
            </a:r>
          </a:p>
          <a:p>
            <a:r>
              <a:rPr lang="en-US" baseline="0" dirty="0" smtClean="0"/>
              <a:t>System Center Configuration Manager is key for your infrastructure for all kind of areas: components, settings (and licenses etc, too). </a:t>
            </a:r>
          </a:p>
          <a:p>
            <a:r>
              <a:rPr lang="en-US" baseline="0" dirty="0" smtClean="0"/>
              <a:t>For your company, you might be interested to hear that Microsoft Dynamics AX has started to work on a new dashboard to monitor your company carbon footprint. An ERP tool is probably the best way to do this, as it has all your company information in a single place.</a:t>
            </a:r>
          </a:p>
          <a:p>
            <a:endParaRPr lang="en-US" baseline="0" dirty="0" smtClean="0"/>
          </a:p>
          <a:p>
            <a:r>
              <a:rPr lang="en-US" baseline="0" dirty="0" smtClean="0"/>
              <a:t>A similar dashboard is currently created together </a:t>
            </a:r>
            <a:r>
              <a:rPr lang="en-US" baseline="0" smtClean="0"/>
              <a:t>with and for </a:t>
            </a:r>
            <a:r>
              <a:rPr lang="en-US" baseline="0" dirty="0" smtClean="0"/>
              <a:t>communities and cities and will be released end of </a:t>
            </a:r>
            <a:r>
              <a:rPr lang="en-US" baseline="0" smtClean="0"/>
              <a:t>2007 .</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(move the discussion now over to IT):</a:t>
            </a:r>
          </a:p>
          <a:p>
            <a:r>
              <a:rPr lang="en-US" baseline="0" dirty="0" smtClean="0"/>
              <a:t>Energy does matter, not only in IT. The reason is the associated cost with the energy needs. There are direct costs and indirect costs related to energy. We will focus on direct costs first: the energy costs needed to run the current IT environment. </a:t>
            </a:r>
          </a:p>
          <a:p>
            <a:endParaRPr lang="en-US" baseline="0" dirty="0" smtClean="0"/>
          </a:p>
          <a:p>
            <a:r>
              <a:rPr lang="en-US" baseline="0" dirty="0" smtClean="0"/>
              <a:t>Ask if the customer already measure their energy needs and have the costs in their IT budget. Nearly no IT person will be able to answer the energy cost question, as most often energy costs are within the facility group of the customers. This fact often prevents saving efforts: what cannot be measured cannot be optimized. And whom should you reward for saving efforts if the savings cannot be related to someone?</a:t>
            </a:r>
          </a:p>
          <a:p>
            <a:endParaRPr lang="en-US" baseline="0" dirty="0" smtClean="0"/>
          </a:p>
          <a:p>
            <a:r>
              <a:rPr lang="en-US" baseline="0" dirty="0" smtClean="0"/>
              <a:t>Ask your customer what they would do if they would need to cover the additional 7% in their IT budget. Ask what 7% actually would be in real currency to make the picture more realistic! Ask if they would THEN start thinking about new purchase criteria: energy consumption of IT components!</a:t>
            </a:r>
          </a:p>
          <a:p>
            <a:endParaRPr lang="en-US" baseline="0" dirty="0" smtClean="0"/>
          </a:p>
          <a:p>
            <a:r>
              <a:rPr lang="en-US" baseline="0" dirty="0" smtClean="0"/>
              <a:t>[regarding the 7%]:</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direct costs of IT can be estimated quickly: assume 3,500KWh energy needs per server per year (multiply by number of servers) and 700KWh per client (multiply by number of clients). For a midsize company (30 servers, 500 PCs), this is around 455,000 KWh a year. At 0,2 CHF per KWh, this is around 91,000 CHF per year. This estimation does not include cooling, network, storage, printers, datacenter etc. so this is the minimum prize you would pay for the energy needs. For most midsize customers, this amount (91,000 CHF) is more than 7% of the budget (which would be 1,3 Mio CHF)</a:t>
            </a:r>
          </a:p>
          <a:p>
            <a:endParaRPr lang="en-US" baseline="0" dirty="0" smtClean="0"/>
          </a:p>
          <a:p>
            <a:r>
              <a:rPr lang="en-US" baseline="0" dirty="0" smtClean="0"/>
              <a:t>(click)</a:t>
            </a:r>
          </a:p>
          <a:p>
            <a:r>
              <a:rPr lang="en-US" baseline="0" dirty="0" smtClean="0"/>
              <a:t>Show the example of Germany: the energy market was opened 6 years ago. During this new “open market” time, the costs have increased over 36%, although the competition between the energy suppliers was now possible. And with the increasing energy needs worldwide, it is more than likely that the energy costs will raise again. Some analysts thinks it will even double in the next 5 years. Would your customer love to see the raising energy costs on their IT </a:t>
            </a:r>
            <a:r>
              <a:rPr lang="en-US" baseline="0" dirty="0" err="1" smtClean="0"/>
              <a:t>p&amp;l</a:t>
            </a:r>
            <a:r>
              <a:rPr lang="en-US" baseline="0" dirty="0" smtClean="0"/>
              <a:t>? </a:t>
            </a:r>
          </a:p>
          <a:p>
            <a:endParaRPr lang="en-US" baseline="0" dirty="0" smtClean="0"/>
          </a:p>
          <a:p>
            <a:r>
              <a:rPr lang="en-US" baseline="0" dirty="0" smtClean="0"/>
              <a:t>[indirect costs of energy]</a:t>
            </a:r>
          </a:p>
          <a:p>
            <a:r>
              <a:rPr lang="en-US" baseline="0" dirty="0" smtClean="0"/>
              <a:t>So far we only spoke about the direct costs. But unfortunately, you cannot just consume more and more energy according to your energy needs. There is an upper limit, defined per regional energy supplier. You cannot put unlimited energy through a dedicated power line, or even produce this unlimited energy. And the end, this could mean in best case you have to purchase a new power line to your buildings / datacenters, or in worst case you have to move to a new location offering the required energy. Who will cover these indirect costs?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people will be  surprised to hear that there are huge difference for servers in the energy needs and efficiency. Regarding the calculation: </a:t>
            </a:r>
          </a:p>
          <a:p>
            <a:r>
              <a:rPr lang="en-US" baseline="0" dirty="0" smtClean="0"/>
              <a:t>the average 1u (pizza box) server consumes 400W per hour: 400w x 24 x 365 = 3505 KWh / year</a:t>
            </a:r>
          </a:p>
          <a:p>
            <a:r>
              <a:rPr lang="en-US" baseline="0" dirty="0" smtClean="0"/>
              <a:t>Energy costs with (0,2 </a:t>
            </a:r>
            <a:r>
              <a:rPr lang="en-US" baseline="0" dirty="0" err="1" smtClean="0"/>
              <a:t>Rp</a:t>
            </a:r>
            <a:r>
              <a:rPr lang="en-US" baseline="0" dirty="0" smtClean="0"/>
              <a:t> per KWh): 700 CHF or over 3 years: 2,100 CHF </a:t>
            </a:r>
          </a:p>
          <a:p>
            <a:r>
              <a:rPr lang="en-US" baseline="0" dirty="0" smtClean="0"/>
              <a:t>This is close to the server cost: A HP </a:t>
            </a:r>
            <a:r>
              <a:rPr lang="en-US" baseline="0" dirty="0" err="1" smtClean="0"/>
              <a:t>Proliant</a:t>
            </a:r>
            <a:r>
              <a:rPr lang="en-US" baseline="0" dirty="0" smtClean="0"/>
              <a:t> DL 145 is about 1600 CHF, a DL 360 is about 2600 CHF.</a:t>
            </a:r>
          </a:p>
          <a:p>
            <a:endParaRPr lang="en-US" baseline="0" dirty="0" smtClean="0"/>
          </a:p>
          <a:p>
            <a:r>
              <a:rPr lang="en-US" baseline="0" dirty="0" smtClean="0"/>
              <a:t>Now power consumption of the server is normally only 30% of the overall energy costs in a datacenter, so the running costs might be up to 6,000 CHF for 3 years. This might be higher than your acquisition costs! So if you purchase a model which is 10% more efficient in energy, it could cost even more than 10% more than the inefficient server as energy costs are similar or even higher than acquisition costs. </a:t>
            </a:r>
          </a:p>
        </p:txBody>
      </p:sp>
      <p:sp>
        <p:nvSpPr>
          <p:cNvPr id="4" name="Slide Number Placeholder 3"/>
          <p:cNvSpPr>
            <a:spLocks noGrp="1"/>
          </p:cNvSpPr>
          <p:nvPr>
            <p:ph type="sldNum" sz="quarter" idx="10"/>
          </p:nvPr>
        </p:nvSpPr>
        <p:spPr/>
        <p:txBody>
          <a:bodyPr/>
          <a:lstStyle/>
          <a:p>
            <a:fld id="{216A3192-DA10-449D-8C87-F5B97EDED14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Microsoft itself</a:t>
            </a:r>
            <a:r>
              <a:rPr lang="en-US" baseline="0" dirty="0" smtClean="0"/>
              <a:t> has clear guidelines to be a “good citizen” in all areas; but in environmental aspects, too. Avoiding waste, recycling as much as possible and using renewable resources are clear guidelines for the company. In addition, we are helping others to take care about the e-waste:</a:t>
            </a:r>
          </a:p>
          <a:p>
            <a:endParaRPr lang="en-US" baseline="0"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How Digital Pipeline works</a:t>
            </a:r>
          </a:p>
          <a:p>
            <a:r>
              <a:rPr lang="en-US" dirty="0" smtClean="0"/>
              <a:t>Digital Pipeline connects </a:t>
            </a:r>
            <a:r>
              <a:rPr lang="en-US" dirty="0" err="1" smtClean="0"/>
              <a:t>organisations</a:t>
            </a:r>
            <a:r>
              <a:rPr lang="en-US" dirty="0" smtClean="0"/>
              <a:t> who wish to donate used computers to organizations that need them. We have established a group of trusted Partners who operate under the highest ethical and quality standards, to facilitate the refurbishment and distribution of used computers to Beneficiaries.</a:t>
            </a:r>
          </a:p>
          <a:p>
            <a:endParaRPr lang="en-US" dirty="0" smtClean="0"/>
          </a:p>
          <a:p>
            <a:r>
              <a:rPr lang="en-US" dirty="0" smtClean="0"/>
              <a:t>Making a donation: </a:t>
            </a:r>
          </a:p>
          <a:p>
            <a:r>
              <a:rPr lang="en-US" dirty="0" smtClean="0"/>
              <a:t>There are three ways to make a donation. </a:t>
            </a:r>
          </a:p>
          <a:p>
            <a:r>
              <a:rPr lang="en-US" dirty="0" smtClean="0"/>
              <a:t>The first option enables </a:t>
            </a:r>
            <a:r>
              <a:rPr lang="en-US" dirty="0" err="1" smtClean="0"/>
              <a:t>organisations</a:t>
            </a:r>
            <a:r>
              <a:rPr lang="en-US" dirty="0" smtClean="0"/>
              <a:t> to donate their own used PCs to DP Deployment Agents who </a:t>
            </a:r>
            <a:r>
              <a:rPr lang="en-US" dirty="0" err="1" smtClean="0"/>
              <a:t>specialise</a:t>
            </a:r>
            <a:r>
              <a:rPr lang="en-US" dirty="0" smtClean="0"/>
              <a:t> in providing refurbished computers to technologically excluded schools and communities in Africa and other parts of the world. </a:t>
            </a:r>
          </a:p>
          <a:p>
            <a:r>
              <a:rPr lang="en-US" dirty="0" smtClean="0"/>
              <a:t>Deployment Agents manage the whole process from start to finish, including collection and refurbishment of the donor’s PCs to Digital Pipeline standards so they are ready for use by Beneficiaries. These standards require every PC to be data wiped by DP </a:t>
            </a:r>
            <a:r>
              <a:rPr lang="en-US" dirty="0" err="1" smtClean="0"/>
              <a:t>Refurbishers</a:t>
            </a:r>
            <a:r>
              <a:rPr lang="en-US" dirty="0" smtClean="0"/>
              <a:t> using approved data eradication software products to protect the Donor’s privacy. All partners who handle donated PCs are expected to do so in a legally compliant and ethical way that protects the interests of Donors and Beneficiaries. </a:t>
            </a:r>
          </a:p>
          <a:p>
            <a:r>
              <a:rPr lang="en-US" dirty="0" smtClean="0"/>
              <a:t>Donors are expected to cover their Deployment Agent’s costs for managing their PC donations to Digital Pipeline standards and are also expected to pay a Recycling Fee of £10 for each donated PC that’s registered with Digital Pipeline. This is set aside by Digital Pipeline in a Recycling Fund that pays Deployment Agents to remove and recycle PCs that are no longer useful, from areas where they deploy registered PCs. Remaining funds from these fees are used by Digital Pipeline to cover its costs for activities such as tracking PCs, providing Donor reports, auditing partners and managing its operations. </a:t>
            </a:r>
          </a:p>
          <a:p>
            <a:r>
              <a:rPr lang="en-US" dirty="0" smtClean="0"/>
              <a:t>Another option enables </a:t>
            </a:r>
            <a:r>
              <a:rPr lang="en-US" dirty="0" err="1" smtClean="0"/>
              <a:t>organisations</a:t>
            </a:r>
            <a:r>
              <a:rPr lang="en-US" dirty="0" smtClean="0"/>
              <a:t> to refurbish and sell their decommissioned PCs or any other type of ICT equipment through a DP </a:t>
            </a:r>
            <a:r>
              <a:rPr lang="en-US" dirty="0" err="1" smtClean="0"/>
              <a:t>Refurbisher</a:t>
            </a:r>
            <a:r>
              <a:rPr lang="en-US" dirty="0" smtClean="0"/>
              <a:t> and donate the proceeds to Digital Pipeline, so it can use such donations to fund PC purchases for Beneficiaries, PC recycling and other activities. </a:t>
            </a:r>
          </a:p>
          <a:p>
            <a:r>
              <a:rPr lang="en-US" dirty="0" smtClean="0"/>
              <a:t>If neither of these options is suitable, </a:t>
            </a:r>
            <a:r>
              <a:rPr lang="en-US" dirty="0" err="1" smtClean="0"/>
              <a:t>organisations</a:t>
            </a:r>
            <a:r>
              <a:rPr lang="en-US" dirty="0" smtClean="0"/>
              <a:t> or individuals can support Digital Pipeline’s activities by making a straightforward donation of funds. </a:t>
            </a:r>
          </a:p>
          <a:p>
            <a:endParaRPr lang="en-US" dirty="0" smtClean="0"/>
          </a:p>
          <a:p>
            <a:r>
              <a:rPr lang="en-US" dirty="0" smtClean="0"/>
              <a:t>Providing PCs and support to Beneficiaries: </a:t>
            </a:r>
          </a:p>
          <a:p>
            <a:r>
              <a:rPr lang="en-US" dirty="0" smtClean="0"/>
              <a:t>PCs are delivered to Beneficiaries by DP Deployment Agents who assess the needs of Beneficiaries and provide services where needed such as installation, training, maintenance and support so that Beneficiaries can fully benefit from the PCs that they receive. </a:t>
            </a:r>
          </a:p>
          <a:p>
            <a:r>
              <a:rPr lang="en-US" dirty="0" smtClean="0"/>
              <a:t>Beneficiaries pay a Digital Pipeline administration fee of £5 per PC and their Deployment Agent’s costs for arranging PC delivery. Beneficiaries are also expected to pay for any additional services that they request from their Deployment Agent. </a:t>
            </a:r>
          </a:p>
          <a:p>
            <a:r>
              <a:rPr lang="en-US" dirty="0" smtClean="0"/>
              <a:t>Quality standards: </a:t>
            </a:r>
          </a:p>
          <a:p>
            <a:r>
              <a:rPr lang="en-US" dirty="0" smtClean="0"/>
              <a:t>PC refurbishment is carried out by DP </a:t>
            </a:r>
            <a:r>
              <a:rPr lang="en-US" dirty="0" err="1" smtClean="0"/>
              <a:t>Refurbishers</a:t>
            </a:r>
            <a:r>
              <a:rPr lang="en-US" dirty="0" smtClean="0"/>
              <a:t> who work in accordance with Digital Pipeline quality standards that mitigate business risks and support legal requirements for Donors as well as ensuring that every PC provided to Beneficiaries is safe and fit for purpose. </a:t>
            </a:r>
          </a:p>
          <a:p>
            <a:r>
              <a:rPr lang="en-US" dirty="0" smtClean="0"/>
              <a:t>Every PC must therefore be free of its previous owner’s data, safety tested and ready to use with a monitor, keyboard, mouse and operating system installed. </a:t>
            </a:r>
          </a:p>
          <a:p>
            <a:endParaRPr lang="en-US" dirty="0" smtClean="0"/>
          </a:p>
          <a:p>
            <a:r>
              <a:rPr lang="en-US" dirty="0" smtClean="0"/>
              <a:t>Tracking and reporting: </a:t>
            </a:r>
          </a:p>
          <a:p>
            <a:r>
              <a:rPr lang="en-US" dirty="0" smtClean="0"/>
              <a:t>Digital Pipeline manages a PC Tracking System that enables Partners to register and keep track of any Digital Pipeline PCs that they handle. </a:t>
            </a:r>
          </a:p>
          <a:p>
            <a:r>
              <a:rPr lang="en-US" dirty="0" smtClean="0"/>
              <a:t>PCs are first registered with Digital Pipeline by their original DP </a:t>
            </a:r>
            <a:r>
              <a:rPr lang="en-US" dirty="0" err="1" smtClean="0"/>
              <a:t>Refurbisher</a:t>
            </a:r>
            <a:r>
              <a:rPr lang="en-US" dirty="0" smtClean="0"/>
              <a:t> – this involves providing serial numbers and other information that helps to identify them. Deployment Agents who handle the PCs en route to their final Beneficiaries update this information so that Donors can be provided with status reports and Digital Pipeline can perform audits. </a:t>
            </a:r>
          </a:p>
          <a:p>
            <a:r>
              <a:rPr lang="en-US" dirty="0" smtClean="0"/>
              <a:t>Digital Pipeline’s PC Tracking System, donor reports and independent partner audits give Donors added confidence that their donations are being managed in a professional and ethical way and that their preferences are being respected. </a:t>
            </a:r>
          </a:p>
          <a:p>
            <a:endParaRPr lang="en-US" dirty="0" smtClean="0"/>
          </a:p>
          <a:p>
            <a:r>
              <a:rPr lang="en-US" dirty="0" smtClean="0"/>
              <a:t>Recycling Fund: </a:t>
            </a:r>
          </a:p>
          <a:p>
            <a:r>
              <a:rPr lang="en-US" dirty="0" smtClean="0"/>
              <a:t>Digital Pipeline is focused on reducing environmental pollution from electronic waste in areas that it serves, particularly in developing countries where this is a growing threat to the local environment and people’s health. </a:t>
            </a:r>
          </a:p>
          <a:p>
            <a:r>
              <a:rPr lang="en-US" dirty="0" smtClean="0"/>
              <a:t>Digital Pipeline has established a Recycling Fund that provides incentives for our Partners to remove and responsibly recycle PCs that are no longer useful from these areas. Our policy is that for every Donor PC that is sent out, another PC that has reached the end of its useful life or an equivalent weight in PC components should be recycled in its place. Digital Pipeline keeps track of exactly what has been recycled by Partners and when to ensure that the appropriate quantities and weights of PCs or components have been recycled within a reasonable timescale. </a:t>
            </a:r>
          </a:p>
          <a:p>
            <a:r>
              <a:rPr lang="en-US" dirty="0" smtClean="0"/>
              <a:t>The Recycling Fund is funded by fees that are levied by Digital Pipeline on donated PCs when these are registered with Digital Pipeline and is also funded by individuals and </a:t>
            </a:r>
            <a:r>
              <a:rPr lang="en-US" dirty="0" err="1" smtClean="0"/>
              <a:t>organisations</a:t>
            </a:r>
            <a:r>
              <a:rPr lang="en-US" dirty="0" smtClean="0"/>
              <a:t> that make cash donations to Digital Pipeline. </a:t>
            </a:r>
          </a:p>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Lessons</a:t>
            </a:r>
            <a:r>
              <a:rPr lang="en-US" baseline="0" dirty="0" smtClean="0"/>
              <a:t> learned</a:t>
            </a:r>
          </a:p>
          <a:p>
            <a:r>
              <a:rPr lang="en-US" baseline="0" dirty="0" smtClean="0"/>
              <a:t>If customer is interesting, Microsoft Consulting Services and Microsoft partners can help with infrastructure optimization, a first step on the way to Green IT.</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Useful resources</a:t>
            </a:r>
            <a:r>
              <a:rPr lang="en-US" baseline="0" dirty="0" smtClean="0"/>
              <a:t> and links for your customers.</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for your private life, start think</a:t>
            </a:r>
            <a:r>
              <a:rPr lang="en-US" baseline="0" dirty="0" smtClean="0"/>
              <a:t> about changes, too. MSN </a:t>
            </a:r>
            <a:r>
              <a:rPr lang="en-US" baseline="0" dirty="0" err="1" smtClean="0"/>
              <a:t>LiveEarth</a:t>
            </a:r>
            <a:r>
              <a:rPr lang="en-US" baseline="0" dirty="0" smtClean="0"/>
              <a:t> has tons of information how to </a:t>
            </a:r>
            <a:r>
              <a:rPr lang="en-US" baseline="0" dirty="0" err="1" smtClean="0"/>
              <a:t>start.Every</a:t>
            </a:r>
            <a:r>
              <a:rPr lang="en-US" baseline="0" dirty="0" smtClean="0"/>
              <a:t> small step will help!</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Microsoft Switzerland, namely Frank Koch (Bern) (mailto:frankoch@microsoft.com) is looking for customers from all segments</a:t>
            </a:r>
            <a:r>
              <a:rPr lang="en-US" baseline="0" dirty="0" smtClean="0"/>
              <a:t> to do a real world test of the suggested power settings on your servers and / or desktops. A typical engagement could look like this:</a:t>
            </a:r>
          </a:p>
          <a:p>
            <a:endParaRPr lang="en-US" baseline="0" dirty="0" smtClean="0"/>
          </a:p>
          <a:p>
            <a:r>
              <a:rPr lang="en-US" baseline="0" dirty="0" smtClean="0"/>
              <a:t>Servers:</a:t>
            </a:r>
          </a:p>
          <a:p>
            <a:r>
              <a:rPr lang="en-US" baseline="0" dirty="0" smtClean="0"/>
              <a:t>Identify potential servers </a:t>
            </a:r>
          </a:p>
          <a:p>
            <a:pPr>
              <a:buFont typeface="Arial" pitchFamily="34" charset="0"/>
              <a:buChar char="•"/>
            </a:pPr>
            <a:r>
              <a:rPr lang="en-US" baseline="0" dirty="0" smtClean="0"/>
              <a:t> If load is at 80%+, the chance to find free processor cycle are minimum at the estimated effect is minimal, maybe to small to be measured</a:t>
            </a:r>
          </a:p>
          <a:p>
            <a:pPr>
              <a:buFont typeface="Arial" pitchFamily="34" charset="0"/>
              <a:buChar char="•"/>
            </a:pPr>
            <a:r>
              <a:rPr lang="en-US" baseline="0" dirty="0" smtClean="0"/>
              <a:t> A script is provided to be executed on all test servers to identify the possible p-states. By this list, good test candidates are chosen.</a:t>
            </a:r>
          </a:p>
          <a:p>
            <a:pPr>
              <a:buFont typeface="Arial" pitchFamily="34" charset="0"/>
              <a:buChar char="•"/>
            </a:pPr>
            <a:r>
              <a:rPr lang="en-US" baseline="0" dirty="0" smtClean="0"/>
              <a:t> A power baseline should be created (1-2 weeks of average consumption)</a:t>
            </a:r>
          </a:p>
          <a:p>
            <a:pPr>
              <a:buFont typeface="Arial" pitchFamily="34" charset="0"/>
              <a:buChar char="•"/>
            </a:pPr>
            <a:r>
              <a:rPr lang="en-US" baseline="0" dirty="0" smtClean="0"/>
              <a:t> The power settings (dynamic settings) are done (manual or by script)</a:t>
            </a:r>
          </a:p>
          <a:p>
            <a:pPr>
              <a:buFont typeface="Arial" pitchFamily="34" charset="0"/>
              <a:buChar char="•"/>
            </a:pPr>
            <a:r>
              <a:rPr lang="en-US" baseline="0" dirty="0" smtClean="0"/>
              <a:t> A new power baseline is created</a:t>
            </a:r>
          </a:p>
          <a:p>
            <a:pPr>
              <a:buFont typeface="Arial" pitchFamily="34" charset="0"/>
              <a:buChar char="•"/>
            </a:pPr>
            <a:r>
              <a:rPr lang="en-US" baseline="0" dirty="0" smtClean="0"/>
              <a:t> The results are compared</a:t>
            </a:r>
          </a:p>
          <a:p>
            <a:pPr>
              <a:buFont typeface="Arial" pitchFamily="34" charset="0"/>
              <a:buChar char="•"/>
            </a:pPr>
            <a:endParaRPr lang="en-US" baseline="0" dirty="0" smtClean="0"/>
          </a:p>
          <a:p>
            <a:pPr>
              <a:buFont typeface="Arial" pitchFamily="34" charset="0"/>
              <a:buNone/>
            </a:pPr>
            <a:r>
              <a:rPr lang="en-US" baseline="0" dirty="0" smtClean="0"/>
              <a:t>Estimated time efforts at customer: 2 day </a:t>
            </a:r>
          </a:p>
          <a:p>
            <a:pPr>
              <a:buFont typeface="Arial" pitchFamily="34" charset="0"/>
              <a:buChar char="•"/>
            </a:pPr>
            <a:r>
              <a:rPr lang="en-US" baseline="0" dirty="0" smtClean="0"/>
              <a:t> half day intro &amp; identify test servers</a:t>
            </a:r>
          </a:p>
          <a:p>
            <a:pPr>
              <a:buFont typeface="Arial" pitchFamily="34" charset="0"/>
              <a:buChar char="•"/>
            </a:pPr>
            <a:r>
              <a:rPr lang="en-US" baseline="0" dirty="0" smtClean="0"/>
              <a:t> ¼ day implementing of the power baseline measurement</a:t>
            </a:r>
          </a:p>
          <a:p>
            <a:pPr>
              <a:buFont typeface="Arial" pitchFamily="34" charset="0"/>
              <a:buChar char="•"/>
            </a:pPr>
            <a:r>
              <a:rPr lang="en-US" baseline="0" dirty="0" smtClean="0"/>
              <a:t> ¼ day implementing of the new power settings</a:t>
            </a:r>
          </a:p>
          <a:p>
            <a:pPr>
              <a:buFont typeface="Arial" pitchFamily="34" charset="0"/>
              <a:buChar char="•"/>
            </a:pPr>
            <a:r>
              <a:rPr lang="en-US" baseline="0" dirty="0" smtClean="0"/>
              <a:t> ¼ day implementing of the second power baseline measurement</a:t>
            </a:r>
          </a:p>
          <a:p>
            <a:pPr>
              <a:buFont typeface="Arial" pitchFamily="34" charset="0"/>
              <a:buChar char="•"/>
            </a:pPr>
            <a:r>
              <a:rPr lang="en-US" baseline="0" dirty="0" smtClean="0"/>
              <a:t> ¼ day sharing the results with Frank Koch to create the final report &amp; presentation </a:t>
            </a:r>
          </a:p>
          <a:p>
            <a:pPr>
              <a:buFont typeface="Arial" pitchFamily="34" charset="0"/>
              <a:buChar char="•"/>
            </a:pPr>
            <a:r>
              <a:rPr lang="en-US" baseline="0" dirty="0" smtClean="0"/>
              <a:t> half day summary presentation of the findings (done by Frank Koch)</a:t>
            </a:r>
          </a:p>
          <a:p>
            <a:pPr>
              <a:buFont typeface="Arial" pitchFamily="34" charset="0"/>
              <a:buNone/>
            </a:pPr>
            <a:r>
              <a:rPr lang="en-US" baseline="0" dirty="0" smtClean="0"/>
              <a:t>Outcome summary report (1-2 pages) &amp; PPT with the results, to be used within the customer</a:t>
            </a:r>
          </a:p>
          <a:p>
            <a:pPr>
              <a:buFont typeface="Arial" pitchFamily="34" charset="0"/>
              <a:buNone/>
            </a:pPr>
            <a:r>
              <a:rPr lang="en-US" baseline="0" dirty="0" smtClean="0"/>
              <a:t>We would kindly ask to share the results anonymously for a Swiss wide study about these settings implemented at different customers of different size &amp; segment.</a:t>
            </a:r>
          </a:p>
        </p:txBody>
      </p:sp>
      <p:sp>
        <p:nvSpPr>
          <p:cNvPr id="4" name="Slide Number Placeholder 3"/>
          <p:cNvSpPr>
            <a:spLocks noGrp="1"/>
          </p:cNvSpPr>
          <p:nvPr>
            <p:ph type="sldNum" sz="quarter" idx="10"/>
          </p:nvPr>
        </p:nvSpPr>
        <p:spPr/>
        <p:txBody>
          <a:bodyPr/>
          <a:lstStyle/>
          <a:p>
            <a:fld id="{216A3192-DA10-449D-8C87-F5B97EDED14D}"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IDC slide from 2006 shows where the IT budget is</a:t>
            </a:r>
            <a:r>
              <a:rPr lang="en-US" baseline="0" dirty="0" smtClean="0"/>
              <a:t> moving to: More and more money is spent on power and cooling year over year; while the amount for new server stays nearly flat. So each year, the operating costs will be a bigger part of the IT budget. And with increasing energy costs, this ratio will change again in the future.</a:t>
            </a:r>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your customer profile, the energy</a:t>
            </a:r>
            <a:r>
              <a:rPr lang="en-US" baseline="0" dirty="0" smtClean="0"/>
              <a:t> will go to different areas. </a:t>
            </a:r>
          </a:p>
          <a:p>
            <a:endParaRPr lang="en-US" baseline="0" dirty="0" smtClean="0"/>
          </a:p>
          <a:p>
            <a:pPr>
              <a:buFont typeface="Arial" pitchFamily="34" charset="0"/>
              <a:buChar char="•"/>
            </a:pPr>
            <a:r>
              <a:rPr lang="en-US" baseline="0" dirty="0" smtClean="0"/>
              <a:t> Larger enterprise customers / hosting providers: the data center will take a big part of the overall energy. We will focus on datacenter in the next slides in more details</a:t>
            </a:r>
          </a:p>
          <a:p>
            <a:pPr>
              <a:buFont typeface="Arial" pitchFamily="34" charset="0"/>
              <a:buNone/>
            </a:pPr>
            <a:endParaRPr lang="en-US" baseline="0" dirty="0" smtClean="0"/>
          </a:p>
          <a:p>
            <a:pPr>
              <a:buFont typeface="Arial" pitchFamily="34" charset="0"/>
              <a:buChar char="•"/>
            </a:pPr>
            <a:r>
              <a:rPr lang="en-US" baseline="0" dirty="0" smtClean="0"/>
              <a:t> All customers: due to the huge numbers, the PCs are normally the biggest part of the energy bill. And here you can save most with “common sense” behavior: makes sure the PC don’t consume energy if they are not needed (weekends, nights etc).</a:t>
            </a:r>
          </a:p>
          <a:p>
            <a:pPr>
              <a:buFont typeface="Arial" pitchFamily="34" charset="0"/>
              <a:buNone/>
            </a:pPr>
            <a:endParaRPr lang="en-US" baseline="0" dirty="0" smtClean="0"/>
          </a:p>
          <a:p>
            <a:pPr>
              <a:buFont typeface="Arial" pitchFamily="34" charset="0"/>
              <a:buChar char="•"/>
            </a:pPr>
            <a:r>
              <a:rPr lang="en-US" baseline="0" dirty="0" smtClean="0"/>
              <a:t> Department servers are the hidden factor for your server calculations. They are different than your datacenter servers as you cannot “assign” cooling costs etc to them if they are “just in a closet” or below the desk. Nevertheless, the worldwide percentage of these servers is huge, and much higher than the number of servers going into datacenters.</a:t>
            </a:r>
          </a:p>
          <a:p>
            <a:endParaRPr lang="en-US" baseline="0" dirty="0" smtClean="0"/>
          </a:p>
          <a:p>
            <a:pPr>
              <a:buFont typeface="Arial" pitchFamily="34" charset="0"/>
              <a:buChar char="•"/>
            </a:pPr>
            <a:r>
              <a:rPr lang="en-US" baseline="0" dirty="0" smtClean="0"/>
              <a:t> Printers  &amp; network devices are currently out of scope of this discussion, mainly because I don’t have any good numbers and Microsoft is not working in this area at all. If you like, mention that most network printers have power saving settings for years (the wake-up phase we all know) and that Microsoft embedded OS offerings (like XP embedded) has the same smart energy saving features as the full OS we will cover later. Gartner estimated that printers are responsible for 6% and network components for 7% of the overall energy needs, so it’s not the biggest part of the bill.</a:t>
            </a:r>
          </a:p>
          <a:p>
            <a:endParaRPr lang="en-US" baseline="0" dirty="0" smtClean="0"/>
          </a:p>
          <a:p>
            <a:pPr>
              <a:buFont typeface="Arial" pitchFamily="34" charset="0"/>
              <a:buChar char="•"/>
            </a:pPr>
            <a:r>
              <a:rPr lang="en-US" baseline="0" dirty="0" smtClean="0"/>
              <a:t> Storage: in the recent past, new HD models dramatically decreased the amount of power needed. The new disks consume 9W instead of 18W, but still your current SAN might need a lot more energy and should be updated to newer products over time. We won’t focus on them in this presentation. There are studies listing energy needs and showing saving options for different archiving and storage products and vendors, like the “Green Archival Storage” whitepaper from Plasmon.com:</a:t>
            </a:r>
          </a:p>
          <a:p>
            <a:pPr lvl="1">
              <a:buFont typeface="Arial" pitchFamily="34" charset="0"/>
              <a:buChar char="•"/>
            </a:pPr>
            <a:r>
              <a:rPr lang="en-US" baseline="0" dirty="0" smtClean="0"/>
              <a:t> 40 TB in a </a:t>
            </a:r>
            <a:r>
              <a:rPr lang="en-US" baseline="0" dirty="0" err="1" smtClean="0"/>
              <a:t>Netapp</a:t>
            </a:r>
            <a:r>
              <a:rPr lang="en-US" baseline="0" dirty="0" smtClean="0"/>
              <a:t> FAS 3020 is about 2,5 KWh (~ energy of 6 midsize server)</a:t>
            </a:r>
          </a:p>
          <a:p>
            <a:pPr lvl="1">
              <a:buFont typeface="Arial" pitchFamily="34" charset="0"/>
              <a:buChar char="•"/>
            </a:pPr>
            <a:r>
              <a:rPr lang="en-US" baseline="0" dirty="0" smtClean="0"/>
              <a:t> 40 TB in an EMC </a:t>
            </a:r>
            <a:r>
              <a:rPr lang="en-US" baseline="0" dirty="0" err="1" smtClean="0"/>
              <a:t>Centera</a:t>
            </a:r>
            <a:r>
              <a:rPr lang="en-US" baseline="0" dirty="0" smtClean="0"/>
              <a:t> (mirrored) is about 5,2 KWh (~energy of 13 midsize server)</a:t>
            </a:r>
          </a:p>
          <a:p>
            <a:pPr lvl="0">
              <a:buFont typeface="Arial" pitchFamily="34" charset="0"/>
              <a:buNone/>
            </a:pPr>
            <a:r>
              <a:rPr lang="en-US" baseline="0" dirty="0" smtClean="0"/>
              <a:t>While this is noticeable energy, it is small compared to the overall server energy in an average ratio of servers / storage units.</a:t>
            </a:r>
          </a:p>
          <a:p>
            <a:endParaRPr lang="en-US" dirty="0"/>
          </a:p>
        </p:txBody>
      </p:sp>
      <p:sp>
        <p:nvSpPr>
          <p:cNvPr id="4" name="Slide Number Placeholder 3"/>
          <p:cNvSpPr>
            <a:spLocks noGrp="1"/>
          </p:cNvSpPr>
          <p:nvPr>
            <p:ph type="sldNum" sz="quarter" idx="10"/>
          </p:nvPr>
        </p:nvSpPr>
        <p:spPr/>
        <p:txBody>
          <a:bodyPr/>
          <a:lstStyle/>
          <a:p>
            <a:fld id="{216A3192-DA10-449D-8C87-F5B97EDED14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Datacenter consume a lot of energy worldwide. The percentage</a:t>
            </a:r>
            <a:r>
              <a:rPr lang="en-US" baseline="0" dirty="0" smtClean="0"/>
              <a:t> estimations vary, but 1,5% is a good estimation average. With this value, IT is one of the biggest industry player regarding to the energy needs. Especially as large commercial datacenter from </a:t>
            </a:r>
            <a:r>
              <a:rPr lang="en-US" baseline="0" dirty="0" err="1" smtClean="0"/>
              <a:t>google</a:t>
            </a:r>
            <a:r>
              <a:rPr lang="en-US" baseline="0" dirty="0" smtClean="0"/>
              <a:t> are not in this calculation due to their specific situation (</a:t>
            </a:r>
            <a:r>
              <a:rPr lang="en-US" baseline="0" dirty="0" err="1" smtClean="0"/>
              <a:t>google</a:t>
            </a:r>
            <a:r>
              <a:rPr lang="en-US" baseline="0" dirty="0" smtClean="0"/>
              <a:t> builds their own servers from standard components so they are not counted in the worldwide server sells).</a:t>
            </a:r>
          </a:p>
          <a:p>
            <a:endParaRPr lang="en-US" baseline="0" dirty="0" smtClean="0"/>
          </a:p>
          <a:p>
            <a:r>
              <a:rPr lang="en-US" baseline="0" dirty="0" smtClean="0"/>
              <a:t>It’s estimated that </a:t>
            </a:r>
            <a:r>
              <a:rPr lang="en-US" baseline="0" dirty="0" err="1" smtClean="0"/>
              <a:t>google</a:t>
            </a:r>
            <a:r>
              <a:rPr lang="en-US" baseline="0" dirty="0" smtClean="0"/>
              <a:t> is running their services on 450,000 servers worldwide. And of course there are more internet providers, like yahoo, MSN, </a:t>
            </a:r>
            <a:r>
              <a:rPr lang="en-US" baseline="0" dirty="0" err="1" smtClean="0"/>
              <a:t>amazon</a:t>
            </a:r>
            <a:r>
              <a:rPr lang="en-US" baseline="0" dirty="0" smtClean="0"/>
              <a:t> etc. Some analysts estimates that in 2030 nearly 30% of the worldwide energy goes to datacenters. http://www.wired.com/wired/archive/14.10/cloudware_pr.html  Datacenter servers “consume” more energy than standalone server due to the additional cooling and infrastructure energy needed for them, which we will see in the next slides. </a:t>
            </a:r>
            <a:r>
              <a:rPr lang="en-US" dirty="0" smtClean="0"/>
              <a:t>It’s</a:t>
            </a:r>
            <a:r>
              <a:rPr lang="en-US" baseline="0" dirty="0" smtClean="0"/>
              <a:t> estimated that there are 4M servers in the US in data centers. With 2M servers shipped worldwide Q2 2007, this is “just a percentage” of the overall servers. So we have to address both situations, and both in a different way.</a:t>
            </a:r>
          </a:p>
          <a:p>
            <a:endParaRPr lang="en-US" baseline="0" dirty="0" smtClean="0"/>
          </a:p>
        </p:txBody>
      </p:sp>
      <p:sp>
        <p:nvSpPr>
          <p:cNvPr id="4" name="Slide Number Placeholder 3"/>
          <p:cNvSpPr>
            <a:spLocks noGrp="1"/>
          </p:cNvSpPr>
          <p:nvPr>
            <p:ph type="sldNum" sz="quarter" idx="10"/>
          </p:nvPr>
        </p:nvSpPr>
        <p:spPr/>
        <p:txBody>
          <a:bodyPr/>
          <a:lstStyle/>
          <a:p>
            <a:fld id="{216A3192-DA10-449D-8C87-F5B97EDED14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that only 30% of the energy is actually energy used for servers (and network components). The rest (70%) goes to infrastructure,</a:t>
            </a:r>
            <a:r>
              <a:rPr lang="en-US" baseline="0" dirty="0" smtClean="0"/>
              <a:t> mainly cooling etc. So any energy you save at IT equipment could be saved again twice in cooling (energy in = waste heat out). But this requires a dynamic cooling infrastructure, too! </a:t>
            </a:r>
            <a:r>
              <a:rPr lang="en-US" sz="1200" kern="1200" dirty="0" smtClean="0">
                <a:solidFill>
                  <a:schemeClr val="tx1"/>
                </a:solidFill>
                <a:latin typeface="+mn-lt"/>
                <a:ea typeface="+mn-ea"/>
                <a:cs typeface="+mn-cs"/>
              </a:rPr>
              <a:t>In many installations, the chillers run at 100% regardless of the cooling load needed. So in an environment like that there is no savings.  Which brings up an important note:  </a:t>
            </a:r>
            <a:r>
              <a:rPr lang="en-US" sz="1200" b="1" kern="1200" dirty="0" smtClean="0">
                <a:solidFill>
                  <a:schemeClr val="tx1"/>
                </a:solidFill>
                <a:latin typeface="+mn-lt"/>
                <a:ea typeface="+mn-ea"/>
                <a:cs typeface="+mn-cs"/>
              </a:rPr>
              <a:t>One of the best recommendations we can make to customers is to buy infrastructure that scales to demand.  This includes servers, power infrastructure (UPS, PDUs, etc), and cooling.</a:t>
            </a:r>
            <a:endParaRPr lang="en-US" baseline="0" dirty="0" smtClean="0"/>
          </a:p>
          <a:p>
            <a:endParaRPr lang="en-US" baseline="0" dirty="0" smtClean="0"/>
          </a:p>
          <a:p>
            <a:r>
              <a:rPr lang="en-US" baseline="0" dirty="0" smtClean="0"/>
              <a:t>In some regions, humidifier are not needed at all, some vendors allows 20-80%, so think if this is needed for your datacenter at all.</a:t>
            </a:r>
          </a:p>
          <a:p>
            <a:endParaRPr lang="en-US" baseline="0" dirty="0" smtClean="0"/>
          </a:p>
          <a:p>
            <a:r>
              <a:rPr lang="en-US" baseline="0" dirty="0" smtClean="0"/>
              <a:t>This comes back to the beginning with the light bulb: any energy you can save with “shutting down” is better and makes most often bigger effects than switching to new, more efficient technologies. At least this will help you at the beginning.</a:t>
            </a:r>
          </a:p>
          <a:p>
            <a:endParaRPr lang="en-US" baseline="0" dirty="0" smtClean="0"/>
          </a:p>
          <a:p>
            <a:r>
              <a:rPr lang="en-US" baseline="0" dirty="0" smtClean="0"/>
              <a:t>After you have implemented these easy steps, you can only achieve the next savings by moving to different / more efficient technology which includes upfront investments. Most often the ROI of these investments is achieved quickly! </a:t>
            </a:r>
          </a:p>
          <a:p>
            <a:endParaRPr lang="en-US" baseline="0" dirty="0" smtClean="0"/>
          </a:p>
          <a:p>
            <a:r>
              <a:rPr lang="en-US" baseline="0" dirty="0" smtClean="0"/>
              <a:t>Interesting though, the energy distribution within the datacenters have changes over time as we will see in the next slide</a:t>
            </a:r>
            <a:endParaRPr lang="en-US" dirty="0"/>
          </a:p>
        </p:txBody>
      </p:sp>
      <p:sp>
        <p:nvSpPr>
          <p:cNvPr id="4" name="Slide Number Placeholder 3"/>
          <p:cNvSpPr>
            <a:spLocks noGrp="1"/>
          </p:cNvSpPr>
          <p:nvPr>
            <p:ph type="sldNum" sz="quarter" idx="10"/>
          </p:nvPr>
        </p:nvSpPr>
        <p:spPr/>
        <p:txBody>
          <a:bodyPr/>
          <a:lstStyle/>
          <a:p>
            <a:fld id="{B4CF5AEF-A6F2-4DF8-8337-404AF872996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71678"/>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Segoe" pitchFamily="34" charset="0"/>
                <a:ea typeface="+mn-ea"/>
                <a:cs typeface="Arial"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ottombar.png"/>
          <p:cNvPicPr>
            <a:picLocks noChangeAspect="1"/>
          </p:cNvPicPr>
          <p:nvPr/>
        </p:nvPicPr>
        <p:blipFill>
          <a:blip r:embed="rId11"/>
          <a:stretch>
            <a:fillRect/>
          </a:stretch>
        </p:blipFill>
        <p:spPr>
          <a:xfrm>
            <a:off x="0" y="6299337"/>
            <a:ext cx="9144000" cy="55707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Segoe" pitchFamily="34" charset="0"/>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jpeg"/><Relationship Id="rId3" Type="http://schemas.openxmlformats.org/officeDocument/2006/relationships/notesSlide" Target="../notesSlides/notesSlide21.xml"/><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slideLayout" Target="../slideLayouts/slideLayout7.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tags" Target="../tags/tag1.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0.gif"/><Relationship Id="rId5" Type="http://schemas.openxmlformats.org/officeDocument/2006/relationships/hyperlink" Target="http://www.microsoft.com/technet/technetmag/issues/2007/10/Green/371796002',%20'186400002" TargetMode="Externa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onlinetoolkit.intel.com/docs/busi/ExtendingBatteryLifeWP.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86.wmf"/></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hyperlink" Target="http://pmdb.cadmusdev.com/powermanagement/quickCalc.html" TargetMode="External"/><Relationship Id="rId3" Type="http://schemas.openxmlformats.org/officeDocument/2006/relationships/hyperlink" Target="http://download.microsoft.com/download/a/f/d/afdfd50d-6eb9-425e-84e1-b4085a80e34e/SVR-T327_WH07.pptx" TargetMode="External"/><Relationship Id="rId7" Type="http://schemas.openxmlformats.org/officeDocument/2006/relationships/hyperlink" Target="http://www.thegreengrid.org/"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http://www.microsoft.com/whdc/system/pnppwr/powermgmt/VistaEnergyConserv.mspx" TargetMode="External"/><Relationship Id="rId5" Type="http://schemas.openxmlformats.org/officeDocument/2006/relationships/hyperlink" Target="http://www.microsoft.com/whdc/system/pnppwr/powermgmt/w2k3_ProcPower.mspx" TargetMode="External"/><Relationship Id="rId4" Type="http://schemas.openxmlformats.org/officeDocument/2006/relationships/hyperlink" Target="http://www.microsoft.com/whdc/system/pnppwr/powermgmt/ProcPowerMgmt.msp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The Green IT</a:t>
            </a:r>
            <a:endParaRPr/>
          </a:p>
        </p:txBody>
      </p:sp>
      <p:sp>
        <p:nvSpPr>
          <p:cNvPr id="3" name="Subtitle 2"/>
          <p:cNvSpPr>
            <a:spLocks noGrp="1"/>
          </p:cNvSpPr>
          <p:nvPr>
            <p:ph type="subTitle" idx="1"/>
          </p:nvPr>
        </p:nvSpPr>
        <p:spPr/>
        <p:txBody>
          <a:bodyPr/>
          <a:lstStyle/>
          <a:p>
            <a:r>
              <a:rPr lang="en-US" dirty="0" smtClean="0"/>
              <a:t>Frank Koch (Bern)</a:t>
            </a:r>
          </a:p>
          <a:p>
            <a:r>
              <a:rPr lang="en-US" dirty="0" smtClean="0"/>
              <a:t>IT Architect</a:t>
            </a:r>
          </a:p>
          <a:p>
            <a:r>
              <a:rPr lang="en-US" dirty="0" smtClean="0"/>
              <a:t>Microsoft Switzerland</a:t>
            </a:r>
            <a:endParaRPr lang="en-US" dirty="0"/>
          </a:p>
        </p:txBody>
      </p:sp>
      <p:pic>
        <p:nvPicPr>
          <p:cNvPr id="1029" name="Picture 5" descr="C:\Program Files\Microsoft Resource DVD Artwork\DVD_ART\Artwork_Imagery\Shapes and Graphics\Misc\plant.png"/>
          <p:cNvPicPr>
            <a:picLocks noChangeAspect="1" noChangeArrowheads="1"/>
          </p:cNvPicPr>
          <p:nvPr/>
        </p:nvPicPr>
        <p:blipFill>
          <a:blip r:embed="rId3" cstate="screen"/>
          <a:srcRect/>
          <a:stretch>
            <a:fillRect/>
          </a:stretch>
        </p:blipFill>
        <p:spPr bwMode="auto">
          <a:xfrm>
            <a:off x="4954910" y="2445685"/>
            <a:ext cx="4189122" cy="3126455"/>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sz="4000" smtClean="0"/>
              <a:t>Within a typical datacenter, energy goes to different components.</a:t>
            </a:r>
            <a:endParaRPr lang="en-US" sz="4000" dirty="0"/>
          </a:p>
        </p:txBody>
      </p:sp>
      <p:sp>
        <p:nvSpPr>
          <p:cNvPr id="5" name="TextBox 4"/>
          <p:cNvSpPr txBox="1"/>
          <p:nvPr/>
        </p:nvSpPr>
        <p:spPr>
          <a:xfrm>
            <a:off x="571472" y="6000768"/>
            <a:ext cx="7940448" cy="307777"/>
          </a:xfrm>
          <a:prstGeom prst="rect">
            <a:avLst/>
          </a:prstGeom>
          <a:noFill/>
        </p:spPr>
        <p:txBody>
          <a:bodyPr wrap="square" rtlCol="0">
            <a:spAutoFit/>
          </a:bodyPr>
          <a:lstStyle/>
          <a:p>
            <a:r>
              <a:rPr lang="en-US" sz="1400" dirty="0" smtClean="0">
                <a:solidFill>
                  <a:srgbClr val="C00000"/>
                </a:solidFill>
                <a:latin typeface="Segoe" pitchFamily="34" charset="0"/>
              </a:rPr>
              <a:t>Source: the green grid, Guidelines for energy-efficient datacenters, http://www.thegreengrid.org </a:t>
            </a:r>
          </a:p>
        </p:txBody>
      </p:sp>
      <p:graphicFrame>
        <p:nvGraphicFramePr>
          <p:cNvPr id="10" name="Chart 9"/>
          <p:cNvGraphicFramePr/>
          <p:nvPr/>
        </p:nvGraphicFramePr>
        <p:xfrm>
          <a:off x="0" y="1489058"/>
          <a:ext cx="7405718" cy="44608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857884" y="5253351"/>
            <a:ext cx="3071834" cy="461665"/>
          </a:xfrm>
          <a:prstGeom prst="rect">
            <a:avLst/>
          </a:prstGeom>
          <a:noFill/>
        </p:spPr>
        <p:txBody>
          <a:bodyPr wrap="square" rtlCol="0">
            <a:spAutoFit/>
          </a:bodyPr>
          <a:lstStyle/>
          <a:p>
            <a:r>
              <a:rPr lang="en-US" sz="1200" dirty="0" smtClean="0"/>
              <a:t>1: Computer room air conditioner</a:t>
            </a:r>
          </a:p>
          <a:p>
            <a:r>
              <a:rPr lang="en-US" sz="1200" dirty="0" smtClean="0"/>
              <a:t>2: Power distribution unit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defRPr/>
            </a:pPr>
            <a:r>
              <a:rPr lang="en-US" dirty="0" smtClean="0"/>
              <a:t>Each rack is drawing </a:t>
            </a:r>
            <a:r>
              <a:rPr smtClean="0"/>
              <a:t>m</a:t>
            </a:r>
            <a:r>
              <a:rPr lang="en-US" dirty="0" smtClean="0"/>
              <a:t>ore </a:t>
            </a:r>
            <a:r>
              <a:rPr smtClean="0"/>
              <a:t>p</a:t>
            </a:r>
            <a:r>
              <a:rPr lang="en-US" dirty="0" err="1" smtClean="0"/>
              <a:t>ower</a:t>
            </a:r>
            <a:endParaRPr lang="en-US" dirty="0" smtClean="0"/>
          </a:p>
        </p:txBody>
      </p:sp>
      <p:sp>
        <p:nvSpPr>
          <p:cNvPr id="7171" name="Rectangle 8"/>
          <p:cNvSpPr>
            <a:spLocks noGrp="1" noChangeArrowheads="1"/>
          </p:cNvSpPr>
          <p:nvPr>
            <p:ph type="body" idx="1"/>
          </p:nvPr>
        </p:nvSpPr>
        <p:spPr>
          <a:xfrm>
            <a:off x="5357818" y="1684442"/>
            <a:ext cx="3346450" cy="3951851"/>
          </a:xfrm>
        </p:spPr>
        <p:txBody>
          <a:bodyPr/>
          <a:lstStyle/>
          <a:p>
            <a:pPr>
              <a:lnSpc>
                <a:spcPct val="80000"/>
              </a:lnSpc>
            </a:pPr>
            <a:r>
              <a:rPr lang="en-US" sz="2200" dirty="0" smtClean="0"/>
              <a:t>Resulting power draws per rack have grown eightfold since 1996</a:t>
            </a:r>
          </a:p>
          <a:p>
            <a:pPr>
              <a:lnSpc>
                <a:spcPct val="80000"/>
              </a:lnSpc>
            </a:pPr>
            <a:r>
              <a:rPr lang="en-US" sz="2200" dirty="0" smtClean="0"/>
              <a:t>Average kW per rack</a:t>
            </a:r>
          </a:p>
          <a:p>
            <a:pPr lvl="1">
              <a:lnSpc>
                <a:spcPct val="80000"/>
              </a:lnSpc>
            </a:pPr>
            <a:r>
              <a:rPr lang="en-US" sz="2000" dirty="0" smtClean="0"/>
              <a:t>2000: 1kW</a:t>
            </a:r>
          </a:p>
          <a:p>
            <a:pPr lvl="1">
              <a:lnSpc>
                <a:spcPct val="80000"/>
              </a:lnSpc>
            </a:pPr>
            <a:r>
              <a:rPr lang="en-US" sz="2000" dirty="0" smtClean="0"/>
              <a:t>2006: 6–8kW</a:t>
            </a:r>
          </a:p>
          <a:p>
            <a:pPr lvl="1">
              <a:lnSpc>
                <a:spcPct val="80000"/>
              </a:lnSpc>
            </a:pPr>
            <a:r>
              <a:rPr lang="en-US" sz="2000" dirty="0" smtClean="0"/>
              <a:t>2010: 20kW+</a:t>
            </a:r>
          </a:p>
          <a:p>
            <a:pPr>
              <a:lnSpc>
                <a:spcPct val="80000"/>
              </a:lnSpc>
            </a:pPr>
            <a:r>
              <a:rPr lang="en-US" sz="2200" dirty="0" smtClean="0"/>
              <a:t>Power density is increasing with new server form factors</a:t>
            </a:r>
          </a:p>
          <a:p>
            <a:pPr lvl="1">
              <a:lnSpc>
                <a:spcPct val="80000"/>
              </a:lnSpc>
            </a:pPr>
            <a:r>
              <a:rPr lang="en-US" sz="1800" dirty="0" smtClean="0"/>
              <a:t>Up to 15KW per rack: </a:t>
            </a:r>
            <a:br>
              <a:rPr lang="en-US" sz="1800" dirty="0" smtClean="0"/>
            </a:br>
            <a:r>
              <a:rPr lang="en-US" sz="1800" dirty="0" smtClean="0"/>
              <a:t>special air cooling</a:t>
            </a:r>
          </a:p>
          <a:p>
            <a:pPr lvl="1">
              <a:lnSpc>
                <a:spcPct val="80000"/>
              </a:lnSpc>
            </a:pPr>
            <a:r>
              <a:rPr lang="en-US" sz="1800" dirty="0" smtClean="0"/>
              <a:t>From 15KW on: </a:t>
            </a:r>
            <a:br>
              <a:rPr lang="en-US" sz="1800" dirty="0" smtClean="0"/>
            </a:br>
            <a:r>
              <a:rPr lang="en-US" sz="1800" dirty="0" smtClean="0"/>
              <a:t>liquid cooling needed</a:t>
            </a:r>
          </a:p>
        </p:txBody>
      </p:sp>
      <p:sp>
        <p:nvSpPr>
          <p:cNvPr id="7172" name="Rectangle 3"/>
          <p:cNvSpPr>
            <a:spLocks noChangeArrowheads="1"/>
          </p:cNvSpPr>
          <p:nvPr/>
        </p:nvSpPr>
        <p:spPr bwMode="auto">
          <a:xfrm>
            <a:off x="1817688" y="1544638"/>
            <a:ext cx="2368550" cy="396875"/>
          </a:xfrm>
          <a:prstGeom prst="rect">
            <a:avLst/>
          </a:prstGeom>
          <a:noFill/>
          <a:ln w="9525">
            <a:noFill/>
            <a:miter lim="800000"/>
            <a:headEnd/>
            <a:tailEnd/>
          </a:ln>
        </p:spPr>
        <p:txBody>
          <a:bodyPr wrap="none">
            <a:spAutoFit/>
          </a:bodyPr>
          <a:lstStyle/>
          <a:p>
            <a:r>
              <a:rPr lang="en-US" sz="2000" b="1"/>
              <a:t>Kilowatts per rack</a:t>
            </a:r>
          </a:p>
        </p:txBody>
      </p:sp>
      <p:grpSp>
        <p:nvGrpSpPr>
          <p:cNvPr id="2" name="Group 65"/>
          <p:cNvGrpSpPr>
            <a:grpSpLocks/>
          </p:cNvGrpSpPr>
          <p:nvPr/>
        </p:nvGrpSpPr>
        <p:grpSpPr bwMode="auto">
          <a:xfrm>
            <a:off x="176213" y="1987550"/>
            <a:ext cx="5059362" cy="3055938"/>
            <a:chOff x="111" y="1252"/>
            <a:chExt cx="3187" cy="1925"/>
          </a:xfrm>
        </p:grpSpPr>
        <p:sp>
          <p:nvSpPr>
            <p:cNvPr id="7174" name="Rectangle 9"/>
            <p:cNvSpPr>
              <a:spLocks noChangeArrowheads="1"/>
            </p:cNvSpPr>
            <p:nvPr/>
          </p:nvSpPr>
          <p:spPr bwMode="auto">
            <a:xfrm>
              <a:off x="401" y="1252"/>
              <a:ext cx="2897" cy="1925"/>
            </a:xfrm>
            <a:prstGeom prst="rect">
              <a:avLst/>
            </a:prstGeom>
            <a:solidFill>
              <a:srgbClr val="FFFFFF"/>
            </a:solidFill>
            <a:ln w="9525">
              <a:noFill/>
              <a:miter lim="800000"/>
              <a:headEnd/>
              <a:tailEnd/>
            </a:ln>
          </p:spPr>
          <p:txBody>
            <a:bodyPr/>
            <a:lstStyle/>
            <a:p>
              <a:endParaRPr lang="de-DE"/>
            </a:p>
          </p:txBody>
        </p:sp>
        <p:sp>
          <p:nvSpPr>
            <p:cNvPr id="7175" name="Rectangle 10"/>
            <p:cNvSpPr>
              <a:spLocks noChangeArrowheads="1"/>
            </p:cNvSpPr>
            <p:nvPr/>
          </p:nvSpPr>
          <p:spPr bwMode="auto">
            <a:xfrm>
              <a:off x="667" y="1413"/>
              <a:ext cx="2588" cy="1383"/>
            </a:xfrm>
            <a:prstGeom prst="rect">
              <a:avLst/>
            </a:prstGeom>
            <a:solidFill>
              <a:srgbClr val="FFFFCC"/>
            </a:solidFill>
            <a:ln w="9525">
              <a:noFill/>
              <a:miter lim="800000"/>
              <a:headEnd/>
              <a:tailEnd/>
            </a:ln>
          </p:spPr>
          <p:txBody>
            <a:bodyPr/>
            <a:lstStyle/>
            <a:p>
              <a:endParaRPr lang="de-DE"/>
            </a:p>
          </p:txBody>
        </p:sp>
        <p:sp>
          <p:nvSpPr>
            <p:cNvPr id="7176" name="Line 11"/>
            <p:cNvSpPr>
              <a:spLocks noChangeShapeType="1"/>
            </p:cNvSpPr>
            <p:nvPr/>
          </p:nvSpPr>
          <p:spPr bwMode="auto">
            <a:xfrm>
              <a:off x="667" y="2564"/>
              <a:ext cx="2588" cy="1"/>
            </a:xfrm>
            <a:prstGeom prst="line">
              <a:avLst/>
            </a:prstGeom>
            <a:noFill/>
            <a:ln w="0">
              <a:solidFill>
                <a:srgbClr val="000000"/>
              </a:solidFill>
              <a:round/>
              <a:headEnd/>
              <a:tailEnd/>
            </a:ln>
          </p:spPr>
          <p:txBody>
            <a:bodyPr/>
            <a:lstStyle/>
            <a:p>
              <a:endParaRPr lang="en-US"/>
            </a:p>
          </p:txBody>
        </p:sp>
        <p:sp>
          <p:nvSpPr>
            <p:cNvPr id="7177" name="Line 12"/>
            <p:cNvSpPr>
              <a:spLocks noChangeShapeType="1"/>
            </p:cNvSpPr>
            <p:nvPr/>
          </p:nvSpPr>
          <p:spPr bwMode="auto">
            <a:xfrm>
              <a:off x="667" y="2333"/>
              <a:ext cx="2588" cy="1"/>
            </a:xfrm>
            <a:prstGeom prst="line">
              <a:avLst/>
            </a:prstGeom>
            <a:noFill/>
            <a:ln w="0">
              <a:solidFill>
                <a:srgbClr val="000000"/>
              </a:solidFill>
              <a:round/>
              <a:headEnd/>
              <a:tailEnd/>
            </a:ln>
          </p:spPr>
          <p:txBody>
            <a:bodyPr/>
            <a:lstStyle/>
            <a:p>
              <a:endParaRPr lang="en-US"/>
            </a:p>
          </p:txBody>
        </p:sp>
        <p:sp>
          <p:nvSpPr>
            <p:cNvPr id="7178" name="Line 13"/>
            <p:cNvSpPr>
              <a:spLocks noChangeShapeType="1"/>
            </p:cNvSpPr>
            <p:nvPr/>
          </p:nvSpPr>
          <p:spPr bwMode="auto">
            <a:xfrm>
              <a:off x="667" y="2107"/>
              <a:ext cx="2588" cy="1"/>
            </a:xfrm>
            <a:prstGeom prst="line">
              <a:avLst/>
            </a:prstGeom>
            <a:noFill/>
            <a:ln w="0">
              <a:solidFill>
                <a:srgbClr val="000000"/>
              </a:solidFill>
              <a:round/>
              <a:headEnd/>
              <a:tailEnd/>
            </a:ln>
          </p:spPr>
          <p:txBody>
            <a:bodyPr/>
            <a:lstStyle/>
            <a:p>
              <a:endParaRPr lang="en-US"/>
            </a:p>
          </p:txBody>
        </p:sp>
        <p:sp>
          <p:nvSpPr>
            <p:cNvPr id="7179" name="Line 14"/>
            <p:cNvSpPr>
              <a:spLocks noChangeShapeType="1"/>
            </p:cNvSpPr>
            <p:nvPr/>
          </p:nvSpPr>
          <p:spPr bwMode="auto">
            <a:xfrm>
              <a:off x="667" y="1876"/>
              <a:ext cx="2588" cy="1"/>
            </a:xfrm>
            <a:prstGeom prst="line">
              <a:avLst/>
            </a:prstGeom>
            <a:noFill/>
            <a:ln w="0">
              <a:solidFill>
                <a:srgbClr val="000000"/>
              </a:solidFill>
              <a:round/>
              <a:headEnd/>
              <a:tailEnd/>
            </a:ln>
          </p:spPr>
          <p:txBody>
            <a:bodyPr/>
            <a:lstStyle/>
            <a:p>
              <a:endParaRPr lang="en-US"/>
            </a:p>
          </p:txBody>
        </p:sp>
        <p:sp>
          <p:nvSpPr>
            <p:cNvPr id="7180" name="Line 15"/>
            <p:cNvSpPr>
              <a:spLocks noChangeShapeType="1"/>
            </p:cNvSpPr>
            <p:nvPr/>
          </p:nvSpPr>
          <p:spPr bwMode="auto">
            <a:xfrm>
              <a:off x="667" y="1645"/>
              <a:ext cx="2588" cy="1"/>
            </a:xfrm>
            <a:prstGeom prst="line">
              <a:avLst/>
            </a:prstGeom>
            <a:noFill/>
            <a:ln w="0">
              <a:solidFill>
                <a:srgbClr val="000000"/>
              </a:solidFill>
              <a:round/>
              <a:headEnd/>
              <a:tailEnd/>
            </a:ln>
          </p:spPr>
          <p:txBody>
            <a:bodyPr/>
            <a:lstStyle/>
            <a:p>
              <a:endParaRPr lang="en-US"/>
            </a:p>
          </p:txBody>
        </p:sp>
        <p:sp>
          <p:nvSpPr>
            <p:cNvPr id="7181" name="Line 16"/>
            <p:cNvSpPr>
              <a:spLocks noChangeShapeType="1"/>
            </p:cNvSpPr>
            <p:nvPr/>
          </p:nvSpPr>
          <p:spPr bwMode="auto">
            <a:xfrm>
              <a:off x="667" y="1413"/>
              <a:ext cx="2588" cy="1"/>
            </a:xfrm>
            <a:prstGeom prst="line">
              <a:avLst/>
            </a:prstGeom>
            <a:noFill/>
            <a:ln w="0">
              <a:solidFill>
                <a:srgbClr val="000000"/>
              </a:solidFill>
              <a:round/>
              <a:headEnd/>
              <a:tailEnd/>
            </a:ln>
          </p:spPr>
          <p:txBody>
            <a:bodyPr/>
            <a:lstStyle/>
            <a:p>
              <a:endParaRPr lang="en-US"/>
            </a:p>
          </p:txBody>
        </p:sp>
        <p:sp>
          <p:nvSpPr>
            <p:cNvPr id="7182" name="Line 17"/>
            <p:cNvSpPr>
              <a:spLocks noChangeShapeType="1"/>
            </p:cNvSpPr>
            <p:nvPr/>
          </p:nvSpPr>
          <p:spPr bwMode="auto">
            <a:xfrm>
              <a:off x="667" y="1413"/>
              <a:ext cx="1" cy="1383"/>
            </a:xfrm>
            <a:prstGeom prst="line">
              <a:avLst/>
            </a:prstGeom>
            <a:noFill/>
            <a:ln w="0">
              <a:solidFill>
                <a:srgbClr val="000000"/>
              </a:solidFill>
              <a:round/>
              <a:headEnd/>
              <a:tailEnd/>
            </a:ln>
          </p:spPr>
          <p:txBody>
            <a:bodyPr/>
            <a:lstStyle/>
            <a:p>
              <a:endParaRPr lang="en-US"/>
            </a:p>
          </p:txBody>
        </p:sp>
        <p:sp>
          <p:nvSpPr>
            <p:cNvPr id="7183" name="Line 18"/>
            <p:cNvSpPr>
              <a:spLocks noChangeShapeType="1"/>
            </p:cNvSpPr>
            <p:nvPr/>
          </p:nvSpPr>
          <p:spPr bwMode="auto">
            <a:xfrm>
              <a:off x="633" y="2796"/>
              <a:ext cx="34" cy="1"/>
            </a:xfrm>
            <a:prstGeom prst="line">
              <a:avLst/>
            </a:prstGeom>
            <a:noFill/>
            <a:ln w="0">
              <a:solidFill>
                <a:srgbClr val="000000"/>
              </a:solidFill>
              <a:round/>
              <a:headEnd/>
              <a:tailEnd/>
            </a:ln>
          </p:spPr>
          <p:txBody>
            <a:bodyPr/>
            <a:lstStyle/>
            <a:p>
              <a:endParaRPr lang="en-US"/>
            </a:p>
          </p:txBody>
        </p:sp>
        <p:sp>
          <p:nvSpPr>
            <p:cNvPr id="7184" name="Line 19"/>
            <p:cNvSpPr>
              <a:spLocks noChangeShapeType="1"/>
            </p:cNvSpPr>
            <p:nvPr/>
          </p:nvSpPr>
          <p:spPr bwMode="auto">
            <a:xfrm>
              <a:off x="633" y="2564"/>
              <a:ext cx="34" cy="1"/>
            </a:xfrm>
            <a:prstGeom prst="line">
              <a:avLst/>
            </a:prstGeom>
            <a:noFill/>
            <a:ln w="0">
              <a:solidFill>
                <a:srgbClr val="000000"/>
              </a:solidFill>
              <a:round/>
              <a:headEnd/>
              <a:tailEnd/>
            </a:ln>
          </p:spPr>
          <p:txBody>
            <a:bodyPr/>
            <a:lstStyle/>
            <a:p>
              <a:endParaRPr lang="en-US"/>
            </a:p>
          </p:txBody>
        </p:sp>
        <p:sp>
          <p:nvSpPr>
            <p:cNvPr id="7185" name="Line 20"/>
            <p:cNvSpPr>
              <a:spLocks noChangeShapeType="1"/>
            </p:cNvSpPr>
            <p:nvPr/>
          </p:nvSpPr>
          <p:spPr bwMode="auto">
            <a:xfrm>
              <a:off x="633" y="2333"/>
              <a:ext cx="34" cy="1"/>
            </a:xfrm>
            <a:prstGeom prst="line">
              <a:avLst/>
            </a:prstGeom>
            <a:noFill/>
            <a:ln w="0">
              <a:solidFill>
                <a:srgbClr val="000000"/>
              </a:solidFill>
              <a:round/>
              <a:headEnd/>
              <a:tailEnd/>
            </a:ln>
          </p:spPr>
          <p:txBody>
            <a:bodyPr/>
            <a:lstStyle/>
            <a:p>
              <a:endParaRPr lang="en-US"/>
            </a:p>
          </p:txBody>
        </p:sp>
        <p:sp>
          <p:nvSpPr>
            <p:cNvPr id="7186" name="Line 21"/>
            <p:cNvSpPr>
              <a:spLocks noChangeShapeType="1"/>
            </p:cNvSpPr>
            <p:nvPr/>
          </p:nvSpPr>
          <p:spPr bwMode="auto">
            <a:xfrm>
              <a:off x="633" y="2107"/>
              <a:ext cx="34" cy="1"/>
            </a:xfrm>
            <a:prstGeom prst="line">
              <a:avLst/>
            </a:prstGeom>
            <a:noFill/>
            <a:ln w="0">
              <a:solidFill>
                <a:srgbClr val="000000"/>
              </a:solidFill>
              <a:round/>
              <a:headEnd/>
              <a:tailEnd/>
            </a:ln>
          </p:spPr>
          <p:txBody>
            <a:bodyPr/>
            <a:lstStyle/>
            <a:p>
              <a:endParaRPr lang="en-US"/>
            </a:p>
          </p:txBody>
        </p:sp>
        <p:sp>
          <p:nvSpPr>
            <p:cNvPr id="7187" name="Line 22"/>
            <p:cNvSpPr>
              <a:spLocks noChangeShapeType="1"/>
            </p:cNvSpPr>
            <p:nvPr/>
          </p:nvSpPr>
          <p:spPr bwMode="auto">
            <a:xfrm>
              <a:off x="633" y="1876"/>
              <a:ext cx="34" cy="1"/>
            </a:xfrm>
            <a:prstGeom prst="line">
              <a:avLst/>
            </a:prstGeom>
            <a:noFill/>
            <a:ln w="0">
              <a:solidFill>
                <a:srgbClr val="000000"/>
              </a:solidFill>
              <a:round/>
              <a:headEnd/>
              <a:tailEnd/>
            </a:ln>
          </p:spPr>
          <p:txBody>
            <a:bodyPr/>
            <a:lstStyle/>
            <a:p>
              <a:endParaRPr lang="en-US"/>
            </a:p>
          </p:txBody>
        </p:sp>
        <p:sp>
          <p:nvSpPr>
            <p:cNvPr id="7188" name="Line 23"/>
            <p:cNvSpPr>
              <a:spLocks noChangeShapeType="1"/>
            </p:cNvSpPr>
            <p:nvPr/>
          </p:nvSpPr>
          <p:spPr bwMode="auto">
            <a:xfrm>
              <a:off x="633" y="1645"/>
              <a:ext cx="34" cy="1"/>
            </a:xfrm>
            <a:prstGeom prst="line">
              <a:avLst/>
            </a:prstGeom>
            <a:noFill/>
            <a:ln w="0">
              <a:solidFill>
                <a:srgbClr val="000000"/>
              </a:solidFill>
              <a:round/>
              <a:headEnd/>
              <a:tailEnd/>
            </a:ln>
          </p:spPr>
          <p:txBody>
            <a:bodyPr/>
            <a:lstStyle/>
            <a:p>
              <a:endParaRPr lang="en-US"/>
            </a:p>
          </p:txBody>
        </p:sp>
        <p:sp>
          <p:nvSpPr>
            <p:cNvPr id="7189" name="Line 24"/>
            <p:cNvSpPr>
              <a:spLocks noChangeShapeType="1"/>
            </p:cNvSpPr>
            <p:nvPr/>
          </p:nvSpPr>
          <p:spPr bwMode="auto">
            <a:xfrm>
              <a:off x="633" y="1413"/>
              <a:ext cx="34" cy="1"/>
            </a:xfrm>
            <a:prstGeom prst="line">
              <a:avLst/>
            </a:prstGeom>
            <a:noFill/>
            <a:ln w="0">
              <a:solidFill>
                <a:srgbClr val="000000"/>
              </a:solidFill>
              <a:round/>
              <a:headEnd/>
              <a:tailEnd/>
            </a:ln>
          </p:spPr>
          <p:txBody>
            <a:bodyPr/>
            <a:lstStyle/>
            <a:p>
              <a:endParaRPr lang="en-US"/>
            </a:p>
          </p:txBody>
        </p:sp>
        <p:sp>
          <p:nvSpPr>
            <p:cNvPr id="7190" name="Line 25"/>
            <p:cNvSpPr>
              <a:spLocks noChangeShapeType="1"/>
            </p:cNvSpPr>
            <p:nvPr/>
          </p:nvSpPr>
          <p:spPr bwMode="auto">
            <a:xfrm>
              <a:off x="667" y="2796"/>
              <a:ext cx="2588" cy="1"/>
            </a:xfrm>
            <a:prstGeom prst="line">
              <a:avLst/>
            </a:prstGeom>
            <a:noFill/>
            <a:ln w="0">
              <a:solidFill>
                <a:srgbClr val="000000"/>
              </a:solidFill>
              <a:round/>
              <a:headEnd/>
              <a:tailEnd/>
            </a:ln>
          </p:spPr>
          <p:txBody>
            <a:bodyPr/>
            <a:lstStyle/>
            <a:p>
              <a:endParaRPr lang="en-US"/>
            </a:p>
          </p:txBody>
        </p:sp>
        <p:sp>
          <p:nvSpPr>
            <p:cNvPr id="7191" name="Line 26"/>
            <p:cNvSpPr>
              <a:spLocks noChangeShapeType="1"/>
            </p:cNvSpPr>
            <p:nvPr/>
          </p:nvSpPr>
          <p:spPr bwMode="auto">
            <a:xfrm flipV="1">
              <a:off x="667" y="2796"/>
              <a:ext cx="1" cy="43"/>
            </a:xfrm>
            <a:prstGeom prst="line">
              <a:avLst/>
            </a:prstGeom>
            <a:noFill/>
            <a:ln w="0">
              <a:solidFill>
                <a:srgbClr val="000000"/>
              </a:solidFill>
              <a:round/>
              <a:headEnd/>
              <a:tailEnd/>
            </a:ln>
          </p:spPr>
          <p:txBody>
            <a:bodyPr/>
            <a:lstStyle/>
            <a:p>
              <a:endParaRPr lang="en-US"/>
            </a:p>
          </p:txBody>
        </p:sp>
        <p:sp>
          <p:nvSpPr>
            <p:cNvPr id="7192" name="Line 27"/>
            <p:cNvSpPr>
              <a:spLocks noChangeShapeType="1"/>
            </p:cNvSpPr>
            <p:nvPr/>
          </p:nvSpPr>
          <p:spPr bwMode="auto">
            <a:xfrm flipV="1">
              <a:off x="989" y="2796"/>
              <a:ext cx="1" cy="43"/>
            </a:xfrm>
            <a:prstGeom prst="line">
              <a:avLst/>
            </a:prstGeom>
            <a:noFill/>
            <a:ln w="0">
              <a:solidFill>
                <a:srgbClr val="000000"/>
              </a:solidFill>
              <a:round/>
              <a:headEnd/>
              <a:tailEnd/>
            </a:ln>
          </p:spPr>
          <p:txBody>
            <a:bodyPr/>
            <a:lstStyle/>
            <a:p>
              <a:endParaRPr lang="en-US"/>
            </a:p>
          </p:txBody>
        </p:sp>
        <p:sp>
          <p:nvSpPr>
            <p:cNvPr id="7193" name="Line 28"/>
            <p:cNvSpPr>
              <a:spLocks noChangeShapeType="1"/>
            </p:cNvSpPr>
            <p:nvPr/>
          </p:nvSpPr>
          <p:spPr bwMode="auto">
            <a:xfrm flipV="1">
              <a:off x="1315" y="2796"/>
              <a:ext cx="1" cy="43"/>
            </a:xfrm>
            <a:prstGeom prst="line">
              <a:avLst/>
            </a:prstGeom>
            <a:noFill/>
            <a:ln w="0">
              <a:solidFill>
                <a:srgbClr val="000000"/>
              </a:solidFill>
              <a:round/>
              <a:headEnd/>
              <a:tailEnd/>
            </a:ln>
          </p:spPr>
          <p:txBody>
            <a:bodyPr/>
            <a:lstStyle/>
            <a:p>
              <a:endParaRPr lang="en-US"/>
            </a:p>
          </p:txBody>
        </p:sp>
        <p:sp>
          <p:nvSpPr>
            <p:cNvPr id="7194" name="Line 29"/>
            <p:cNvSpPr>
              <a:spLocks noChangeShapeType="1"/>
            </p:cNvSpPr>
            <p:nvPr/>
          </p:nvSpPr>
          <p:spPr bwMode="auto">
            <a:xfrm flipV="1">
              <a:off x="1637" y="2796"/>
              <a:ext cx="1" cy="43"/>
            </a:xfrm>
            <a:prstGeom prst="line">
              <a:avLst/>
            </a:prstGeom>
            <a:noFill/>
            <a:ln w="0">
              <a:solidFill>
                <a:srgbClr val="000000"/>
              </a:solidFill>
              <a:round/>
              <a:headEnd/>
              <a:tailEnd/>
            </a:ln>
          </p:spPr>
          <p:txBody>
            <a:bodyPr/>
            <a:lstStyle/>
            <a:p>
              <a:endParaRPr lang="en-US"/>
            </a:p>
          </p:txBody>
        </p:sp>
        <p:sp>
          <p:nvSpPr>
            <p:cNvPr id="7195" name="Line 30"/>
            <p:cNvSpPr>
              <a:spLocks noChangeShapeType="1"/>
            </p:cNvSpPr>
            <p:nvPr/>
          </p:nvSpPr>
          <p:spPr bwMode="auto">
            <a:xfrm flipV="1">
              <a:off x="1963" y="2796"/>
              <a:ext cx="1" cy="43"/>
            </a:xfrm>
            <a:prstGeom prst="line">
              <a:avLst/>
            </a:prstGeom>
            <a:noFill/>
            <a:ln w="0">
              <a:solidFill>
                <a:srgbClr val="000000"/>
              </a:solidFill>
              <a:round/>
              <a:headEnd/>
              <a:tailEnd/>
            </a:ln>
          </p:spPr>
          <p:txBody>
            <a:bodyPr/>
            <a:lstStyle/>
            <a:p>
              <a:endParaRPr lang="en-US"/>
            </a:p>
          </p:txBody>
        </p:sp>
        <p:sp>
          <p:nvSpPr>
            <p:cNvPr id="7196" name="Line 31"/>
            <p:cNvSpPr>
              <a:spLocks noChangeShapeType="1"/>
            </p:cNvSpPr>
            <p:nvPr/>
          </p:nvSpPr>
          <p:spPr bwMode="auto">
            <a:xfrm flipV="1">
              <a:off x="2285" y="2796"/>
              <a:ext cx="1" cy="43"/>
            </a:xfrm>
            <a:prstGeom prst="line">
              <a:avLst/>
            </a:prstGeom>
            <a:noFill/>
            <a:ln w="0">
              <a:solidFill>
                <a:srgbClr val="000000"/>
              </a:solidFill>
              <a:round/>
              <a:headEnd/>
              <a:tailEnd/>
            </a:ln>
          </p:spPr>
          <p:txBody>
            <a:bodyPr/>
            <a:lstStyle/>
            <a:p>
              <a:endParaRPr lang="en-US"/>
            </a:p>
          </p:txBody>
        </p:sp>
        <p:sp>
          <p:nvSpPr>
            <p:cNvPr id="7197" name="Line 32"/>
            <p:cNvSpPr>
              <a:spLocks noChangeShapeType="1"/>
            </p:cNvSpPr>
            <p:nvPr/>
          </p:nvSpPr>
          <p:spPr bwMode="auto">
            <a:xfrm flipV="1">
              <a:off x="2607" y="2796"/>
              <a:ext cx="1" cy="43"/>
            </a:xfrm>
            <a:prstGeom prst="line">
              <a:avLst/>
            </a:prstGeom>
            <a:noFill/>
            <a:ln w="0">
              <a:solidFill>
                <a:srgbClr val="000000"/>
              </a:solidFill>
              <a:round/>
              <a:headEnd/>
              <a:tailEnd/>
            </a:ln>
          </p:spPr>
          <p:txBody>
            <a:bodyPr/>
            <a:lstStyle/>
            <a:p>
              <a:endParaRPr lang="en-US"/>
            </a:p>
          </p:txBody>
        </p:sp>
        <p:sp>
          <p:nvSpPr>
            <p:cNvPr id="7198" name="Line 33"/>
            <p:cNvSpPr>
              <a:spLocks noChangeShapeType="1"/>
            </p:cNvSpPr>
            <p:nvPr/>
          </p:nvSpPr>
          <p:spPr bwMode="auto">
            <a:xfrm flipV="1">
              <a:off x="2933" y="2796"/>
              <a:ext cx="1" cy="43"/>
            </a:xfrm>
            <a:prstGeom prst="line">
              <a:avLst/>
            </a:prstGeom>
            <a:noFill/>
            <a:ln w="0">
              <a:solidFill>
                <a:srgbClr val="000000"/>
              </a:solidFill>
              <a:round/>
              <a:headEnd/>
              <a:tailEnd/>
            </a:ln>
          </p:spPr>
          <p:txBody>
            <a:bodyPr/>
            <a:lstStyle/>
            <a:p>
              <a:endParaRPr lang="en-US"/>
            </a:p>
          </p:txBody>
        </p:sp>
        <p:sp>
          <p:nvSpPr>
            <p:cNvPr id="7199" name="Line 34"/>
            <p:cNvSpPr>
              <a:spLocks noChangeShapeType="1"/>
            </p:cNvSpPr>
            <p:nvPr/>
          </p:nvSpPr>
          <p:spPr bwMode="auto">
            <a:xfrm flipV="1">
              <a:off x="3255" y="2796"/>
              <a:ext cx="1" cy="43"/>
            </a:xfrm>
            <a:prstGeom prst="line">
              <a:avLst/>
            </a:prstGeom>
            <a:noFill/>
            <a:ln w="0">
              <a:solidFill>
                <a:srgbClr val="000000"/>
              </a:solidFill>
              <a:round/>
              <a:headEnd/>
              <a:tailEnd/>
            </a:ln>
          </p:spPr>
          <p:txBody>
            <a:bodyPr/>
            <a:lstStyle/>
            <a:p>
              <a:endParaRPr lang="en-US"/>
            </a:p>
          </p:txBody>
        </p:sp>
        <p:sp>
          <p:nvSpPr>
            <p:cNvPr id="7200" name="Freeform 35"/>
            <p:cNvSpPr>
              <a:spLocks/>
            </p:cNvSpPr>
            <p:nvPr/>
          </p:nvSpPr>
          <p:spPr bwMode="auto">
            <a:xfrm>
              <a:off x="831" y="2747"/>
              <a:ext cx="321" cy="27"/>
            </a:xfrm>
            <a:custGeom>
              <a:avLst/>
              <a:gdLst>
                <a:gd name="T0" fmla="*/ 0 w 321"/>
                <a:gd name="T1" fmla="*/ 27 h 27"/>
                <a:gd name="T2" fmla="*/ 158 w 321"/>
                <a:gd name="T3" fmla="*/ 16 h 27"/>
                <a:gd name="T4" fmla="*/ 321 w 321"/>
                <a:gd name="T5" fmla="*/ 0 h 27"/>
                <a:gd name="T6" fmla="*/ 0 60000 65536"/>
                <a:gd name="T7" fmla="*/ 0 60000 65536"/>
                <a:gd name="T8" fmla="*/ 0 60000 65536"/>
                <a:gd name="T9" fmla="*/ 0 w 321"/>
                <a:gd name="T10" fmla="*/ 0 h 27"/>
                <a:gd name="T11" fmla="*/ 321 w 321"/>
                <a:gd name="T12" fmla="*/ 27 h 27"/>
              </a:gdLst>
              <a:ahLst/>
              <a:cxnLst>
                <a:cxn ang="T6">
                  <a:pos x="T0" y="T1"/>
                </a:cxn>
                <a:cxn ang="T7">
                  <a:pos x="T2" y="T3"/>
                </a:cxn>
                <a:cxn ang="T8">
                  <a:pos x="T4" y="T5"/>
                </a:cxn>
              </a:cxnLst>
              <a:rect l="T9" t="T10" r="T11" b="T12"/>
              <a:pathLst>
                <a:path w="321" h="27">
                  <a:moveTo>
                    <a:pt x="0" y="27"/>
                  </a:moveTo>
                  <a:lnTo>
                    <a:pt x="158" y="16"/>
                  </a:lnTo>
                  <a:lnTo>
                    <a:pt x="321" y="0"/>
                  </a:lnTo>
                </a:path>
              </a:pathLst>
            </a:custGeom>
            <a:noFill/>
            <a:ln w="27051">
              <a:solidFill>
                <a:srgbClr val="000080"/>
              </a:solidFill>
              <a:round/>
              <a:headEnd/>
              <a:tailEnd/>
            </a:ln>
          </p:spPr>
          <p:txBody>
            <a:bodyPr/>
            <a:lstStyle/>
            <a:p>
              <a:endParaRPr lang="de-DE"/>
            </a:p>
          </p:txBody>
        </p:sp>
        <p:sp>
          <p:nvSpPr>
            <p:cNvPr id="7201" name="Freeform 36"/>
            <p:cNvSpPr>
              <a:spLocks/>
            </p:cNvSpPr>
            <p:nvPr/>
          </p:nvSpPr>
          <p:spPr bwMode="auto">
            <a:xfrm>
              <a:off x="1152" y="2704"/>
              <a:ext cx="322" cy="43"/>
            </a:xfrm>
            <a:custGeom>
              <a:avLst/>
              <a:gdLst>
                <a:gd name="T0" fmla="*/ 0 w 322"/>
                <a:gd name="T1" fmla="*/ 43 h 43"/>
                <a:gd name="T2" fmla="*/ 159 w 322"/>
                <a:gd name="T3" fmla="*/ 27 h 43"/>
                <a:gd name="T4" fmla="*/ 241 w 322"/>
                <a:gd name="T5" fmla="*/ 16 h 43"/>
                <a:gd name="T6" fmla="*/ 322 w 322"/>
                <a:gd name="T7" fmla="*/ 0 h 43"/>
                <a:gd name="T8" fmla="*/ 0 60000 65536"/>
                <a:gd name="T9" fmla="*/ 0 60000 65536"/>
                <a:gd name="T10" fmla="*/ 0 60000 65536"/>
                <a:gd name="T11" fmla="*/ 0 60000 65536"/>
                <a:gd name="T12" fmla="*/ 0 w 322"/>
                <a:gd name="T13" fmla="*/ 0 h 43"/>
                <a:gd name="T14" fmla="*/ 322 w 322"/>
                <a:gd name="T15" fmla="*/ 43 h 43"/>
              </a:gdLst>
              <a:ahLst/>
              <a:cxnLst>
                <a:cxn ang="T8">
                  <a:pos x="T0" y="T1"/>
                </a:cxn>
                <a:cxn ang="T9">
                  <a:pos x="T2" y="T3"/>
                </a:cxn>
                <a:cxn ang="T10">
                  <a:pos x="T4" y="T5"/>
                </a:cxn>
                <a:cxn ang="T11">
                  <a:pos x="T6" y="T7"/>
                </a:cxn>
              </a:cxnLst>
              <a:rect l="T12" t="T13" r="T14" b="T15"/>
              <a:pathLst>
                <a:path w="322" h="43">
                  <a:moveTo>
                    <a:pt x="0" y="43"/>
                  </a:moveTo>
                  <a:lnTo>
                    <a:pt x="159" y="27"/>
                  </a:lnTo>
                  <a:lnTo>
                    <a:pt x="241" y="16"/>
                  </a:lnTo>
                  <a:lnTo>
                    <a:pt x="322" y="0"/>
                  </a:lnTo>
                </a:path>
              </a:pathLst>
            </a:custGeom>
            <a:noFill/>
            <a:ln w="27051">
              <a:solidFill>
                <a:srgbClr val="000080"/>
              </a:solidFill>
              <a:round/>
              <a:headEnd/>
              <a:tailEnd/>
            </a:ln>
          </p:spPr>
          <p:txBody>
            <a:bodyPr/>
            <a:lstStyle/>
            <a:p>
              <a:endParaRPr lang="de-DE"/>
            </a:p>
          </p:txBody>
        </p:sp>
        <p:sp>
          <p:nvSpPr>
            <p:cNvPr id="7202" name="Freeform 37"/>
            <p:cNvSpPr>
              <a:spLocks/>
            </p:cNvSpPr>
            <p:nvPr/>
          </p:nvSpPr>
          <p:spPr bwMode="auto">
            <a:xfrm>
              <a:off x="1474" y="2613"/>
              <a:ext cx="326" cy="91"/>
            </a:xfrm>
            <a:custGeom>
              <a:avLst/>
              <a:gdLst>
                <a:gd name="T0" fmla="*/ 0 w 326"/>
                <a:gd name="T1" fmla="*/ 91 h 91"/>
                <a:gd name="T2" fmla="*/ 82 w 326"/>
                <a:gd name="T3" fmla="*/ 70 h 91"/>
                <a:gd name="T4" fmla="*/ 163 w 326"/>
                <a:gd name="T5" fmla="*/ 48 h 91"/>
                <a:gd name="T6" fmla="*/ 326 w 326"/>
                <a:gd name="T7" fmla="*/ 0 h 91"/>
                <a:gd name="T8" fmla="*/ 0 60000 65536"/>
                <a:gd name="T9" fmla="*/ 0 60000 65536"/>
                <a:gd name="T10" fmla="*/ 0 60000 65536"/>
                <a:gd name="T11" fmla="*/ 0 60000 65536"/>
                <a:gd name="T12" fmla="*/ 0 w 326"/>
                <a:gd name="T13" fmla="*/ 0 h 91"/>
                <a:gd name="T14" fmla="*/ 326 w 326"/>
                <a:gd name="T15" fmla="*/ 91 h 91"/>
              </a:gdLst>
              <a:ahLst/>
              <a:cxnLst>
                <a:cxn ang="T8">
                  <a:pos x="T0" y="T1"/>
                </a:cxn>
                <a:cxn ang="T9">
                  <a:pos x="T2" y="T3"/>
                </a:cxn>
                <a:cxn ang="T10">
                  <a:pos x="T4" y="T5"/>
                </a:cxn>
                <a:cxn ang="T11">
                  <a:pos x="T6" y="T7"/>
                </a:cxn>
              </a:cxnLst>
              <a:rect l="T12" t="T13" r="T14" b="T15"/>
              <a:pathLst>
                <a:path w="326" h="91">
                  <a:moveTo>
                    <a:pt x="0" y="91"/>
                  </a:moveTo>
                  <a:lnTo>
                    <a:pt x="82" y="70"/>
                  </a:lnTo>
                  <a:lnTo>
                    <a:pt x="163" y="48"/>
                  </a:lnTo>
                  <a:lnTo>
                    <a:pt x="326" y="0"/>
                  </a:lnTo>
                </a:path>
              </a:pathLst>
            </a:custGeom>
            <a:noFill/>
            <a:ln w="27051">
              <a:solidFill>
                <a:srgbClr val="000080"/>
              </a:solidFill>
              <a:round/>
              <a:headEnd/>
              <a:tailEnd/>
            </a:ln>
          </p:spPr>
          <p:txBody>
            <a:bodyPr/>
            <a:lstStyle/>
            <a:p>
              <a:endParaRPr lang="de-DE"/>
            </a:p>
          </p:txBody>
        </p:sp>
        <p:sp>
          <p:nvSpPr>
            <p:cNvPr id="7203" name="Freeform 38"/>
            <p:cNvSpPr>
              <a:spLocks/>
            </p:cNvSpPr>
            <p:nvPr/>
          </p:nvSpPr>
          <p:spPr bwMode="auto">
            <a:xfrm>
              <a:off x="1800" y="2521"/>
              <a:ext cx="322" cy="92"/>
            </a:xfrm>
            <a:custGeom>
              <a:avLst/>
              <a:gdLst>
                <a:gd name="T0" fmla="*/ 0 w 322"/>
                <a:gd name="T1" fmla="*/ 92 h 92"/>
                <a:gd name="T2" fmla="*/ 82 w 322"/>
                <a:gd name="T3" fmla="*/ 70 h 92"/>
                <a:gd name="T4" fmla="*/ 159 w 322"/>
                <a:gd name="T5" fmla="*/ 54 h 92"/>
                <a:gd name="T6" fmla="*/ 240 w 322"/>
                <a:gd name="T7" fmla="*/ 33 h 92"/>
                <a:gd name="T8" fmla="*/ 322 w 322"/>
                <a:gd name="T9" fmla="*/ 0 h 92"/>
                <a:gd name="T10" fmla="*/ 0 60000 65536"/>
                <a:gd name="T11" fmla="*/ 0 60000 65536"/>
                <a:gd name="T12" fmla="*/ 0 60000 65536"/>
                <a:gd name="T13" fmla="*/ 0 60000 65536"/>
                <a:gd name="T14" fmla="*/ 0 60000 65536"/>
                <a:gd name="T15" fmla="*/ 0 w 322"/>
                <a:gd name="T16" fmla="*/ 0 h 92"/>
                <a:gd name="T17" fmla="*/ 322 w 322"/>
                <a:gd name="T18" fmla="*/ 92 h 92"/>
              </a:gdLst>
              <a:ahLst/>
              <a:cxnLst>
                <a:cxn ang="T10">
                  <a:pos x="T0" y="T1"/>
                </a:cxn>
                <a:cxn ang="T11">
                  <a:pos x="T2" y="T3"/>
                </a:cxn>
                <a:cxn ang="T12">
                  <a:pos x="T4" y="T5"/>
                </a:cxn>
                <a:cxn ang="T13">
                  <a:pos x="T6" y="T7"/>
                </a:cxn>
                <a:cxn ang="T14">
                  <a:pos x="T8" y="T9"/>
                </a:cxn>
              </a:cxnLst>
              <a:rect l="T15" t="T16" r="T17" b="T18"/>
              <a:pathLst>
                <a:path w="322" h="92">
                  <a:moveTo>
                    <a:pt x="0" y="92"/>
                  </a:moveTo>
                  <a:lnTo>
                    <a:pt x="82" y="70"/>
                  </a:lnTo>
                  <a:lnTo>
                    <a:pt x="159" y="54"/>
                  </a:lnTo>
                  <a:lnTo>
                    <a:pt x="240" y="33"/>
                  </a:lnTo>
                  <a:lnTo>
                    <a:pt x="322" y="0"/>
                  </a:lnTo>
                </a:path>
              </a:pathLst>
            </a:custGeom>
            <a:noFill/>
            <a:ln w="27051">
              <a:solidFill>
                <a:srgbClr val="000080"/>
              </a:solidFill>
              <a:round/>
              <a:headEnd/>
              <a:tailEnd/>
            </a:ln>
          </p:spPr>
          <p:txBody>
            <a:bodyPr/>
            <a:lstStyle/>
            <a:p>
              <a:endParaRPr lang="de-DE"/>
            </a:p>
          </p:txBody>
        </p:sp>
        <p:sp>
          <p:nvSpPr>
            <p:cNvPr id="7204" name="Freeform 39"/>
            <p:cNvSpPr>
              <a:spLocks/>
            </p:cNvSpPr>
            <p:nvPr/>
          </p:nvSpPr>
          <p:spPr bwMode="auto">
            <a:xfrm>
              <a:off x="2122" y="2333"/>
              <a:ext cx="326" cy="188"/>
            </a:xfrm>
            <a:custGeom>
              <a:avLst/>
              <a:gdLst>
                <a:gd name="T0" fmla="*/ 0 w 326"/>
                <a:gd name="T1" fmla="*/ 188 h 188"/>
                <a:gd name="T2" fmla="*/ 82 w 326"/>
                <a:gd name="T3" fmla="*/ 151 h 188"/>
                <a:gd name="T4" fmla="*/ 163 w 326"/>
                <a:gd name="T5" fmla="*/ 113 h 188"/>
                <a:gd name="T6" fmla="*/ 245 w 326"/>
                <a:gd name="T7" fmla="*/ 59 h 188"/>
                <a:gd name="T8" fmla="*/ 326 w 326"/>
                <a:gd name="T9" fmla="*/ 0 h 188"/>
                <a:gd name="T10" fmla="*/ 0 60000 65536"/>
                <a:gd name="T11" fmla="*/ 0 60000 65536"/>
                <a:gd name="T12" fmla="*/ 0 60000 65536"/>
                <a:gd name="T13" fmla="*/ 0 60000 65536"/>
                <a:gd name="T14" fmla="*/ 0 60000 65536"/>
                <a:gd name="T15" fmla="*/ 0 w 326"/>
                <a:gd name="T16" fmla="*/ 0 h 188"/>
                <a:gd name="T17" fmla="*/ 326 w 326"/>
                <a:gd name="T18" fmla="*/ 188 h 188"/>
              </a:gdLst>
              <a:ahLst/>
              <a:cxnLst>
                <a:cxn ang="T10">
                  <a:pos x="T0" y="T1"/>
                </a:cxn>
                <a:cxn ang="T11">
                  <a:pos x="T2" y="T3"/>
                </a:cxn>
                <a:cxn ang="T12">
                  <a:pos x="T4" y="T5"/>
                </a:cxn>
                <a:cxn ang="T13">
                  <a:pos x="T6" y="T7"/>
                </a:cxn>
                <a:cxn ang="T14">
                  <a:pos x="T8" y="T9"/>
                </a:cxn>
              </a:cxnLst>
              <a:rect l="T15" t="T16" r="T17" b="T18"/>
              <a:pathLst>
                <a:path w="326" h="188">
                  <a:moveTo>
                    <a:pt x="0" y="188"/>
                  </a:moveTo>
                  <a:lnTo>
                    <a:pt x="82" y="151"/>
                  </a:lnTo>
                  <a:lnTo>
                    <a:pt x="163" y="113"/>
                  </a:lnTo>
                  <a:lnTo>
                    <a:pt x="245" y="59"/>
                  </a:lnTo>
                  <a:lnTo>
                    <a:pt x="326" y="0"/>
                  </a:lnTo>
                </a:path>
              </a:pathLst>
            </a:custGeom>
            <a:noFill/>
            <a:ln w="27051">
              <a:solidFill>
                <a:srgbClr val="000080"/>
              </a:solidFill>
              <a:round/>
              <a:headEnd/>
              <a:tailEnd/>
            </a:ln>
          </p:spPr>
          <p:txBody>
            <a:bodyPr/>
            <a:lstStyle/>
            <a:p>
              <a:endParaRPr lang="de-DE"/>
            </a:p>
          </p:txBody>
        </p:sp>
        <p:sp>
          <p:nvSpPr>
            <p:cNvPr id="7205" name="Freeform 40"/>
            <p:cNvSpPr>
              <a:spLocks/>
            </p:cNvSpPr>
            <p:nvPr/>
          </p:nvSpPr>
          <p:spPr bwMode="auto">
            <a:xfrm>
              <a:off x="2448" y="1967"/>
              <a:ext cx="322" cy="366"/>
            </a:xfrm>
            <a:custGeom>
              <a:avLst/>
              <a:gdLst>
                <a:gd name="T0" fmla="*/ 0 w 322"/>
                <a:gd name="T1" fmla="*/ 366 h 366"/>
                <a:gd name="T2" fmla="*/ 39 w 322"/>
                <a:gd name="T3" fmla="*/ 328 h 366"/>
                <a:gd name="T4" fmla="*/ 82 w 322"/>
                <a:gd name="T5" fmla="*/ 285 h 366"/>
                <a:gd name="T6" fmla="*/ 163 w 322"/>
                <a:gd name="T7" fmla="*/ 194 h 366"/>
                <a:gd name="T8" fmla="*/ 240 w 322"/>
                <a:gd name="T9" fmla="*/ 92 h 366"/>
                <a:gd name="T10" fmla="*/ 283 w 322"/>
                <a:gd name="T11" fmla="*/ 43 h 366"/>
                <a:gd name="T12" fmla="*/ 322 w 322"/>
                <a:gd name="T13" fmla="*/ 0 h 366"/>
                <a:gd name="T14" fmla="*/ 0 60000 65536"/>
                <a:gd name="T15" fmla="*/ 0 60000 65536"/>
                <a:gd name="T16" fmla="*/ 0 60000 65536"/>
                <a:gd name="T17" fmla="*/ 0 60000 65536"/>
                <a:gd name="T18" fmla="*/ 0 60000 65536"/>
                <a:gd name="T19" fmla="*/ 0 60000 65536"/>
                <a:gd name="T20" fmla="*/ 0 60000 65536"/>
                <a:gd name="T21" fmla="*/ 0 w 322"/>
                <a:gd name="T22" fmla="*/ 0 h 366"/>
                <a:gd name="T23" fmla="*/ 322 w 32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366">
                  <a:moveTo>
                    <a:pt x="0" y="366"/>
                  </a:moveTo>
                  <a:lnTo>
                    <a:pt x="39" y="328"/>
                  </a:lnTo>
                  <a:lnTo>
                    <a:pt x="82" y="285"/>
                  </a:lnTo>
                  <a:lnTo>
                    <a:pt x="163" y="194"/>
                  </a:lnTo>
                  <a:lnTo>
                    <a:pt x="240" y="92"/>
                  </a:lnTo>
                  <a:lnTo>
                    <a:pt x="283" y="43"/>
                  </a:lnTo>
                  <a:lnTo>
                    <a:pt x="322" y="0"/>
                  </a:lnTo>
                </a:path>
              </a:pathLst>
            </a:custGeom>
            <a:noFill/>
            <a:ln w="27051">
              <a:solidFill>
                <a:srgbClr val="000080"/>
              </a:solidFill>
              <a:round/>
              <a:headEnd/>
              <a:tailEnd/>
            </a:ln>
          </p:spPr>
          <p:txBody>
            <a:bodyPr/>
            <a:lstStyle/>
            <a:p>
              <a:endParaRPr lang="de-DE"/>
            </a:p>
          </p:txBody>
        </p:sp>
        <p:sp>
          <p:nvSpPr>
            <p:cNvPr id="7206" name="Freeform 41"/>
            <p:cNvSpPr>
              <a:spLocks/>
            </p:cNvSpPr>
            <p:nvPr/>
          </p:nvSpPr>
          <p:spPr bwMode="auto">
            <a:xfrm>
              <a:off x="2770" y="1645"/>
              <a:ext cx="322" cy="322"/>
            </a:xfrm>
            <a:custGeom>
              <a:avLst/>
              <a:gdLst>
                <a:gd name="T0" fmla="*/ 0 w 322"/>
                <a:gd name="T1" fmla="*/ 322 h 322"/>
                <a:gd name="T2" fmla="*/ 81 w 322"/>
                <a:gd name="T3" fmla="*/ 236 h 322"/>
                <a:gd name="T4" fmla="*/ 159 w 322"/>
                <a:gd name="T5" fmla="*/ 161 h 322"/>
                <a:gd name="T6" fmla="*/ 322 w 322"/>
                <a:gd name="T7" fmla="*/ 0 h 322"/>
                <a:gd name="T8" fmla="*/ 0 60000 65536"/>
                <a:gd name="T9" fmla="*/ 0 60000 65536"/>
                <a:gd name="T10" fmla="*/ 0 60000 65536"/>
                <a:gd name="T11" fmla="*/ 0 60000 65536"/>
                <a:gd name="T12" fmla="*/ 0 w 322"/>
                <a:gd name="T13" fmla="*/ 0 h 322"/>
                <a:gd name="T14" fmla="*/ 322 w 322"/>
                <a:gd name="T15" fmla="*/ 322 h 322"/>
              </a:gdLst>
              <a:ahLst/>
              <a:cxnLst>
                <a:cxn ang="T8">
                  <a:pos x="T0" y="T1"/>
                </a:cxn>
                <a:cxn ang="T9">
                  <a:pos x="T2" y="T3"/>
                </a:cxn>
                <a:cxn ang="T10">
                  <a:pos x="T4" y="T5"/>
                </a:cxn>
                <a:cxn ang="T11">
                  <a:pos x="T6" y="T7"/>
                </a:cxn>
              </a:cxnLst>
              <a:rect l="T12" t="T13" r="T14" b="T15"/>
              <a:pathLst>
                <a:path w="322" h="322">
                  <a:moveTo>
                    <a:pt x="0" y="322"/>
                  </a:moveTo>
                  <a:lnTo>
                    <a:pt x="81" y="236"/>
                  </a:lnTo>
                  <a:lnTo>
                    <a:pt x="159" y="161"/>
                  </a:lnTo>
                  <a:lnTo>
                    <a:pt x="322" y="0"/>
                  </a:lnTo>
                </a:path>
              </a:pathLst>
            </a:custGeom>
            <a:noFill/>
            <a:ln w="27051">
              <a:solidFill>
                <a:srgbClr val="000080"/>
              </a:solidFill>
              <a:round/>
              <a:headEnd/>
              <a:tailEnd/>
            </a:ln>
          </p:spPr>
          <p:txBody>
            <a:bodyPr/>
            <a:lstStyle/>
            <a:p>
              <a:endParaRPr lang="de-DE"/>
            </a:p>
          </p:txBody>
        </p:sp>
        <p:sp>
          <p:nvSpPr>
            <p:cNvPr id="7207" name="Freeform 42"/>
            <p:cNvSpPr>
              <a:spLocks/>
            </p:cNvSpPr>
            <p:nvPr/>
          </p:nvSpPr>
          <p:spPr bwMode="auto">
            <a:xfrm>
              <a:off x="818" y="2758"/>
              <a:ext cx="25" cy="32"/>
            </a:xfrm>
            <a:custGeom>
              <a:avLst/>
              <a:gdLst>
                <a:gd name="T0" fmla="*/ 13 w 25"/>
                <a:gd name="T1" fmla="*/ 0 h 32"/>
                <a:gd name="T2" fmla="*/ 25 w 25"/>
                <a:gd name="T3" fmla="*/ 16 h 32"/>
                <a:gd name="T4" fmla="*/ 13 w 25"/>
                <a:gd name="T5" fmla="*/ 32 h 32"/>
                <a:gd name="T6" fmla="*/ 0 w 25"/>
                <a:gd name="T7" fmla="*/ 16 h 32"/>
                <a:gd name="T8" fmla="*/ 13 w 25"/>
                <a:gd name="T9" fmla="*/ 0 h 32"/>
                <a:gd name="T10" fmla="*/ 0 60000 65536"/>
                <a:gd name="T11" fmla="*/ 0 60000 65536"/>
                <a:gd name="T12" fmla="*/ 0 60000 65536"/>
                <a:gd name="T13" fmla="*/ 0 60000 65536"/>
                <a:gd name="T14" fmla="*/ 0 60000 65536"/>
                <a:gd name="T15" fmla="*/ 0 w 25"/>
                <a:gd name="T16" fmla="*/ 0 h 32"/>
                <a:gd name="T17" fmla="*/ 25 w 25"/>
                <a:gd name="T18" fmla="*/ 32 h 32"/>
              </a:gdLst>
              <a:ahLst/>
              <a:cxnLst>
                <a:cxn ang="T10">
                  <a:pos x="T0" y="T1"/>
                </a:cxn>
                <a:cxn ang="T11">
                  <a:pos x="T2" y="T3"/>
                </a:cxn>
                <a:cxn ang="T12">
                  <a:pos x="T4" y="T5"/>
                </a:cxn>
                <a:cxn ang="T13">
                  <a:pos x="T6" y="T7"/>
                </a:cxn>
                <a:cxn ang="T14">
                  <a:pos x="T8" y="T9"/>
                </a:cxn>
              </a:cxnLst>
              <a:rect l="T15" t="T16" r="T17" b="T18"/>
              <a:pathLst>
                <a:path w="25" h="32">
                  <a:moveTo>
                    <a:pt x="13" y="0"/>
                  </a:moveTo>
                  <a:lnTo>
                    <a:pt x="25" y="16"/>
                  </a:lnTo>
                  <a:lnTo>
                    <a:pt x="13" y="32"/>
                  </a:lnTo>
                  <a:lnTo>
                    <a:pt x="0" y="16"/>
                  </a:lnTo>
                  <a:lnTo>
                    <a:pt x="13" y="0"/>
                  </a:lnTo>
                  <a:close/>
                </a:path>
              </a:pathLst>
            </a:custGeom>
            <a:solidFill>
              <a:srgbClr val="000080"/>
            </a:solidFill>
            <a:ln w="31750">
              <a:solidFill>
                <a:srgbClr val="000080"/>
              </a:solidFill>
              <a:round/>
              <a:headEnd/>
              <a:tailEnd/>
            </a:ln>
          </p:spPr>
          <p:txBody>
            <a:bodyPr/>
            <a:lstStyle/>
            <a:p>
              <a:endParaRPr lang="de-DE"/>
            </a:p>
          </p:txBody>
        </p:sp>
        <p:sp>
          <p:nvSpPr>
            <p:cNvPr id="7208" name="Freeform 43"/>
            <p:cNvSpPr>
              <a:spLocks/>
            </p:cNvSpPr>
            <p:nvPr/>
          </p:nvSpPr>
          <p:spPr bwMode="auto">
            <a:xfrm>
              <a:off x="1139" y="2731"/>
              <a:ext cx="26" cy="32"/>
            </a:xfrm>
            <a:custGeom>
              <a:avLst/>
              <a:gdLst>
                <a:gd name="T0" fmla="*/ 13 w 26"/>
                <a:gd name="T1" fmla="*/ 0 h 32"/>
                <a:gd name="T2" fmla="*/ 26 w 26"/>
                <a:gd name="T3" fmla="*/ 16 h 32"/>
                <a:gd name="T4" fmla="*/ 13 w 26"/>
                <a:gd name="T5" fmla="*/ 32 h 32"/>
                <a:gd name="T6" fmla="*/ 0 w 26"/>
                <a:gd name="T7" fmla="*/ 16 h 32"/>
                <a:gd name="T8" fmla="*/ 13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13" y="0"/>
                  </a:moveTo>
                  <a:lnTo>
                    <a:pt x="26" y="16"/>
                  </a:lnTo>
                  <a:lnTo>
                    <a:pt x="13" y="32"/>
                  </a:lnTo>
                  <a:lnTo>
                    <a:pt x="0" y="16"/>
                  </a:lnTo>
                  <a:lnTo>
                    <a:pt x="13" y="0"/>
                  </a:lnTo>
                  <a:close/>
                </a:path>
              </a:pathLst>
            </a:custGeom>
            <a:solidFill>
              <a:srgbClr val="000080"/>
            </a:solidFill>
            <a:ln w="31750">
              <a:solidFill>
                <a:srgbClr val="000080"/>
              </a:solidFill>
              <a:round/>
              <a:headEnd/>
              <a:tailEnd/>
            </a:ln>
          </p:spPr>
          <p:txBody>
            <a:bodyPr/>
            <a:lstStyle/>
            <a:p>
              <a:endParaRPr lang="de-DE"/>
            </a:p>
          </p:txBody>
        </p:sp>
        <p:sp>
          <p:nvSpPr>
            <p:cNvPr id="7209" name="Freeform 44"/>
            <p:cNvSpPr>
              <a:spLocks/>
            </p:cNvSpPr>
            <p:nvPr/>
          </p:nvSpPr>
          <p:spPr bwMode="auto">
            <a:xfrm>
              <a:off x="1461" y="2688"/>
              <a:ext cx="26" cy="32"/>
            </a:xfrm>
            <a:custGeom>
              <a:avLst/>
              <a:gdLst>
                <a:gd name="T0" fmla="*/ 13 w 26"/>
                <a:gd name="T1" fmla="*/ 0 h 32"/>
                <a:gd name="T2" fmla="*/ 26 w 26"/>
                <a:gd name="T3" fmla="*/ 16 h 32"/>
                <a:gd name="T4" fmla="*/ 13 w 26"/>
                <a:gd name="T5" fmla="*/ 32 h 32"/>
                <a:gd name="T6" fmla="*/ 0 w 26"/>
                <a:gd name="T7" fmla="*/ 16 h 32"/>
                <a:gd name="T8" fmla="*/ 13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13" y="0"/>
                  </a:moveTo>
                  <a:lnTo>
                    <a:pt x="26" y="16"/>
                  </a:lnTo>
                  <a:lnTo>
                    <a:pt x="13" y="32"/>
                  </a:lnTo>
                  <a:lnTo>
                    <a:pt x="0" y="16"/>
                  </a:lnTo>
                  <a:lnTo>
                    <a:pt x="13" y="0"/>
                  </a:lnTo>
                  <a:close/>
                </a:path>
              </a:pathLst>
            </a:custGeom>
            <a:solidFill>
              <a:srgbClr val="000080"/>
            </a:solidFill>
            <a:ln w="31750">
              <a:solidFill>
                <a:srgbClr val="000080"/>
              </a:solidFill>
              <a:round/>
              <a:headEnd/>
              <a:tailEnd/>
            </a:ln>
          </p:spPr>
          <p:txBody>
            <a:bodyPr/>
            <a:lstStyle/>
            <a:p>
              <a:endParaRPr lang="de-DE"/>
            </a:p>
          </p:txBody>
        </p:sp>
        <p:sp>
          <p:nvSpPr>
            <p:cNvPr id="7210" name="Freeform 45"/>
            <p:cNvSpPr>
              <a:spLocks/>
            </p:cNvSpPr>
            <p:nvPr/>
          </p:nvSpPr>
          <p:spPr bwMode="auto">
            <a:xfrm>
              <a:off x="1787" y="2597"/>
              <a:ext cx="26" cy="32"/>
            </a:xfrm>
            <a:custGeom>
              <a:avLst/>
              <a:gdLst>
                <a:gd name="T0" fmla="*/ 13 w 26"/>
                <a:gd name="T1" fmla="*/ 0 h 32"/>
                <a:gd name="T2" fmla="*/ 26 w 26"/>
                <a:gd name="T3" fmla="*/ 16 h 32"/>
                <a:gd name="T4" fmla="*/ 13 w 26"/>
                <a:gd name="T5" fmla="*/ 32 h 32"/>
                <a:gd name="T6" fmla="*/ 0 w 26"/>
                <a:gd name="T7" fmla="*/ 16 h 32"/>
                <a:gd name="T8" fmla="*/ 13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13" y="0"/>
                  </a:moveTo>
                  <a:lnTo>
                    <a:pt x="26" y="16"/>
                  </a:lnTo>
                  <a:lnTo>
                    <a:pt x="13" y="32"/>
                  </a:lnTo>
                  <a:lnTo>
                    <a:pt x="0" y="16"/>
                  </a:lnTo>
                  <a:lnTo>
                    <a:pt x="13" y="0"/>
                  </a:lnTo>
                  <a:close/>
                </a:path>
              </a:pathLst>
            </a:custGeom>
            <a:solidFill>
              <a:srgbClr val="000080"/>
            </a:solidFill>
            <a:ln w="31750">
              <a:solidFill>
                <a:srgbClr val="000080"/>
              </a:solidFill>
              <a:round/>
              <a:headEnd/>
              <a:tailEnd/>
            </a:ln>
          </p:spPr>
          <p:txBody>
            <a:bodyPr/>
            <a:lstStyle/>
            <a:p>
              <a:endParaRPr lang="de-DE"/>
            </a:p>
          </p:txBody>
        </p:sp>
        <p:sp>
          <p:nvSpPr>
            <p:cNvPr id="7211" name="Freeform 46"/>
            <p:cNvSpPr>
              <a:spLocks/>
            </p:cNvSpPr>
            <p:nvPr/>
          </p:nvSpPr>
          <p:spPr bwMode="auto">
            <a:xfrm>
              <a:off x="2109" y="2505"/>
              <a:ext cx="26" cy="32"/>
            </a:xfrm>
            <a:custGeom>
              <a:avLst/>
              <a:gdLst>
                <a:gd name="T0" fmla="*/ 13 w 26"/>
                <a:gd name="T1" fmla="*/ 0 h 32"/>
                <a:gd name="T2" fmla="*/ 26 w 26"/>
                <a:gd name="T3" fmla="*/ 16 h 32"/>
                <a:gd name="T4" fmla="*/ 13 w 26"/>
                <a:gd name="T5" fmla="*/ 32 h 32"/>
                <a:gd name="T6" fmla="*/ 0 w 26"/>
                <a:gd name="T7" fmla="*/ 16 h 32"/>
                <a:gd name="T8" fmla="*/ 13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13" y="0"/>
                  </a:moveTo>
                  <a:lnTo>
                    <a:pt x="26" y="16"/>
                  </a:lnTo>
                  <a:lnTo>
                    <a:pt x="13" y="32"/>
                  </a:lnTo>
                  <a:lnTo>
                    <a:pt x="0" y="16"/>
                  </a:lnTo>
                  <a:lnTo>
                    <a:pt x="13" y="0"/>
                  </a:lnTo>
                  <a:close/>
                </a:path>
              </a:pathLst>
            </a:custGeom>
            <a:solidFill>
              <a:srgbClr val="000080"/>
            </a:solidFill>
            <a:ln w="31750">
              <a:solidFill>
                <a:srgbClr val="000080"/>
              </a:solidFill>
              <a:round/>
              <a:headEnd/>
              <a:tailEnd/>
            </a:ln>
          </p:spPr>
          <p:txBody>
            <a:bodyPr/>
            <a:lstStyle/>
            <a:p>
              <a:endParaRPr lang="de-DE"/>
            </a:p>
          </p:txBody>
        </p:sp>
        <p:sp>
          <p:nvSpPr>
            <p:cNvPr id="7212" name="Freeform 47"/>
            <p:cNvSpPr>
              <a:spLocks/>
            </p:cNvSpPr>
            <p:nvPr/>
          </p:nvSpPr>
          <p:spPr bwMode="auto">
            <a:xfrm>
              <a:off x="2435" y="2317"/>
              <a:ext cx="26" cy="32"/>
            </a:xfrm>
            <a:custGeom>
              <a:avLst/>
              <a:gdLst>
                <a:gd name="T0" fmla="*/ 13 w 26"/>
                <a:gd name="T1" fmla="*/ 0 h 32"/>
                <a:gd name="T2" fmla="*/ 26 w 26"/>
                <a:gd name="T3" fmla="*/ 16 h 32"/>
                <a:gd name="T4" fmla="*/ 13 w 26"/>
                <a:gd name="T5" fmla="*/ 32 h 32"/>
                <a:gd name="T6" fmla="*/ 0 w 26"/>
                <a:gd name="T7" fmla="*/ 16 h 32"/>
                <a:gd name="T8" fmla="*/ 13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13" y="0"/>
                  </a:moveTo>
                  <a:lnTo>
                    <a:pt x="26" y="16"/>
                  </a:lnTo>
                  <a:lnTo>
                    <a:pt x="13" y="32"/>
                  </a:lnTo>
                  <a:lnTo>
                    <a:pt x="0" y="16"/>
                  </a:lnTo>
                  <a:lnTo>
                    <a:pt x="13" y="0"/>
                  </a:lnTo>
                  <a:close/>
                </a:path>
              </a:pathLst>
            </a:custGeom>
            <a:solidFill>
              <a:srgbClr val="000080"/>
            </a:solidFill>
            <a:ln w="31750">
              <a:solidFill>
                <a:srgbClr val="000080"/>
              </a:solidFill>
              <a:round/>
              <a:headEnd/>
              <a:tailEnd/>
            </a:ln>
          </p:spPr>
          <p:txBody>
            <a:bodyPr/>
            <a:lstStyle/>
            <a:p>
              <a:endParaRPr lang="de-DE"/>
            </a:p>
          </p:txBody>
        </p:sp>
        <p:sp>
          <p:nvSpPr>
            <p:cNvPr id="7213" name="Freeform 48"/>
            <p:cNvSpPr>
              <a:spLocks/>
            </p:cNvSpPr>
            <p:nvPr/>
          </p:nvSpPr>
          <p:spPr bwMode="auto">
            <a:xfrm>
              <a:off x="2757" y="1951"/>
              <a:ext cx="26" cy="32"/>
            </a:xfrm>
            <a:custGeom>
              <a:avLst/>
              <a:gdLst>
                <a:gd name="T0" fmla="*/ 13 w 26"/>
                <a:gd name="T1" fmla="*/ 0 h 32"/>
                <a:gd name="T2" fmla="*/ 26 w 26"/>
                <a:gd name="T3" fmla="*/ 16 h 32"/>
                <a:gd name="T4" fmla="*/ 13 w 26"/>
                <a:gd name="T5" fmla="*/ 32 h 32"/>
                <a:gd name="T6" fmla="*/ 0 w 26"/>
                <a:gd name="T7" fmla="*/ 16 h 32"/>
                <a:gd name="T8" fmla="*/ 13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13" y="0"/>
                  </a:moveTo>
                  <a:lnTo>
                    <a:pt x="26" y="16"/>
                  </a:lnTo>
                  <a:lnTo>
                    <a:pt x="13" y="32"/>
                  </a:lnTo>
                  <a:lnTo>
                    <a:pt x="0" y="16"/>
                  </a:lnTo>
                  <a:lnTo>
                    <a:pt x="13" y="0"/>
                  </a:lnTo>
                  <a:close/>
                </a:path>
              </a:pathLst>
            </a:custGeom>
            <a:solidFill>
              <a:srgbClr val="000080"/>
            </a:solidFill>
            <a:ln w="31750">
              <a:solidFill>
                <a:srgbClr val="000080"/>
              </a:solidFill>
              <a:round/>
              <a:headEnd/>
              <a:tailEnd/>
            </a:ln>
          </p:spPr>
          <p:txBody>
            <a:bodyPr/>
            <a:lstStyle/>
            <a:p>
              <a:endParaRPr lang="de-DE"/>
            </a:p>
          </p:txBody>
        </p:sp>
        <p:sp>
          <p:nvSpPr>
            <p:cNvPr id="7214" name="Freeform 49"/>
            <p:cNvSpPr>
              <a:spLocks/>
            </p:cNvSpPr>
            <p:nvPr/>
          </p:nvSpPr>
          <p:spPr bwMode="auto">
            <a:xfrm>
              <a:off x="3079" y="1628"/>
              <a:ext cx="26" cy="33"/>
            </a:xfrm>
            <a:custGeom>
              <a:avLst/>
              <a:gdLst>
                <a:gd name="T0" fmla="*/ 13 w 26"/>
                <a:gd name="T1" fmla="*/ 0 h 33"/>
                <a:gd name="T2" fmla="*/ 26 w 26"/>
                <a:gd name="T3" fmla="*/ 17 h 33"/>
                <a:gd name="T4" fmla="*/ 13 w 26"/>
                <a:gd name="T5" fmla="*/ 33 h 33"/>
                <a:gd name="T6" fmla="*/ 0 w 26"/>
                <a:gd name="T7" fmla="*/ 17 h 33"/>
                <a:gd name="T8" fmla="*/ 13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13" y="0"/>
                  </a:moveTo>
                  <a:lnTo>
                    <a:pt x="26" y="17"/>
                  </a:lnTo>
                  <a:lnTo>
                    <a:pt x="13" y="33"/>
                  </a:lnTo>
                  <a:lnTo>
                    <a:pt x="0" y="17"/>
                  </a:lnTo>
                  <a:lnTo>
                    <a:pt x="13" y="0"/>
                  </a:lnTo>
                  <a:close/>
                </a:path>
              </a:pathLst>
            </a:custGeom>
            <a:solidFill>
              <a:srgbClr val="000080"/>
            </a:solidFill>
            <a:ln w="31750">
              <a:solidFill>
                <a:srgbClr val="000080"/>
              </a:solidFill>
              <a:round/>
              <a:headEnd/>
              <a:tailEnd/>
            </a:ln>
          </p:spPr>
          <p:txBody>
            <a:bodyPr/>
            <a:lstStyle/>
            <a:p>
              <a:endParaRPr lang="de-DE"/>
            </a:p>
          </p:txBody>
        </p:sp>
        <p:sp>
          <p:nvSpPr>
            <p:cNvPr id="7215" name="Rectangle 50"/>
            <p:cNvSpPr>
              <a:spLocks noChangeArrowheads="1"/>
            </p:cNvSpPr>
            <p:nvPr/>
          </p:nvSpPr>
          <p:spPr bwMode="auto">
            <a:xfrm>
              <a:off x="522" y="2726"/>
              <a:ext cx="71" cy="154"/>
            </a:xfrm>
            <a:prstGeom prst="rect">
              <a:avLst/>
            </a:prstGeom>
            <a:noFill/>
            <a:ln w="9525">
              <a:noFill/>
              <a:miter lim="800000"/>
              <a:headEnd/>
              <a:tailEnd/>
            </a:ln>
          </p:spPr>
          <p:txBody>
            <a:bodyPr wrap="none" lIns="0" tIns="0" rIns="0" bIns="0">
              <a:spAutoFit/>
            </a:bodyPr>
            <a:lstStyle/>
            <a:p>
              <a:r>
                <a:rPr lang="en-US" sz="1600">
                  <a:solidFill>
                    <a:srgbClr val="333399"/>
                  </a:solidFill>
                </a:rPr>
                <a:t>0</a:t>
              </a:r>
              <a:endParaRPr lang="en-US" sz="1600"/>
            </a:p>
          </p:txBody>
        </p:sp>
        <p:sp>
          <p:nvSpPr>
            <p:cNvPr id="7216" name="Rectangle 51"/>
            <p:cNvSpPr>
              <a:spLocks noChangeArrowheads="1"/>
            </p:cNvSpPr>
            <p:nvPr/>
          </p:nvSpPr>
          <p:spPr bwMode="auto">
            <a:xfrm>
              <a:off x="522" y="2494"/>
              <a:ext cx="71" cy="154"/>
            </a:xfrm>
            <a:prstGeom prst="rect">
              <a:avLst/>
            </a:prstGeom>
            <a:noFill/>
            <a:ln w="9525">
              <a:noFill/>
              <a:miter lim="800000"/>
              <a:headEnd/>
              <a:tailEnd/>
            </a:ln>
          </p:spPr>
          <p:txBody>
            <a:bodyPr wrap="none" lIns="0" tIns="0" rIns="0" bIns="0">
              <a:spAutoFit/>
            </a:bodyPr>
            <a:lstStyle/>
            <a:p>
              <a:r>
                <a:rPr lang="en-US" sz="1600">
                  <a:solidFill>
                    <a:srgbClr val="333399"/>
                  </a:solidFill>
                </a:rPr>
                <a:t>5</a:t>
              </a:r>
              <a:endParaRPr lang="en-US" sz="1600"/>
            </a:p>
          </p:txBody>
        </p:sp>
        <p:sp>
          <p:nvSpPr>
            <p:cNvPr id="7217" name="Rectangle 52"/>
            <p:cNvSpPr>
              <a:spLocks noChangeArrowheads="1"/>
            </p:cNvSpPr>
            <p:nvPr/>
          </p:nvSpPr>
          <p:spPr bwMode="auto">
            <a:xfrm>
              <a:off x="462" y="2263"/>
              <a:ext cx="142" cy="154"/>
            </a:xfrm>
            <a:prstGeom prst="rect">
              <a:avLst/>
            </a:prstGeom>
            <a:noFill/>
            <a:ln w="9525">
              <a:noFill/>
              <a:miter lim="800000"/>
              <a:headEnd/>
              <a:tailEnd/>
            </a:ln>
          </p:spPr>
          <p:txBody>
            <a:bodyPr wrap="none" lIns="0" tIns="0" rIns="0" bIns="0">
              <a:spAutoFit/>
            </a:bodyPr>
            <a:lstStyle/>
            <a:p>
              <a:r>
                <a:rPr lang="en-US" sz="1600">
                  <a:solidFill>
                    <a:srgbClr val="333399"/>
                  </a:solidFill>
                </a:rPr>
                <a:t>10</a:t>
              </a:r>
              <a:endParaRPr lang="en-US" sz="1600"/>
            </a:p>
          </p:txBody>
        </p:sp>
        <p:sp>
          <p:nvSpPr>
            <p:cNvPr id="7218" name="Rectangle 53"/>
            <p:cNvSpPr>
              <a:spLocks noChangeArrowheads="1"/>
            </p:cNvSpPr>
            <p:nvPr/>
          </p:nvSpPr>
          <p:spPr bwMode="auto">
            <a:xfrm>
              <a:off x="462" y="2037"/>
              <a:ext cx="142" cy="154"/>
            </a:xfrm>
            <a:prstGeom prst="rect">
              <a:avLst/>
            </a:prstGeom>
            <a:noFill/>
            <a:ln w="9525">
              <a:noFill/>
              <a:miter lim="800000"/>
              <a:headEnd/>
              <a:tailEnd/>
            </a:ln>
          </p:spPr>
          <p:txBody>
            <a:bodyPr wrap="none" lIns="0" tIns="0" rIns="0" bIns="0">
              <a:spAutoFit/>
            </a:bodyPr>
            <a:lstStyle/>
            <a:p>
              <a:r>
                <a:rPr lang="en-US" sz="1600">
                  <a:solidFill>
                    <a:srgbClr val="333399"/>
                  </a:solidFill>
                </a:rPr>
                <a:t>15</a:t>
              </a:r>
              <a:endParaRPr lang="en-US" sz="1600"/>
            </a:p>
          </p:txBody>
        </p:sp>
        <p:sp>
          <p:nvSpPr>
            <p:cNvPr id="7219" name="Rectangle 54"/>
            <p:cNvSpPr>
              <a:spLocks noChangeArrowheads="1"/>
            </p:cNvSpPr>
            <p:nvPr/>
          </p:nvSpPr>
          <p:spPr bwMode="auto">
            <a:xfrm>
              <a:off x="462" y="1806"/>
              <a:ext cx="142" cy="154"/>
            </a:xfrm>
            <a:prstGeom prst="rect">
              <a:avLst/>
            </a:prstGeom>
            <a:noFill/>
            <a:ln w="9525">
              <a:noFill/>
              <a:miter lim="800000"/>
              <a:headEnd/>
              <a:tailEnd/>
            </a:ln>
          </p:spPr>
          <p:txBody>
            <a:bodyPr wrap="none" lIns="0" tIns="0" rIns="0" bIns="0">
              <a:spAutoFit/>
            </a:bodyPr>
            <a:lstStyle/>
            <a:p>
              <a:r>
                <a:rPr lang="en-US" sz="1600">
                  <a:solidFill>
                    <a:srgbClr val="333399"/>
                  </a:solidFill>
                </a:rPr>
                <a:t>20</a:t>
              </a:r>
              <a:endParaRPr lang="en-US" sz="1600"/>
            </a:p>
          </p:txBody>
        </p:sp>
        <p:sp>
          <p:nvSpPr>
            <p:cNvPr id="7220" name="Rectangle 55"/>
            <p:cNvSpPr>
              <a:spLocks noChangeArrowheads="1"/>
            </p:cNvSpPr>
            <p:nvPr/>
          </p:nvSpPr>
          <p:spPr bwMode="auto">
            <a:xfrm>
              <a:off x="462" y="1575"/>
              <a:ext cx="142" cy="154"/>
            </a:xfrm>
            <a:prstGeom prst="rect">
              <a:avLst/>
            </a:prstGeom>
            <a:noFill/>
            <a:ln w="9525">
              <a:noFill/>
              <a:miter lim="800000"/>
              <a:headEnd/>
              <a:tailEnd/>
            </a:ln>
          </p:spPr>
          <p:txBody>
            <a:bodyPr wrap="none" lIns="0" tIns="0" rIns="0" bIns="0">
              <a:spAutoFit/>
            </a:bodyPr>
            <a:lstStyle/>
            <a:p>
              <a:r>
                <a:rPr lang="en-US" sz="1600">
                  <a:solidFill>
                    <a:srgbClr val="333399"/>
                  </a:solidFill>
                </a:rPr>
                <a:t>25</a:t>
              </a:r>
              <a:endParaRPr lang="en-US" sz="1600"/>
            </a:p>
          </p:txBody>
        </p:sp>
        <p:sp>
          <p:nvSpPr>
            <p:cNvPr id="7221" name="Rectangle 56"/>
            <p:cNvSpPr>
              <a:spLocks noChangeArrowheads="1"/>
            </p:cNvSpPr>
            <p:nvPr/>
          </p:nvSpPr>
          <p:spPr bwMode="auto">
            <a:xfrm>
              <a:off x="462" y="1343"/>
              <a:ext cx="142" cy="154"/>
            </a:xfrm>
            <a:prstGeom prst="rect">
              <a:avLst/>
            </a:prstGeom>
            <a:noFill/>
            <a:ln w="9525">
              <a:noFill/>
              <a:miter lim="800000"/>
              <a:headEnd/>
              <a:tailEnd/>
            </a:ln>
          </p:spPr>
          <p:txBody>
            <a:bodyPr wrap="none" lIns="0" tIns="0" rIns="0" bIns="0">
              <a:spAutoFit/>
            </a:bodyPr>
            <a:lstStyle/>
            <a:p>
              <a:r>
                <a:rPr lang="en-US" sz="1600">
                  <a:solidFill>
                    <a:srgbClr val="333399"/>
                  </a:solidFill>
                </a:rPr>
                <a:t>30</a:t>
              </a:r>
              <a:endParaRPr lang="en-US" sz="1600"/>
            </a:p>
          </p:txBody>
        </p:sp>
        <p:sp>
          <p:nvSpPr>
            <p:cNvPr id="7222" name="Rectangle 57"/>
            <p:cNvSpPr>
              <a:spLocks noChangeArrowheads="1"/>
            </p:cNvSpPr>
            <p:nvPr/>
          </p:nvSpPr>
          <p:spPr bwMode="auto">
            <a:xfrm>
              <a:off x="710"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1996</a:t>
              </a:r>
              <a:endParaRPr lang="en-US" sz="1600"/>
            </a:p>
          </p:txBody>
        </p:sp>
        <p:sp>
          <p:nvSpPr>
            <p:cNvPr id="7223" name="Rectangle 58"/>
            <p:cNvSpPr>
              <a:spLocks noChangeArrowheads="1"/>
            </p:cNvSpPr>
            <p:nvPr/>
          </p:nvSpPr>
          <p:spPr bwMode="auto">
            <a:xfrm>
              <a:off x="1032"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1998</a:t>
              </a:r>
              <a:endParaRPr lang="en-US" sz="1600"/>
            </a:p>
          </p:txBody>
        </p:sp>
        <p:sp>
          <p:nvSpPr>
            <p:cNvPr id="7224" name="Rectangle 59"/>
            <p:cNvSpPr>
              <a:spLocks noChangeArrowheads="1"/>
            </p:cNvSpPr>
            <p:nvPr/>
          </p:nvSpPr>
          <p:spPr bwMode="auto">
            <a:xfrm>
              <a:off x="1354"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2000</a:t>
              </a:r>
              <a:endParaRPr lang="en-US" sz="1600"/>
            </a:p>
          </p:txBody>
        </p:sp>
        <p:sp>
          <p:nvSpPr>
            <p:cNvPr id="7225" name="Rectangle 60"/>
            <p:cNvSpPr>
              <a:spLocks noChangeArrowheads="1"/>
            </p:cNvSpPr>
            <p:nvPr/>
          </p:nvSpPr>
          <p:spPr bwMode="auto">
            <a:xfrm>
              <a:off x="1680"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2002</a:t>
              </a:r>
              <a:endParaRPr lang="en-US" sz="1600"/>
            </a:p>
          </p:txBody>
        </p:sp>
        <p:sp>
          <p:nvSpPr>
            <p:cNvPr id="7226" name="Rectangle 61"/>
            <p:cNvSpPr>
              <a:spLocks noChangeArrowheads="1"/>
            </p:cNvSpPr>
            <p:nvPr/>
          </p:nvSpPr>
          <p:spPr bwMode="auto">
            <a:xfrm>
              <a:off x="2002"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2004</a:t>
              </a:r>
              <a:endParaRPr lang="en-US" sz="1600"/>
            </a:p>
          </p:txBody>
        </p:sp>
        <p:sp>
          <p:nvSpPr>
            <p:cNvPr id="7227" name="Rectangle 62"/>
            <p:cNvSpPr>
              <a:spLocks noChangeArrowheads="1"/>
            </p:cNvSpPr>
            <p:nvPr/>
          </p:nvSpPr>
          <p:spPr bwMode="auto">
            <a:xfrm>
              <a:off x="2328"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2006</a:t>
              </a:r>
              <a:endParaRPr lang="en-US" sz="1600"/>
            </a:p>
          </p:txBody>
        </p:sp>
        <p:sp>
          <p:nvSpPr>
            <p:cNvPr id="7228" name="Rectangle 63"/>
            <p:cNvSpPr>
              <a:spLocks noChangeArrowheads="1"/>
            </p:cNvSpPr>
            <p:nvPr/>
          </p:nvSpPr>
          <p:spPr bwMode="auto">
            <a:xfrm>
              <a:off x="2650"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2008</a:t>
              </a:r>
              <a:endParaRPr lang="en-US" sz="1600"/>
            </a:p>
          </p:txBody>
        </p:sp>
        <p:sp>
          <p:nvSpPr>
            <p:cNvPr id="7229" name="Rectangle 64"/>
            <p:cNvSpPr>
              <a:spLocks noChangeArrowheads="1"/>
            </p:cNvSpPr>
            <p:nvPr/>
          </p:nvSpPr>
          <p:spPr bwMode="auto">
            <a:xfrm>
              <a:off x="2972" y="2919"/>
              <a:ext cx="284" cy="154"/>
            </a:xfrm>
            <a:prstGeom prst="rect">
              <a:avLst/>
            </a:prstGeom>
            <a:noFill/>
            <a:ln w="9525">
              <a:noFill/>
              <a:miter lim="800000"/>
              <a:headEnd/>
              <a:tailEnd/>
            </a:ln>
          </p:spPr>
          <p:txBody>
            <a:bodyPr wrap="none" lIns="0" tIns="0" rIns="0" bIns="0">
              <a:spAutoFit/>
            </a:bodyPr>
            <a:lstStyle/>
            <a:p>
              <a:r>
                <a:rPr lang="en-US" sz="1600" b="1">
                  <a:solidFill>
                    <a:srgbClr val="333399"/>
                  </a:solidFill>
                </a:rPr>
                <a:t>2010</a:t>
              </a:r>
              <a:endParaRPr lang="en-US" sz="1600"/>
            </a:p>
          </p:txBody>
        </p:sp>
        <p:sp>
          <p:nvSpPr>
            <p:cNvPr id="7230" name="Rectangle 7"/>
            <p:cNvSpPr>
              <a:spLocks noChangeArrowheads="1"/>
            </p:cNvSpPr>
            <p:nvPr/>
          </p:nvSpPr>
          <p:spPr bwMode="auto">
            <a:xfrm rot="-5400000">
              <a:off x="-177" y="1932"/>
              <a:ext cx="826" cy="250"/>
            </a:xfrm>
            <a:prstGeom prst="rect">
              <a:avLst/>
            </a:prstGeom>
            <a:noFill/>
            <a:ln w="9525">
              <a:noFill/>
              <a:miter lim="800000"/>
              <a:headEnd/>
              <a:tailEnd/>
            </a:ln>
          </p:spPr>
          <p:txBody>
            <a:bodyPr wrap="none">
              <a:spAutoFit/>
            </a:bodyPr>
            <a:lstStyle/>
            <a:p>
              <a:r>
                <a:rPr lang="en-US" sz="2000" b="1"/>
                <a:t>Kilowatts</a:t>
              </a:r>
            </a:p>
          </p:txBody>
        </p:sp>
      </p:grpSp>
      <p:pic>
        <p:nvPicPr>
          <p:cNvPr id="63" name="Picture 3" descr="G:\!In Progress\IDC - MASTER\10691 S.Kowalski - CB\powerpoint\artwork\raster\jpgs\10691-bkg-logo.jpg"/>
          <p:cNvPicPr>
            <a:picLocks noChangeAspect="1" noChangeArrowheads="1"/>
          </p:cNvPicPr>
          <p:nvPr/>
        </p:nvPicPr>
        <p:blipFill>
          <a:blip r:embed="rId3"/>
          <a:srcRect/>
          <a:stretch>
            <a:fillRect/>
          </a:stretch>
        </p:blipFill>
        <p:spPr bwMode="auto">
          <a:xfrm>
            <a:off x="185717" y="5857892"/>
            <a:ext cx="1457325" cy="704850"/>
          </a:xfrm>
          <a:prstGeom prst="rect">
            <a:avLst/>
          </a:prstGeom>
          <a:noFill/>
          <a:ln w="9525">
            <a:noFill/>
            <a:miter lim="800000"/>
            <a:headEnd/>
            <a:tailEnd/>
          </a:ln>
        </p:spPr>
      </p:pic>
      <p:sp>
        <p:nvSpPr>
          <p:cNvPr id="64" name="TextBox 63"/>
          <p:cNvSpPr txBox="1"/>
          <p:nvPr/>
        </p:nvSpPr>
        <p:spPr>
          <a:xfrm>
            <a:off x="1915365" y="5786454"/>
            <a:ext cx="6465795" cy="523220"/>
          </a:xfrm>
          <a:prstGeom prst="rect">
            <a:avLst/>
          </a:prstGeom>
          <a:noFill/>
        </p:spPr>
        <p:txBody>
          <a:bodyPr wrap="square" rtlCol="0">
            <a:spAutoFit/>
          </a:bodyPr>
          <a:lstStyle/>
          <a:p>
            <a:r>
              <a:rPr lang="en-US" sz="1400" dirty="0" smtClean="0">
                <a:solidFill>
                  <a:srgbClr val="C00000"/>
                </a:solidFill>
                <a:latin typeface="Segoe" pitchFamily="34" charset="0"/>
              </a:rPr>
              <a:t>Source: Why “going green” becomes essentials for data centers, Gartner 10/2006</a:t>
            </a:r>
          </a:p>
          <a:p>
            <a:r>
              <a:rPr lang="en-US" sz="1400" dirty="0" smtClean="0">
                <a:solidFill>
                  <a:srgbClr val="C00000"/>
                </a:solidFill>
                <a:latin typeface="Segoe" pitchFamily="34" charset="0"/>
              </a:rPr>
              <a:t>IDC: The Impact of Power and Cooling on Data Center Infrastructure, 2006</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start to save energy</a:t>
            </a:r>
            <a:endParaRPr lang="en-US" dirty="0"/>
          </a:p>
        </p:txBody>
      </p:sp>
      <p:sp>
        <p:nvSpPr>
          <p:cNvPr id="3" name="Text Placeholder 2"/>
          <p:cNvSpPr>
            <a:spLocks noGrp="1"/>
          </p:cNvSpPr>
          <p:nvPr>
            <p:ph type="body" sz="quarter" idx="10"/>
          </p:nvPr>
        </p:nvSpPr>
        <p:spPr>
          <a:xfrm>
            <a:off x="381000" y="1411552"/>
            <a:ext cx="8548718" cy="4438138"/>
          </a:xfrm>
          <a:noFill/>
        </p:spPr>
        <p:txBody>
          <a:bodyPr/>
          <a:lstStyle/>
          <a:p>
            <a:r>
              <a:rPr lang="en-US" dirty="0" smtClean="0"/>
              <a:t>Remove your energy waste:</a:t>
            </a:r>
            <a:br>
              <a:rPr lang="en-US" dirty="0" smtClean="0"/>
            </a:br>
            <a:r>
              <a:rPr lang="en-US" dirty="0" smtClean="0"/>
              <a:t>10%-30% of servers do nothing </a:t>
            </a:r>
            <a:r>
              <a:rPr lang="en-US" sz="1600" b="1" dirty="0" smtClean="0">
                <a:solidFill>
                  <a:srgbClr val="C00000"/>
                </a:solidFill>
              </a:rPr>
              <a:t>(Uptime Institute, USA)</a:t>
            </a:r>
            <a:endParaRPr lang="en-US" b="1" dirty="0" smtClean="0">
              <a:solidFill>
                <a:srgbClr val="C00000"/>
              </a:solidFill>
            </a:endParaRPr>
          </a:p>
          <a:p>
            <a:pPr lvl="1"/>
            <a:r>
              <a:rPr lang="en-US" dirty="0" smtClean="0"/>
              <a:t>Use Microsoft System Center to reduce number of running servers</a:t>
            </a:r>
          </a:p>
          <a:p>
            <a:pPr lvl="2"/>
            <a:r>
              <a:rPr lang="en-US" dirty="0" smtClean="0"/>
              <a:t>Operations Manager 2007 informs you about performance monitoring over time</a:t>
            </a:r>
          </a:p>
          <a:p>
            <a:pPr lvl="2"/>
            <a:r>
              <a:rPr lang="en-US" dirty="0" smtClean="0"/>
              <a:t>Configuration Manager 2007 informs you about Installed hardware and software (incl. CAL tracking)</a:t>
            </a:r>
          </a:p>
          <a:p>
            <a:pPr lvl="2"/>
            <a:r>
              <a:rPr lang="en-US" dirty="0" smtClean="0"/>
              <a:t>Desired Configuration Monitoring helps you to keep your components and settings “green”</a:t>
            </a:r>
          </a:p>
          <a:p>
            <a:pPr lvl="1"/>
            <a:r>
              <a:rPr lang="en-US" dirty="0" smtClean="0"/>
              <a:t>Same might be true for other equipment </a:t>
            </a:r>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start to save energy</a:t>
            </a:r>
            <a:endParaRPr lang="en-US" dirty="0"/>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p:nvPr/>
        </p:nvGrpSpPr>
        <p:grpSpPr>
          <a:xfrm>
            <a:off x="714348" y="890610"/>
            <a:ext cx="7772400" cy="5753100"/>
            <a:chOff x="642910" y="857232"/>
            <a:chExt cx="7772400" cy="5753100"/>
          </a:xfrm>
        </p:grpSpPr>
        <p:pic>
          <p:nvPicPr>
            <p:cNvPr id="13" name="Picture 2"/>
            <p:cNvPicPr>
              <a:picLocks noChangeAspect="1" noChangeArrowheads="1"/>
            </p:cNvPicPr>
            <p:nvPr/>
          </p:nvPicPr>
          <p:blipFill>
            <a:blip r:embed="rId3"/>
            <a:stretch>
              <a:fillRect/>
            </a:stretch>
          </p:blipFill>
          <p:spPr bwMode="auto">
            <a:xfrm>
              <a:off x="642910" y="857232"/>
              <a:ext cx="7772400" cy="575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0"/>
            <p:cNvGrpSpPr/>
            <p:nvPr/>
          </p:nvGrpSpPr>
          <p:grpSpPr>
            <a:xfrm>
              <a:off x="4071934" y="1857364"/>
              <a:ext cx="1143008" cy="1500198"/>
              <a:chOff x="4143372" y="1643050"/>
              <a:chExt cx="1143008" cy="1500198"/>
            </a:xfrm>
          </p:grpSpPr>
          <p:sp>
            <p:nvSpPr>
              <p:cNvPr id="15" name="Oval 14"/>
              <p:cNvSpPr/>
              <p:nvPr/>
            </p:nvSpPr>
            <p:spPr bwMode="auto">
              <a:xfrm>
                <a:off x="4143372" y="1643050"/>
                <a:ext cx="1143008" cy="571504"/>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16" name="Oval 15"/>
              <p:cNvSpPr/>
              <p:nvPr/>
            </p:nvSpPr>
            <p:spPr bwMode="auto">
              <a:xfrm>
                <a:off x="4214810" y="2571744"/>
                <a:ext cx="571504" cy="571504"/>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grpSp>
      </p:grpSp>
      <p:pic>
        <p:nvPicPr>
          <p:cNvPr id="17" name="Picture 5"/>
          <p:cNvPicPr>
            <a:picLocks noChangeAspect="1" noChangeArrowheads="1"/>
          </p:cNvPicPr>
          <p:nvPr/>
        </p:nvPicPr>
        <p:blipFill>
          <a:blip r:embed="rId4"/>
          <a:srcRect/>
          <a:stretch>
            <a:fillRect/>
          </a:stretch>
        </p:blipFill>
        <p:spPr bwMode="auto">
          <a:xfrm>
            <a:off x="1175546" y="1071546"/>
            <a:ext cx="6754040" cy="5354895"/>
          </a:xfrm>
          <a:prstGeom prst="rect">
            <a:avLst/>
          </a:prstGeom>
          <a:noFill/>
          <a:ln w="12700" algn="ctr">
            <a:noFill/>
            <a:miter lim="800000"/>
            <a:headEnd/>
            <a:tailEnd/>
          </a:ln>
          <a:effectLst/>
        </p:spPr>
      </p:pic>
      <p:pic>
        <p:nvPicPr>
          <p:cNvPr id="18" name="Picture 17" descr="DCM home page"/>
          <p:cNvPicPr>
            <a:picLocks noChangeAspect="1" noChangeArrowheads="1"/>
          </p:cNvPicPr>
          <p:nvPr/>
        </p:nvPicPr>
        <p:blipFill>
          <a:blip r:embed="rId5"/>
          <a:srcRect/>
          <a:stretch>
            <a:fillRect/>
          </a:stretch>
        </p:blipFill>
        <p:spPr bwMode="auto">
          <a:xfrm>
            <a:off x="1428728" y="1428736"/>
            <a:ext cx="6189145" cy="464186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save more energy</a:t>
            </a:r>
            <a:endParaRPr lang="en-US" dirty="0"/>
          </a:p>
        </p:txBody>
      </p:sp>
      <p:sp>
        <p:nvSpPr>
          <p:cNvPr id="3" name="Text Placeholder 2"/>
          <p:cNvSpPr>
            <a:spLocks noGrp="1"/>
          </p:cNvSpPr>
          <p:nvPr>
            <p:ph type="body" sz="quarter" idx="10"/>
          </p:nvPr>
        </p:nvSpPr>
        <p:spPr>
          <a:xfrm>
            <a:off x="381000" y="1411552"/>
            <a:ext cx="8548718" cy="4992136"/>
          </a:xfrm>
          <a:noFill/>
        </p:spPr>
        <p:txBody>
          <a:bodyPr/>
          <a:lstStyle/>
          <a:p>
            <a:r>
              <a:rPr lang="en-US" dirty="0" smtClean="0"/>
              <a:t>Consolidate your servers where possible</a:t>
            </a:r>
          </a:p>
          <a:p>
            <a:pPr lvl="1"/>
            <a:r>
              <a:rPr lang="en-US" dirty="0" smtClean="0"/>
              <a:t>Consolidate file &amp; print servers using the Microsoft consolidation toolkits</a:t>
            </a:r>
          </a:p>
          <a:p>
            <a:pPr lvl="1"/>
            <a:r>
              <a:rPr lang="en-US" dirty="0" smtClean="0"/>
              <a:t>Exchange scales well beyond 500 mailboxes</a:t>
            </a:r>
          </a:p>
          <a:p>
            <a:pPr lvl="1"/>
            <a:r>
              <a:rPr lang="en-US" dirty="0" smtClean="0"/>
              <a:t>Think about multiple SQL instances on one box</a:t>
            </a:r>
          </a:p>
          <a:p>
            <a:pPr lvl="1"/>
            <a:r>
              <a:rPr lang="en-US" dirty="0" smtClean="0"/>
              <a:t>Use </a:t>
            </a:r>
            <a:r>
              <a:rPr lang="en-US" dirty="0" err="1" smtClean="0"/>
              <a:t>Softgrid</a:t>
            </a:r>
            <a:r>
              <a:rPr lang="en-US" dirty="0" smtClean="0"/>
              <a:t> for terminal server applications</a:t>
            </a:r>
          </a:p>
          <a:p>
            <a:r>
              <a:rPr lang="en-US" dirty="0" smtClean="0"/>
              <a:t>Do not oversize your hardware</a:t>
            </a:r>
          </a:p>
          <a:p>
            <a:pPr lvl="1"/>
            <a:r>
              <a:rPr lang="en-US" dirty="0" smtClean="0"/>
              <a:t>System Center Capacity Planner tells you what hardware you need to run MOM, Exchange or SharePoint* in your environment</a:t>
            </a:r>
          </a:p>
          <a:p>
            <a:pPr lvl="1"/>
            <a:r>
              <a:rPr lang="en-US" dirty="0" smtClean="0"/>
              <a:t>There are additional tools for SQL, ISA, SMS…</a:t>
            </a:r>
          </a:p>
        </p:txBody>
      </p:sp>
      <p:sp>
        <p:nvSpPr>
          <p:cNvPr id="4" name="TextBox 3"/>
          <p:cNvSpPr txBox="1"/>
          <p:nvPr/>
        </p:nvSpPr>
        <p:spPr>
          <a:xfrm>
            <a:off x="428596" y="6305156"/>
            <a:ext cx="5900974" cy="338554"/>
          </a:xfrm>
          <a:prstGeom prst="rect">
            <a:avLst/>
          </a:prstGeom>
          <a:noFill/>
        </p:spPr>
        <p:txBody>
          <a:bodyPr wrap="none" rtlCol="0">
            <a:spAutoFit/>
          </a:bodyPr>
          <a:lstStyle/>
          <a:p>
            <a:r>
              <a:rPr lang="en-US" sz="1600" dirty="0" smtClean="0">
                <a:solidFill>
                  <a:srgbClr val="C00000"/>
                </a:solidFill>
              </a:rPr>
              <a:t>*: SC Capacity Planner 2006 released, version 2007 in Q1 2008</a:t>
            </a:r>
            <a:endParaRPr lang="en-US" sz="1600"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save more energy</a:t>
            </a:r>
            <a:endParaRPr lang="en-US" dirty="0"/>
          </a:p>
        </p:txBody>
      </p:sp>
      <p:sp>
        <p:nvSpPr>
          <p:cNvPr id="4" name="TextBox 3"/>
          <p:cNvSpPr txBox="1"/>
          <p:nvPr/>
        </p:nvSpPr>
        <p:spPr>
          <a:xfrm>
            <a:off x="428596" y="6305156"/>
            <a:ext cx="5900974" cy="338554"/>
          </a:xfrm>
          <a:prstGeom prst="rect">
            <a:avLst/>
          </a:prstGeom>
          <a:noFill/>
        </p:spPr>
        <p:txBody>
          <a:bodyPr wrap="none" rtlCol="0">
            <a:spAutoFit/>
          </a:bodyPr>
          <a:lstStyle/>
          <a:p>
            <a:r>
              <a:rPr lang="en-US" sz="1600" dirty="0" smtClean="0">
                <a:solidFill>
                  <a:srgbClr val="C00000"/>
                </a:solidFill>
              </a:rPr>
              <a:t>*: SC Capacity Planner 2006 released, version 2007 in Q1 2008</a:t>
            </a:r>
            <a:endParaRPr lang="en-US" sz="1600" dirty="0">
              <a:solidFill>
                <a:srgbClr val="C00000"/>
              </a:solidFill>
            </a:endParaRPr>
          </a:p>
        </p:txBody>
      </p:sp>
      <p:pic>
        <p:nvPicPr>
          <p:cNvPr id="8" name="Picture 7" descr="Model-graphic.bmp"/>
          <p:cNvPicPr>
            <a:picLocks noChangeAspect="1"/>
          </p:cNvPicPr>
          <p:nvPr/>
        </p:nvPicPr>
        <p:blipFill>
          <a:blip r:embed="rId3"/>
          <a:stretch>
            <a:fillRect/>
          </a:stretch>
        </p:blipFill>
        <p:spPr>
          <a:xfrm>
            <a:off x="1214414" y="1000108"/>
            <a:ext cx="6706703" cy="4872392"/>
          </a:xfrm>
          <a:prstGeom prst="rect">
            <a:avLst/>
          </a:prstGeom>
        </p:spPr>
      </p:pic>
      <p:pic>
        <p:nvPicPr>
          <p:cNvPr id="9" name="Picture 8" descr="Model-Summary.bmp"/>
          <p:cNvPicPr>
            <a:picLocks noChangeAspect="1"/>
          </p:cNvPicPr>
          <p:nvPr/>
        </p:nvPicPr>
        <p:blipFill>
          <a:blip r:embed="rId4"/>
          <a:stretch>
            <a:fillRect/>
          </a:stretch>
        </p:blipFill>
        <p:spPr>
          <a:xfrm>
            <a:off x="1142976" y="875550"/>
            <a:ext cx="6858048" cy="4982342"/>
          </a:xfrm>
          <a:prstGeom prst="rect">
            <a:avLst/>
          </a:prstGeom>
        </p:spPr>
      </p:pic>
      <p:pic>
        <p:nvPicPr>
          <p:cNvPr id="10" name="Picture 9" descr="Model-Simulation.bmp"/>
          <p:cNvPicPr>
            <a:picLocks noChangeAspect="1"/>
          </p:cNvPicPr>
          <p:nvPr/>
        </p:nvPicPr>
        <p:blipFill>
          <a:blip r:embed="rId5"/>
          <a:stretch>
            <a:fillRect/>
          </a:stretch>
        </p:blipFill>
        <p:spPr>
          <a:xfrm>
            <a:off x="1071538" y="857232"/>
            <a:ext cx="6883260" cy="50006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advantage of virtualization</a:t>
            </a:r>
            <a:endParaRPr lang="en-US" dirty="0"/>
          </a:p>
        </p:txBody>
      </p:sp>
      <p:sp>
        <p:nvSpPr>
          <p:cNvPr id="3" name="Text Placeholder 2"/>
          <p:cNvSpPr>
            <a:spLocks noGrp="1"/>
          </p:cNvSpPr>
          <p:nvPr>
            <p:ph type="body" sz="quarter" idx="10"/>
          </p:nvPr>
        </p:nvSpPr>
        <p:spPr>
          <a:xfrm>
            <a:off x="381000" y="1411552"/>
            <a:ext cx="8548718" cy="5386090"/>
          </a:xfrm>
          <a:noFill/>
        </p:spPr>
        <p:txBody>
          <a:bodyPr/>
          <a:lstStyle/>
          <a:p>
            <a:r>
              <a:rPr lang="en-US" dirty="0" smtClean="0"/>
              <a:t>Use various virtualization technologies for enhanced consolidation efforts</a:t>
            </a:r>
          </a:p>
          <a:p>
            <a:pPr lvl="1"/>
            <a:r>
              <a:rPr lang="en-US" dirty="0" smtClean="0"/>
              <a:t>Microsoft is offering the full suite of virtualization technologies AND management</a:t>
            </a:r>
          </a:p>
          <a:p>
            <a:pPr lvl="2"/>
            <a:r>
              <a:rPr lang="en-US" dirty="0" smtClean="0"/>
              <a:t>Hardware virtualization with Virtual Server 2005 R2 or Windows Server 2008 Hypervisor technology</a:t>
            </a:r>
          </a:p>
          <a:p>
            <a:pPr lvl="2"/>
            <a:r>
              <a:rPr lang="en-US" dirty="0" smtClean="0"/>
              <a:t>Presentation virtualization with terminal server</a:t>
            </a:r>
          </a:p>
          <a:p>
            <a:pPr lvl="2"/>
            <a:r>
              <a:rPr lang="en-US" dirty="0" smtClean="0"/>
              <a:t>Application virtualization with </a:t>
            </a:r>
            <a:r>
              <a:rPr lang="en-US" dirty="0" err="1" smtClean="0"/>
              <a:t>Softgrid</a:t>
            </a:r>
            <a:endParaRPr lang="en-US" dirty="0" smtClean="0"/>
          </a:p>
          <a:p>
            <a:pPr lvl="1"/>
            <a:r>
              <a:rPr lang="en-US" dirty="0" smtClean="0"/>
              <a:t>Manage your virtual servers like regular servers</a:t>
            </a:r>
          </a:p>
          <a:p>
            <a:pPr lvl="2"/>
            <a:r>
              <a:rPr lang="en-US" dirty="0" smtClean="0"/>
              <a:t>Microsoft System Center takes care about them, incl. SC Virtual Machine Manager for single point of administration</a:t>
            </a:r>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advantage of virtualization</a:t>
            </a:r>
            <a:endParaRPr lang="en-US" dirty="0"/>
          </a:p>
        </p:txBody>
      </p:sp>
      <p:pic>
        <p:nvPicPr>
          <p:cNvPr id="4" name="Picture 3" descr="Virtualization.jpg"/>
          <p:cNvPicPr>
            <a:picLocks noChangeAspect="1"/>
          </p:cNvPicPr>
          <p:nvPr/>
        </p:nvPicPr>
        <p:blipFill>
          <a:blip r:embed="rId3"/>
          <a:stretch>
            <a:fillRect/>
          </a:stretch>
        </p:blipFill>
        <p:spPr>
          <a:xfrm>
            <a:off x="785786" y="838222"/>
            <a:ext cx="7562876" cy="5494317"/>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There are</a:t>
            </a:r>
            <a:r>
              <a:rPr sz="4000" smtClean="0"/>
              <a:t> best practices to help you with your datacenter plannings</a:t>
            </a:r>
            <a:endParaRPr lang="en-US" sz="4000" dirty="0"/>
          </a:p>
        </p:txBody>
      </p:sp>
      <p:sp>
        <p:nvSpPr>
          <p:cNvPr id="3" name="Text Placeholder 2"/>
          <p:cNvSpPr>
            <a:spLocks noGrp="1"/>
          </p:cNvSpPr>
          <p:nvPr>
            <p:ph type="body" sz="quarter" idx="10"/>
          </p:nvPr>
        </p:nvSpPr>
        <p:spPr>
          <a:xfrm>
            <a:off x="357158" y="1643050"/>
            <a:ext cx="8572560" cy="4468916"/>
          </a:xfrm>
        </p:spPr>
        <p:txBody>
          <a:bodyPr/>
          <a:lstStyle/>
          <a:p>
            <a:r>
              <a:rPr lang="en-US" dirty="0" smtClean="0"/>
              <a:t>Optimized Datacenter Design includes</a:t>
            </a:r>
          </a:p>
          <a:p>
            <a:pPr lvl="1"/>
            <a:r>
              <a:rPr lang="en-US" dirty="0" smtClean="0"/>
              <a:t>Floor layout, hot-/cold-aisle configurations</a:t>
            </a:r>
          </a:p>
          <a:p>
            <a:pPr lvl="1"/>
            <a:r>
              <a:rPr lang="en-US" dirty="0" smtClean="0"/>
              <a:t>Scalable &amp; energy efficient power-, lighting- cooling  equipment (humidifier really needed?)</a:t>
            </a:r>
          </a:p>
          <a:p>
            <a:pPr lvl="1"/>
            <a:r>
              <a:rPr lang="en-US" dirty="0" smtClean="0"/>
              <a:t>(Dynamic) heat-map adjusted at changes </a:t>
            </a:r>
          </a:p>
          <a:p>
            <a:pPr lvl="2"/>
            <a:r>
              <a:rPr lang="en-US" dirty="0" smtClean="0"/>
              <a:t>Changing server models</a:t>
            </a:r>
          </a:p>
          <a:p>
            <a:pPr lvl="2"/>
            <a:r>
              <a:rPr lang="en-US" dirty="0" smtClean="0"/>
              <a:t>Switching to blades</a:t>
            </a:r>
          </a:p>
          <a:p>
            <a:r>
              <a:rPr lang="en-US" dirty="0" smtClean="0"/>
              <a:t>Think about “green energy”</a:t>
            </a:r>
          </a:p>
          <a:p>
            <a:pPr lvl="1"/>
            <a:r>
              <a:rPr lang="en-US" dirty="0" smtClean="0"/>
              <a:t>Is “renewable energy” an</a:t>
            </a:r>
            <a:br>
              <a:rPr lang="en-US" dirty="0" smtClean="0"/>
            </a:br>
            <a:r>
              <a:rPr lang="en-US" dirty="0" smtClean="0"/>
              <a:t>option for your region?</a:t>
            </a:r>
          </a:p>
        </p:txBody>
      </p:sp>
      <p:pic>
        <p:nvPicPr>
          <p:cNvPr id="5" name="Picture 4" descr="crac2fail"/>
          <p:cNvPicPr>
            <a:picLocks noChangeAspect="1" noChangeArrowheads="1"/>
          </p:cNvPicPr>
          <p:nvPr/>
        </p:nvPicPr>
        <p:blipFill>
          <a:blip r:embed="rId3"/>
          <a:srcRect/>
          <a:stretch>
            <a:fillRect/>
          </a:stretch>
        </p:blipFill>
        <p:spPr bwMode="auto">
          <a:xfrm>
            <a:off x="6072198" y="3997438"/>
            <a:ext cx="2643206" cy="1789016"/>
          </a:xfrm>
          <a:prstGeom prst="rect">
            <a:avLst/>
          </a:prstGeom>
          <a:noFill/>
          <a:ln w="9525">
            <a:solidFill>
              <a:schemeClr val="tx1"/>
            </a:solidFill>
            <a:miter lim="800000"/>
            <a:headEnd/>
            <a:tailEnd/>
          </a:ln>
        </p:spPr>
      </p:pic>
      <p:sp>
        <p:nvSpPr>
          <p:cNvPr id="7" name="TextBox 6"/>
          <p:cNvSpPr txBox="1"/>
          <p:nvPr/>
        </p:nvSpPr>
        <p:spPr>
          <a:xfrm>
            <a:off x="5929322" y="928670"/>
            <a:ext cx="2638174" cy="307777"/>
          </a:xfrm>
          <a:prstGeom prst="rect">
            <a:avLst/>
          </a:prstGeom>
          <a:noFill/>
        </p:spPr>
        <p:txBody>
          <a:bodyPr wrap="square" rtlCol="0">
            <a:spAutoFit/>
          </a:bodyPr>
          <a:lstStyle/>
          <a:p>
            <a:r>
              <a:rPr lang="en-US" sz="1400" dirty="0" smtClean="0">
                <a:solidFill>
                  <a:srgbClr val="C00000"/>
                </a:solidFill>
                <a:latin typeface="Segoe" pitchFamily="34" charset="0"/>
              </a:rPr>
              <a:t>http://www.thegreengrid.org</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Think about using new server hardware</a:t>
            </a:r>
            <a:endParaRPr lang="en-US" sz="4000" dirty="0"/>
          </a:p>
        </p:txBody>
      </p:sp>
      <p:sp>
        <p:nvSpPr>
          <p:cNvPr id="3" name="Text Placeholder 2"/>
          <p:cNvSpPr>
            <a:spLocks noGrp="1"/>
          </p:cNvSpPr>
          <p:nvPr>
            <p:ph type="body" sz="quarter" idx="10"/>
          </p:nvPr>
        </p:nvSpPr>
        <p:spPr>
          <a:xfrm>
            <a:off x="381000" y="1411552"/>
            <a:ext cx="8382000" cy="4413516"/>
          </a:xfrm>
        </p:spPr>
        <p:txBody>
          <a:bodyPr/>
          <a:lstStyle/>
          <a:p>
            <a:r>
              <a:rPr lang="en-US" dirty="0" smtClean="0"/>
              <a:t>Beside blades, there are other smart server designs, like </a:t>
            </a:r>
            <a:r>
              <a:rPr lang="en-US" i="1" dirty="0" err="1" smtClean="0"/>
              <a:t>Rackable</a:t>
            </a:r>
            <a:r>
              <a:rPr lang="en-US" dirty="0" smtClean="0"/>
              <a:t> (1, 2 &amp; 4u models)</a:t>
            </a:r>
          </a:p>
          <a:p>
            <a:r>
              <a:rPr lang="en-US" dirty="0" smtClean="0"/>
              <a:t>1U high but only ½ of normal depth</a:t>
            </a:r>
          </a:p>
          <a:p>
            <a:r>
              <a:rPr lang="en-US" dirty="0" smtClean="0"/>
              <a:t>Cables at front</a:t>
            </a:r>
          </a:p>
          <a:p>
            <a:r>
              <a:rPr lang="en-US" dirty="0" smtClean="0"/>
              <a:t>Allows 80 server</a:t>
            </a:r>
            <a:br>
              <a:rPr lang="en-US" dirty="0" smtClean="0"/>
            </a:br>
            <a:r>
              <a:rPr lang="en-US" dirty="0" smtClean="0"/>
              <a:t>per rack</a:t>
            </a:r>
          </a:p>
          <a:p>
            <a:r>
              <a:rPr lang="en-US" dirty="0" smtClean="0"/>
              <a:t>Runs on AC and</a:t>
            </a:r>
            <a:br>
              <a:rPr lang="en-US" dirty="0" smtClean="0"/>
            </a:br>
            <a:r>
              <a:rPr lang="en-US" dirty="0" smtClean="0"/>
              <a:t>DC(!) power</a:t>
            </a:r>
          </a:p>
          <a:p>
            <a:pPr lvl="1"/>
            <a:r>
              <a:rPr lang="en-US" dirty="0" smtClean="0"/>
              <a:t>AMD / Intel</a:t>
            </a:r>
            <a:endParaRPr lang="en-US" dirty="0"/>
          </a:p>
        </p:txBody>
      </p:sp>
      <p:sp>
        <p:nvSpPr>
          <p:cNvPr id="5" name="TextBox 4"/>
          <p:cNvSpPr txBox="1"/>
          <p:nvPr/>
        </p:nvSpPr>
        <p:spPr>
          <a:xfrm>
            <a:off x="714348" y="5949950"/>
            <a:ext cx="2638174" cy="307777"/>
          </a:xfrm>
          <a:prstGeom prst="rect">
            <a:avLst/>
          </a:prstGeom>
          <a:noFill/>
        </p:spPr>
        <p:txBody>
          <a:bodyPr wrap="square" rtlCol="0">
            <a:spAutoFit/>
          </a:bodyPr>
          <a:lstStyle/>
          <a:p>
            <a:r>
              <a:rPr lang="en-US" sz="1400" dirty="0" smtClean="0">
                <a:solidFill>
                  <a:srgbClr val="C00000"/>
                </a:solidFill>
                <a:latin typeface="Segoe" pitchFamily="34" charset="0"/>
              </a:rPr>
              <a:t>http://www.rackable.com </a:t>
            </a:r>
          </a:p>
        </p:txBody>
      </p:sp>
      <p:pic>
        <p:nvPicPr>
          <p:cNvPr id="4" name="Picture 2"/>
          <p:cNvPicPr>
            <a:picLocks noChangeAspect="1" noChangeArrowheads="1"/>
          </p:cNvPicPr>
          <p:nvPr/>
        </p:nvPicPr>
        <p:blipFill>
          <a:blip r:embed="rId3"/>
          <a:srcRect/>
          <a:stretch>
            <a:fillRect/>
          </a:stretch>
        </p:blipFill>
        <p:spPr bwMode="auto">
          <a:xfrm>
            <a:off x="3752850" y="2857496"/>
            <a:ext cx="5391150" cy="30765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151632"/>
          </a:xfrm>
        </p:spPr>
        <p:txBody>
          <a:bodyPr/>
          <a:lstStyle/>
          <a:p>
            <a:endParaRPr lang="en-US" dirty="0" smtClean="0"/>
          </a:p>
          <a:p>
            <a:r>
              <a:rPr lang="en-US" dirty="0" smtClean="0"/>
              <a:t>Why does “Green IT” matter?</a:t>
            </a:r>
          </a:p>
          <a:p>
            <a:r>
              <a:rPr lang="en-US" dirty="0" smtClean="0"/>
              <a:t>Tips for the Green Datacenter</a:t>
            </a:r>
          </a:p>
          <a:p>
            <a:r>
              <a:rPr lang="en-US" dirty="0" smtClean="0"/>
              <a:t>Tips for the Green Server</a:t>
            </a:r>
          </a:p>
          <a:p>
            <a:r>
              <a:rPr lang="en-US" dirty="0" smtClean="0"/>
              <a:t>Tips for the Green Desktop</a:t>
            </a:r>
          </a:p>
          <a:p>
            <a:r>
              <a:rPr lang="en-US" dirty="0" smtClean="0"/>
              <a:t>Summary or </a:t>
            </a:r>
            <a:r>
              <a:rPr lang="en-US" i="1" dirty="0" smtClean="0"/>
              <a:t>lessons learned</a:t>
            </a:r>
            <a:endParaRPr lang="en-US" i="1" dirty="0"/>
          </a:p>
        </p:txBody>
      </p:sp>
      <p:pic>
        <p:nvPicPr>
          <p:cNvPr id="4" name="Picture 5" descr="C:\Program Files\Microsoft Resource DVD Artwork\DVD_ART\Artwork_Imagery\Shapes and Graphics\Misc\plant.png"/>
          <p:cNvPicPr>
            <a:picLocks noChangeAspect="1" noChangeArrowheads="1"/>
          </p:cNvPicPr>
          <p:nvPr/>
        </p:nvPicPr>
        <p:blipFill>
          <a:blip r:embed="rId3" cstate="screen"/>
          <a:srcRect/>
          <a:stretch>
            <a:fillRect/>
          </a:stretch>
        </p:blipFill>
        <p:spPr bwMode="auto">
          <a:xfrm>
            <a:off x="5857884" y="3857628"/>
            <a:ext cx="2928958" cy="2185961"/>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The DC power alternative</a:t>
            </a:r>
            <a:endParaRPr lang="en-US" dirty="0"/>
          </a:p>
        </p:txBody>
      </p:sp>
      <p:sp>
        <p:nvSpPr>
          <p:cNvPr id="3" name="Text Placeholder 2"/>
          <p:cNvSpPr>
            <a:spLocks noGrp="1"/>
          </p:cNvSpPr>
          <p:nvPr>
            <p:ph type="body" sz="quarter" idx="10"/>
          </p:nvPr>
        </p:nvSpPr>
        <p:spPr>
          <a:xfrm>
            <a:off x="381000" y="1411552"/>
            <a:ext cx="8548718" cy="3496342"/>
          </a:xfrm>
        </p:spPr>
        <p:txBody>
          <a:bodyPr/>
          <a:lstStyle/>
          <a:p>
            <a:r>
              <a:rPr lang="en-US" dirty="0" smtClean="0"/>
              <a:t>You can run server with DC instead of AC</a:t>
            </a:r>
          </a:p>
          <a:p>
            <a:r>
              <a:rPr lang="en-US" dirty="0" smtClean="0"/>
              <a:t>Convert at rack (aisle or data center) level</a:t>
            </a:r>
          </a:p>
          <a:p>
            <a:r>
              <a:rPr lang="en-US" dirty="0" smtClean="0"/>
              <a:t>Might save up to 30% power and 20-40% heat compares with old AC server power supplies</a:t>
            </a:r>
          </a:p>
          <a:p>
            <a:r>
              <a:rPr lang="en-US" dirty="0" smtClean="0"/>
              <a:t>Less moving parts at servers</a:t>
            </a:r>
          </a:p>
          <a:p>
            <a:r>
              <a:rPr lang="en-US" dirty="0" smtClean="0"/>
              <a:t>E.g. compatibility with </a:t>
            </a:r>
            <a:r>
              <a:rPr lang="en-US" dirty="0" err="1" smtClean="0"/>
              <a:t>telco</a:t>
            </a:r>
            <a:r>
              <a:rPr lang="en-US" dirty="0" smtClean="0"/>
              <a:t> </a:t>
            </a:r>
            <a:br>
              <a:rPr lang="en-US" dirty="0" smtClean="0"/>
            </a:br>
            <a:r>
              <a:rPr lang="en-US" dirty="0" smtClean="0"/>
              <a:t>-48 VDC power (or others)</a:t>
            </a:r>
            <a:endParaRPr lang="en-US" dirty="0"/>
          </a:p>
        </p:txBody>
      </p:sp>
      <p:sp>
        <p:nvSpPr>
          <p:cNvPr id="6" name="TextBox 5"/>
          <p:cNvSpPr txBox="1"/>
          <p:nvPr/>
        </p:nvSpPr>
        <p:spPr>
          <a:xfrm>
            <a:off x="714348" y="5949950"/>
            <a:ext cx="2638174" cy="307777"/>
          </a:xfrm>
          <a:prstGeom prst="rect">
            <a:avLst/>
          </a:prstGeom>
          <a:noFill/>
        </p:spPr>
        <p:txBody>
          <a:bodyPr wrap="square" rtlCol="0">
            <a:spAutoFit/>
          </a:bodyPr>
          <a:lstStyle/>
          <a:p>
            <a:r>
              <a:rPr lang="en-US" sz="1400" dirty="0" smtClean="0">
                <a:solidFill>
                  <a:srgbClr val="C00000"/>
                </a:solidFill>
                <a:latin typeface="Segoe" pitchFamily="34" charset="0"/>
              </a:rPr>
              <a:t>http://www.rackable.com </a:t>
            </a:r>
          </a:p>
        </p:txBody>
      </p:sp>
      <p:pic>
        <p:nvPicPr>
          <p:cNvPr id="2050" name="Picture 2"/>
          <p:cNvPicPr>
            <a:picLocks noChangeAspect="1" noChangeArrowheads="1"/>
          </p:cNvPicPr>
          <p:nvPr/>
        </p:nvPicPr>
        <p:blipFill>
          <a:blip r:embed="rId3"/>
          <a:srcRect/>
          <a:stretch>
            <a:fillRect/>
          </a:stretch>
        </p:blipFill>
        <p:spPr bwMode="auto">
          <a:xfrm>
            <a:off x="3714744" y="4857760"/>
            <a:ext cx="1647825" cy="14287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286512" y="3429000"/>
            <a:ext cx="2381250" cy="2743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Microsoft is doing: Quincy</a:t>
            </a:r>
            <a:endParaRPr lang="en-US" dirty="0"/>
          </a:p>
        </p:txBody>
      </p:sp>
      <p:sp>
        <p:nvSpPr>
          <p:cNvPr id="3" name="Text Placeholder 2"/>
          <p:cNvSpPr>
            <a:spLocks noGrp="1"/>
          </p:cNvSpPr>
          <p:nvPr>
            <p:ph type="body" sz="quarter" idx="10"/>
          </p:nvPr>
        </p:nvSpPr>
        <p:spPr>
          <a:xfrm>
            <a:off x="381000" y="1411552"/>
            <a:ext cx="8477280" cy="3330142"/>
          </a:xfrm>
        </p:spPr>
        <p:txBody>
          <a:bodyPr/>
          <a:lstStyle/>
          <a:p>
            <a:r>
              <a:rPr lang="en-US" dirty="0" smtClean="0"/>
              <a:t>Quincy is the largest</a:t>
            </a:r>
            <a:br>
              <a:rPr lang="en-US" dirty="0" smtClean="0"/>
            </a:br>
            <a:r>
              <a:rPr lang="en-US" dirty="0" smtClean="0"/>
              <a:t>Microsoft datacenter to date</a:t>
            </a:r>
          </a:p>
          <a:p>
            <a:r>
              <a:rPr lang="en-US" dirty="0" smtClean="0"/>
              <a:t>Designed to have minimal</a:t>
            </a:r>
            <a:br>
              <a:rPr lang="en-US" dirty="0" smtClean="0"/>
            </a:br>
            <a:r>
              <a:rPr lang="en-US" dirty="0" smtClean="0"/>
              <a:t>carbon footprint</a:t>
            </a:r>
          </a:p>
          <a:p>
            <a:pPr lvl="1"/>
            <a:r>
              <a:rPr lang="en-US" dirty="0" smtClean="0"/>
              <a:t>Hydropower as primary source of energy</a:t>
            </a:r>
          </a:p>
          <a:p>
            <a:r>
              <a:rPr lang="en-US" dirty="0" smtClean="0"/>
              <a:t>Uses green building technology where possible under the LEED rating system</a:t>
            </a:r>
            <a:endParaRPr lang="en-US" dirty="0"/>
          </a:p>
        </p:txBody>
      </p:sp>
      <p:pic>
        <p:nvPicPr>
          <p:cNvPr id="4" name="Picture 3" descr="Columbia Data Center.bmp"/>
          <p:cNvPicPr>
            <a:picLocks noChangeAspect="1"/>
          </p:cNvPicPr>
          <p:nvPr/>
        </p:nvPicPr>
        <p:blipFill>
          <a:blip r:embed="rId3" cstate="screen"/>
          <a:stretch>
            <a:fillRect/>
          </a:stretch>
        </p:blipFill>
        <p:spPr>
          <a:xfrm>
            <a:off x="6173071" y="1142984"/>
            <a:ext cx="2756647" cy="213013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0" name="Rounded Rectangle 59"/>
          <p:cNvSpPr/>
          <p:nvPr/>
        </p:nvSpPr>
        <p:spPr bwMode="blackGray">
          <a:xfrm>
            <a:off x="7665720" y="6019800"/>
            <a:ext cx="1478280" cy="838200"/>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10292" name="Picture 4" descr="Server-Physical-3U"/>
          <p:cNvPicPr>
            <a:picLocks noChangeAspect="1" noChangeArrowheads="1"/>
          </p:cNvPicPr>
          <p:nvPr/>
        </p:nvPicPr>
        <p:blipFill>
          <a:blip r:embed="rId4"/>
          <a:srcRect/>
          <a:stretch>
            <a:fillRect/>
          </a:stretch>
        </p:blipFill>
        <p:spPr bwMode="ltGray">
          <a:xfrm>
            <a:off x="3976699" y="4929198"/>
            <a:ext cx="2238375" cy="1655762"/>
          </a:xfrm>
          <a:prstGeom prst="rect">
            <a:avLst/>
          </a:prstGeom>
          <a:noFill/>
          <a:ln w="9525">
            <a:noFill/>
            <a:miter lim="800000"/>
            <a:headEnd/>
            <a:tailEnd/>
          </a:ln>
        </p:spPr>
      </p:pic>
      <p:pic>
        <p:nvPicPr>
          <p:cNvPr id="10293" name="Picture 14" descr="Server-Physical-3U"/>
          <p:cNvPicPr>
            <a:picLocks noChangeAspect="1" noChangeArrowheads="1"/>
          </p:cNvPicPr>
          <p:nvPr/>
        </p:nvPicPr>
        <p:blipFill>
          <a:blip r:embed="rId4"/>
          <a:srcRect/>
          <a:stretch>
            <a:fillRect/>
          </a:stretch>
        </p:blipFill>
        <p:spPr bwMode="ltGray">
          <a:xfrm>
            <a:off x="5334021" y="5000636"/>
            <a:ext cx="2238375" cy="1655762"/>
          </a:xfrm>
          <a:prstGeom prst="rect">
            <a:avLst/>
          </a:prstGeom>
          <a:noFill/>
          <a:ln w="9525">
            <a:noFill/>
            <a:miter lim="800000"/>
            <a:headEnd/>
            <a:tailEnd/>
          </a:ln>
        </p:spPr>
      </p:pic>
      <p:pic>
        <p:nvPicPr>
          <p:cNvPr id="10294" name="Picture 15" descr="Server-Physical-3U"/>
          <p:cNvPicPr>
            <a:picLocks noChangeAspect="1" noChangeArrowheads="1"/>
          </p:cNvPicPr>
          <p:nvPr/>
        </p:nvPicPr>
        <p:blipFill>
          <a:blip r:embed="rId4"/>
          <a:srcRect/>
          <a:stretch>
            <a:fillRect/>
          </a:stretch>
        </p:blipFill>
        <p:spPr bwMode="ltGray">
          <a:xfrm>
            <a:off x="6762781" y="5000636"/>
            <a:ext cx="2238375" cy="1655763"/>
          </a:xfrm>
          <a:prstGeom prst="rect">
            <a:avLst/>
          </a:prstGeom>
          <a:noFill/>
          <a:ln w="9525">
            <a:noFill/>
            <a:miter lim="800000"/>
            <a:headEnd/>
            <a:tailEnd/>
          </a:ln>
        </p:spPr>
      </p:pic>
      <p:pic>
        <p:nvPicPr>
          <p:cNvPr id="193544" name="Picture 8" descr="Server-Physical-Single-No-Shadow"/>
          <p:cNvPicPr>
            <a:picLocks noChangeAspect="1" noChangeArrowheads="1"/>
          </p:cNvPicPr>
          <p:nvPr/>
        </p:nvPicPr>
        <p:blipFill>
          <a:blip r:embed="rId5"/>
          <a:srcRect/>
          <a:stretch>
            <a:fillRect/>
          </a:stretch>
        </p:blipFill>
        <p:spPr bwMode="ltGray">
          <a:xfrm>
            <a:off x="571472" y="4733942"/>
            <a:ext cx="1436687" cy="1052512"/>
          </a:xfrm>
          <a:prstGeom prst="rect">
            <a:avLst/>
          </a:prstGeom>
          <a:noFill/>
          <a:ln w="9525">
            <a:noFill/>
            <a:miter lim="800000"/>
            <a:headEnd/>
            <a:tailEnd/>
          </a:ln>
        </p:spPr>
      </p:pic>
      <p:pic>
        <p:nvPicPr>
          <p:cNvPr id="193545" name="Picture 9" descr="Server-Physical-Single-No-Shadow"/>
          <p:cNvPicPr>
            <a:picLocks noChangeAspect="1" noChangeArrowheads="1"/>
          </p:cNvPicPr>
          <p:nvPr/>
        </p:nvPicPr>
        <p:blipFill>
          <a:blip r:embed="rId5"/>
          <a:srcRect/>
          <a:stretch>
            <a:fillRect/>
          </a:stretch>
        </p:blipFill>
        <p:spPr bwMode="ltGray">
          <a:xfrm>
            <a:off x="571472" y="4448190"/>
            <a:ext cx="1436687" cy="1052512"/>
          </a:xfrm>
          <a:prstGeom prst="rect">
            <a:avLst/>
          </a:prstGeom>
          <a:noFill/>
          <a:ln w="9525">
            <a:noFill/>
            <a:miter lim="800000"/>
            <a:headEnd/>
            <a:tailEnd/>
          </a:ln>
        </p:spPr>
      </p:pic>
      <p:pic>
        <p:nvPicPr>
          <p:cNvPr id="193546" name="Picture 10" descr="Server-Physical-Single-No-Shadow"/>
          <p:cNvPicPr>
            <a:picLocks noChangeAspect="1" noChangeArrowheads="1"/>
          </p:cNvPicPr>
          <p:nvPr/>
        </p:nvPicPr>
        <p:blipFill>
          <a:blip r:embed="rId5"/>
          <a:srcRect/>
          <a:stretch>
            <a:fillRect/>
          </a:stretch>
        </p:blipFill>
        <p:spPr bwMode="ltGray">
          <a:xfrm>
            <a:off x="571472" y="4162438"/>
            <a:ext cx="1436687" cy="1052512"/>
          </a:xfrm>
          <a:prstGeom prst="rect">
            <a:avLst/>
          </a:prstGeom>
          <a:noFill/>
          <a:ln w="9525">
            <a:noFill/>
            <a:miter lim="800000"/>
            <a:headEnd/>
            <a:tailEnd/>
          </a:ln>
        </p:spPr>
      </p:pic>
      <p:pic>
        <p:nvPicPr>
          <p:cNvPr id="193547" name="Picture 11" descr="Server-Physical-Single-No-Shadow"/>
          <p:cNvPicPr>
            <a:picLocks noChangeAspect="1" noChangeArrowheads="1"/>
          </p:cNvPicPr>
          <p:nvPr/>
        </p:nvPicPr>
        <p:blipFill>
          <a:blip r:embed="rId5"/>
          <a:srcRect/>
          <a:stretch>
            <a:fillRect/>
          </a:stretch>
        </p:blipFill>
        <p:spPr bwMode="ltGray">
          <a:xfrm>
            <a:off x="571472" y="3876686"/>
            <a:ext cx="1436687" cy="1052512"/>
          </a:xfrm>
          <a:prstGeom prst="rect">
            <a:avLst/>
          </a:prstGeom>
          <a:noFill/>
          <a:ln w="9525">
            <a:noFill/>
            <a:miter lim="800000"/>
            <a:headEnd/>
            <a:tailEnd/>
          </a:ln>
        </p:spPr>
      </p:pic>
      <p:pic>
        <p:nvPicPr>
          <p:cNvPr id="193548" name="Picture 12" descr="Server-Physical-Single-No-Shadow"/>
          <p:cNvPicPr>
            <a:picLocks noChangeAspect="1" noChangeArrowheads="1"/>
          </p:cNvPicPr>
          <p:nvPr/>
        </p:nvPicPr>
        <p:blipFill>
          <a:blip r:embed="rId5"/>
          <a:srcRect/>
          <a:stretch>
            <a:fillRect/>
          </a:stretch>
        </p:blipFill>
        <p:spPr bwMode="ltGray">
          <a:xfrm>
            <a:off x="571472" y="3590934"/>
            <a:ext cx="1436687" cy="1052512"/>
          </a:xfrm>
          <a:prstGeom prst="rect">
            <a:avLst/>
          </a:prstGeom>
          <a:noFill/>
          <a:ln w="9525">
            <a:noFill/>
            <a:miter lim="800000"/>
            <a:headEnd/>
            <a:tailEnd/>
          </a:ln>
        </p:spPr>
      </p:pic>
      <p:pic>
        <p:nvPicPr>
          <p:cNvPr id="193549" name="Picture 13" descr="Server-Physical-Single-No-Shadow"/>
          <p:cNvPicPr>
            <a:picLocks noChangeAspect="1" noChangeArrowheads="1"/>
          </p:cNvPicPr>
          <p:nvPr/>
        </p:nvPicPr>
        <p:blipFill>
          <a:blip r:embed="rId5"/>
          <a:srcRect/>
          <a:stretch>
            <a:fillRect/>
          </a:stretch>
        </p:blipFill>
        <p:spPr bwMode="ltGray">
          <a:xfrm>
            <a:off x="571472" y="3305182"/>
            <a:ext cx="1436687" cy="1052512"/>
          </a:xfrm>
          <a:prstGeom prst="rect">
            <a:avLst/>
          </a:prstGeom>
          <a:noFill/>
          <a:ln w="9525">
            <a:noFill/>
            <a:miter lim="800000"/>
            <a:headEnd/>
            <a:tailEnd/>
          </a:ln>
        </p:spPr>
      </p:pic>
      <p:pic>
        <p:nvPicPr>
          <p:cNvPr id="193571" name="Picture 35" descr="Server-Physical-Single-No-Shadow"/>
          <p:cNvPicPr>
            <a:picLocks noChangeAspect="1" noChangeArrowheads="1"/>
          </p:cNvPicPr>
          <p:nvPr/>
        </p:nvPicPr>
        <p:blipFill>
          <a:blip r:embed="rId5"/>
          <a:srcRect/>
          <a:stretch>
            <a:fillRect/>
          </a:stretch>
        </p:blipFill>
        <p:spPr bwMode="ltGray">
          <a:xfrm>
            <a:off x="571472" y="3019430"/>
            <a:ext cx="1436687" cy="1052513"/>
          </a:xfrm>
          <a:prstGeom prst="rect">
            <a:avLst/>
          </a:prstGeom>
          <a:noFill/>
          <a:ln w="9525">
            <a:noFill/>
            <a:miter lim="800000"/>
            <a:headEnd/>
            <a:tailEnd/>
          </a:ln>
        </p:spPr>
      </p:pic>
      <p:pic>
        <p:nvPicPr>
          <p:cNvPr id="70" name="Picture 28" descr="Server-Virtual-Single"/>
          <p:cNvPicPr>
            <a:picLocks noChangeAspect="1" noChangeArrowheads="1"/>
          </p:cNvPicPr>
          <p:nvPr/>
        </p:nvPicPr>
        <p:blipFill>
          <a:blip r:embed="rId6"/>
          <a:srcRect/>
          <a:stretch>
            <a:fillRect/>
          </a:stretch>
        </p:blipFill>
        <p:spPr bwMode="ltGray">
          <a:xfrm>
            <a:off x="471470" y="4643446"/>
            <a:ext cx="1600200" cy="1212850"/>
          </a:xfrm>
          <a:prstGeom prst="rect">
            <a:avLst/>
          </a:prstGeom>
          <a:noFill/>
          <a:ln w="9525">
            <a:noFill/>
            <a:miter lim="800000"/>
            <a:headEnd/>
            <a:tailEnd/>
          </a:ln>
        </p:spPr>
      </p:pic>
      <p:pic>
        <p:nvPicPr>
          <p:cNvPr id="71" name="Picture 28" descr="Server-Virtual-Single"/>
          <p:cNvPicPr>
            <a:picLocks noChangeAspect="1" noChangeArrowheads="1"/>
          </p:cNvPicPr>
          <p:nvPr/>
        </p:nvPicPr>
        <p:blipFill>
          <a:blip r:embed="rId6"/>
          <a:srcRect/>
          <a:stretch>
            <a:fillRect/>
          </a:stretch>
        </p:blipFill>
        <p:spPr bwMode="ltGray">
          <a:xfrm>
            <a:off x="471470" y="4357694"/>
            <a:ext cx="1600200" cy="1212850"/>
          </a:xfrm>
          <a:prstGeom prst="rect">
            <a:avLst/>
          </a:prstGeom>
          <a:noFill/>
          <a:ln w="9525">
            <a:noFill/>
            <a:miter lim="800000"/>
            <a:headEnd/>
            <a:tailEnd/>
          </a:ln>
        </p:spPr>
      </p:pic>
      <p:pic>
        <p:nvPicPr>
          <p:cNvPr id="72" name="Picture 28" descr="Server-Virtual-Single"/>
          <p:cNvPicPr>
            <a:picLocks noChangeAspect="1" noChangeArrowheads="1"/>
          </p:cNvPicPr>
          <p:nvPr/>
        </p:nvPicPr>
        <p:blipFill>
          <a:blip r:embed="rId6"/>
          <a:srcRect/>
          <a:stretch>
            <a:fillRect/>
          </a:stretch>
        </p:blipFill>
        <p:spPr bwMode="ltGray">
          <a:xfrm>
            <a:off x="471470" y="4071942"/>
            <a:ext cx="1600200" cy="1212850"/>
          </a:xfrm>
          <a:prstGeom prst="rect">
            <a:avLst/>
          </a:prstGeom>
          <a:noFill/>
          <a:ln w="9525">
            <a:noFill/>
            <a:miter lim="800000"/>
            <a:headEnd/>
            <a:tailEnd/>
          </a:ln>
        </p:spPr>
      </p:pic>
      <p:pic>
        <p:nvPicPr>
          <p:cNvPr id="73" name="Picture 28" descr="Server-Virtual-Single"/>
          <p:cNvPicPr>
            <a:picLocks noChangeAspect="1" noChangeArrowheads="1"/>
          </p:cNvPicPr>
          <p:nvPr/>
        </p:nvPicPr>
        <p:blipFill>
          <a:blip r:embed="rId6"/>
          <a:srcRect/>
          <a:stretch>
            <a:fillRect/>
          </a:stretch>
        </p:blipFill>
        <p:spPr bwMode="ltGray">
          <a:xfrm>
            <a:off x="471470" y="3786190"/>
            <a:ext cx="1600200" cy="1212850"/>
          </a:xfrm>
          <a:prstGeom prst="rect">
            <a:avLst/>
          </a:prstGeom>
          <a:noFill/>
          <a:ln w="9525">
            <a:noFill/>
            <a:miter lim="800000"/>
            <a:headEnd/>
            <a:tailEnd/>
          </a:ln>
        </p:spPr>
      </p:pic>
      <p:pic>
        <p:nvPicPr>
          <p:cNvPr id="74" name="Picture 28" descr="Server-Virtual-Single"/>
          <p:cNvPicPr>
            <a:picLocks noChangeAspect="1" noChangeArrowheads="1"/>
          </p:cNvPicPr>
          <p:nvPr/>
        </p:nvPicPr>
        <p:blipFill>
          <a:blip r:embed="rId6"/>
          <a:srcRect/>
          <a:stretch>
            <a:fillRect/>
          </a:stretch>
        </p:blipFill>
        <p:spPr bwMode="ltGray">
          <a:xfrm>
            <a:off x="471470" y="3500438"/>
            <a:ext cx="1600200" cy="1212850"/>
          </a:xfrm>
          <a:prstGeom prst="rect">
            <a:avLst/>
          </a:prstGeom>
          <a:noFill/>
          <a:ln w="9525">
            <a:noFill/>
            <a:miter lim="800000"/>
            <a:headEnd/>
            <a:tailEnd/>
          </a:ln>
        </p:spPr>
      </p:pic>
      <p:pic>
        <p:nvPicPr>
          <p:cNvPr id="75" name="Picture 28" descr="Server-Virtual-Single"/>
          <p:cNvPicPr>
            <a:picLocks noChangeAspect="1" noChangeArrowheads="1"/>
          </p:cNvPicPr>
          <p:nvPr/>
        </p:nvPicPr>
        <p:blipFill>
          <a:blip r:embed="rId6"/>
          <a:srcRect/>
          <a:stretch>
            <a:fillRect/>
          </a:stretch>
        </p:blipFill>
        <p:spPr bwMode="ltGray">
          <a:xfrm>
            <a:off x="471470" y="3213090"/>
            <a:ext cx="1600200" cy="1212850"/>
          </a:xfrm>
          <a:prstGeom prst="rect">
            <a:avLst/>
          </a:prstGeom>
          <a:noFill/>
          <a:ln w="9525">
            <a:noFill/>
            <a:miter lim="800000"/>
            <a:headEnd/>
            <a:tailEnd/>
          </a:ln>
        </p:spPr>
      </p:pic>
      <p:pic>
        <p:nvPicPr>
          <p:cNvPr id="76" name="Picture 28" descr="Server-Virtual-Single"/>
          <p:cNvPicPr>
            <a:picLocks noChangeAspect="1" noChangeArrowheads="1"/>
          </p:cNvPicPr>
          <p:nvPr/>
        </p:nvPicPr>
        <p:blipFill>
          <a:blip r:embed="rId6"/>
          <a:srcRect/>
          <a:stretch>
            <a:fillRect/>
          </a:stretch>
        </p:blipFill>
        <p:spPr bwMode="ltGray">
          <a:xfrm>
            <a:off x="471470" y="2928934"/>
            <a:ext cx="1600200" cy="1212850"/>
          </a:xfrm>
          <a:prstGeom prst="rect">
            <a:avLst/>
          </a:prstGeom>
          <a:noFill/>
          <a:ln w="9525">
            <a:noFill/>
            <a:miter lim="800000"/>
            <a:headEnd/>
            <a:tailEnd/>
          </a:ln>
        </p:spPr>
      </p:pic>
      <p:pic>
        <p:nvPicPr>
          <p:cNvPr id="12333" name="Picture 45" descr="\\.PSF\Parallels Share\Virtualization PPT\Meter-91.png"/>
          <p:cNvPicPr>
            <a:picLocks noChangeAspect="1" noChangeArrowheads="1"/>
          </p:cNvPicPr>
          <p:nvPr/>
        </p:nvPicPr>
        <p:blipFill>
          <a:blip r:embed="rId7"/>
          <a:srcRect/>
          <a:stretch>
            <a:fillRect/>
          </a:stretch>
        </p:blipFill>
        <p:spPr bwMode="ltGray">
          <a:xfrm>
            <a:off x="2251061" y="5192710"/>
            <a:ext cx="320675" cy="320675"/>
          </a:xfrm>
          <a:prstGeom prst="rect">
            <a:avLst/>
          </a:prstGeom>
          <a:noFill/>
          <a:ln w="9525">
            <a:noFill/>
            <a:miter lim="800000"/>
            <a:headEnd/>
            <a:tailEnd/>
          </a:ln>
        </p:spPr>
      </p:pic>
      <p:pic>
        <p:nvPicPr>
          <p:cNvPr id="12334" name="Picture 46" descr="\\.PSF\Parallels Share\Virtualization PPT\Meter-5.png"/>
          <p:cNvPicPr>
            <a:picLocks noChangeAspect="1" noChangeArrowheads="1"/>
          </p:cNvPicPr>
          <p:nvPr/>
        </p:nvPicPr>
        <p:blipFill>
          <a:blip r:embed="rId8"/>
          <a:srcRect/>
          <a:stretch>
            <a:fillRect/>
          </a:stretch>
        </p:blipFill>
        <p:spPr bwMode="ltGray">
          <a:xfrm>
            <a:off x="2251061" y="4511673"/>
            <a:ext cx="320675" cy="319087"/>
          </a:xfrm>
          <a:prstGeom prst="rect">
            <a:avLst/>
          </a:prstGeom>
          <a:noFill/>
          <a:ln w="9525">
            <a:noFill/>
            <a:miter lim="800000"/>
            <a:headEnd/>
            <a:tailEnd/>
          </a:ln>
        </p:spPr>
      </p:pic>
      <p:pic>
        <p:nvPicPr>
          <p:cNvPr id="12336" name="Picture 48" descr="\\.PSF\Parallels Share\Virtualization PPT\Meter-7.png"/>
          <p:cNvPicPr>
            <a:picLocks noChangeAspect="1" noChangeArrowheads="1"/>
          </p:cNvPicPr>
          <p:nvPr/>
        </p:nvPicPr>
        <p:blipFill>
          <a:blip r:embed="rId9"/>
          <a:srcRect/>
          <a:stretch>
            <a:fillRect/>
          </a:stretch>
        </p:blipFill>
        <p:spPr bwMode="ltGray">
          <a:xfrm>
            <a:off x="2251061" y="3486148"/>
            <a:ext cx="320675" cy="320675"/>
          </a:xfrm>
          <a:prstGeom prst="rect">
            <a:avLst/>
          </a:prstGeom>
          <a:noFill/>
          <a:ln w="9525">
            <a:noFill/>
            <a:miter lim="800000"/>
            <a:headEnd/>
            <a:tailEnd/>
          </a:ln>
        </p:spPr>
      </p:pic>
      <p:pic>
        <p:nvPicPr>
          <p:cNvPr id="12337" name="Picture 49" descr="\\.PSF\Parallels Share\Virtualization PPT\Meter-9.png"/>
          <p:cNvPicPr>
            <a:picLocks noChangeAspect="1" noChangeArrowheads="1"/>
          </p:cNvPicPr>
          <p:nvPr/>
        </p:nvPicPr>
        <p:blipFill>
          <a:blip r:embed="rId10"/>
          <a:srcRect/>
          <a:stretch>
            <a:fillRect/>
          </a:stretch>
        </p:blipFill>
        <p:spPr bwMode="ltGray">
          <a:xfrm>
            <a:off x="2251061" y="4168773"/>
            <a:ext cx="320675" cy="320675"/>
          </a:xfrm>
          <a:prstGeom prst="rect">
            <a:avLst/>
          </a:prstGeom>
          <a:noFill/>
          <a:ln w="9525">
            <a:noFill/>
            <a:miter lim="800000"/>
            <a:headEnd/>
            <a:tailEnd/>
          </a:ln>
        </p:spPr>
      </p:pic>
      <p:pic>
        <p:nvPicPr>
          <p:cNvPr id="12340" name="Picture 52" descr="\\.PSF\Parallels Share\Virtualization PPT\Meter-17.png"/>
          <p:cNvPicPr>
            <a:picLocks noChangeAspect="1" noChangeArrowheads="1"/>
          </p:cNvPicPr>
          <p:nvPr/>
        </p:nvPicPr>
        <p:blipFill>
          <a:blip r:embed="rId11"/>
          <a:srcRect/>
          <a:stretch>
            <a:fillRect/>
          </a:stretch>
        </p:blipFill>
        <p:spPr bwMode="ltGray">
          <a:xfrm>
            <a:off x="2251061" y="3829048"/>
            <a:ext cx="320675" cy="319087"/>
          </a:xfrm>
          <a:prstGeom prst="rect">
            <a:avLst/>
          </a:prstGeom>
          <a:noFill/>
          <a:ln w="9525">
            <a:noFill/>
            <a:miter lim="800000"/>
            <a:headEnd/>
            <a:tailEnd/>
          </a:ln>
        </p:spPr>
      </p:pic>
      <p:pic>
        <p:nvPicPr>
          <p:cNvPr id="12341" name="Picture 53" descr="\\.PSF\Parallels Share\Virtualization PPT\Meter-18.png"/>
          <p:cNvPicPr>
            <a:picLocks noChangeAspect="1" noChangeArrowheads="1"/>
          </p:cNvPicPr>
          <p:nvPr/>
        </p:nvPicPr>
        <p:blipFill>
          <a:blip r:embed="rId12"/>
          <a:srcRect/>
          <a:stretch>
            <a:fillRect/>
          </a:stretch>
        </p:blipFill>
        <p:spPr bwMode="ltGray">
          <a:xfrm>
            <a:off x="2251061" y="5534023"/>
            <a:ext cx="320675" cy="320675"/>
          </a:xfrm>
          <a:prstGeom prst="rect">
            <a:avLst/>
          </a:prstGeom>
          <a:noFill/>
          <a:ln w="9525">
            <a:noFill/>
            <a:miter lim="800000"/>
            <a:headEnd/>
            <a:tailEnd/>
          </a:ln>
        </p:spPr>
      </p:pic>
      <p:pic>
        <p:nvPicPr>
          <p:cNvPr id="12342" name="Picture 54" descr="\\.PSF\Parallels Share\Virtualization PPT\Meter-21.png"/>
          <p:cNvPicPr>
            <a:picLocks noChangeAspect="1" noChangeArrowheads="1"/>
          </p:cNvPicPr>
          <p:nvPr/>
        </p:nvPicPr>
        <p:blipFill>
          <a:blip r:embed="rId13"/>
          <a:srcRect/>
          <a:stretch>
            <a:fillRect/>
          </a:stretch>
        </p:blipFill>
        <p:spPr bwMode="ltGray">
          <a:xfrm>
            <a:off x="2251061" y="3143248"/>
            <a:ext cx="320675" cy="320675"/>
          </a:xfrm>
          <a:prstGeom prst="rect">
            <a:avLst/>
          </a:prstGeom>
          <a:noFill/>
          <a:ln w="9525">
            <a:noFill/>
            <a:miter lim="800000"/>
            <a:headEnd/>
            <a:tailEnd/>
          </a:ln>
        </p:spPr>
      </p:pic>
      <p:pic>
        <p:nvPicPr>
          <p:cNvPr id="12343" name="Picture 55" descr="\\.PSF\Parallels Share\Virtualization PPT\Meter-23.png"/>
          <p:cNvPicPr>
            <a:picLocks noChangeAspect="1" noChangeArrowheads="1"/>
          </p:cNvPicPr>
          <p:nvPr/>
        </p:nvPicPr>
        <p:blipFill>
          <a:blip r:embed="rId14"/>
          <a:srcRect/>
          <a:stretch>
            <a:fillRect/>
          </a:stretch>
        </p:blipFill>
        <p:spPr bwMode="ltGray">
          <a:xfrm>
            <a:off x="2251061" y="4851398"/>
            <a:ext cx="320675" cy="319087"/>
          </a:xfrm>
          <a:prstGeom prst="rect">
            <a:avLst/>
          </a:prstGeom>
          <a:noFill/>
          <a:ln w="9525">
            <a:noFill/>
            <a:miter lim="800000"/>
            <a:headEnd/>
            <a:tailEnd/>
          </a:ln>
        </p:spPr>
      </p:pic>
      <p:pic>
        <p:nvPicPr>
          <p:cNvPr id="193541" name="Picture 5" descr="Server-Physical-Single"/>
          <p:cNvPicPr>
            <a:picLocks noChangeAspect="1" noChangeArrowheads="1"/>
          </p:cNvPicPr>
          <p:nvPr/>
        </p:nvPicPr>
        <p:blipFill>
          <a:blip r:embed="rId15"/>
          <a:srcRect/>
          <a:stretch>
            <a:fillRect/>
          </a:stretch>
        </p:blipFill>
        <p:spPr bwMode="ltGray">
          <a:xfrm>
            <a:off x="2714612" y="857232"/>
            <a:ext cx="2238375" cy="1655762"/>
          </a:xfrm>
          <a:prstGeom prst="rect">
            <a:avLst/>
          </a:prstGeom>
          <a:noFill/>
          <a:ln w="9525">
            <a:noFill/>
            <a:miter lim="800000"/>
            <a:headEnd/>
            <a:tailEnd/>
          </a:ln>
        </p:spPr>
      </p:pic>
      <p:sp>
        <p:nvSpPr>
          <p:cNvPr id="63" name="Title 62"/>
          <p:cNvSpPr>
            <a:spLocks noGrp="1"/>
          </p:cNvSpPr>
          <p:nvPr>
            <p:ph type="title"/>
          </p:nvPr>
        </p:nvSpPr>
        <p:spPr>
          <a:xfrm>
            <a:off x="381000" y="230188"/>
            <a:ext cx="8382000" cy="498598"/>
          </a:xfrm>
        </p:spPr>
        <p:txBody>
          <a:bodyPr/>
          <a:lstStyle/>
          <a:p>
            <a:r>
              <a:rPr sz="3600" smtClean="0"/>
              <a:t>In the future: Dynamic Datacenter will help</a:t>
            </a:r>
            <a:endParaRPr lang="en-US" sz="3600" dirty="0"/>
          </a:p>
        </p:txBody>
      </p:sp>
      <p:pic>
        <p:nvPicPr>
          <p:cNvPr id="55" name="Picture 3" descr="KVM-Physical"/>
          <p:cNvPicPr>
            <a:picLocks noChangeAspect="1" noChangeArrowheads="1"/>
          </p:cNvPicPr>
          <p:nvPr/>
        </p:nvPicPr>
        <p:blipFill>
          <a:blip r:embed="rId16"/>
          <a:srcRect/>
          <a:stretch>
            <a:fillRect/>
          </a:stretch>
        </p:blipFill>
        <p:spPr bwMode="ltGray">
          <a:xfrm>
            <a:off x="4097348" y="776282"/>
            <a:ext cx="1974850" cy="1866900"/>
          </a:xfrm>
          <a:prstGeom prst="rect">
            <a:avLst/>
          </a:prstGeom>
          <a:noFill/>
          <a:ln w="9525">
            <a:noFill/>
            <a:miter lim="800000"/>
            <a:headEnd/>
            <a:tailEnd/>
          </a:ln>
        </p:spPr>
      </p:pic>
      <p:pic>
        <p:nvPicPr>
          <p:cNvPr id="56" name="Picture 59" descr="\\.PSF\Parallels Share\Virtualization PPT\Screen-Intelligent-Placement.png"/>
          <p:cNvPicPr>
            <a:picLocks noChangeAspect="1" noChangeArrowheads="1"/>
          </p:cNvPicPr>
          <p:nvPr/>
        </p:nvPicPr>
        <p:blipFill>
          <a:blip r:embed="rId17"/>
          <a:srcRect/>
          <a:stretch>
            <a:fillRect/>
          </a:stretch>
        </p:blipFill>
        <p:spPr bwMode="ltGray">
          <a:xfrm>
            <a:off x="4929190" y="928670"/>
            <a:ext cx="433388" cy="684212"/>
          </a:xfrm>
          <a:prstGeom prst="rect">
            <a:avLst/>
          </a:prstGeom>
          <a:noFill/>
          <a:ln w="9525">
            <a:noFill/>
            <a:miter lim="800000"/>
            <a:headEnd/>
            <a:tailEnd/>
          </a:ln>
        </p:spPr>
      </p:pic>
      <p:pic>
        <p:nvPicPr>
          <p:cNvPr id="57" name="Picture 164" descr="Consolidation Candidates Report Screenshot"/>
          <p:cNvPicPr>
            <a:picLocks noChangeAspect="1" noChangeArrowheads="1"/>
          </p:cNvPicPr>
          <p:nvPr/>
        </p:nvPicPr>
        <p:blipFill>
          <a:blip r:embed="rId18" cstate="screen"/>
          <a:srcRect/>
          <a:stretch>
            <a:fillRect/>
          </a:stretch>
        </p:blipFill>
        <p:spPr bwMode="ltGray">
          <a:xfrm>
            <a:off x="6143636" y="785794"/>
            <a:ext cx="2127440" cy="1862220"/>
          </a:xfrm>
          <a:prstGeom prst="rect">
            <a:avLst/>
          </a:prstGeom>
          <a:noFill/>
          <a:ln w="9525">
            <a:noFill/>
            <a:miter lim="800000"/>
            <a:headEnd/>
            <a:tailEnd/>
          </a:ln>
        </p:spPr>
      </p:pic>
      <p:pic>
        <p:nvPicPr>
          <p:cNvPr id="61" name="Picture 58" descr="\\.PSF\Parallels Share\Virtualization PPT\Screen-Prioritized-Consolidation-Candidates.png"/>
          <p:cNvPicPr>
            <a:picLocks noChangeAspect="1" noChangeArrowheads="1"/>
          </p:cNvPicPr>
          <p:nvPr/>
        </p:nvPicPr>
        <p:blipFill>
          <a:blip r:embed="rId19" cstate="screen"/>
          <a:srcRect/>
          <a:stretch>
            <a:fillRect/>
          </a:stretch>
        </p:blipFill>
        <p:spPr bwMode="ltGray">
          <a:xfrm>
            <a:off x="4929190" y="928670"/>
            <a:ext cx="433388" cy="684212"/>
          </a:xfrm>
          <a:prstGeom prst="rect">
            <a:avLst/>
          </a:prstGeom>
          <a:noFill/>
          <a:ln w="9525">
            <a:noFill/>
            <a:miter lim="800000"/>
            <a:headEnd/>
            <a:tailEnd/>
          </a:ln>
        </p:spPr>
      </p:pic>
      <p:pic>
        <p:nvPicPr>
          <p:cNvPr id="67" name="Picture 44" descr="\\.PSF\Parallels Share\Virtualization PPT\Meter-3.png"/>
          <p:cNvPicPr>
            <a:picLocks noChangeAspect="1" noChangeArrowheads="1"/>
          </p:cNvPicPr>
          <p:nvPr/>
        </p:nvPicPr>
        <p:blipFill>
          <a:blip r:embed="rId20"/>
          <a:srcRect/>
          <a:stretch>
            <a:fillRect/>
          </a:stretch>
        </p:blipFill>
        <p:spPr bwMode="ltGray">
          <a:xfrm>
            <a:off x="4924425" y="6215082"/>
            <a:ext cx="447675" cy="447675"/>
          </a:xfrm>
          <a:prstGeom prst="rect">
            <a:avLst/>
          </a:prstGeom>
          <a:noFill/>
          <a:ln w="9525">
            <a:noFill/>
            <a:miter lim="800000"/>
            <a:headEnd/>
            <a:tailEnd/>
          </a:ln>
        </p:spPr>
      </p:pic>
      <p:pic>
        <p:nvPicPr>
          <p:cNvPr id="68" name="Picture 51" descr="\\.PSF\Parallels Share\Virtualization PPT\Meter-11.png"/>
          <p:cNvPicPr>
            <a:picLocks noChangeAspect="1" noChangeArrowheads="1"/>
          </p:cNvPicPr>
          <p:nvPr/>
        </p:nvPicPr>
        <p:blipFill>
          <a:blip r:embed="rId21"/>
          <a:srcRect/>
          <a:stretch>
            <a:fillRect/>
          </a:stretch>
        </p:blipFill>
        <p:spPr bwMode="ltGray">
          <a:xfrm>
            <a:off x="6292850" y="6215082"/>
            <a:ext cx="447675" cy="447675"/>
          </a:xfrm>
          <a:prstGeom prst="rect">
            <a:avLst/>
          </a:prstGeom>
          <a:noFill/>
          <a:ln w="9525">
            <a:noFill/>
            <a:miter lim="800000"/>
            <a:headEnd/>
            <a:tailEnd/>
          </a:ln>
        </p:spPr>
      </p:pic>
      <p:pic>
        <p:nvPicPr>
          <p:cNvPr id="69" name="Picture 56" descr="\\.PSF\Parallels Share\Virtualization PPT\Meter-30.png"/>
          <p:cNvPicPr>
            <a:picLocks noChangeAspect="1" noChangeArrowheads="1"/>
          </p:cNvPicPr>
          <p:nvPr/>
        </p:nvPicPr>
        <p:blipFill>
          <a:blip r:embed="rId22"/>
          <a:srcRect/>
          <a:stretch>
            <a:fillRect/>
          </a:stretch>
        </p:blipFill>
        <p:spPr bwMode="ltGray">
          <a:xfrm>
            <a:off x="4924425" y="6215082"/>
            <a:ext cx="447675" cy="447675"/>
          </a:xfrm>
          <a:prstGeom prst="rect">
            <a:avLst/>
          </a:prstGeom>
          <a:noFill/>
          <a:ln w="9525">
            <a:noFill/>
            <a:miter lim="800000"/>
            <a:headEnd/>
            <a:tailEnd/>
          </a:ln>
        </p:spPr>
      </p:pic>
      <p:pic>
        <p:nvPicPr>
          <p:cNvPr id="82" name="Picture 45" descr="\\.PSF\Parallels Share\Virtualization PPT\Meter-91.png"/>
          <p:cNvPicPr>
            <a:picLocks noChangeAspect="1" noChangeArrowheads="1"/>
          </p:cNvPicPr>
          <p:nvPr/>
        </p:nvPicPr>
        <p:blipFill>
          <a:blip r:embed="rId7"/>
          <a:srcRect/>
          <a:stretch>
            <a:fillRect/>
          </a:stretch>
        </p:blipFill>
        <p:spPr bwMode="ltGray">
          <a:xfrm>
            <a:off x="8572528" y="4293393"/>
            <a:ext cx="428625" cy="430213"/>
          </a:xfrm>
          <a:prstGeom prst="rect">
            <a:avLst/>
          </a:prstGeom>
          <a:noFill/>
          <a:ln w="9525">
            <a:noFill/>
            <a:miter lim="800000"/>
            <a:headEnd/>
            <a:tailEnd/>
          </a:ln>
        </p:spPr>
      </p:pic>
      <p:pic>
        <p:nvPicPr>
          <p:cNvPr id="1026" name="Picture 2" descr="C:\Program Files\Microsoft Resource DVD Artwork\DVD_ART\BoxShots_Logos\System Center\System Center logo b.png"/>
          <p:cNvPicPr>
            <a:picLocks noChangeAspect="1" noChangeArrowheads="1"/>
          </p:cNvPicPr>
          <p:nvPr/>
        </p:nvPicPr>
        <p:blipFill>
          <a:blip r:embed="rId23" cstate="screen"/>
          <a:srcRect/>
          <a:stretch>
            <a:fillRect/>
          </a:stretch>
        </p:blipFill>
        <p:spPr bwMode="auto">
          <a:xfrm>
            <a:off x="3000364" y="2000240"/>
            <a:ext cx="2662237" cy="596341"/>
          </a:xfrm>
          <a:prstGeom prst="rect">
            <a:avLst/>
          </a:prstGeom>
          <a:noFill/>
        </p:spPr>
      </p:pic>
      <p:pic>
        <p:nvPicPr>
          <p:cNvPr id="1028" name="Picture 4" descr="C:\Program Files\Microsoft Resource DVD Artwork\DVD_ART\BoxShots_Logos\Windows Server 2003 Enterprise Edition\Windows Server 2003 logo v Enterprise Edition.png"/>
          <p:cNvPicPr>
            <a:picLocks noChangeAspect="1" noChangeArrowheads="1"/>
          </p:cNvPicPr>
          <p:nvPr/>
        </p:nvPicPr>
        <p:blipFill>
          <a:blip r:embed="rId24" cstate="screen"/>
          <a:srcRect/>
          <a:stretch>
            <a:fillRect/>
          </a:stretch>
        </p:blipFill>
        <p:spPr bwMode="auto">
          <a:xfrm>
            <a:off x="71406" y="5667050"/>
            <a:ext cx="1857356" cy="833784"/>
          </a:xfrm>
          <a:prstGeom prst="rect">
            <a:avLst/>
          </a:prstGeom>
          <a:noFill/>
        </p:spPr>
      </p:pic>
      <p:pic>
        <p:nvPicPr>
          <p:cNvPr id="1029" name="Picture 5" descr="C:\Program Files\Microsoft Resource DVD Artwork\DVD_ART\BoxShots_Logos\Windows Server 2008\Windows Server 2008 logo v.png"/>
          <p:cNvPicPr>
            <a:picLocks noChangeAspect="1" noChangeArrowheads="1"/>
          </p:cNvPicPr>
          <p:nvPr/>
        </p:nvPicPr>
        <p:blipFill>
          <a:blip r:embed="rId25" cstate="screen"/>
          <a:srcRect/>
          <a:stretch>
            <a:fillRect/>
          </a:stretch>
        </p:blipFill>
        <p:spPr bwMode="auto">
          <a:xfrm>
            <a:off x="71438" y="5663339"/>
            <a:ext cx="2071670" cy="694619"/>
          </a:xfrm>
          <a:prstGeom prst="rect">
            <a:avLst/>
          </a:prstGeom>
          <a:noFill/>
        </p:spPr>
      </p:pic>
      <p:pic>
        <p:nvPicPr>
          <p:cNvPr id="83" name="Picture 55" descr="\\.PSF\Parallels Share\Virtualization PPT\Meter-23.png"/>
          <p:cNvPicPr>
            <a:picLocks noChangeAspect="1" noChangeArrowheads="1"/>
          </p:cNvPicPr>
          <p:nvPr/>
        </p:nvPicPr>
        <p:blipFill>
          <a:blip r:embed="rId14"/>
          <a:srcRect/>
          <a:stretch>
            <a:fillRect/>
          </a:stretch>
        </p:blipFill>
        <p:spPr bwMode="ltGray">
          <a:xfrm>
            <a:off x="214282" y="3967169"/>
            <a:ext cx="320675" cy="319087"/>
          </a:xfrm>
          <a:prstGeom prst="rect">
            <a:avLst/>
          </a:prstGeom>
          <a:noFill/>
          <a:ln w="9525">
            <a:noFill/>
            <a:miter lim="800000"/>
            <a:headEnd/>
            <a:tailEnd/>
          </a:ln>
        </p:spPr>
      </p:pic>
      <p:pic>
        <p:nvPicPr>
          <p:cNvPr id="84" name="Picture 44" descr="\\.PSF\Parallels Share\Virtualization PPT\Meter-3.png"/>
          <p:cNvPicPr>
            <a:picLocks noChangeAspect="1" noChangeArrowheads="1"/>
          </p:cNvPicPr>
          <p:nvPr/>
        </p:nvPicPr>
        <p:blipFill>
          <a:blip r:embed="rId20"/>
          <a:srcRect/>
          <a:stretch>
            <a:fillRect/>
          </a:stretch>
        </p:blipFill>
        <p:spPr bwMode="ltGray">
          <a:xfrm>
            <a:off x="7732712" y="6215082"/>
            <a:ext cx="447675" cy="447675"/>
          </a:xfrm>
          <a:prstGeom prst="rect">
            <a:avLst/>
          </a:prstGeom>
          <a:noFill/>
          <a:ln w="9525">
            <a:noFill/>
            <a:miter lim="800000"/>
            <a:headEnd/>
            <a:tailEnd/>
          </a:ln>
        </p:spPr>
      </p:pic>
      <p:pic>
        <p:nvPicPr>
          <p:cNvPr id="85" name="Picture 56" descr="\\.PSF\Parallels Share\Virtualization PPT\Meter-30.png"/>
          <p:cNvPicPr>
            <a:picLocks noChangeAspect="1" noChangeArrowheads="1"/>
          </p:cNvPicPr>
          <p:nvPr/>
        </p:nvPicPr>
        <p:blipFill>
          <a:blip r:embed="rId22"/>
          <a:srcRect/>
          <a:stretch>
            <a:fillRect/>
          </a:stretch>
        </p:blipFill>
        <p:spPr bwMode="ltGray">
          <a:xfrm>
            <a:off x="6292850" y="6215082"/>
            <a:ext cx="447675" cy="447675"/>
          </a:xfrm>
          <a:prstGeom prst="rect">
            <a:avLst/>
          </a:prstGeom>
          <a:noFill/>
          <a:ln w="9525">
            <a:noFill/>
            <a:miter lim="800000"/>
            <a:headEnd/>
            <a:tailEnd/>
          </a:ln>
        </p:spPr>
      </p:pic>
      <p:pic>
        <p:nvPicPr>
          <p:cNvPr id="86" name="Picture 56" descr="\\.PSF\Parallels Share\Virtualization PPT\Meter-30.png"/>
          <p:cNvPicPr>
            <a:picLocks noChangeAspect="1" noChangeArrowheads="1"/>
          </p:cNvPicPr>
          <p:nvPr/>
        </p:nvPicPr>
        <p:blipFill>
          <a:blip r:embed="rId22"/>
          <a:srcRect/>
          <a:stretch>
            <a:fillRect/>
          </a:stretch>
        </p:blipFill>
        <p:spPr bwMode="ltGray">
          <a:xfrm>
            <a:off x="7715272" y="6215082"/>
            <a:ext cx="447675" cy="447675"/>
          </a:xfrm>
          <a:prstGeom prst="rect">
            <a:avLst/>
          </a:prstGeom>
          <a:noFill/>
          <a:ln w="9525">
            <a:noFill/>
            <a:miter lim="800000"/>
            <a:headEnd/>
            <a:tailEnd/>
          </a:ln>
        </p:spPr>
      </p:pic>
      <p:pic>
        <p:nvPicPr>
          <p:cNvPr id="87" name="Picture 55" descr="\\.PSF\Parallels Share\Virtualization PPT\Meter-23.png"/>
          <p:cNvPicPr>
            <a:picLocks noChangeAspect="1" noChangeArrowheads="1"/>
          </p:cNvPicPr>
          <p:nvPr/>
        </p:nvPicPr>
        <p:blipFill>
          <a:blip r:embed="rId14"/>
          <a:srcRect/>
          <a:stretch>
            <a:fillRect/>
          </a:stretch>
        </p:blipFill>
        <p:spPr bwMode="ltGray">
          <a:xfrm>
            <a:off x="7715272" y="6215082"/>
            <a:ext cx="448622" cy="4464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par>
                          <p:cTn id="25" fill="hold">
                            <p:stCondLst>
                              <p:cond delay="0"/>
                            </p:stCondLst>
                            <p:childTnLst>
                              <p:par>
                                <p:cTn id="26" presetID="63" presetClass="path" presetSubtype="0" accel="50000" decel="50000" fill="hold" nodeType="afterEffect">
                                  <p:stCondLst>
                                    <p:cond delay="0"/>
                                  </p:stCondLst>
                                  <p:childTnLst>
                                    <p:animMotion origin="layout" path="M 0 0  L 0.25 0  E" pathEditMode="relative" ptsTypes="">
                                      <p:cBhvr>
                                        <p:cTn id="27" dur="2000" fill="hold"/>
                                        <p:tgtEl>
                                          <p:spTgt spid="70"/>
                                        </p:tgtEl>
                                        <p:attrNameLst>
                                          <p:attrName>ppt_x</p:attrName>
                                          <p:attrName>ppt_y</p:attrName>
                                        </p:attrNameLst>
                                      </p:cBhvr>
                                    </p:animMotion>
                                  </p:childTnLst>
                                </p:cTn>
                              </p:par>
                              <p:par>
                                <p:cTn id="28" presetID="63" presetClass="path" presetSubtype="0" accel="50000" decel="50000" fill="hold" nodeType="withEffect">
                                  <p:stCondLst>
                                    <p:cond delay="0"/>
                                  </p:stCondLst>
                                  <p:childTnLst>
                                    <p:animMotion origin="layout" path="M 0 0  L 0.25 0  E" pathEditMode="relative" ptsTypes="">
                                      <p:cBhvr>
                                        <p:cTn id="29" dur="2000" fill="hold"/>
                                        <p:tgtEl>
                                          <p:spTgt spid="71"/>
                                        </p:tgtEl>
                                        <p:attrNameLst>
                                          <p:attrName>ppt_x</p:attrName>
                                          <p:attrName>ppt_y</p:attrName>
                                        </p:attrNameLst>
                                      </p:cBhvr>
                                    </p:animMotion>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72"/>
                                        </p:tgtEl>
                                        <p:attrNameLst>
                                          <p:attrName>ppt_x</p:attrName>
                                          <p:attrName>ppt_y</p:attrName>
                                        </p:attrNameLst>
                                      </p:cBhvr>
                                    </p:animMotion>
                                  </p:childTnLst>
                                </p:cTn>
                              </p:par>
                              <p:par>
                                <p:cTn id="32" presetID="63" presetClass="path" presetSubtype="0" accel="50000" decel="50000" fill="hold" nodeType="withEffect">
                                  <p:stCondLst>
                                    <p:cond delay="0"/>
                                  </p:stCondLst>
                                  <p:childTnLst>
                                    <p:animMotion origin="layout" path="M 0 0  L 0.25 0  E" pathEditMode="relative" ptsTypes="">
                                      <p:cBhvr>
                                        <p:cTn id="33" dur="2000" fill="hold"/>
                                        <p:tgtEl>
                                          <p:spTgt spid="73"/>
                                        </p:tgtEl>
                                        <p:attrNameLst>
                                          <p:attrName>ppt_x</p:attrName>
                                          <p:attrName>ppt_y</p:attrName>
                                        </p:attrNameLst>
                                      </p:cBhvr>
                                    </p:animMotion>
                                  </p:childTnLst>
                                </p:cTn>
                              </p:par>
                              <p:par>
                                <p:cTn id="34" presetID="63" presetClass="path" presetSubtype="0" accel="50000" decel="50000" fill="hold" nodeType="withEffect">
                                  <p:stCondLst>
                                    <p:cond delay="0"/>
                                  </p:stCondLst>
                                  <p:childTnLst>
                                    <p:animMotion origin="layout" path="M 0 0  L 0.25 0  E" pathEditMode="relative" ptsTypes="">
                                      <p:cBhvr>
                                        <p:cTn id="35" dur="2000" fill="hold"/>
                                        <p:tgtEl>
                                          <p:spTgt spid="74"/>
                                        </p:tgtEl>
                                        <p:attrNameLst>
                                          <p:attrName>ppt_x</p:attrName>
                                          <p:attrName>ppt_y</p:attrName>
                                        </p:attrNameLst>
                                      </p:cBhvr>
                                    </p:animMotion>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5"/>
                                        </p:tgtEl>
                                        <p:attrNameLst>
                                          <p:attrName>ppt_x</p:attrName>
                                          <p:attrName>ppt_y</p:attrName>
                                        </p:attrNameLst>
                                      </p:cBhvr>
                                    </p:animMotion>
                                  </p:childTnLst>
                                </p:cTn>
                              </p:par>
                              <p:par>
                                <p:cTn id="38" presetID="63" presetClass="path" presetSubtype="0" accel="50000" decel="50000" fill="hold" nodeType="withEffect">
                                  <p:stCondLst>
                                    <p:cond delay="0"/>
                                  </p:stCondLst>
                                  <p:childTnLst>
                                    <p:animMotion origin="layout" path="M 0 0  L 0.25 0  E" pathEditMode="relative" ptsTypes="">
                                      <p:cBhvr>
                                        <p:cTn id="39" dur="2000" fill="hold"/>
                                        <p:tgtEl>
                                          <p:spTgt spid="7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10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0292"/>
                                        </p:tgtEl>
                                        <p:attrNameLst>
                                          <p:attrName>style.visibility</p:attrName>
                                        </p:attrNameLst>
                                      </p:cBhvr>
                                      <p:to>
                                        <p:strVal val="visible"/>
                                      </p:to>
                                    </p:set>
                                    <p:animEffect transition="in" filter="blinds(horizontal)">
                                      <p:cBhvr>
                                        <p:cTn id="53" dur="500"/>
                                        <p:tgtEl>
                                          <p:spTgt spid="10292"/>
                                        </p:tgtEl>
                                      </p:cBhvr>
                                    </p:animEffect>
                                  </p:childTnLst>
                                </p:cTn>
                              </p:par>
                              <p:par>
                                <p:cTn id="54" presetID="3" presetClass="entr" presetSubtype="10" fill="hold" nodeType="withEffect">
                                  <p:stCondLst>
                                    <p:cond delay="0"/>
                                  </p:stCondLst>
                                  <p:childTnLst>
                                    <p:set>
                                      <p:cBhvr>
                                        <p:cTn id="55" dur="1" fill="hold">
                                          <p:stCondLst>
                                            <p:cond delay="0"/>
                                          </p:stCondLst>
                                        </p:cTn>
                                        <p:tgtEl>
                                          <p:spTgt spid="10293"/>
                                        </p:tgtEl>
                                        <p:attrNameLst>
                                          <p:attrName>style.visibility</p:attrName>
                                        </p:attrNameLst>
                                      </p:cBhvr>
                                      <p:to>
                                        <p:strVal val="visible"/>
                                      </p:to>
                                    </p:set>
                                    <p:animEffect transition="in" filter="blinds(horizontal)">
                                      <p:cBhvr>
                                        <p:cTn id="56" dur="500"/>
                                        <p:tgtEl>
                                          <p:spTgt spid="10293"/>
                                        </p:tgtEl>
                                      </p:cBhvr>
                                    </p:animEffect>
                                  </p:childTnLst>
                                </p:cTn>
                              </p:par>
                              <p:par>
                                <p:cTn id="57" presetID="3" presetClass="entr" presetSubtype="10" fill="hold" nodeType="withEffect">
                                  <p:stCondLst>
                                    <p:cond delay="0"/>
                                  </p:stCondLst>
                                  <p:childTnLst>
                                    <p:set>
                                      <p:cBhvr>
                                        <p:cTn id="58" dur="1" fill="hold">
                                          <p:stCondLst>
                                            <p:cond delay="0"/>
                                          </p:stCondLst>
                                        </p:cTn>
                                        <p:tgtEl>
                                          <p:spTgt spid="10294"/>
                                        </p:tgtEl>
                                        <p:attrNameLst>
                                          <p:attrName>style.visibility</p:attrName>
                                        </p:attrNameLst>
                                      </p:cBhvr>
                                      <p:to>
                                        <p:strVal val="visible"/>
                                      </p:to>
                                    </p:set>
                                    <p:animEffect transition="in" filter="blinds(horizontal)">
                                      <p:cBhvr>
                                        <p:cTn id="59" dur="500"/>
                                        <p:tgtEl>
                                          <p:spTgt spid="10294"/>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childTnLst>
                                </p:cTn>
                              </p:par>
                              <p:par>
                                <p:cTn id="64" presetID="10" presetClass="entr" presetSubtype="0" fill="hold"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1000"/>
                                        <p:tgtEl>
                                          <p:spTgt spid="84"/>
                                        </p:tgtEl>
                                      </p:cBhvr>
                                    </p:animEffect>
                                  </p:childTnLst>
                                </p:cTn>
                              </p:par>
                              <p:par>
                                <p:cTn id="67" presetID="10" presetClass="entr" presetSubtype="0" fill="hold"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1000"/>
                                        <p:tgtEl>
                                          <p:spTgt spid="68"/>
                                        </p:tgtEl>
                                      </p:cBhvr>
                                    </p:animEffect>
                                  </p:childTnLst>
                                </p:cTn>
                              </p:par>
                            </p:childTnLst>
                          </p:cTn>
                        </p:par>
                        <p:par>
                          <p:cTn id="70" fill="hold">
                            <p:stCondLst>
                              <p:cond delay="1500"/>
                            </p:stCondLst>
                            <p:childTnLst>
                              <p:par>
                                <p:cTn id="71" presetID="49" presetClass="path" presetSubtype="0" accel="50000" decel="50000" fill="hold" nodeType="afterEffect">
                                  <p:stCondLst>
                                    <p:cond delay="0"/>
                                  </p:stCondLst>
                                  <p:childTnLst>
                                    <p:animMotion origin="layout" path="M 0.25 4.97918E-6 L 0.42396 -0.03448 " pathEditMode="relative" rAng="0" ptsTypes="AA">
                                      <p:cBhvr>
                                        <p:cTn id="72" dur="2000" fill="hold"/>
                                        <p:tgtEl>
                                          <p:spTgt spid="70"/>
                                        </p:tgtEl>
                                        <p:attrNameLst>
                                          <p:attrName>ppt_x</p:attrName>
                                          <p:attrName>ppt_y</p:attrName>
                                        </p:attrNameLst>
                                      </p:cBhvr>
                                      <p:rCtr x="87" y="-17"/>
                                    </p:animMotion>
                                  </p:childTnLst>
                                </p:cTn>
                              </p:par>
                              <p:par>
                                <p:cTn id="73" presetID="49" presetClass="path" presetSubtype="0" accel="50000" decel="50000" fill="hold" nodeType="withEffect">
                                  <p:stCondLst>
                                    <p:cond delay="0"/>
                                  </p:stCondLst>
                                  <p:childTnLst>
                                    <p:animMotion origin="layout" path="M 0.25 -2.59259E-6 L 0.57361 0.00718 " pathEditMode="relative" rAng="0" ptsTypes="AA">
                                      <p:cBhvr>
                                        <p:cTn id="74" dur="2000" fill="hold"/>
                                        <p:tgtEl>
                                          <p:spTgt spid="71"/>
                                        </p:tgtEl>
                                        <p:attrNameLst>
                                          <p:attrName>ppt_x</p:attrName>
                                          <p:attrName>ppt_y</p:attrName>
                                        </p:attrNameLst>
                                      </p:cBhvr>
                                      <p:rCtr x="162" y="3"/>
                                    </p:animMotion>
                                  </p:childTnLst>
                                </p:cTn>
                              </p:par>
                              <p:par>
                                <p:cTn id="75" presetID="49" presetClass="path" presetSubtype="0" accel="50000" decel="50000" fill="hold" nodeType="withEffect">
                                  <p:stCondLst>
                                    <p:cond delay="0"/>
                                  </p:stCondLst>
                                  <p:childTnLst>
                                    <p:animMotion origin="layout" path="M 0.25 -2.49884E-7 L 0.73108 0.04882 " pathEditMode="relative" rAng="0" ptsTypes="AA">
                                      <p:cBhvr>
                                        <p:cTn id="76" dur="2000" fill="hold"/>
                                        <p:tgtEl>
                                          <p:spTgt spid="72"/>
                                        </p:tgtEl>
                                        <p:attrNameLst>
                                          <p:attrName>ppt_x</p:attrName>
                                          <p:attrName>ppt_y</p:attrName>
                                        </p:attrNameLst>
                                      </p:cBhvr>
                                      <p:rCtr x="240" y="24"/>
                                    </p:animMotion>
                                  </p:childTnLst>
                                </p:cTn>
                              </p:par>
                              <p:par>
                                <p:cTn id="77" presetID="49" presetClass="path" presetSubtype="0" accel="50000" decel="50000" fill="hold" nodeType="withEffect">
                                  <p:stCondLst>
                                    <p:cond delay="0"/>
                                  </p:stCondLst>
                                  <p:childTnLst>
                                    <p:animMotion origin="layout" path="M 0.25 7.40741E-7 L 0.57361 0.0169 " pathEditMode="relative" rAng="0" ptsTypes="AA">
                                      <p:cBhvr>
                                        <p:cTn id="78" dur="2000" fill="hold"/>
                                        <p:tgtEl>
                                          <p:spTgt spid="73"/>
                                        </p:tgtEl>
                                        <p:attrNameLst>
                                          <p:attrName>ppt_x</p:attrName>
                                          <p:attrName>ppt_y</p:attrName>
                                        </p:attrNameLst>
                                      </p:cBhvr>
                                      <p:rCtr x="162" y="8"/>
                                    </p:animMotion>
                                  </p:childTnLst>
                                </p:cTn>
                              </p:par>
                              <p:par>
                                <p:cTn id="79" presetID="49" presetClass="path" presetSubtype="0" accel="50000" decel="50000" fill="hold" nodeType="withEffect">
                                  <p:stCondLst>
                                    <p:cond delay="0"/>
                                  </p:stCondLst>
                                  <p:childTnLst>
                                    <p:animMotion origin="layout" path="M 0.25 4.52106E-6 L 0.73108 0.05853 " pathEditMode="relative" rAng="0" ptsTypes="AA">
                                      <p:cBhvr>
                                        <p:cTn id="80" dur="2000" fill="hold"/>
                                        <p:tgtEl>
                                          <p:spTgt spid="74"/>
                                        </p:tgtEl>
                                        <p:attrNameLst>
                                          <p:attrName>ppt_x</p:attrName>
                                          <p:attrName>ppt_y</p:attrName>
                                        </p:attrNameLst>
                                      </p:cBhvr>
                                      <p:rCtr x="240" y="29"/>
                                    </p:animMotion>
                                  </p:childTnLst>
                                </p:cTn>
                              </p:par>
                              <p:par>
                                <p:cTn id="81" presetID="49" presetClass="path" presetSubtype="0" accel="50000" decel="50000" fill="hold" nodeType="withEffect">
                                  <p:stCondLst>
                                    <p:cond delay="0"/>
                                  </p:stCondLst>
                                  <p:childTnLst>
                                    <p:animMotion origin="layout" path="M 0.25 3.28089E-6 L 0.73108 0.02707 " pathEditMode="relative" rAng="0" ptsTypes="AA">
                                      <p:cBhvr>
                                        <p:cTn id="82" dur="2000" fill="hold"/>
                                        <p:tgtEl>
                                          <p:spTgt spid="75"/>
                                        </p:tgtEl>
                                        <p:attrNameLst>
                                          <p:attrName>ppt_x</p:attrName>
                                          <p:attrName>ppt_y</p:attrName>
                                        </p:attrNameLst>
                                      </p:cBhvr>
                                      <p:rCtr x="240" y="13"/>
                                    </p:animMotion>
                                  </p:childTnLst>
                                </p:cTn>
                              </p:par>
                              <p:par>
                                <p:cTn id="83" presetID="49" presetClass="path" presetSubtype="0" accel="50000" decel="50000" fill="hold" nodeType="withEffect">
                                  <p:stCondLst>
                                    <p:cond delay="0"/>
                                  </p:stCondLst>
                                  <p:childTnLst>
                                    <p:animMotion origin="layout" path="M 0.25 -7.08006E-7 L 0.42396 0.14183 " pathEditMode="relative" rAng="0" ptsTypes="AA">
                                      <p:cBhvr>
                                        <p:cTn id="84" dur="2000" fill="hold"/>
                                        <p:tgtEl>
                                          <p:spTgt spid="76"/>
                                        </p:tgtEl>
                                        <p:attrNameLst>
                                          <p:attrName>ppt_x</p:attrName>
                                          <p:attrName>ppt_y</p:attrName>
                                        </p:attrNameLst>
                                      </p:cBhvr>
                                      <p:rCtr x="87" y="71"/>
                                    </p:animMotion>
                                  </p:childTnLst>
                                </p:cTn>
                              </p:par>
                            </p:childTnLst>
                          </p:cTn>
                        </p:par>
                        <p:par>
                          <p:cTn id="85" fill="hold">
                            <p:stCondLst>
                              <p:cond delay="3500"/>
                            </p:stCondLst>
                            <p:childTnLst>
                              <p:par>
                                <p:cTn id="86" presetID="1" presetClass="entr" presetSubtype="0" fill="hold" nodeType="afterEffect">
                                  <p:stCondLst>
                                    <p:cond delay="0"/>
                                  </p:stCondLst>
                                  <p:childTnLst>
                                    <p:set>
                                      <p:cBhvr>
                                        <p:cTn id="87" dur="1" fill="hold">
                                          <p:stCondLst>
                                            <p:cond delay="0"/>
                                          </p:stCondLst>
                                        </p:cTn>
                                        <p:tgtEl>
                                          <p:spTgt spid="8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85"/>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childTnLst>
                          </p:cTn>
                        </p:par>
                        <p:par>
                          <p:cTn id="92" fill="hold">
                            <p:stCondLst>
                              <p:cond delay="3500"/>
                            </p:stCondLst>
                            <p:childTnLst>
                              <p:par>
                                <p:cTn id="93" presetID="9" presetClass="exit" presetSubtype="0" fill="hold" nodeType="afterEffect">
                                  <p:stCondLst>
                                    <p:cond delay="0"/>
                                  </p:stCondLst>
                                  <p:childTnLst>
                                    <p:animEffect transition="out" filter="dissolve">
                                      <p:cBhvr>
                                        <p:cTn id="94" dur="500"/>
                                        <p:tgtEl>
                                          <p:spTgt spid="12333"/>
                                        </p:tgtEl>
                                      </p:cBhvr>
                                    </p:animEffect>
                                    <p:set>
                                      <p:cBhvr>
                                        <p:cTn id="95" dur="1" fill="hold">
                                          <p:stCondLst>
                                            <p:cond delay="499"/>
                                          </p:stCondLst>
                                        </p:cTn>
                                        <p:tgtEl>
                                          <p:spTgt spid="12333"/>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500"/>
                                        <p:tgtEl>
                                          <p:spTgt spid="12334"/>
                                        </p:tgtEl>
                                      </p:cBhvr>
                                    </p:animEffect>
                                    <p:set>
                                      <p:cBhvr>
                                        <p:cTn id="98" dur="1" fill="hold">
                                          <p:stCondLst>
                                            <p:cond delay="499"/>
                                          </p:stCondLst>
                                        </p:cTn>
                                        <p:tgtEl>
                                          <p:spTgt spid="12334"/>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12336"/>
                                        </p:tgtEl>
                                      </p:cBhvr>
                                    </p:animEffect>
                                    <p:set>
                                      <p:cBhvr>
                                        <p:cTn id="101" dur="1" fill="hold">
                                          <p:stCondLst>
                                            <p:cond delay="499"/>
                                          </p:stCondLst>
                                        </p:cTn>
                                        <p:tgtEl>
                                          <p:spTgt spid="12336"/>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12337"/>
                                        </p:tgtEl>
                                      </p:cBhvr>
                                    </p:animEffect>
                                    <p:set>
                                      <p:cBhvr>
                                        <p:cTn id="104" dur="1" fill="hold">
                                          <p:stCondLst>
                                            <p:cond delay="499"/>
                                          </p:stCondLst>
                                        </p:cTn>
                                        <p:tgtEl>
                                          <p:spTgt spid="12337"/>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12340"/>
                                        </p:tgtEl>
                                      </p:cBhvr>
                                    </p:animEffect>
                                    <p:set>
                                      <p:cBhvr>
                                        <p:cTn id="107" dur="1" fill="hold">
                                          <p:stCondLst>
                                            <p:cond delay="499"/>
                                          </p:stCondLst>
                                        </p:cTn>
                                        <p:tgtEl>
                                          <p:spTgt spid="12340"/>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12341"/>
                                        </p:tgtEl>
                                      </p:cBhvr>
                                    </p:animEffect>
                                    <p:set>
                                      <p:cBhvr>
                                        <p:cTn id="110" dur="1" fill="hold">
                                          <p:stCondLst>
                                            <p:cond delay="499"/>
                                          </p:stCondLst>
                                        </p:cTn>
                                        <p:tgtEl>
                                          <p:spTgt spid="12341"/>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12342"/>
                                        </p:tgtEl>
                                      </p:cBhvr>
                                    </p:animEffect>
                                    <p:set>
                                      <p:cBhvr>
                                        <p:cTn id="113" dur="1" fill="hold">
                                          <p:stCondLst>
                                            <p:cond delay="499"/>
                                          </p:stCondLst>
                                        </p:cTn>
                                        <p:tgtEl>
                                          <p:spTgt spid="12342"/>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12343"/>
                                        </p:tgtEl>
                                      </p:cBhvr>
                                    </p:animEffect>
                                    <p:set>
                                      <p:cBhvr>
                                        <p:cTn id="116" dur="1" fill="hold">
                                          <p:stCondLst>
                                            <p:cond delay="499"/>
                                          </p:stCondLst>
                                        </p:cTn>
                                        <p:tgtEl>
                                          <p:spTgt spid="1234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82"/>
                                        </p:tgtEl>
                                        <p:attrNameLst>
                                          <p:attrName>style.visibility</p:attrName>
                                        </p:attrNameLst>
                                      </p:cBhvr>
                                      <p:to>
                                        <p:strVal val="visible"/>
                                      </p:to>
                                    </p:set>
                                  </p:childTnLst>
                                </p:cTn>
                              </p:par>
                            </p:childTnLst>
                          </p:cTn>
                        </p:par>
                        <p:par>
                          <p:cTn id="121" fill="hold">
                            <p:stCondLst>
                              <p:cond delay="0"/>
                            </p:stCondLst>
                            <p:childTnLst>
                              <p:par>
                                <p:cTn id="122" presetID="6" presetClass="emph" presetSubtype="0" autoRev="1" fill="hold" nodeType="afterEffect">
                                  <p:stCondLst>
                                    <p:cond delay="1000"/>
                                  </p:stCondLst>
                                  <p:childTnLst>
                                    <p:animScale>
                                      <p:cBhvr>
                                        <p:cTn id="123" dur="500" fill="hold"/>
                                        <p:tgtEl>
                                          <p:spTgt spid="193548"/>
                                        </p:tgtEl>
                                      </p:cBhvr>
                                      <p:by x="150000" y="150000"/>
                                    </p:animScale>
                                  </p:childTnLst>
                                </p:cTn>
                              </p:par>
                            </p:childTnLst>
                          </p:cTn>
                        </p:par>
                        <p:par>
                          <p:cTn id="124" fill="hold">
                            <p:stCondLst>
                              <p:cond delay="2000"/>
                            </p:stCondLst>
                            <p:childTnLst>
                              <p:par>
                                <p:cTn id="125" presetID="1" presetClass="entr" presetSubtype="0" fill="hold" nodeType="afterEffect">
                                  <p:stCondLst>
                                    <p:cond delay="0"/>
                                  </p:stCondLst>
                                  <p:childTnLst>
                                    <p:set>
                                      <p:cBhvr>
                                        <p:cTn id="126" dur="1" fill="hold">
                                          <p:stCondLst>
                                            <p:cond delay="0"/>
                                          </p:stCondLst>
                                        </p:cTn>
                                        <p:tgtEl>
                                          <p:spTgt spid="83"/>
                                        </p:tgtEl>
                                        <p:attrNameLst>
                                          <p:attrName>style.visibility</p:attrName>
                                        </p:attrNameLst>
                                      </p:cBhvr>
                                      <p:to>
                                        <p:strVal val="visible"/>
                                      </p:to>
                                    </p:set>
                                  </p:childTnLst>
                                </p:cTn>
                              </p:par>
                              <p:par>
                                <p:cTn id="127" presetID="1" presetClass="exit" presetSubtype="0" fill="hold" nodeType="withEffect">
                                  <p:stCondLst>
                                    <p:cond delay="0"/>
                                  </p:stCondLst>
                                  <p:childTnLst>
                                    <p:set>
                                      <p:cBhvr>
                                        <p:cTn id="128" dur="1" fill="hold">
                                          <p:stCondLst>
                                            <p:cond delay="0"/>
                                          </p:stCondLst>
                                        </p:cTn>
                                        <p:tgtEl>
                                          <p:spTgt spid="82"/>
                                        </p:tgtEl>
                                        <p:attrNameLst>
                                          <p:attrName>style.visibility</p:attrName>
                                        </p:attrNameLst>
                                      </p:cBhvr>
                                      <p:to>
                                        <p:strVal val="hidden"/>
                                      </p:to>
                                    </p:set>
                                  </p:childTnLst>
                                </p:cTn>
                              </p:par>
                            </p:childTnLst>
                          </p:cTn>
                        </p:par>
                        <p:par>
                          <p:cTn id="129" fill="hold">
                            <p:stCondLst>
                              <p:cond delay="2000"/>
                            </p:stCondLst>
                            <p:childTnLst>
                              <p:par>
                                <p:cTn id="130" presetID="35" presetClass="path" presetSubtype="0" accel="50000" decel="50000" fill="hold" nodeType="afterEffect">
                                  <p:stCondLst>
                                    <p:cond delay="0"/>
                                  </p:stCondLst>
                                  <p:childTnLst>
                                    <p:animMotion origin="layout" path="M 0.73108 0.05857 L 0.17188 -0.0044 " pathEditMode="relative" rAng="0" ptsTypes="AA">
                                      <p:cBhvr>
                                        <p:cTn id="131" dur="2000" fill="hold"/>
                                        <p:tgtEl>
                                          <p:spTgt spid="74"/>
                                        </p:tgtEl>
                                        <p:attrNameLst>
                                          <p:attrName>ppt_x</p:attrName>
                                          <p:attrName>ppt_y</p:attrName>
                                        </p:attrNameLst>
                                      </p:cBhvr>
                                      <p:rCtr x="-280" y="-31"/>
                                    </p:animMotion>
                                  </p:childTnLst>
                                </p:cTn>
                              </p:par>
                            </p:childTnLst>
                          </p:cTn>
                        </p:par>
                        <p:par>
                          <p:cTn id="132" fill="hold">
                            <p:stCondLst>
                              <p:cond delay="4000"/>
                            </p:stCondLst>
                            <p:childTnLst>
                              <p:par>
                                <p:cTn id="133" presetID="1" presetClass="entr" presetSubtype="0" fill="hold" nodeType="afterEffect">
                                  <p:stCondLst>
                                    <p:cond delay="0"/>
                                  </p:stCondLst>
                                  <p:childTnLst>
                                    <p:set>
                                      <p:cBhvr>
                                        <p:cTn id="13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Tips for </a:t>
            </a:r>
            <a:br>
              <a:rPr lang="en-US" dirty="0" smtClean="0"/>
            </a:br>
            <a:r>
              <a:rPr lang="en-US" i="1" dirty="0" smtClean="0"/>
              <a:t>The Green Server</a:t>
            </a:r>
            <a:endParaRPr lang="en-US" i="1"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553998"/>
          </a:xfrm>
        </p:spPr>
        <p:txBody>
          <a:bodyPr/>
          <a:lstStyle/>
          <a:p>
            <a:r>
              <a:rPr lang="en-US" sz="4000" dirty="0" smtClean="0"/>
              <a:t>What energy is used by regular servers?</a:t>
            </a:r>
            <a:endParaRPr lang="en-US" sz="4000" dirty="0"/>
          </a:p>
        </p:txBody>
      </p:sp>
      <p:sp>
        <p:nvSpPr>
          <p:cNvPr id="3" name="Content Placeholder 2"/>
          <p:cNvSpPr>
            <a:spLocks noGrp="1"/>
          </p:cNvSpPr>
          <p:nvPr>
            <p:ph idx="1"/>
          </p:nvPr>
        </p:nvSpPr>
        <p:spPr>
          <a:xfrm>
            <a:off x="381000" y="1412875"/>
            <a:ext cx="8382000" cy="5078313"/>
          </a:xfrm>
        </p:spPr>
        <p:txBody>
          <a:bodyPr/>
          <a:lstStyle/>
          <a:p>
            <a:pPr>
              <a:buNone/>
            </a:pPr>
            <a:r>
              <a:rPr lang="en-US" dirty="0" smtClean="0"/>
              <a:t>Mainstream server:			420 W*</a:t>
            </a:r>
          </a:p>
          <a:p>
            <a:pPr>
              <a:buNone/>
            </a:pPr>
            <a:r>
              <a:rPr lang="en-US" dirty="0" smtClean="0"/>
              <a:t>Blade server (excl. frame):	275 W*</a:t>
            </a:r>
          </a:p>
          <a:p>
            <a:pPr>
              <a:buNone/>
            </a:pPr>
            <a:r>
              <a:rPr lang="en-US" dirty="0" smtClean="0"/>
              <a:t>Highly efficient dep. server:	163 W*</a:t>
            </a:r>
          </a:p>
          <a:p>
            <a:pPr>
              <a:buNone/>
            </a:pPr>
            <a:r>
              <a:rPr lang="en-US" sz="1200" i="1" dirty="0" smtClean="0">
                <a:solidFill>
                  <a:srgbClr val="C00000"/>
                </a:solidFill>
              </a:rPr>
              <a:t>    *:  Vendor information, average of comparable models</a:t>
            </a:r>
            <a:br>
              <a:rPr lang="en-US" sz="1200" i="1" dirty="0" smtClean="0">
                <a:solidFill>
                  <a:srgbClr val="C00000"/>
                </a:solidFill>
              </a:rPr>
            </a:br>
            <a:r>
              <a:rPr lang="en-US" sz="1200" i="1" dirty="0" smtClean="0">
                <a:solidFill>
                  <a:srgbClr val="C00000"/>
                </a:solidFill>
              </a:rPr>
              <a:t>Stanford University: Estimating total power consumption of servers in the US and the world, 02/2007</a:t>
            </a:r>
          </a:p>
          <a:p>
            <a:pPr>
              <a:buNone/>
            </a:pPr>
            <a:endParaRPr lang="en-US" sz="1200" i="1" dirty="0" smtClean="0"/>
          </a:p>
          <a:p>
            <a:pPr>
              <a:buNone/>
            </a:pPr>
            <a:r>
              <a:rPr lang="en-US" i="1" dirty="0" smtClean="0"/>
              <a:t>How many server do you own?</a:t>
            </a:r>
          </a:p>
          <a:p>
            <a:pPr>
              <a:buNone/>
            </a:pPr>
            <a:r>
              <a:rPr lang="en-US" i="1" dirty="0" smtClean="0"/>
              <a:t>	2M server shipped in Q2 2007 </a:t>
            </a:r>
            <a:r>
              <a:rPr lang="en-US" i="1" dirty="0" smtClean="0">
                <a:solidFill>
                  <a:srgbClr val="C00000"/>
                </a:solidFill>
              </a:rPr>
              <a:t>(IDC)</a:t>
            </a:r>
          </a:p>
          <a:p>
            <a:pPr>
              <a:buNone/>
            </a:pPr>
            <a:r>
              <a:rPr lang="en-US" i="1" dirty="0" smtClean="0"/>
              <a:t>	4M server in commercial US datacenter</a:t>
            </a:r>
          </a:p>
          <a:p>
            <a:pPr>
              <a:buNone/>
            </a:pPr>
            <a:r>
              <a:rPr lang="en-US" i="1" dirty="0" smtClean="0"/>
              <a:t>	SMB customers: +30 in average</a:t>
            </a:r>
          </a:p>
          <a:p>
            <a:pPr>
              <a:buNone/>
            </a:pPr>
            <a:r>
              <a:rPr lang="en-US" i="1" dirty="0" smtClean="0"/>
              <a:t>	</a:t>
            </a:r>
          </a:p>
          <a:p>
            <a:pPr>
              <a:buNone/>
            </a:pPr>
            <a:r>
              <a:rPr lang="en-US" sz="1600" i="1" dirty="0" smtClean="0"/>
              <a:t>Remember: all data center server energy must be at least doubled (“cooling” etc.)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energy is “lost” in servers </a:t>
            </a:r>
            <a:endParaRPr lang="en-US" dirty="0"/>
          </a:p>
        </p:txBody>
      </p:sp>
      <p:sp>
        <p:nvSpPr>
          <p:cNvPr id="3" name="Content Placeholder 2"/>
          <p:cNvSpPr>
            <a:spLocks noGrp="1"/>
          </p:cNvSpPr>
          <p:nvPr>
            <p:ph idx="1"/>
          </p:nvPr>
        </p:nvSpPr>
        <p:spPr>
          <a:xfrm>
            <a:off x="381000" y="5121657"/>
            <a:ext cx="8382000" cy="664797"/>
          </a:xfrm>
        </p:spPr>
        <p:txBody>
          <a:bodyPr/>
          <a:lstStyle/>
          <a:p>
            <a:pPr>
              <a:buNone/>
            </a:pPr>
            <a:r>
              <a:rPr lang="en-US" sz="2400" dirty="0" smtClean="0"/>
              <a:t>	Around 160W are lost per server, based on a typical dual proc. 450W 2U server</a:t>
            </a:r>
            <a:r>
              <a:rPr lang="en-US" sz="2400" smtClean="0"/>
              <a:t>, which is 35%!</a:t>
            </a:r>
            <a:endParaRPr lang="en-US" sz="2400" dirty="0" smtClean="0"/>
          </a:p>
        </p:txBody>
      </p:sp>
      <p:pic>
        <p:nvPicPr>
          <p:cNvPr id="80897" name="Picture 1"/>
          <p:cNvPicPr>
            <a:picLocks noChangeAspect="1" noChangeArrowheads="1"/>
          </p:cNvPicPr>
          <p:nvPr/>
        </p:nvPicPr>
        <p:blipFill>
          <a:blip r:embed="rId3"/>
          <a:srcRect/>
          <a:stretch>
            <a:fillRect/>
          </a:stretch>
        </p:blipFill>
        <p:spPr bwMode="auto">
          <a:xfrm>
            <a:off x="1336658" y="871270"/>
            <a:ext cx="6619892" cy="4142055"/>
          </a:xfrm>
          <a:prstGeom prst="rect">
            <a:avLst/>
          </a:prstGeom>
          <a:noFill/>
          <a:ln w="9525">
            <a:noFill/>
            <a:miter lim="800000"/>
            <a:headEnd/>
            <a:tailEnd/>
          </a:ln>
          <a:effectLst/>
        </p:spPr>
      </p:pic>
      <p:sp>
        <p:nvSpPr>
          <p:cNvPr id="5" name="TextBox 4"/>
          <p:cNvSpPr txBox="1"/>
          <p:nvPr/>
        </p:nvSpPr>
        <p:spPr>
          <a:xfrm>
            <a:off x="714348" y="5949950"/>
            <a:ext cx="7242202" cy="523220"/>
          </a:xfrm>
          <a:prstGeom prst="rect">
            <a:avLst/>
          </a:prstGeom>
          <a:noFill/>
        </p:spPr>
        <p:txBody>
          <a:bodyPr wrap="square" rtlCol="0">
            <a:spAutoFit/>
          </a:bodyPr>
          <a:lstStyle/>
          <a:p>
            <a:r>
              <a:rPr lang="en-US" sz="1400" dirty="0" smtClean="0">
                <a:solidFill>
                  <a:srgbClr val="C00000"/>
                </a:solidFill>
                <a:latin typeface="Segoe" pitchFamily="34" charset="0"/>
              </a:rPr>
              <a:t>The Green Grid Opportunity: Decreasing datacenter and other IT energy usage patterns www.thegreengrid.org</a:t>
            </a:r>
          </a:p>
        </p:txBody>
      </p:sp>
      <p:grpSp>
        <p:nvGrpSpPr>
          <p:cNvPr id="6" name="Group 5"/>
          <p:cNvGrpSpPr/>
          <p:nvPr/>
        </p:nvGrpSpPr>
        <p:grpSpPr>
          <a:xfrm>
            <a:off x="500034" y="1714488"/>
            <a:ext cx="8253411" cy="3619500"/>
            <a:chOff x="445294" y="1881202"/>
            <a:chExt cx="8253411" cy="3619500"/>
          </a:xfrm>
        </p:grpSpPr>
        <p:grpSp>
          <p:nvGrpSpPr>
            <p:cNvPr id="7" name="Group 8"/>
            <p:cNvGrpSpPr/>
            <p:nvPr/>
          </p:nvGrpSpPr>
          <p:grpSpPr>
            <a:xfrm>
              <a:off x="445294" y="1881202"/>
              <a:ext cx="8253411" cy="3619500"/>
              <a:chOff x="6240606" y="1381136"/>
              <a:chExt cx="8467725" cy="3619500"/>
            </a:xfrm>
          </p:grpSpPr>
          <p:pic>
            <p:nvPicPr>
              <p:cNvPr id="9" name="Picture 3" descr="C:\Program Files\Microsoft Resource DVD Artwork\DVD_ART\Artwork_Imagery\Shapes and Graphics\Newspaper headline quotes\green quote 4.png"/>
              <p:cNvPicPr>
                <a:picLocks noChangeAspect="1" noChangeArrowheads="1"/>
              </p:cNvPicPr>
              <p:nvPr/>
            </p:nvPicPr>
            <p:blipFill>
              <a:blip r:embed="rId4"/>
              <a:srcRect/>
              <a:stretch>
                <a:fillRect/>
              </a:stretch>
            </p:blipFill>
            <p:spPr bwMode="auto">
              <a:xfrm>
                <a:off x="6240606" y="1381136"/>
                <a:ext cx="8467725" cy="3619500"/>
              </a:xfrm>
              <a:prstGeom prst="rect">
                <a:avLst/>
              </a:prstGeom>
              <a:noFill/>
            </p:spPr>
          </p:pic>
          <p:sp>
            <p:nvSpPr>
              <p:cNvPr id="10" name="TextBox 9"/>
              <p:cNvSpPr txBox="1"/>
              <p:nvPr/>
            </p:nvSpPr>
            <p:spPr>
              <a:xfrm>
                <a:off x="6688255" y="2043560"/>
                <a:ext cx="7541289" cy="2000548"/>
              </a:xfrm>
              <a:prstGeom prst="rect">
                <a:avLst/>
              </a:prstGeom>
              <a:noFill/>
            </p:spPr>
            <p:txBody>
              <a:bodyPr wrap="square" rtlCol="0">
                <a:spAutoFit/>
              </a:bodyPr>
              <a:lstStyle/>
              <a:p>
                <a:r>
                  <a:rPr lang="en-US" sz="2400" dirty="0" smtClean="0"/>
                  <a:t>The typical low-end server power supply has an efficiency rate of 75-85%:	400W ~ 60-100W losses</a:t>
                </a:r>
              </a:p>
              <a:p>
                <a:r>
                  <a:rPr lang="en-US" sz="2400" dirty="0" smtClean="0"/>
                  <a:t>A high-end server power supply reaches </a:t>
                </a:r>
                <a:br>
                  <a:rPr lang="en-US" sz="2400" dirty="0" smtClean="0"/>
                </a:br>
                <a:r>
                  <a:rPr lang="en-US" sz="2400" dirty="0" smtClean="0"/>
                  <a:t>95% efficiency: 		400W ~ 20W losses</a:t>
                </a:r>
              </a:p>
              <a:p>
                <a:pPr algn="ctr"/>
                <a:r>
                  <a:rPr lang="en-US" sz="2400" i="1" dirty="0" smtClean="0"/>
                  <a:t>Smaller power supplies needed, less heat produced</a:t>
                </a:r>
              </a:p>
            </p:txBody>
          </p:sp>
        </p:grpSp>
        <p:sp>
          <p:nvSpPr>
            <p:cNvPr id="8" name="TextBox 7"/>
            <p:cNvSpPr txBox="1"/>
            <p:nvPr/>
          </p:nvSpPr>
          <p:spPr>
            <a:xfrm>
              <a:off x="3286116" y="4667284"/>
              <a:ext cx="3543662" cy="307777"/>
            </a:xfrm>
            <a:prstGeom prst="rect">
              <a:avLst/>
            </a:prstGeom>
            <a:noFill/>
          </p:spPr>
          <p:txBody>
            <a:bodyPr wrap="none" rtlCol="0">
              <a:spAutoFit/>
            </a:bodyPr>
            <a:lstStyle/>
            <a:p>
              <a:r>
                <a:rPr lang="en-US" sz="1400" dirty="0" smtClean="0">
                  <a:solidFill>
                    <a:srgbClr val="C00000"/>
                  </a:solidFill>
                  <a:latin typeface="Segoe" pitchFamily="34" charset="0"/>
                </a:rPr>
                <a:t>Average power supply; vendor information</a:t>
              </a:r>
              <a:endParaRPr lang="en-US" sz="1400" dirty="0">
                <a:solidFill>
                  <a:srgbClr val="C00000"/>
                </a:solidFill>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48718" cy="1329595"/>
          </a:xfrm>
        </p:spPr>
        <p:txBody>
          <a:bodyPr/>
          <a:lstStyle/>
          <a:p>
            <a:r>
              <a:rPr sz="3200" smtClean="0"/>
              <a:t>Replacing the power supplies is not always an option, but other components can be optimized, too</a:t>
            </a:r>
            <a:endParaRPr lang="en-US" sz="3200" dirty="0"/>
          </a:p>
        </p:txBody>
      </p:sp>
      <p:graphicFrame>
        <p:nvGraphicFramePr>
          <p:cNvPr id="4" name="Chart 3"/>
          <p:cNvGraphicFramePr/>
          <p:nvPr/>
        </p:nvGraphicFramePr>
        <p:xfrm>
          <a:off x="1214426" y="1071546"/>
          <a:ext cx="6715148" cy="4324368"/>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bwMode="auto">
          <a:xfrm>
            <a:off x="928662" y="5072074"/>
            <a:ext cx="7287768" cy="657402"/>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Processor power management represents the best opportunity today</a:t>
            </a:r>
          </a:p>
        </p:txBody>
      </p:sp>
      <p:sp>
        <p:nvSpPr>
          <p:cNvPr id="5" name="TextBox 4"/>
          <p:cNvSpPr txBox="1"/>
          <p:nvPr/>
        </p:nvSpPr>
        <p:spPr>
          <a:xfrm>
            <a:off x="1928794" y="5715016"/>
            <a:ext cx="6297374" cy="523220"/>
          </a:xfrm>
          <a:prstGeom prst="rect">
            <a:avLst/>
          </a:prstGeom>
          <a:noFill/>
        </p:spPr>
        <p:txBody>
          <a:bodyPr wrap="square" rtlCol="0">
            <a:spAutoFit/>
          </a:bodyPr>
          <a:lstStyle/>
          <a:p>
            <a:r>
              <a:rPr lang="en-US" sz="1400" dirty="0" smtClean="0">
                <a:solidFill>
                  <a:srgbClr val="C00000"/>
                </a:solidFill>
                <a:latin typeface="Segoe" pitchFamily="34" charset="0"/>
              </a:rPr>
              <a:t>Source: Intel Server Products Power Budget Analysis Tool</a:t>
            </a:r>
          </a:p>
          <a:p>
            <a:r>
              <a:rPr lang="en-US" sz="1400" dirty="0" smtClean="0">
                <a:solidFill>
                  <a:srgbClr val="C00000"/>
                </a:solidFill>
                <a:latin typeface="Segoe" pitchFamily="34" charset="0"/>
              </a:rPr>
              <a:t>http://www.intel.com/support/motherboards/server/sb/cs-016976.htm</a:t>
            </a:r>
          </a:p>
        </p:txBody>
      </p:sp>
      <p:grpSp>
        <p:nvGrpSpPr>
          <p:cNvPr id="3" name="Group 8"/>
          <p:cNvGrpSpPr/>
          <p:nvPr/>
        </p:nvGrpSpPr>
        <p:grpSpPr>
          <a:xfrm>
            <a:off x="5073629" y="1457332"/>
            <a:ext cx="1784387" cy="1543040"/>
            <a:chOff x="4500562" y="1714488"/>
            <a:chExt cx="1784387" cy="1543040"/>
          </a:xfrm>
        </p:grpSpPr>
        <p:pic>
          <p:nvPicPr>
            <p:cNvPr id="2050" name="Picture 2" descr="C:\Program Files\Microsoft Resource DVD Artwork\DVD_ART\Artwork_Imagery\Shapes and Graphics\Starburst\GEL Starburst MS-red.png"/>
            <p:cNvPicPr>
              <a:picLocks noChangeAspect="1" noChangeArrowheads="1"/>
            </p:cNvPicPr>
            <p:nvPr/>
          </p:nvPicPr>
          <p:blipFill>
            <a:blip r:embed="rId4" cstate="screen"/>
            <a:srcRect/>
            <a:stretch>
              <a:fillRect/>
            </a:stretch>
          </p:blipFill>
          <p:spPr bwMode="auto">
            <a:xfrm>
              <a:off x="4500562" y="1714488"/>
              <a:ext cx="1784387" cy="1543040"/>
            </a:xfrm>
            <a:prstGeom prst="rect">
              <a:avLst/>
            </a:prstGeom>
            <a:noFill/>
          </p:spPr>
        </p:pic>
        <p:sp>
          <p:nvSpPr>
            <p:cNvPr id="7" name="TextBox 6"/>
            <p:cNvSpPr txBox="1"/>
            <p:nvPr/>
          </p:nvSpPr>
          <p:spPr>
            <a:xfrm>
              <a:off x="5072066" y="2211165"/>
              <a:ext cx="635110" cy="646331"/>
            </a:xfrm>
            <a:prstGeom prst="rect">
              <a:avLst/>
            </a:prstGeom>
            <a:noFill/>
          </p:spPr>
          <p:txBody>
            <a:bodyPr wrap="none" rtlCol="0">
              <a:spAutoFit/>
            </a:bodyPr>
            <a:lstStyle/>
            <a:p>
              <a:r>
                <a:rPr lang="en-US" dirty="0" smtClean="0"/>
                <a:t>CPU</a:t>
              </a:r>
            </a:p>
            <a:p>
              <a:r>
                <a:rPr lang="en-US" dirty="0" smtClean="0"/>
                <a:t> 46%</a:t>
              </a:r>
              <a:endParaRPr lang="en-US" dirty="0"/>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07996"/>
          </a:xfrm>
        </p:spPr>
        <p:txBody>
          <a:bodyPr/>
          <a:lstStyle/>
          <a:p>
            <a:r>
              <a:rPr sz="4000" smtClean="0"/>
              <a:t>The processor consumes most, but is addressable with current technology</a:t>
            </a:r>
            <a:endParaRPr lang="en-US" sz="4000" dirty="0"/>
          </a:p>
        </p:txBody>
      </p:sp>
      <p:sp>
        <p:nvSpPr>
          <p:cNvPr id="1012742" name="Rectangle 6"/>
          <p:cNvSpPr>
            <a:spLocks noGrp="1" noChangeArrowheads="1"/>
          </p:cNvSpPr>
          <p:nvPr>
            <p:ph type="body" sz="quarter" idx="10"/>
          </p:nvPr>
        </p:nvSpPr>
        <p:spPr>
          <a:xfrm>
            <a:off x="381000" y="1714488"/>
            <a:ext cx="8382000" cy="4232026"/>
          </a:xfrm>
        </p:spPr>
        <p:txBody>
          <a:bodyPr>
            <a:noAutofit/>
          </a:bodyPr>
          <a:lstStyle/>
          <a:p>
            <a:pPr>
              <a:defRPr/>
            </a:pPr>
            <a:r>
              <a:rPr lang="en-US" sz="2800" dirty="0" smtClean="0"/>
              <a:t>Used for years in laptops (Intel started in 2000)</a:t>
            </a:r>
          </a:p>
          <a:p>
            <a:pPr lvl="1">
              <a:defRPr/>
            </a:pPr>
            <a:r>
              <a:rPr lang="en-US" sz="2400" dirty="0" smtClean="0"/>
              <a:t>Capable server are prevalent in the market today</a:t>
            </a:r>
          </a:p>
          <a:p>
            <a:pPr>
              <a:defRPr/>
            </a:pPr>
            <a:r>
              <a:rPr lang="en-US" sz="2800" dirty="0" smtClean="0"/>
              <a:t>Offers considerable power savings with negligible impact to performance or responsiveness</a:t>
            </a:r>
          </a:p>
          <a:p>
            <a:pPr lvl="1">
              <a:defRPr/>
            </a:pPr>
            <a:r>
              <a:rPr lang="en-US" sz="2400" dirty="0" smtClean="0"/>
              <a:t>Scale performance state based on workload</a:t>
            </a:r>
          </a:p>
          <a:p>
            <a:pPr lvl="1">
              <a:defRPr/>
            </a:pPr>
            <a:r>
              <a:rPr lang="en-US" sz="2400" dirty="0" smtClean="0"/>
              <a:t>Managed by the operating system</a:t>
            </a:r>
          </a:p>
          <a:p>
            <a:pPr>
              <a:defRPr/>
            </a:pPr>
            <a:r>
              <a:rPr lang="en-US" sz="2800" dirty="0" smtClean="0"/>
              <a:t>Fully supported by Windows Server</a:t>
            </a:r>
          </a:p>
          <a:p>
            <a:pPr lvl="1">
              <a:defRPr/>
            </a:pPr>
            <a:r>
              <a:rPr lang="en-US" sz="2000" dirty="0" smtClean="0"/>
              <a:t>Windows Server 2003 SP1</a:t>
            </a:r>
          </a:p>
          <a:p>
            <a:pPr lvl="1">
              <a:defRPr/>
            </a:pPr>
            <a:r>
              <a:rPr lang="en-US" sz="2000" dirty="0" smtClean="0"/>
              <a:t>Windows Server 2008 improves capabilities</a:t>
            </a:r>
          </a:p>
        </p:txBody>
      </p:sp>
      <p:pic>
        <p:nvPicPr>
          <p:cNvPr id="2050" name="Picture 2" descr="C:\Program Files\Microsoft Resource DVD Artwork\DVD_ART\Artwork_Imagery\HARDWARE_IMAGERY\Photos - OEM Hardware\Microprocessor Chips\angled chip.png"/>
          <p:cNvPicPr>
            <a:picLocks noChangeAspect="1" noChangeArrowheads="1"/>
          </p:cNvPicPr>
          <p:nvPr/>
        </p:nvPicPr>
        <p:blipFill>
          <a:blip r:embed="rId3"/>
          <a:srcRect/>
          <a:stretch>
            <a:fillRect/>
          </a:stretch>
        </p:blipFill>
        <p:spPr bwMode="auto">
          <a:xfrm>
            <a:off x="6429388" y="4214818"/>
            <a:ext cx="2286000" cy="1800225"/>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76237" y="928670"/>
            <a:ext cx="8391525" cy="461665"/>
          </a:xfrm>
          <a:prstGeom prst="rect">
            <a:avLst/>
          </a:prstGeom>
          <a:noFill/>
          <a:ln w="9525">
            <a:noFill/>
            <a:miter lim="800000"/>
            <a:headEnd/>
            <a:tailEnd/>
          </a:ln>
        </p:spPr>
        <p:txBody>
          <a:bodyPr>
            <a:spAutoFit/>
          </a:bodyPr>
          <a:lstStyle/>
          <a:p>
            <a:r>
              <a:rPr lang="en-GB" sz="2400" dirty="0" smtClean="0">
                <a:solidFill>
                  <a:schemeClr val="tx1"/>
                </a:solidFill>
              </a:rPr>
              <a:t>If you need less from the beginning, you save more!</a:t>
            </a:r>
            <a:endParaRPr lang="en-GB" sz="2400" dirty="0">
              <a:solidFill>
                <a:schemeClr val="tx1"/>
              </a:solidFill>
            </a:endParaRPr>
          </a:p>
        </p:txBody>
      </p:sp>
      <p:pic>
        <p:nvPicPr>
          <p:cNvPr id="9221" name="Picture 5"/>
          <p:cNvPicPr>
            <a:picLocks noChangeAspect="1" noChangeArrowheads="1"/>
          </p:cNvPicPr>
          <p:nvPr/>
        </p:nvPicPr>
        <p:blipFill>
          <a:blip r:embed="rId3"/>
          <a:srcRect/>
          <a:stretch>
            <a:fillRect/>
          </a:stretch>
        </p:blipFill>
        <p:spPr bwMode="auto">
          <a:xfrm>
            <a:off x="500034" y="1428736"/>
            <a:ext cx="833438" cy="1023937"/>
          </a:xfrm>
          <a:prstGeom prst="rect">
            <a:avLst/>
          </a:prstGeom>
          <a:noFill/>
          <a:ln w="9525">
            <a:noFill/>
            <a:miter lim="800000"/>
            <a:headEnd/>
            <a:tailEnd/>
          </a:ln>
        </p:spPr>
      </p:pic>
      <p:sp>
        <p:nvSpPr>
          <p:cNvPr id="9222" name="Rectangle 6"/>
          <p:cNvSpPr>
            <a:spLocks noChangeArrowheads="1"/>
          </p:cNvSpPr>
          <p:nvPr/>
        </p:nvSpPr>
        <p:spPr bwMode="auto">
          <a:xfrm>
            <a:off x="1714480" y="1357298"/>
            <a:ext cx="6742140" cy="646331"/>
          </a:xfrm>
          <a:prstGeom prst="rect">
            <a:avLst/>
          </a:prstGeom>
          <a:noFill/>
          <a:ln w="19050" algn="ctr">
            <a:noFill/>
            <a:miter lim="800000"/>
            <a:headEnd/>
            <a:tailEnd/>
          </a:ln>
        </p:spPr>
        <p:txBody>
          <a:bodyPr wrap="square">
            <a:spAutoFit/>
          </a:bodyPr>
          <a:lstStyle/>
          <a:p>
            <a:r>
              <a:rPr lang="en-US" dirty="0">
                <a:solidFill>
                  <a:schemeClr val="tx1"/>
                </a:solidFill>
              </a:rPr>
              <a:t>Xeon</a:t>
            </a:r>
            <a:r>
              <a:rPr lang="en-US" baseline="30000" dirty="0">
                <a:solidFill>
                  <a:schemeClr val="tx1"/>
                </a:solidFill>
              </a:rPr>
              <a:t>®</a:t>
            </a:r>
            <a:r>
              <a:rPr lang="en-US" dirty="0">
                <a:solidFill>
                  <a:schemeClr val="tx1"/>
                </a:solidFill>
              </a:rPr>
              <a:t> 5X00 SKUs</a:t>
            </a:r>
            <a:br>
              <a:rPr lang="en-US" dirty="0">
                <a:solidFill>
                  <a:schemeClr val="tx1"/>
                </a:solidFill>
              </a:rPr>
            </a:br>
            <a:r>
              <a:rPr lang="en-US" dirty="0">
                <a:solidFill>
                  <a:schemeClr val="tx1"/>
                </a:solidFill>
              </a:rPr>
              <a:t>All processor: 64-bit / Dual-core / 4M L2 cache / Intel</a:t>
            </a:r>
            <a:r>
              <a:rPr lang="en-US" baseline="30000" dirty="0">
                <a:solidFill>
                  <a:schemeClr val="tx1"/>
                </a:solidFill>
              </a:rPr>
              <a:t>®</a:t>
            </a:r>
            <a:r>
              <a:rPr lang="en-US" dirty="0">
                <a:solidFill>
                  <a:schemeClr val="tx1"/>
                </a:solidFill>
              </a:rPr>
              <a:t> VT</a:t>
            </a:r>
          </a:p>
        </p:txBody>
      </p:sp>
      <p:sp>
        <p:nvSpPr>
          <p:cNvPr id="9224" name="Rectangle 8"/>
          <p:cNvSpPr>
            <a:spLocks noChangeArrowheads="1"/>
          </p:cNvSpPr>
          <p:nvPr/>
        </p:nvSpPr>
        <p:spPr bwMode="auto">
          <a:xfrm>
            <a:off x="1500166" y="2071678"/>
            <a:ext cx="7143800" cy="4143404"/>
          </a:xfrm>
          <a:prstGeom prst="rect">
            <a:avLst/>
          </a:prstGeom>
          <a:solidFill>
            <a:srgbClr val="F2AB01"/>
          </a:solidFill>
          <a:ln w="19050" algn="ctr">
            <a:noFill/>
            <a:miter lim="800000"/>
            <a:headEnd/>
            <a:tailEnd/>
          </a:ln>
        </p:spPr>
        <p:txBody>
          <a:bodyPr anchor="ctr"/>
          <a:lstStyle/>
          <a:p>
            <a:pPr marL="185738" indent="-185738">
              <a:lnSpc>
                <a:spcPct val="90000"/>
              </a:lnSpc>
              <a:spcBef>
                <a:spcPct val="25000"/>
              </a:spcBef>
              <a:spcAft>
                <a:spcPct val="10000"/>
              </a:spcAft>
            </a:pPr>
            <a:r>
              <a:rPr lang="en-US" dirty="0">
                <a:solidFill>
                  <a:schemeClr val="tx1"/>
                </a:solidFill>
              </a:rPr>
              <a:t>Xeon</a:t>
            </a:r>
            <a:r>
              <a:rPr lang="en-US" baseline="30000" dirty="0">
                <a:solidFill>
                  <a:schemeClr val="tx1"/>
                </a:solidFill>
              </a:rPr>
              <a:t>®</a:t>
            </a:r>
            <a:r>
              <a:rPr lang="en-US" dirty="0">
                <a:solidFill>
                  <a:schemeClr val="tx1"/>
                </a:solidFill>
              </a:rPr>
              <a:t> 5100 series SKUs</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5160 </a:t>
            </a:r>
            <a:r>
              <a:rPr lang="en-US" dirty="0" smtClean="0">
                <a:solidFill>
                  <a:schemeClr val="tx1"/>
                </a:solidFill>
              </a:rPr>
              <a:t>  - </a:t>
            </a:r>
            <a:r>
              <a:rPr lang="en-US" dirty="0">
                <a:solidFill>
                  <a:schemeClr val="tx1"/>
                </a:solidFill>
              </a:rPr>
              <a:t>3.00 </a:t>
            </a:r>
            <a:r>
              <a:rPr lang="en-US" dirty="0" smtClean="0">
                <a:solidFill>
                  <a:schemeClr val="tx1"/>
                </a:solidFill>
              </a:rPr>
              <a:t>GHz   / </a:t>
            </a:r>
            <a:r>
              <a:rPr lang="en-US" dirty="0">
                <a:solidFill>
                  <a:schemeClr val="tx1"/>
                </a:solidFill>
              </a:rPr>
              <a:t>1333MHz FSB </a:t>
            </a:r>
            <a:r>
              <a:rPr lang="en-US" dirty="0" smtClean="0">
                <a:solidFill>
                  <a:schemeClr val="tx1"/>
                </a:solidFill>
              </a:rPr>
              <a:t> / </a:t>
            </a:r>
            <a:r>
              <a:rPr lang="en-US" dirty="0">
                <a:solidFill>
                  <a:schemeClr val="tx1"/>
                </a:solidFill>
              </a:rPr>
              <a:t>80W</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5150 </a:t>
            </a:r>
            <a:r>
              <a:rPr lang="en-US" dirty="0" smtClean="0">
                <a:solidFill>
                  <a:schemeClr val="tx1"/>
                </a:solidFill>
              </a:rPr>
              <a:t>  - </a:t>
            </a:r>
            <a:r>
              <a:rPr lang="en-US" dirty="0">
                <a:solidFill>
                  <a:schemeClr val="tx1"/>
                </a:solidFill>
              </a:rPr>
              <a:t>2.66 GHz </a:t>
            </a:r>
            <a:r>
              <a:rPr lang="en-US" dirty="0" smtClean="0">
                <a:solidFill>
                  <a:schemeClr val="tx1"/>
                </a:solidFill>
              </a:rPr>
              <a:t>  / </a:t>
            </a:r>
            <a:r>
              <a:rPr lang="en-US" dirty="0">
                <a:solidFill>
                  <a:schemeClr val="tx1"/>
                </a:solidFill>
              </a:rPr>
              <a:t>1333MHz FSB </a:t>
            </a:r>
            <a:r>
              <a:rPr lang="en-US" dirty="0" smtClean="0">
                <a:solidFill>
                  <a:schemeClr val="tx1"/>
                </a:solidFill>
              </a:rPr>
              <a:t> / </a:t>
            </a:r>
            <a:r>
              <a:rPr lang="en-US" dirty="0">
                <a:solidFill>
                  <a:schemeClr val="tx1"/>
                </a:solidFill>
              </a:rPr>
              <a:t>65W</a:t>
            </a:r>
          </a:p>
          <a:p>
            <a:pPr marL="185738" indent="-185738">
              <a:lnSpc>
                <a:spcPct val="90000"/>
              </a:lnSpc>
              <a:spcBef>
                <a:spcPct val="25000"/>
              </a:spcBef>
              <a:spcAft>
                <a:spcPct val="10000"/>
              </a:spcAft>
              <a:buClr>
                <a:srgbClr val="ABA69F"/>
              </a:buClr>
              <a:buSzPct val="80000"/>
              <a:buFontTx/>
              <a:buChar char="•"/>
            </a:pPr>
            <a:r>
              <a:rPr lang="en-US" b="1" u="sng" dirty="0">
                <a:solidFill>
                  <a:srgbClr val="C00000"/>
                </a:solidFill>
              </a:rPr>
              <a:t>Intel</a:t>
            </a:r>
            <a:r>
              <a:rPr lang="en-US" b="1" u="sng" baseline="30000" dirty="0">
                <a:solidFill>
                  <a:srgbClr val="C00000"/>
                </a:solidFill>
              </a:rPr>
              <a:t>®</a:t>
            </a:r>
            <a:r>
              <a:rPr lang="en-US" b="1" u="sng" dirty="0">
                <a:solidFill>
                  <a:srgbClr val="C00000"/>
                </a:solidFill>
              </a:rPr>
              <a:t> Xeon Processor 5148 - 2.33 GHz </a:t>
            </a:r>
            <a:r>
              <a:rPr lang="en-US" b="1" u="sng" dirty="0" smtClean="0">
                <a:solidFill>
                  <a:srgbClr val="C00000"/>
                </a:solidFill>
              </a:rPr>
              <a:t> / </a:t>
            </a:r>
            <a:r>
              <a:rPr lang="en-US" b="1" u="sng" dirty="0">
                <a:solidFill>
                  <a:srgbClr val="C00000"/>
                </a:solidFill>
              </a:rPr>
              <a:t>1333MHz FSB / 40W</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5140 </a:t>
            </a:r>
            <a:r>
              <a:rPr lang="en-US" dirty="0" smtClean="0">
                <a:solidFill>
                  <a:schemeClr val="tx1"/>
                </a:solidFill>
              </a:rPr>
              <a:t>  - </a:t>
            </a:r>
            <a:r>
              <a:rPr lang="en-US" dirty="0">
                <a:solidFill>
                  <a:schemeClr val="tx1"/>
                </a:solidFill>
              </a:rPr>
              <a:t>2.33 GHz </a:t>
            </a:r>
            <a:r>
              <a:rPr lang="en-US" dirty="0" smtClean="0">
                <a:solidFill>
                  <a:schemeClr val="tx1"/>
                </a:solidFill>
              </a:rPr>
              <a:t>  / 1333MHz </a:t>
            </a:r>
            <a:r>
              <a:rPr lang="en-US" dirty="0">
                <a:solidFill>
                  <a:schemeClr val="tx1"/>
                </a:solidFill>
              </a:rPr>
              <a:t>FSB </a:t>
            </a:r>
            <a:r>
              <a:rPr lang="en-US" dirty="0" smtClean="0">
                <a:solidFill>
                  <a:schemeClr val="tx1"/>
                </a:solidFill>
              </a:rPr>
              <a:t> / </a:t>
            </a:r>
            <a:r>
              <a:rPr lang="en-US" dirty="0">
                <a:solidFill>
                  <a:schemeClr val="tx1"/>
                </a:solidFill>
              </a:rPr>
              <a:t>65W</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5130 </a:t>
            </a:r>
            <a:r>
              <a:rPr lang="en-US" dirty="0" smtClean="0">
                <a:solidFill>
                  <a:schemeClr val="tx1"/>
                </a:solidFill>
              </a:rPr>
              <a:t>  - </a:t>
            </a:r>
            <a:r>
              <a:rPr lang="en-US" dirty="0">
                <a:solidFill>
                  <a:schemeClr val="tx1"/>
                </a:solidFill>
              </a:rPr>
              <a:t>2.00 GHz </a:t>
            </a:r>
            <a:r>
              <a:rPr lang="en-US" dirty="0" smtClean="0">
                <a:solidFill>
                  <a:schemeClr val="tx1"/>
                </a:solidFill>
              </a:rPr>
              <a:t>  / </a:t>
            </a:r>
            <a:r>
              <a:rPr lang="en-US" dirty="0">
                <a:solidFill>
                  <a:schemeClr val="tx1"/>
                </a:solidFill>
              </a:rPr>
              <a:t>1333MHz FSB </a:t>
            </a:r>
            <a:r>
              <a:rPr lang="en-US" dirty="0" smtClean="0">
                <a:solidFill>
                  <a:schemeClr val="tx1"/>
                </a:solidFill>
              </a:rPr>
              <a:t> / </a:t>
            </a:r>
            <a:r>
              <a:rPr lang="en-US" dirty="0">
                <a:solidFill>
                  <a:schemeClr val="tx1"/>
                </a:solidFill>
              </a:rPr>
              <a:t>65W</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5120 </a:t>
            </a:r>
            <a:r>
              <a:rPr lang="en-US" dirty="0" smtClean="0">
                <a:solidFill>
                  <a:schemeClr val="tx1"/>
                </a:solidFill>
              </a:rPr>
              <a:t>  - </a:t>
            </a:r>
            <a:r>
              <a:rPr lang="en-US" dirty="0">
                <a:solidFill>
                  <a:schemeClr val="tx1"/>
                </a:solidFill>
              </a:rPr>
              <a:t>1.83 GHz </a:t>
            </a:r>
            <a:r>
              <a:rPr lang="en-US" dirty="0" smtClean="0">
                <a:solidFill>
                  <a:schemeClr val="tx1"/>
                </a:solidFill>
              </a:rPr>
              <a:t>  / </a:t>
            </a:r>
            <a:r>
              <a:rPr lang="en-US" dirty="0">
                <a:solidFill>
                  <a:schemeClr val="tx1"/>
                </a:solidFill>
              </a:rPr>
              <a:t>1066MHz FSB </a:t>
            </a:r>
            <a:r>
              <a:rPr lang="en-US" dirty="0" smtClean="0">
                <a:solidFill>
                  <a:schemeClr val="tx1"/>
                </a:solidFill>
              </a:rPr>
              <a:t> / </a:t>
            </a:r>
            <a:r>
              <a:rPr lang="en-US" dirty="0">
                <a:solidFill>
                  <a:schemeClr val="tx1"/>
                </a:solidFill>
              </a:rPr>
              <a:t>65W</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5110 </a:t>
            </a:r>
            <a:r>
              <a:rPr lang="en-US" dirty="0" smtClean="0">
                <a:solidFill>
                  <a:schemeClr val="tx1"/>
                </a:solidFill>
              </a:rPr>
              <a:t>  - </a:t>
            </a:r>
            <a:r>
              <a:rPr lang="en-US" dirty="0">
                <a:solidFill>
                  <a:schemeClr val="tx1"/>
                </a:solidFill>
              </a:rPr>
              <a:t>1.60 GHz </a:t>
            </a:r>
            <a:r>
              <a:rPr lang="en-US" dirty="0" smtClean="0">
                <a:solidFill>
                  <a:schemeClr val="tx1"/>
                </a:solidFill>
              </a:rPr>
              <a:t>  / </a:t>
            </a:r>
            <a:r>
              <a:rPr lang="en-US" dirty="0">
                <a:solidFill>
                  <a:schemeClr val="tx1"/>
                </a:solidFill>
              </a:rPr>
              <a:t>1066MHz FSB </a:t>
            </a:r>
            <a:r>
              <a:rPr lang="en-US" dirty="0" smtClean="0">
                <a:solidFill>
                  <a:schemeClr val="tx1"/>
                </a:solidFill>
              </a:rPr>
              <a:t> / </a:t>
            </a:r>
            <a:r>
              <a:rPr lang="en-US" dirty="0">
                <a:solidFill>
                  <a:schemeClr val="tx1"/>
                </a:solidFill>
              </a:rPr>
              <a:t>65W</a:t>
            </a:r>
          </a:p>
          <a:p>
            <a:pPr marL="185738" indent="-185738">
              <a:lnSpc>
                <a:spcPct val="90000"/>
              </a:lnSpc>
              <a:spcBef>
                <a:spcPct val="25000"/>
              </a:spcBef>
              <a:spcAft>
                <a:spcPct val="10000"/>
              </a:spcAft>
            </a:pPr>
            <a:r>
              <a:rPr lang="en-US" dirty="0">
                <a:solidFill>
                  <a:schemeClr val="tx1"/>
                </a:solidFill>
              </a:rPr>
              <a:t>Xeon</a:t>
            </a:r>
            <a:r>
              <a:rPr lang="en-US" baseline="30000" dirty="0">
                <a:solidFill>
                  <a:schemeClr val="tx1"/>
                </a:solidFill>
              </a:rPr>
              <a:t>®</a:t>
            </a:r>
            <a:r>
              <a:rPr lang="en-US" dirty="0">
                <a:solidFill>
                  <a:schemeClr val="tx1"/>
                </a:solidFill>
              </a:rPr>
              <a:t> 5000 series SKUs</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5080 - 3.73 GHz / 1066MHz FSB / 130W</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5060 - 3.20 GHz / 1066MHz FSB </a:t>
            </a:r>
            <a:r>
              <a:rPr lang="en-US" dirty="0" smtClean="0">
                <a:solidFill>
                  <a:schemeClr val="tx1"/>
                </a:solidFill>
              </a:rPr>
              <a:t>/ </a:t>
            </a:r>
            <a:r>
              <a:rPr lang="en-US" dirty="0">
                <a:solidFill>
                  <a:schemeClr val="tx1"/>
                </a:solidFill>
              </a:rPr>
              <a:t>130W</a:t>
            </a:r>
          </a:p>
          <a:p>
            <a:pPr marL="185738" indent="-185738">
              <a:lnSpc>
                <a:spcPct val="90000"/>
              </a:lnSpc>
              <a:spcBef>
                <a:spcPct val="25000"/>
              </a:spcBef>
              <a:spcAft>
                <a:spcPct val="10000"/>
              </a:spcAft>
              <a:buClr>
                <a:srgbClr val="ABA69F"/>
              </a:buClr>
              <a:buSzPct val="80000"/>
              <a:buFontTx/>
              <a:buChar char="•"/>
            </a:pPr>
            <a:r>
              <a:rPr lang="en-US" dirty="0">
                <a:solidFill>
                  <a:schemeClr val="tx1"/>
                </a:solidFill>
              </a:rPr>
              <a:t>Intel</a:t>
            </a:r>
            <a:r>
              <a:rPr lang="en-US" baseline="30000" dirty="0">
                <a:solidFill>
                  <a:schemeClr val="tx1"/>
                </a:solidFill>
              </a:rPr>
              <a:t>®</a:t>
            </a:r>
            <a:r>
              <a:rPr lang="en-US" dirty="0">
                <a:solidFill>
                  <a:schemeClr val="tx1"/>
                </a:solidFill>
              </a:rPr>
              <a:t> Xeon Processor 5050 - 3.00 GHz / 667MHz FSB </a:t>
            </a:r>
            <a:r>
              <a:rPr lang="en-US" dirty="0" smtClean="0">
                <a:solidFill>
                  <a:schemeClr val="tx1"/>
                </a:solidFill>
              </a:rPr>
              <a:t>  / </a:t>
            </a:r>
            <a:r>
              <a:rPr lang="en-US" dirty="0">
                <a:solidFill>
                  <a:schemeClr val="tx1"/>
                </a:solidFill>
              </a:rPr>
              <a:t>95W</a:t>
            </a:r>
          </a:p>
        </p:txBody>
      </p:sp>
      <p:sp>
        <p:nvSpPr>
          <p:cNvPr id="10" name="Title 9"/>
          <p:cNvSpPr>
            <a:spLocks noGrp="1"/>
          </p:cNvSpPr>
          <p:nvPr>
            <p:ph type="title"/>
          </p:nvPr>
        </p:nvSpPr>
        <p:spPr>
          <a:xfrm>
            <a:off x="381000" y="230188"/>
            <a:ext cx="8382000" cy="553998"/>
          </a:xfrm>
        </p:spPr>
        <p:txBody>
          <a:bodyPr/>
          <a:lstStyle/>
          <a:p>
            <a:r>
              <a:rPr sz="4000" smtClean="0"/>
              <a:t>A smart processor choice helps most</a:t>
            </a:r>
            <a:endParaRPr lang="en-US" sz="4000" dirty="0"/>
          </a:p>
        </p:txBody>
      </p:sp>
      <p:sp>
        <p:nvSpPr>
          <p:cNvPr id="7" name="TextBox 6"/>
          <p:cNvSpPr txBox="1"/>
          <p:nvPr/>
        </p:nvSpPr>
        <p:spPr>
          <a:xfrm>
            <a:off x="642910" y="6286520"/>
            <a:ext cx="2638174" cy="307777"/>
          </a:xfrm>
          <a:prstGeom prst="rect">
            <a:avLst/>
          </a:prstGeom>
          <a:noFill/>
        </p:spPr>
        <p:txBody>
          <a:bodyPr wrap="square" rtlCol="0">
            <a:spAutoFit/>
          </a:bodyPr>
          <a:lstStyle/>
          <a:p>
            <a:r>
              <a:rPr lang="en-US" sz="1400" dirty="0" smtClean="0">
                <a:solidFill>
                  <a:srgbClr val="C00000"/>
                </a:solidFill>
                <a:latin typeface="Segoe" pitchFamily="34" charset="0"/>
              </a:rPr>
              <a:t>http://www.intel.com </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82588" y="2500306"/>
            <a:ext cx="8369300" cy="34290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5" name="Title 14"/>
          <p:cNvSpPr>
            <a:spLocks noGrp="1"/>
          </p:cNvSpPr>
          <p:nvPr>
            <p:ph type="title"/>
          </p:nvPr>
        </p:nvSpPr>
        <p:spPr>
          <a:xfrm>
            <a:off x="381000" y="230188"/>
            <a:ext cx="8382000" cy="1107996"/>
          </a:xfrm>
        </p:spPr>
        <p:txBody>
          <a:bodyPr/>
          <a:lstStyle/>
          <a:p>
            <a:r>
              <a:rPr lang="en-US" sz="4000" dirty="0" smtClean="0"/>
              <a:t>The OS can then save energy with modern Intel / AMD technology</a:t>
            </a:r>
            <a:endParaRPr lang="en-US" sz="4000" dirty="0"/>
          </a:p>
        </p:txBody>
      </p:sp>
      <p:sp>
        <p:nvSpPr>
          <p:cNvPr id="3" name="Text Placeholder 2"/>
          <p:cNvSpPr>
            <a:spLocks noGrp="1"/>
          </p:cNvSpPr>
          <p:nvPr>
            <p:ph type="body" sz="quarter" idx="10"/>
          </p:nvPr>
        </p:nvSpPr>
        <p:spPr>
          <a:xfrm>
            <a:off x="381000" y="1571612"/>
            <a:ext cx="8382000" cy="917174"/>
          </a:xfrm>
        </p:spPr>
        <p:txBody>
          <a:bodyPr/>
          <a:lstStyle/>
          <a:p>
            <a:r>
              <a:rPr lang="en-US" dirty="0" smtClean="0"/>
              <a:t>Example: Processor state power policy</a:t>
            </a:r>
          </a:p>
          <a:p>
            <a:pPr lvl="1"/>
            <a:r>
              <a:rPr lang="en-US" dirty="0" smtClean="0"/>
              <a:t>Reduce frequency if performance allows</a:t>
            </a:r>
            <a:endParaRPr lang="en-US" dirty="0"/>
          </a:p>
        </p:txBody>
      </p:sp>
      <p:graphicFrame>
        <p:nvGraphicFramePr>
          <p:cNvPr id="5" name="Table 4"/>
          <p:cNvGraphicFramePr>
            <a:graphicFrameLocks noGrp="1"/>
          </p:cNvGraphicFramePr>
          <p:nvPr/>
        </p:nvGraphicFramePr>
        <p:xfrm>
          <a:off x="428596" y="2873707"/>
          <a:ext cx="5154047" cy="2626995"/>
        </p:xfrm>
        <a:graphic>
          <a:graphicData uri="http://schemas.openxmlformats.org/drawingml/2006/table">
            <a:tbl>
              <a:tblPr firstRow="1" bandRow="1">
                <a:effectLst>
                  <a:outerShdw blurRad="660400" sx="102000" sy="102000" algn="ctr" rotWithShape="0">
                    <a:prstClr val="black"/>
                  </a:outerShdw>
                </a:effectLst>
                <a:tableStyleId>{073A0DAA-6AF3-43AB-8588-CEC1D06C72B9}</a:tableStyleId>
              </a:tblPr>
              <a:tblGrid>
                <a:gridCol w="792931"/>
                <a:gridCol w="872223"/>
                <a:gridCol w="872223"/>
                <a:gridCol w="2616670"/>
              </a:tblGrid>
              <a:tr h="355307">
                <a:tc>
                  <a:txBody>
                    <a:bodyPr/>
                    <a:lstStyle/>
                    <a:p>
                      <a:pPr algn="ctr" fontAlgn="b"/>
                      <a:r>
                        <a:rPr lang="en-US" sz="2400" u="none" strike="noStrike" dirty="0"/>
                        <a:t>State</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Freq</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Type</a:t>
                      </a:r>
                      <a:endParaRPr lang="en-US" sz="2400" b="1"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a:t>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2800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100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1</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2520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90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2142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85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3</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1607</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75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a:t>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964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60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dirty="0"/>
                        <a:t>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482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50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bl>
          </a:graphicData>
        </a:graphic>
      </p:graphicFrame>
      <p:grpSp>
        <p:nvGrpSpPr>
          <p:cNvPr id="6" name="Group 25"/>
          <p:cNvGrpSpPr/>
          <p:nvPr/>
        </p:nvGrpSpPr>
        <p:grpSpPr>
          <a:xfrm>
            <a:off x="5357818" y="3214686"/>
            <a:ext cx="3000374" cy="381000"/>
            <a:chOff x="1343026" y="5486401"/>
            <a:chExt cx="3000374" cy="381000"/>
          </a:xfrm>
        </p:grpSpPr>
        <p:sp>
          <p:nvSpPr>
            <p:cNvPr id="10"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Maximum Processor State</a:t>
              </a:r>
              <a:endParaRPr lang="en-US" sz="1600" dirty="0">
                <a:solidFill>
                  <a:schemeClr val="bg2"/>
                </a:solidFill>
                <a:latin typeface="Segoe" pitchFamily="34" charset="0"/>
              </a:endParaRPr>
            </a:p>
          </p:txBody>
        </p:sp>
        <p:cxnSp>
          <p:nvCxnSpPr>
            <p:cNvPr id="12" name="Straight Arrow Connector 11"/>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grpSp>
        <p:nvGrpSpPr>
          <p:cNvPr id="7" name="Group 26"/>
          <p:cNvGrpSpPr/>
          <p:nvPr/>
        </p:nvGrpSpPr>
        <p:grpSpPr>
          <a:xfrm>
            <a:off x="5357818" y="3286124"/>
            <a:ext cx="3000374" cy="381000"/>
            <a:chOff x="1343026" y="5486401"/>
            <a:chExt cx="3000374" cy="381000"/>
          </a:xfrm>
        </p:grpSpPr>
        <p:sp>
          <p:nvSpPr>
            <p:cNvPr id="28"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Minimum Processor State</a:t>
              </a:r>
              <a:endParaRPr lang="en-US" sz="1600" dirty="0">
                <a:solidFill>
                  <a:schemeClr val="bg2"/>
                </a:solidFill>
                <a:latin typeface="Segoe" pitchFamily="34" charset="0"/>
              </a:endParaRPr>
            </a:p>
          </p:txBody>
        </p:sp>
        <p:cxnSp>
          <p:nvCxnSpPr>
            <p:cNvPr id="29" name="Straight Arrow Connector 28"/>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sp>
        <p:nvSpPr>
          <p:cNvPr id="30" name="Up-Down Arrow 29"/>
          <p:cNvSpPr/>
          <p:nvPr/>
        </p:nvSpPr>
        <p:spPr bwMode="auto">
          <a:xfrm>
            <a:off x="6910392" y="3624261"/>
            <a:ext cx="381000" cy="1447800"/>
          </a:xfrm>
          <a:prstGeom prst="upDownArrow">
            <a:avLst>
              <a:gd name="adj1" fmla="val 38333"/>
              <a:gd name="adj2" fmla="val 500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effectLst>
                <a:outerShdw blurRad="38100" dist="38100" dir="2700000" algn="tl">
                  <a:srgbClr val="000000">
                    <a:alpha val="43137"/>
                  </a:srgbClr>
                </a:outerShdw>
              </a:effectLst>
              <a:latin typeface="Segoe" pitchFamily="34" charset="0"/>
            </a:endParaRPr>
          </a:p>
        </p:txBody>
      </p:sp>
      <p:grpSp>
        <p:nvGrpSpPr>
          <p:cNvPr id="18" name="Group 17"/>
          <p:cNvGrpSpPr/>
          <p:nvPr/>
        </p:nvGrpSpPr>
        <p:grpSpPr>
          <a:xfrm>
            <a:off x="2178827" y="785794"/>
            <a:ext cx="4786346" cy="5700039"/>
            <a:chOff x="2178827" y="857232"/>
            <a:chExt cx="4786346" cy="5700039"/>
          </a:xfrm>
        </p:grpSpPr>
        <p:pic>
          <p:nvPicPr>
            <p:cNvPr id="14" name="Picture 3"/>
            <p:cNvPicPr>
              <a:picLocks noChangeAspect="1" noChangeArrowheads="1"/>
            </p:cNvPicPr>
            <p:nvPr/>
          </p:nvPicPr>
          <p:blipFill>
            <a:blip r:embed="rId3"/>
            <a:srcRect/>
            <a:stretch>
              <a:fillRect/>
            </a:stretch>
          </p:blipFill>
          <p:spPr bwMode="auto">
            <a:xfrm>
              <a:off x="2178827" y="857232"/>
              <a:ext cx="4786346" cy="5700039"/>
            </a:xfrm>
            <a:prstGeom prst="rect">
              <a:avLst/>
            </a:prstGeom>
            <a:noFill/>
            <a:ln w="9525">
              <a:noFill/>
              <a:miter lim="800000"/>
              <a:headEnd/>
              <a:tailEnd/>
            </a:ln>
            <a:effectLst/>
          </p:spPr>
        </p:pic>
        <p:sp>
          <p:nvSpPr>
            <p:cNvPr id="16" name="TextBox 15"/>
            <p:cNvSpPr txBox="1"/>
            <p:nvPr/>
          </p:nvSpPr>
          <p:spPr>
            <a:xfrm>
              <a:off x="2285984" y="6215082"/>
              <a:ext cx="2638174" cy="307777"/>
            </a:xfrm>
            <a:prstGeom prst="rect">
              <a:avLst/>
            </a:prstGeom>
            <a:noFill/>
          </p:spPr>
          <p:txBody>
            <a:bodyPr wrap="square" rtlCol="0">
              <a:spAutoFit/>
            </a:bodyPr>
            <a:lstStyle/>
            <a:p>
              <a:r>
                <a:rPr lang="en-US" sz="1400" dirty="0" smtClean="0">
                  <a:solidFill>
                    <a:srgbClr val="C00000"/>
                  </a:solidFill>
                  <a:latin typeface="Segoe" pitchFamily="34" charset="0"/>
                </a:rPr>
                <a:t>http://www.amd.com </a:t>
              </a: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500"/>
                                  </p:stCondLst>
                                  <p:childTnLst>
                                    <p:animMotion origin="layout" path="M 1.11022E-16 -4.44444E-6 L 0.00208 0.26598 " pathEditMode="relative" rAng="0" ptsTypes="AA">
                                      <p:cBhvr>
                                        <p:cTn id="9" dur="2000" fill="hold"/>
                                        <p:tgtEl>
                                          <p:spTgt spid="7"/>
                                        </p:tgtEl>
                                        <p:attrNameLst>
                                          <p:attrName>ppt_x</p:attrName>
                                          <p:attrName>ppt_y</p:attrName>
                                        </p:attrNameLst>
                                      </p:cBhvr>
                                      <p:rCtr x="1" y="133"/>
                                    </p:animMotion>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Why does </a:t>
            </a:r>
            <a:r>
              <a:rPr lang="en-US" i="1" dirty="0" smtClean="0"/>
              <a:t>Green IT </a:t>
            </a:r>
            <a:r>
              <a:rPr lang="en-US" dirty="0" smtClean="0"/>
              <a:t>matter?</a:t>
            </a:r>
            <a:endParaRPr lang="en-US" i="1"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You can “see” the states in Perfmon</a:t>
            </a:r>
            <a:endParaRPr lang="en-US" sz="4400" dirty="0"/>
          </a:p>
        </p:txBody>
      </p:sp>
      <p:pic>
        <p:nvPicPr>
          <p:cNvPr id="4" name="Picture 2" descr="F:\perfmon.jpg"/>
          <p:cNvPicPr>
            <a:picLocks noChangeAspect="1" noChangeArrowheads="1"/>
          </p:cNvPicPr>
          <p:nvPr/>
        </p:nvPicPr>
        <p:blipFill>
          <a:blip r:embed="rId3"/>
          <a:srcRect/>
          <a:stretch>
            <a:fillRect/>
          </a:stretch>
        </p:blipFill>
        <p:spPr bwMode="auto">
          <a:xfrm>
            <a:off x="1357290" y="1000108"/>
            <a:ext cx="6327648" cy="4745736"/>
          </a:xfrm>
          <a:prstGeom prst="rect">
            <a:avLst/>
          </a:prstGeom>
          <a:noFill/>
          <a:effectLst>
            <a:outerShdw blurRad="635000" sx="102000" sy="102000" algn="ctr" rotWithShape="0">
              <a:prstClr val="black"/>
            </a:outerShdw>
            <a:reflection blurRad="6350" stA="52000" endA="300" endPos="35000" dir="5400000" sy="-100000" algn="bl" rotWithShape="0"/>
          </a:effectLst>
        </p:spPr>
      </p:pic>
      <p:grpSp>
        <p:nvGrpSpPr>
          <p:cNvPr id="5" name="Group 26"/>
          <p:cNvGrpSpPr/>
          <p:nvPr/>
        </p:nvGrpSpPr>
        <p:grpSpPr>
          <a:xfrm>
            <a:off x="6516688" y="2643182"/>
            <a:ext cx="2571778" cy="357190"/>
            <a:chOff x="1343026" y="5486401"/>
            <a:chExt cx="3000374" cy="381000"/>
          </a:xfrm>
        </p:grpSpPr>
        <p:sp>
          <p:nvSpPr>
            <p:cNvPr id="6"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Min Processor State</a:t>
              </a:r>
              <a:endParaRPr lang="en-US" sz="1600" dirty="0">
                <a:solidFill>
                  <a:schemeClr val="bg2"/>
                </a:solidFill>
                <a:latin typeface="Segoe" pitchFamily="34" charset="0"/>
              </a:endParaRPr>
            </a:p>
          </p:txBody>
        </p:sp>
        <p:cxnSp>
          <p:nvCxnSpPr>
            <p:cNvPr id="7" name="Straight Arrow Connector 6"/>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grpSp>
        <p:nvGrpSpPr>
          <p:cNvPr id="11" name="Group 26"/>
          <p:cNvGrpSpPr/>
          <p:nvPr/>
        </p:nvGrpSpPr>
        <p:grpSpPr>
          <a:xfrm>
            <a:off x="6516688" y="1857364"/>
            <a:ext cx="2571778" cy="357190"/>
            <a:chOff x="1343026" y="5486401"/>
            <a:chExt cx="3000374" cy="381000"/>
          </a:xfrm>
        </p:grpSpPr>
        <p:sp>
          <p:nvSpPr>
            <p:cNvPr id="12"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Max Processor State</a:t>
              </a:r>
              <a:endParaRPr lang="en-US" sz="1600" dirty="0">
                <a:solidFill>
                  <a:schemeClr val="bg2"/>
                </a:solidFill>
                <a:latin typeface="Segoe" pitchFamily="34" charset="0"/>
              </a:endParaRPr>
            </a:p>
          </p:txBody>
        </p:sp>
        <p:cxnSp>
          <p:nvCxnSpPr>
            <p:cNvPr id="13" name="Straight Arrow Connector 12"/>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grpSp>
        <p:nvGrpSpPr>
          <p:cNvPr id="14" name="Group 26"/>
          <p:cNvGrpSpPr/>
          <p:nvPr/>
        </p:nvGrpSpPr>
        <p:grpSpPr>
          <a:xfrm>
            <a:off x="6500816" y="3648073"/>
            <a:ext cx="2571778" cy="357190"/>
            <a:chOff x="1343026" y="5486401"/>
            <a:chExt cx="3000374" cy="381000"/>
          </a:xfrm>
        </p:grpSpPr>
        <p:sp>
          <p:nvSpPr>
            <p:cNvPr id="15"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Performance needs</a:t>
              </a:r>
              <a:endParaRPr lang="en-US" sz="1600" dirty="0">
                <a:solidFill>
                  <a:schemeClr val="bg2"/>
                </a:solidFill>
                <a:latin typeface="Segoe" pitchFamily="34" charset="0"/>
              </a:endParaRPr>
            </a:p>
          </p:txBody>
        </p:sp>
        <p:cxnSp>
          <p:nvCxnSpPr>
            <p:cNvPr id="16" name="Straight Arrow Connector 15"/>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3600" dirty="0" smtClean="0"/>
              <a:t>It is very easy to implement these savings on capable hardware (activate in bios first!)</a:t>
            </a:r>
            <a:endParaRPr lang="en-US" sz="3600" dirty="0"/>
          </a:p>
        </p:txBody>
      </p:sp>
      <p:pic>
        <p:nvPicPr>
          <p:cNvPr id="3074" name="Picture 2"/>
          <p:cNvPicPr>
            <a:picLocks noChangeAspect="1" noChangeArrowheads="1"/>
          </p:cNvPicPr>
          <p:nvPr/>
        </p:nvPicPr>
        <p:blipFill>
          <a:blip r:embed="rId3"/>
          <a:srcRect/>
          <a:stretch>
            <a:fillRect/>
          </a:stretch>
        </p:blipFill>
        <p:spPr bwMode="auto">
          <a:xfrm>
            <a:off x="289790" y="1714488"/>
            <a:ext cx="4282210" cy="3857652"/>
          </a:xfrm>
          <a:prstGeom prst="rect">
            <a:avLst/>
          </a:prstGeom>
          <a:noFill/>
          <a:ln w="9525">
            <a:solidFill>
              <a:schemeClr val="tx1"/>
            </a:solidFill>
            <a:miter lim="800000"/>
            <a:headEnd/>
            <a:tailEnd/>
          </a:ln>
          <a:effectLst>
            <a:outerShdw blurRad="76200" dir="13500000" sy="23000" kx="1200000" algn="br" rotWithShape="0">
              <a:prstClr val="black">
                <a:alpha val="20000"/>
              </a:prstClr>
            </a:outerShdw>
          </a:effectLst>
        </p:spPr>
      </p:pic>
      <p:pic>
        <p:nvPicPr>
          <p:cNvPr id="3075" name="Picture 3"/>
          <p:cNvPicPr>
            <a:picLocks noChangeAspect="1" noChangeArrowheads="1"/>
          </p:cNvPicPr>
          <p:nvPr/>
        </p:nvPicPr>
        <p:blipFill>
          <a:blip r:embed="rId4"/>
          <a:srcRect/>
          <a:stretch>
            <a:fillRect/>
          </a:stretch>
        </p:blipFill>
        <p:spPr bwMode="auto">
          <a:xfrm>
            <a:off x="4000496" y="1357298"/>
            <a:ext cx="4308485" cy="4776386"/>
          </a:xfrm>
          <a:prstGeom prst="rect">
            <a:avLst/>
          </a:prstGeom>
          <a:noFill/>
          <a:ln w="9525">
            <a:noFill/>
            <a:miter lim="800000"/>
            <a:headEnd/>
            <a:tailEnd/>
          </a:ln>
          <a:effectLst>
            <a:innerShdw blurRad="63500" dist="50800" dir="2700000">
              <a:prstClr val="black">
                <a:alpha val="50000"/>
              </a:prstClr>
            </a:innerShdw>
          </a:effectLst>
        </p:spPr>
      </p:pic>
      <p:pic>
        <p:nvPicPr>
          <p:cNvPr id="32770" name="Picture 2" descr="Abbildung 1 Energieoptionen in Windows Server 2008 Beta 3">
            <a:hlinkClick r:id="rId5"/>
          </p:cNvPr>
          <p:cNvPicPr>
            <a:picLocks noChangeAspect="1" noChangeArrowheads="1"/>
          </p:cNvPicPr>
          <p:nvPr/>
        </p:nvPicPr>
        <p:blipFill>
          <a:blip r:embed="rId6"/>
          <a:srcRect/>
          <a:stretch>
            <a:fillRect/>
          </a:stretch>
        </p:blipFill>
        <p:spPr bwMode="auto">
          <a:xfrm>
            <a:off x="781050" y="1785926"/>
            <a:ext cx="7581900" cy="35337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381000" y="230188"/>
            <a:ext cx="8382000" cy="498598"/>
          </a:xfrm>
        </p:spPr>
        <p:txBody>
          <a:bodyPr/>
          <a:lstStyle/>
          <a:p>
            <a:pPr eaLnBrk="1" hangingPunct="1"/>
            <a:r>
              <a:rPr sz="3600" smtClean="0"/>
              <a:t>What can you expect from this technology?</a:t>
            </a:r>
            <a:endParaRPr lang="en-US" sz="3600" dirty="0" smtClean="0"/>
          </a:p>
        </p:txBody>
      </p:sp>
      <p:sp>
        <p:nvSpPr>
          <p:cNvPr id="13316" name="Text Box 5"/>
          <p:cNvSpPr txBox="1">
            <a:spLocks noChangeArrowheads="1"/>
          </p:cNvSpPr>
          <p:nvPr/>
        </p:nvSpPr>
        <p:spPr bwMode="auto">
          <a:xfrm>
            <a:off x="428596" y="785794"/>
            <a:ext cx="8391525" cy="461665"/>
          </a:xfrm>
          <a:prstGeom prst="rect">
            <a:avLst/>
          </a:prstGeom>
          <a:noFill/>
          <a:ln w="9525">
            <a:noFill/>
            <a:miter lim="800000"/>
            <a:headEnd/>
            <a:tailEnd/>
          </a:ln>
        </p:spPr>
        <p:txBody>
          <a:bodyPr>
            <a:spAutoFit/>
          </a:bodyPr>
          <a:lstStyle/>
          <a:p>
            <a:pPr algn="l">
              <a:lnSpc>
                <a:spcPct val="100000"/>
              </a:lnSpc>
              <a:spcBef>
                <a:spcPct val="50000"/>
              </a:spcBef>
            </a:pPr>
            <a:r>
              <a:rPr lang="en-US" sz="2400" dirty="0">
                <a:solidFill>
                  <a:srgbClr val="C00000"/>
                </a:solidFill>
              </a:rPr>
              <a:t>Unique onboard power measurement </a:t>
            </a:r>
            <a:r>
              <a:rPr lang="en-US" sz="2400" dirty="0" smtClean="0">
                <a:solidFill>
                  <a:srgbClr val="C00000"/>
                </a:solidFill>
              </a:rPr>
              <a:t>(HP DL380 G5)</a:t>
            </a:r>
            <a:endParaRPr lang="en-US" sz="2400" dirty="0">
              <a:solidFill>
                <a:srgbClr val="C00000"/>
              </a:solidFill>
            </a:endParaRPr>
          </a:p>
        </p:txBody>
      </p:sp>
      <p:sp>
        <p:nvSpPr>
          <p:cNvPr id="13328" name="Rectangle 43"/>
          <p:cNvSpPr>
            <a:spLocks noChangeArrowheads="1"/>
          </p:cNvSpPr>
          <p:nvPr/>
        </p:nvSpPr>
        <p:spPr bwMode="auto">
          <a:xfrm>
            <a:off x="3398838" y="6659563"/>
            <a:ext cx="184150" cy="198437"/>
          </a:xfrm>
          <a:prstGeom prst="rect">
            <a:avLst/>
          </a:prstGeom>
          <a:noFill/>
          <a:ln w="19050" algn="ctr">
            <a:noFill/>
            <a:miter lim="800000"/>
            <a:headEnd/>
            <a:tailEnd/>
          </a:ln>
        </p:spPr>
        <p:txBody>
          <a:bodyPr wrap="none">
            <a:spAutoFit/>
          </a:bodyPr>
          <a:lstStyle/>
          <a:p>
            <a:pPr algn="l">
              <a:lnSpc>
                <a:spcPct val="70000"/>
              </a:lnSpc>
              <a:spcBef>
                <a:spcPct val="25000"/>
              </a:spcBef>
              <a:spcAft>
                <a:spcPct val="10000"/>
              </a:spcAft>
              <a:buClr>
                <a:srgbClr val="CBC9BD"/>
              </a:buClr>
              <a:buSzPct val="80000"/>
            </a:pPr>
            <a:endParaRPr lang="de-DE" sz="1000">
              <a:solidFill>
                <a:srgbClr val="B01C2E"/>
              </a:solidFill>
              <a:latin typeface="Futura Bk" pitchFamily="34" charset="0"/>
            </a:endParaRPr>
          </a:p>
        </p:txBody>
      </p:sp>
      <p:sp>
        <p:nvSpPr>
          <p:cNvPr id="41" name="TextBox 40"/>
          <p:cNvSpPr txBox="1"/>
          <p:nvPr/>
        </p:nvSpPr>
        <p:spPr>
          <a:xfrm>
            <a:off x="642909" y="6286520"/>
            <a:ext cx="7313641" cy="307777"/>
          </a:xfrm>
          <a:prstGeom prst="rect">
            <a:avLst/>
          </a:prstGeom>
          <a:noFill/>
        </p:spPr>
        <p:txBody>
          <a:bodyPr wrap="square" rtlCol="0">
            <a:spAutoFit/>
          </a:bodyPr>
          <a:lstStyle/>
          <a:p>
            <a:r>
              <a:rPr lang="en-US" sz="1400" dirty="0" smtClean="0">
                <a:solidFill>
                  <a:srgbClr val="C00000"/>
                </a:solidFill>
                <a:latin typeface="Segoe" pitchFamily="34" charset="0"/>
              </a:rPr>
              <a:t>HP whitepaper: Power regulator for </a:t>
            </a:r>
            <a:r>
              <a:rPr lang="en-US" sz="1400" dirty="0" err="1" smtClean="0">
                <a:solidFill>
                  <a:srgbClr val="C00000"/>
                </a:solidFill>
                <a:latin typeface="Segoe" pitchFamily="34" charset="0"/>
              </a:rPr>
              <a:t>ProLiant</a:t>
            </a:r>
            <a:r>
              <a:rPr lang="en-US" sz="1400" dirty="0" smtClean="0">
                <a:solidFill>
                  <a:srgbClr val="C00000"/>
                </a:solidFill>
                <a:latin typeface="Segoe" pitchFamily="34" charset="0"/>
              </a:rPr>
              <a:t> servers, 3</a:t>
            </a:r>
            <a:r>
              <a:rPr lang="en-US" sz="1400" baseline="30000" dirty="0" smtClean="0">
                <a:solidFill>
                  <a:srgbClr val="C00000"/>
                </a:solidFill>
                <a:latin typeface="Segoe" pitchFamily="34" charset="0"/>
              </a:rPr>
              <a:t>rd</a:t>
            </a:r>
            <a:r>
              <a:rPr lang="en-US" sz="1400" dirty="0" smtClean="0">
                <a:solidFill>
                  <a:srgbClr val="C00000"/>
                </a:solidFill>
                <a:latin typeface="Segoe" pitchFamily="34" charset="0"/>
              </a:rPr>
              <a:t> edition 02/2007 www.hp.com</a:t>
            </a:r>
          </a:p>
        </p:txBody>
      </p:sp>
      <p:pic>
        <p:nvPicPr>
          <p:cNvPr id="34817" name="Picture 1"/>
          <p:cNvPicPr>
            <a:picLocks noChangeAspect="1" noChangeArrowheads="1"/>
          </p:cNvPicPr>
          <p:nvPr/>
        </p:nvPicPr>
        <p:blipFill>
          <a:blip r:embed="rId3"/>
          <a:srcRect/>
          <a:stretch>
            <a:fillRect/>
          </a:stretch>
        </p:blipFill>
        <p:spPr bwMode="auto">
          <a:xfrm>
            <a:off x="785786" y="1571612"/>
            <a:ext cx="7540824" cy="4378338"/>
          </a:xfrm>
          <a:prstGeom prst="rect">
            <a:avLst/>
          </a:prstGeom>
          <a:noFill/>
          <a:ln w="9525">
            <a:noFill/>
            <a:miter lim="800000"/>
            <a:headEnd/>
            <a:tailEnd/>
          </a:ln>
          <a:effectLst/>
        </p:spPr>
      </p:pic>
      <p:sp>
        <p:nvSpPr>
          <p:cNvPr id="17" name="Oval 16"/>
          <p:cNvSpPr/>
          <p:nvPr/>
        </p:nvSpPr>
        <p:spPr bwMode="auto">
          <a:xfrm>
            <a:off x="4214810" y="3326602"/>
            <a:ext cx="1357322" cy="1357322"/>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381000" y="230188"/>
            <a:ext cx="8382000" cy="498598"/>
          </a:xfrm>
        </p:spPr>
        <p:txBody>
          <a:bodyPr/>
          <a:lstStyle/>
          <a:p>
            <a:pPr eaLnBrk="1" hangingPunct="1"/>
            <a:r>
              <a:rPr sz="3600" smtClean="0"/>
              <a:t>What can you expect from this technology?</a:t>
            </a:r>
            <a:endParaRPr lang="en-US" sz="3600" dirty="0" smtClean="0"/>
          </a:p>
        </p:txBody>
      </p:sp>
      <p:sp>
        <p:nvSpPr>
          <p:cNvPr id="13316" name="Text Box 5"/>
          <p:cNvSpPr txBox="1">
            <a:spLocks noChangeArrowheads="1"/>
          </p:cNvSpPr>
          <p:nvPr/>
        </p:nvSpPr>
        <p:spPr bwMode="auto">
          <a:xfrm>
            <a:off x="428596" y="785794"/>
            <a:ext cx="8391525" cy="461665"/>
          </a:xfrm>
          <a:prstGeom prst="rect">
            <a:avLst/>
          </a:prstGeom>
          <a:noFill/>
          <a:ln w="9525">
            <a:noFill/>
            <a:miter lim="800000"/>
            <a:headEnd/>
            <a:tailEnd/>
          </a:ln>
        </p:spPr>
        <p:txBody>
          <a:bodyPr>
            <a:spAutoFit/>
          </a:bodyPr>
          <a:lstStyle/>
          <a:p>
            <a:pPr algn="l">
              <a:lnSpc>
                <a:spcPct val="100000"/>
              </a:lnSpc>
              <a:spcBef>
                <a:spcPct val="50000"/>
              </a:spcBef>
            </a:pPr>
            <a:r>
              <a:rPr lang="en-US" sz="2400" dirty="0">
                <a:solidFill>
                  <a:srgbClr val="C00000"/>
                </a:solidFill>
              </a:rPr>
              <a:t>Unique onboard power measurement </a:t>
            </a:r>
            <a:r>
              <a:rPr lang="en-US" sz="2400" dirty="0" smtClean="0">
                <a:solidFill>
                  <a:srgbClr val="C00000"/>
                </a:solidFill>
              </a:rPr>
              <a:t>(HP DL380 G5)</a:t>
            </a:r>
            <a:endParaRPr lang="en-US" sz="2400" dirty="0">
              <a:solidFill>
                <a:srgbClr val="C00000"/>
              </a:solidFill>
            </a:endParaRPr>
          </a:p>
        </p:txBody>
      </p:sp>
      <p:sp>
        <p:nvSpPr>
          <p:cNvPr id="13328" name="Rectangle 43"/>
          <p:cNvSpPr>
            <a:spLocks noChangeArrowheads="1"/>
          </p:cNvSpPr>
          <p:nvPr/>
        </p:nvSpPr>
        <p:spPr bwMode="auto">
          <a:xfrm>
            <a:off x="3398838" y="6659563"/>
            <a:ext cx="184150" cy="198437"/>
          </a:xfrm>
          <a:prstGeom prst="rect">
            <a:avLst/>
          </a:prstGeom>
          <a:noFill/>
          <a:ln w="19050" algn="ctr">
            <a:noFill/>
            <a:miter lim="800000"/>
            <a:headEnd/>
            <a:tailEnd/>
          </a:ln>
        </p:spPr>
        <p:txBody>
          <a:bodyPr wrap="none">
            <a:spAutoFit/>
          </a:bodyPr>
          <a:lstStyle/>
          <a:p>
            <a:pPr algn="l">
              <a:lnSpc>
                <a:spcPct val="70000"/>
              </a:lnSpc>
              <a:spcBef>
                <a:spcPct val="25000"/>
              </a:spcBef>
              <a:spcAft>
                <a:spcPct val="10000"/>
              </a:spcAft>
              <a:buClr>
                <a:srgbClr val="CBC9BD"/>
              </a:buClr>
              <a:buSzPct val="80000"/>
            </a:pPr>
            <a:endParaRPr lang="de-DE" sz="1000">
              <a:solidFill>
                <a:srgbClr val="B01C2E"/>
              </a:solidFill>
              <a:latin typeface="Futura Bk" pitchFamily="34" charset="0"/>
            </a:endParaRPr>
          </a:p>
        </p:txBody>
      </p:sp>
      <p:pic>
        <p:nvPicPr>
          <p:cNvPr id="34818" name="Picture 2"/>
          <p:cNvPicPr>
            <a:picLocks noChangeAspect="1" noChangeArrowheads="1"/>
          </p:cNvPicPr>
          <p:nvPr/>
        </p:nvPicPr>
        <p:blipFill>
          <a:blip r:embed="rId3"/>
          <a:srcRect/>
          <a:stretch>
            <a:fillRect/>
          </a:stretch>
        </p:blipFill>
        <p:spPr bwMode="auto">
          <a:xfrm>
            <a:off x="1073917" y="1285860"/>
            <a:ext cx="6996165" cy="4816455"/>
          </a:xfrm>
          <a:prstGeom prst="rect">
            <a:avLst/>
          </a:prstGeom>
          <a:noFill/>
          <a:ln w="9525">
            <a:noFill/>
            <a:miter lim="800000"/>
            <a:headEnd/>
            <a:tailEnd/>
          </a:ln>
          <a:effectLst/>
        </p:spPr>
      </p:pic>
      <p:sp>
        <p:nvSpPr>
          <p:cNvPr id="41" name="TextBox 40"/>
          <p:cNvSpPr txBox="1"/>
          <p:nvPr/>
        </p:nvSpPr>
        <p:spPr>
          <a:xfrm>
            <a:off x="642909" y="6286520"/>
            <a:ext cx="7313641" cy="307777"/>
          </a:xfrm>
          <a:prstGeom prst="rect">
            <a:avLst/>
          </a:prstGeom>
          <a:noFill/>
        </p:spPr>
        <p:txBody>
          <a:bodyPr wrap="square" rtlCol="0">
            <a:spAutoFit/>
          </a:bodyPr>
          <a:lstStyle/>
          <a:p>
            <a:r>
              <a:rPr lang="en-US" sz="1400" dirty="0" smtClean="0">
                <a:solidFill>
                  <a:srgbClr val="C00000"/>
                </a:solidFill>
                <a:latin typeface="Segoe" pitchFamily="34" charset="0"/>
              </a:rPr>
              <a:t>HP whitepaper: Power regulator for </a:t>
            </a:r>
            <a:r>
              <a:rPr lang="en-US" sz="1400" dirty="0" err="1" smtClean="0">
                <a:solidFill>
                  <a:srgbClr val="C00000"/>
                </a:solidFill>
                <a:latin typeface="Segoe" pitchFamily="34" charset="0"/>
              </a:rPr>
              <a:t>ProLiant</a:t>
            </a:r>
            <a:r>
              <a:rPr lang="en-US" sz="1400" dirty="0" smtClean="0">
                <a:solidFill>
                  <a:srgbClr val="C00000"/>
                </a:solidFill>
                <a:latin typeface="Segoe" pitchFamily="34" charset="0"/>
              </a:rPr>
              <a:t> servers, 3</a:t>
            </a:r>
            <a:r>
              <a:rPr lang="en-US" sz="1400" baseline="30000" dirty="0" smtClean="0">
                <a:solidFill>
                  <a:srgbClr val="C00000"/>
                </a:solidFill>
                <a:latin typeface="Segoe" pitchFamily="34" charset="0"/>
              </a:rPr>
              <a:t>rd</a:t>
            </a:r>
            <a:r>
              <a:rPr lang="en-US" sz="1400" dirty="0" smtClean="0">
                <a:solidFill>
                  <a:srgbClr val="C00000"/>
                </a:solidFill>
                <a:latin typeface="Segoe" pitchFamily="34" charset="0"/>
              </a:rPr>
              <a:t> edition 02/2007 www.hp.com</a:t>
            </a:r>
          </a:p>
        </p:txBody>
      </p:sp>
      <p:sp>
        <p:nvSpPr>
          <p:cNvPr id="17" name="Oval 16"/>
          <p:cNvSpPr/>
          <p:nvPr/>
        </p:nvSpPr>
        <p:spPr bwMode="auto">
          <a:xfrm>
            <a:off x="4857752" y="2214554"/>
            <a:ext cx="933453" cy="933453"/>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381000" y="230188"/>
            <a:ext cx="8382000" cy="498598"/>
          </a:xfrm>
        </p:spPr>
        <p:txBody>
          <a:bodyPr/>
          <a:lstStyle/>
          <a:p>
            <a:pPr eaLnBrk="1" hangingPunct="1"/>
            <a:r>
              <a:rPr sz="3600" smtClean="0"/>
              <a:t>What can you expect from this technology?</a:t>
            </a:r>
            <a:endParaRPr lang="en-US" sz="3600" dirty="0" smtClean="0"/>
          </a:p>
        </p:txBody>
      </p:sp>
      <p:sp>
        <p:nvSpPr>
          <p:cNvPr id="13316" name="Text Box 5"/>
          <p:cNvSpPr txBox="1">
            <a:spLocks noChangeArrowheads="1"/>
          </p:cNvSpPr>
          <p:nvPr/>
        </p:nvSpPr>
        <p:spPr bwMode="auto">
          <a:xfrm>
            <a:off x="428596" y="785794"/>
            <a:ext cx="8391525" cy="461665"/>
          </a:xfrm>
          <a:prstGeom prst="rect">
            <a:avLst/>
          </a:prstGeom>
          <a:noFill/>
          <a:ln w="9525">
            <a:noFill/>
            <a:miter lim="800000"/>
            <a:headEnd/>
            <a:tailEnd/>
          </a:ln>
        </p:spPr>
        <p:txBody>
          <a:bodyPr>
            <a:spAutoFit/>
          </a:bodyPr>
          <a:lstStyle/>
          <a:p>
            <a:pPr algn="l">
              <a:lnSpc>
                <a:spcPct val="100000"/>
              </a:lnSpc>
              <a:spcBef>
                <a:spcPct val="50000"/>
              </a:spcBef>
            </a:pPr>
            <a:r>
              <a:rPr lang="en-US" sz="2400" dirty="0">
                <a:solidFill>
                  <a:srgbClr val="C00000"/>
                </a:solidFill>
              </a:rPr>
              <a:t>Unique onboard power measurement </a:t>
            </a:r>
            <a:r>
              <a:rPr lang="en-US" sz="2400" dirty="0" smtClean="0">
                <a:solidFill>
                  <a:srgbClr val="C00000"/>
                </a:solidFill>
              </a:rPr>
              <a:t>(HP DL380 G5/G4)</a:t>
            </a:r>
            <a:endParaRPr lang="en-US" sz="2400" dirty="0">
              <a:solidFill>
                <a:srgbClr val="C00000"/>
              </a:solidFill>
            </a:endParaRPr>
          </a:p>
        </p:txBody>
      </p:sp>
      <p:sp>
        <p:nvSpPr>
          <p:cNvPr id="13321" name="Rectangle 34"/>
          <p:cNvSpPr>
            <a:spLocks noChangeArrowheads="1"/>
          </p:cNvSpPr>
          <p:nvPr/>
        </p:nvSpPr>
        <p:spPr bwMode="auto">
          <a:xfrm>
            <a:off x="2357422" y="4071942"/>
            <a:ext cx="5429288" cy="2214578"/>
          </a:xfrm>
          <a:prstGeom prst="rect">
            <a:avLst/>
          </a:prstGeom>
          <a:solidFill>
            <a:srgbClr val="AAABB0">
              <a:alpha val="50195"/>
            </a:srgbClr>
          </a:solidFill>
          <a:ln w="38100">
            <a:solidFill>
              <a:schemeClr val="tx1"/>
            </a:solidFill>
            <a:miter lim="800000"/>
            <a:headEnd/>
            <a:tailEnd/>
          </a:ln>
        </p:spPr>
        <p:txBody>
          <a:bodyPr anchorCtr="1"/>
          <a:lstStyle/>
          <a:p>
            <a:pPr marL="1036638" indent="-1036638" algn="l">
              <a:lnSpc>
                <a:spcPct val="100000"/>
              </a:lnSpc>
            </a:pPr>
            <a:endParaRPr lang="de-DE" sz="1800" dirty="0">
              <a:latin typeface="Futura Bk" pitchFamily="34" charset="0"/>
            </a:endParaRPr>
          </a:p>
        </p:txBody>
      </p:sp>
      <p:sp>
        <p:nvSpPr>
          <p:cNvPr id="13322" name="Text Box 35"/>
          <p:cNvSpPr txBox="1">
            <a:spLocks noChangeArrowheads="1"/>
          </p:cNvSpPr>
          <p:nvPr/>
        </p:nvSpPr>
        <p:spPr bwMode="auto">
          <a:xfrm>
            <a:off x="3341674" y="4200524"/>
            <a:ext cx="2790825" cy="581025"/>
          </a:xfrm>
          <a:prstGeom prst="rect">
            <a:avLst/>
          </a:prstGeom>
          <a:noFill/>
          <a:ln w="19050" algn="ctr">
            <a:noFill/>
            <a:miter lim="800000"/>
            <a:headEnd/>
            <a:tailEnd/>
          </a:ln>
        </p:spPr>
        <p:txBody>
          <a:bodyPr wrap="none">
            <a:spAutoFit/>
          </a:bodyPr>
          <a:lstStyle/>
          <a:p>
            <a:pPr algn="l">
              <a:lnSpc>
                <a:spcPct val="100000"/>
              </a:lnSpc>
              <a:spcBef>
                <a:spcPct val="50000"/>
              </a:spcBef>
            </a:pPr>
            <a:r>
              <a:rPr lang="en-US" sz="1600">
                <a:solidFill>
                  <a:schemeClr val="tx1"/>
                </a:solidFill>
                <a:latin typeface="Futura Bk" pitchFamily="34" charset="0"/>
              </a:rPr>
              <a:t>Example: ProLiant DL380 G4</a:t>
            </a:r>
            <a:br>
              <a:rPr lang="en-US" sz="1600">
                <a:solidFill>
                  <a:schemeClr val="tx1"/>
                </a:solidFill>
                <a:latin typeface="Futura Bk" pitchFamily="34" charset="0"/>
              </a:rPr>
            </a:br>
            <a:r>
              <a:rPr lang="en-US" sz="1600">
                <a:solidFill>
                  <a:schemeClr val="tx1"/>
                </a:solidFill>
                <a:latin typeface="Futura Bk" pitchFamily="34" charset="0"/>
              </a:rPr>
              <a:t>running database application</a:t>
            </a:r>
          </a:p>
        </p:txBody>
      </p:sp>
      <p:sp>
        <p:nvSpPr>
          <p:cNvPr id="13323" name="Rectangle 36"/>
          <p:cNvSpPr>
            <a:spLocks noChangeArrowheads="1"/>
          </p:cNvSpPr>
          <p:nvPr/>
        </p:nvSpPr>
        <p:spPr bwMode="auto">
          <a:xfrm>
            <a:off x="2500298" y="4760912"/>
            <a:ext cx="1360489" cy="804862"/>
          </a:xfrm>
          <a:prstGeom prst="rect">
            <a:avLst/>
          </a:prstGeom>
          <a:solidFill>
            <a:schemeClr val="accent1"/>
          </a:solidFill>
          <a:ln w="9525">
            <a:noFill/>
            <a:miter lim="800000"/>
            <a:headEnd/>
            <a:tailEnd/>
          </a:ln>
        </p:spPr>
        <p:txBody>
          <a:bodyPr rIns="0"/>
          <a:lstStyle/>
          <a:p>
            <a:pPr algn="l">
              <a:lnSpc>
                <a:spcPct val="100000"/>
              </a:lnSpc>
            </a:pPr>
            <a:r>
              <a:rPr lang="en-US" sz="1400" b="1" dirty="0">
                <a:latin typeface="Futura Bk" pitchFamily="34" charset="0"/>
              </a:rPr>
              <a:t>12% power savings at 50% CPU load</a:t>
            </a:r>
          </a:p>
        </p:txBody>
      </p:sp>
      <p:grpSp>
        <p:nvGrpSpPr>
          <p:cNvPr id="2" name="Group 37"/>
          <p:cNvGrpSpPr>
            <a:grpSpLocks/>
          </p:cNvGrpSpPr>
          <p:nvPr/>
        </p:nvGrpSpPr>
        <p:grpSpPr bwMode="auto">
          <a:xfrm>
            <a:off x="4122724" y="4760912"/>
            <a:ext cx="2806730" cy="804862"/>
            <a:chOff x="3941" y="3089"/>
            <a:chExt cx="1611" cy="507"/>
          </a:xfrm>
        </p:grpSpPr>
        <p:sp>
          <p:nvSpPr>
            <p:cNvPr id="13329" name="Rectangle 38"/>
            <p:cNvSpPr>
              <a:spLocks noChangeArrowheads="1"/>
            </p:cNvSpPr>
            <p:nvPr/>
          </p:nvSpPr>
          <p:spPr bwMode="auto">
            <a:xfrm>
              <a:off x="4746" y="3089"/>
              <a:ext cx="806" cy="507"/>
            </a:xfrm>
            <a:prstGeom prst="rect">
              <a:avLst/>
            </a:prstGeom>
            <a:solidFill>
              <a:srgbClr val="298527"/>
            </a:solidFill>
            <a:ln w="9525" algn="ctr">
              <a:noFill/>
              <a:miter lim="800000"/>
              <a:headEnd/>
              <a:tailEnd/>
            </a:ln>
          </p:spPr>
          <p:txBody>
            <a:bodyPr wrap="none"/>
            <a:lstStyle/>
            <a:p>
              <a:pPr>
                <a:lnSpc>
                  <a:spcPct val="100000"/>
                </a:lnSpc>
              </a:pPr>
              <a:r>
                <a:rPr lang="en-US" sz="1400" dirty="0">
                  <a:solidFill>
                    <a:schemeClr val="bg1"/>
                  </a:solidFill>
                </a:rPr>
                <a:t>Cooling power</a:t>
              </a:r>
              <a:br>
                <a:rPr lang="en-US" sz="1400" dirty="0">
                  <a:solidFill>
                    <a:schemeClr val="bg1"/>
                  </a:solidFill>
                </a:rPr>
              </a:br>
              <a:r>
                <a:rPr lang="en-US" sz="1400" dirty="0">
                  <a:solidFill>
                    <a:schemeClr val="bg1"/>
                  </a:solidFill>
                </a:rPr>
                <a:t>savings =</a:t>
              </a:r>
              <a:br>
                <a:rPr lang="en-US" sz="1400" dirty="0">
                  <a:solidFill>
                    <a:schemeClr val="bg1"/>
                  </a:solidFill>
                </a:rPr>
              </a:br>
              <a:r>
                <a:rPr lang="en-US" sz="1400" dirty="0">
                  <a:solidFill>
                    <a:schemeClr val="bg1"/>
                  </a:solidFill>
                </a:rPr>
                <a:t>447 </a:t>
              </a:r>
              <a:r>
                <a:rPr lang="en-US" sz="1400" dirty="0" smtClean="0">
                  <a:solidFill>
                    <a:schemeClr val="bg1"/>
                  </a:solidFill>
                </a:rPr>
                <a:t>KWh</a:t>
              </a:r>
              <a:endParaRPr lang="en-US" sz="1400" dirty="0">
                <a:solidFill>
                  <a:schemeClr val="bg1"/>
                </a:solidFill>
              </a:endParaRPr>
            </a:p>
          </p:txBody>
        </p:sp>
        <p:sp>
          <p:nvSpPr>
            <p:cNvPr id="13330" name="Rectangle 39"/>
            <p:cNvSpPr>
              <a:spLocks noChangeArrowheads="1"/>
            </p:cNvSpPr>
            <p:nvPr/>
          </p:nvSpPr>
          <p:spPr bwMode="auto">
            <a:xfrm>
              <a:off x="3941" y="3089"/>
              <a:ext cx="806" cy="507"/>
            </a:xfrm>
            <a:prstGeom prst="rect">
              <a:avLst/>
            </a:prstGeom>
            <a:solidFill>
              <a:srgbClr val="00558E"/>
            </a:solidFill>
            <a:ln w="9525" algn="ctr">
              <a:noFill/>
              <a:miter lim="800000"/>
              <a:headEnd/>
              <a:tailEnd/>
            </a:ln>
          </p:spPr>
          <p:txBody>
            <a:bodyPr wrap="none"/>
            <a:lstStyle/>
            <a:p>
              <a:pPr>
                <a:lnSpc>
                  <a:spcPct val="100000"/>
                </a:lnSpc>
              </a:pPr>
              <a:r>
                <a:rPr lang="en-US" sz="1400" dirty="0">
                  <a:solidFill>
                    <a:schemeClr val="bg1"/>
                  </a:solidFill>
                </a:rPr>
                <a:t>CPU power</a:t>
              </a:r>
              <a:br>
                <a:rPr lang="en-US" sz="1400" dirty="0">
                  <a:solidFill>
                    <a:schemeClr val="bg1"/>
                  </a:solidFill>
                </a:rPr>
              </a:br>
              <a:r>
                <a:rPr lang="en-US" sz="1400" dirty="0">
                  <a:solidFill>
                    <a:schemeClr val="bg1"/>
                  </a:solidFill>
                </a:rPr>
                <a:t>savings =</a:t>
              </a:r>
              <a:br>
                <a:rPr lang="en-US" sz="1400" dirty="0">
                  <a:solidFill>
                    <a:schemeClr val="bg1"/>
                  </a:solidFill>
                </a:rPr>
              </a:br>
              <a:r>
                <a:rPr lang="en-US" sz="1400" dirty="0">
                  <a:solidFill>
                    <a:schemeClr val="bg1"/>
                  </a:solidFill>
                </a:rPr>
                <a:t> 298 </a:t>
              </a:r>
              <a:r>
                <a:rPr lang="en-US" sz="1400" dirty="0" smtClean="0">
                  <a:solidFill>
                    <a:schemeClr val="bg1"/>
                  </a:solidFill>
                </a:rPr>
                <a:t>KWh</a:t>
              </a:r>
              <a:endParaRPr lang="en-US" sz="1400" dirty="0">
                <a:solidFill>
                  <a:schemeClr val="bg1"/>
                </a:solidFill>
              </a:endParaRPr>
            </a:p>
          </p:txBody>
        </p:sp>
      </p:grpSp>
      <p:sp>
        <p:nvSpPr>
          <p:cNvPr id="13325" name="Text Box 40"/>
          <p:cNvSpPr txBox="1">
            <a:spLocks noChangeArrowheads="1"/>
          </p:cNvSpPr>
          <p:nvPr/>
        </p:nvSpPr>
        <p:spPr bwMode="auto">
          <a:xfrm>
            <a:off x="3357554" y="5650072"/>
            <a:ext cx="4429156" cy="400110"/>
          </a:xfrm>
          <a:prstGeom prst="rect">
            <a:avLst/>
          </a:prstGeom>
          <a:noFill/>
          <a:ln w="19050" algn="ctr">
            <a:noFill/>
            <a:miter lim="800000"/>
            <a:headEnd/>
            <a:tailEnd/>
          </a:ln>
        </p:spPr>
        <p:txBody>
          <a:bodyPr wrap="square">
            <a:spAutoFit/>
          </a:bodyPr>
          <a:lstStyle/>
          <a:p>
            <a:pPr>
              <a:lnSpc>
                <a:spcPct val="100000"/>
              </a:lnSpc>
              <a:spcBef>
                <a:spcPct val="50000"/>
              </a:spcBef>
            </a:pPr>
            <a:r>
              <a:rPr lang="en-US" sz="2000" dirty="0" smtClean="0">
                <a:latin typeface="Futura Bk" pitchFamily="34" charset="0"/>
              </a:rPr>
              <a:t>~745 KWh </a:t>
            </a:r>
            <a:r>
              <a:rPr lang="en-US" sz="2000" dirty="0" smtClean="0">
                <a:solidFill>
                  <a:schemeClr val="tx1"/>
                </a:solidFill>
                <a:latin typeface="Futura Bk" pitchFamily="34" charset="0"/>
              </a:rPr>
              <a:t>annual savings per server</a:t>
            </a:r>
            <a:endParaRPr lang="en-US" sz="1100" i="1" dirty="0">
              <a:solidFill>
                <a:schemeClr val="tx1"/>
              </a:solidFill>
              <a:latin typeface="Futura Bk" pitchFamily="34" charset="0"/>
            </a:endParaRPr>
          </a:p>
        </p:txBody>
      </p:sp>
      <p:sp>
        <p:nvSpPr>
          <p:cNvPr id="13326" name="AutoShape 41"/>
          <p:cNvSpPr>
            <a:spLocks noChangeArrowheads="1"/>
          </p:cNvSpPr>
          <p:nvPr/>
        </p:nvSpPr>
        <p:spPr bwMode="auto">
          <a:xfrm>
            <a:off x="3887774" y="5010149"/>
            <a:ext cx="184150" cy="304800"/>
          </a:xfrm>
          <a:prstGeom prst="rightArrow">
            <a:avLst>
              <a:gd name="adj1" fmla="val 50000"/>
              <a:gd name="adj2" fmla="val 56032"/>
            </a:avLst>
          </a:prstGeom>
          <a:solidFill>
            <a:schemeClr val="bg2"/>
          </a:solidFill>
          <a:ln w="9525">
            <a:solidFill>
              <a:schemeClr val="tx1"/>
            </a:solidFill>
            <a:miter lim="800000"/>
            <a:headEnd/>
            <a:tailEnd/>
          </a:ln>
        </p:spPr>
        <p:txBody>
          <a:bodyPr wrap="none" anchor="ctr"/>
          <a:lstStyle/>
          <a:p>
            <a:endParaRPr lang="de-DE"/>
          </a:p>
        </p:txBody>
      </p:sp>
      <p:sp>
        <p:nvSpPr>
          <p:cNvPr id="13327" name="AutoShape 42"/>
          <p:cNvSpPr>
            <a:spLocks noChangeArrowheads="1"/>
          </p:cNvSpPr>
          <p:nvPr/>
        </p:nvSpPr>
        <p:spPr bwMode="auto">
          <a:xfrm rot="5400000">
            <a:off x="5513374" y="5500687"/>
            <a:ext cx="184150" cy="304800"/>
          </a:xfrm>
          <a:prstGeom prst="rightArrow">
            <a:avLst>
              <a:gd name="adj1" fmla="val 50000"/>
              <a:gd name="adj2" fmla="val 56032"/>
            </a:avLst>
          </a:prstGeom>
          <a:solidFill>
            <a:schemeClr val="bg2"/>
          </a:solidFill>
          <a:ln w="9525">
            <a:solidFill>
              <a:schemeClr val="tx1"/>
            </a:solidFill>
            <a:miter lim="800000"/>
            <a:headEnd/>
            <a:tailEnd/>
          </a:ln>
        </p:spPr>
        <p:txBody>
          <a:bodyPr wrap="none" anchor="ctr"/>
          <a:lstStyle/>
          <a:p>
            <a:endParaRPr lang="de-DE"/>
          </a:p>
        </p:txBody>
      </p:sp>
      <p:sp>
        <p:nvSpPr>
          <p:cNvPr id="13328" name="Rectangle 43"/>
          <p:cNvSpPr>
            <a:spLocks noChangeArrowheads="1"/>
          </p:cNvSpPr>
          <p:nvPr/>
        </p:nvSpPr>
        <p:spPr bwMode="auto">
          <a:xfrm>
            <a:off x="3398838" y="6659563"/>
            <a:ext cx="184150" cy="198437"/>
          </a:xfrm>
          <a:prstGeom prst="rect">
            <a:avLst/>
          </a:prstGeom>
          <a:noFill/>
          <a:ln w="19050" algn="ctr">
            <a:noFill/>
            <a:miter lim="800000"/>
            <a:headEnd/>
            <a:tailEnd/>
          </a:ln>
        </p:spPr>
        <p:txBody>
          <a:bodyPr wrap="none">
            <a:spAutoFit/>
          </a:bodyPr>
          <a:lstStyle/>
          <a:p>
            <a:pPr algn="l">
              <a:lnSpc>
                <a:spcPct val="70000"/>
              </a:lnSpc>
              <a:spcBef>
                <a:spcPct val="25000"/>
              </a:spcBef>
              <a:spcAft>
                <a:spcPct val="10000"/>
              </a:spcAft>
              <a:buClr>
                <a:srgbClr val="CBC9BD"/>
              </a:buClr>
              <a:buSzPct val="80000"/>
            </a:pPr>
            <a:endParaRPr lang="de-DE" sz="1000">
              <a:solidFill>
                <a:srgbClr val="B01C2E"/>
              </a:solidFill>
              <a:latin typeface="Futura Bk" pitchFamily="34" charset="0"/>
            </a:endParaRPr>
          </a:p>
        </p:txBody>
      </p:sp>
      <p:pic>
        <p:nvPicPr>
          <p:cNvPr id="34817" name="Picture 1"/>
          <p:cNvPicPr>
            <a:picLocks noChangeAspect="1" noChangeArrowheads="1"/>
          </p:cNvPicPr>
          <p:nvPr/>
        </p:nvPicPr>
        <p:blipFill>
          <a:blip r:embed="rId3" cstate="screen"/>
          <a:srcRect/>
          <a:stretch>
            <a:fillRect/>
          </a:stretch>
        </p:blipFill>
        <p:spPr bwMode="auto">
          <a:xfrm>
            <a:off x="357158" y="1285860"/>
            <a:ext cx="4572033" cy="2654605"/>
          </a:xfrm>
          <a:prstGeom prst="rect">
            <a:avLst/>
          </a:prstGeom>
          <a:noFill/>
          <a:ln w="9525">
            <a:noFill/>
            <a:miter lim="800000"/>
            <a:headEnd/>
            <a:tailEnd/>
          </a:ln>
          <a:effectLst/>
        </p:spPr>
      </p:pic>
      <p:pic>
        <p:nvPicPr>
          <p:cNvPr id="34818" name="Picture 2"/>
          <p:cNvPicPr>
            <a:picLocks noChangeAspect="1" noChangeArrowheads="1"/>
          </p:cNvPicPr>
          <p:nvPr/>
        </p:nvPicPr>
        <p:blipFill>
          <a:blip r:embed="rId4" cstate="screen"/>
          <a:srcRect/>
          <a:stretch>
            <a:fillRect/>
          </a:stretch>
        </p:blipFill>
        <p:spPr bwMode="auto">
          <a:xfrm>
            <a:off x="5072066" y="1357298"/>
            <a:ext cx="3710017" cy="2554132"/>
          </a:xfrm>
          <a:prstGeom prst="rect">
            <a:avLst/>
          </a:prstGeom>
          <a:noFill/>
          <a:ln w="9525">
            <a:noFill/>
            <a:miter lim="800000"/>
            <a:headEnd/>
            <a:tailEnd/>
          </a:ln>
          <a:effectLst/>
        </p:spPr>
      </p:pic>
      <p:sp>
        <p:nvSpPr>
          <p:cNvPr id="41" name="TextBox 40"/>
          <p:cNvSpPr txBox="1"/>
          <p:nvPr/>
        </p:nvSpPr>
        <p:spPr>
          <a:xfrm>
            <a:off x="642909" y="6286520"/>
            <a:ext cx="7313641" cy="307777"/>
          </a:xfrm>
          <a:prstGeom prst="rect">
            <a:avLst/>
          </a:prstGeom>
          <a:noFill/>
        </p:spPr>
        <p:txBody>
          <a:bodyPr wrap="square" rtlCol="0">
            <a:spAutoFit/>
          </a:bodyPr>
          <a:lstStyle/>
          <a:p>
            <a:r>
              <a:rPr lang="en-US" sz="1400" dirty="0" smtClean="0">
                <a:solidFill>
                  <a:srgbClr val="C00000"/>
                </a:solidFill>
                <a:latin typeface="Segoe" pitchFamily="34" charset="0"/>
              </a:rPr>
              <a:t>HP whitepaper: Power regulator for </a:t>
            </a:r>
            <a:r>
              <a:rPr lang="en-US" sz="1400" dirty="0" err="1" smtClean="0">
                <a:solidFill>
                  <a:srgbClr val="C00000"/>
                </a:solidFill>
                <a:latin typeface="Segoe" pitchFamily="34" charset="0"/>
              </a:rPr>
              <a:t>ProLiant</a:t>
            </a:r>
            <a:r>
              <a:rPr lang="en-US" sz="1400" dirty="0" smtClean="0">
                <a:solidFill>
                  <a:srgbClr val="C00000"/>
                </a:solidFill>
                <a:latin typeface="Segoe" pitchFamily="34" charset="0"/>
              </a:rPr>
              <a:t> servers, 3</a:t>
            </a:r>
            <a:r>
              <a:rPr lang="en-US" sz="1400" baseline="30000" dirty="0" smtClean="0">
                <a:solidFill>
                  <a:srgbClr val="C00000"/>
                </a:solidFill>
                <a:latin typeface="Segoe" pitchFamily="34" charset="0"/>
              </a:rPr>
              <a:t>rd</a:t>
            </a:r>
            <a:r>
              <a:rPr lang="en-US" sz="1400" dirty="0" smtClean="0">
                <a:solidFill>
                  <a:srgbClr val="C00000"/>
                </a:solidFill>
                <a:latin typeface="Segoe" pitchFamily="34" charset="0"/>
              </a:rPr>
              <a:t> edition 02/2007 www.hp.com</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48718" cy="664797"/>
          </a:xfrm>
        </p:spPr>
        <p:txBody>
          <a:bodyPr/>
          <a:lstStyle/>
          <a:p>
            <a:r>
              <a:rPr smtClean="0"/>
              <a:t>Savings summary for servers</a:t>
            </a:r>
            <a:endParaRPr/>
          </a:p>
        </p:txBody>
      </p:sp>
      <p:sp>
        <p:nvSpPr>
          <p:cNvPr id="3" name="Text Placeholder 2"/>
          <p:cNvSpPr>
            <a:spLocks noGrp="1"/>
          </p:cNvSpPr>
          <p:nvPr>
            <p:ph type="body" sz="quarter" idx="10"/>
          </p:nvPr>
        </p:nvSpPr>
        <p:spPr>
          <a:xfrm>
            <a:off x="381000" y="1411552"/>
            <a:ext cx="8382000" cy="4499693"/>
          </a:xfrm>
        </p:spPr>
        <p:txBody>
          <a:bodyPr/>
          <a:lstStyle/>
          <a:p>
            <a:r>
              <a:rPr lang="en-US" dirty="0" smtClean="0"/>
              <a:t>Efficient (dynamic) hardware is the key</a:t>
            </a:r>
          </a:p>
          <a:p>
            <a:r>
              <a:rPr lang="en-US" dirty="0" smtClean="0"/>
              <a:t>Activate free Windows software features</a:t>
            </a:r>
          </a:p>
          <a:p>
            <a:r>
              <a:rPr lang="en-US" dirty="0" smtClean="0"/>
              <a:t>Now do the math</a:t>
            </a:r>
          </a:p>
          <a:p>
            <a:pPr lvl="1"/>
            <a:r>
              <a:rPr lang="en-US" dirty="0" smtClean="0"/>
              <a:t>2 M Server shipped in Q2-07. Assume 50% runs on Windows. If each of them would save 12%: </a:t>
            </a:r>
            <a:br>
              <a:rPr lang="en-US" dirty="0" smtClean="0"/>
            </a:br>
            <a:r>
              <a:rPr lang="en-US" b="1" i="1" dirty="0" smtClean="0"/>
              <a:t>	420 </a:t>
            </a:r>
            <a:r>
              <a:rPr lang="en-US" b="1" i="1" dirty="0" err="1" smtClean="0"/>
              <a:t>GWh</a:t>
            </a:r>
            <a:r>
              <a:rPr lang="en-US" b="1" i="1" dirty="0" smtClean="0"/>
              <a:t> savings per year!</a:t>
            </a:r>
          </a:p>
          <a:p>
            <a:pPr lvl="1"/>
            <a:r>
              <a:rPr lang="en-US" dirty="0" smtClean="0"/>
              <a:t>Even for smaller customers (30 servers)</a:t>
            </a:r>
            <a:br>
              <a:rPr lang="en-US" dirty="0" smtClean="0"/>
            </a:br>
            <a:r>
              <a:rPr lang="en-US" dirty="0" smtClean="0"/>
              <a:t>the savings might be noticeable!</a:t>
            </a:r>
            <a:br>
              <a:rPr lang="en-US" dirty="0" smtClean="0"/>
            </a:br>
            <a:r>
              <a:rPr lang="en-US" sz="2800" b="1" i="1" dirty="0" smtClean="0"/>
              <a:t>“Save 12% energy = same as 3-4 servers”</a:t>
            </a:r>
          </a:p>
          <a:p>
            <a:pPr lvl="1">
              <a:buNone/>
            </a:pPr>
            <a:r>
              <a:rPr lang="en-US" dirty="0" smtClean="0"/>
              <a:t> 		</a:t>
            </a:r>
            <a:r>
              <a:rPr lang="en-US" sz="1400" dirty="0" smtClean="0">
                <a:solidFill>
                  <a:srgbClr val="C00000"/>
                </a:solidFill>
                <a:latin typeface="Segoe" pitchFamily="34" charset="0"/>
              </a:rPr>
              <a:t>This does NOT include additional savings for cooling etc!</a:t>
            </a:r>
            <a:endParaRPr lang="en-US" sz="1400" dirty="0">
              <a:solidFill>
                <a:srgbClr val="C00000"/>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linds(horizontal)">
                                      <p:cBhvr>
                                        <p:cTn id="14" dur="500"/>
                                        <p:tgtEl>
                                          <p:spTgt spid="3">
                                            <p:txEl>
                                              <p:pRg st="4" end="4"/>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Tips for </a:t>
            </a:r>
            <a:br>
              <a:rPr lang="en-US" dirty="0" smtClean="0"/>
            </a:br>
            <a:r>
              <a:rPr lang="en-US" i="1" dirty="0" smtClean="0"/>
              <a:t>The Green Client</a:t>
            </a:r>
            <a:endParaRPr lang="en-US" i="1"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Clients vary dramatcially in their needs</a:t>
            </a:r>
            <a:endParaRPr sz="4000"/>
          </a:p>
        </p:txBody>
      </p:sp>
      <p:sp>
        <p:nvSpPr>
          <p:cNvPr id="3" name="Text Placeholder 2"/>
          <p:cNvSpPr>
            <a:spLocks noGrp="1"/>
          </p:cNvSpPr>
          <p:nvPr>
            <p:ph type="body" sz="quarter" idx="10"/>
          </p:nvPr>
        </p:nvSpPr>
        <p:spPr>
          <a:xfrm>
            <a:off x="571472" y="5429264"/>
            <a:ext cx="7715304" cy="735586"/>
          </a:xfrm>
        </p:spPr>
        <p:txBody>
          <a:bodyPr/>
          <a:lstStyle/>
          <a:p>
            <a:pPr algn="ctr">
              <a:buNone/>
            </a:pPr>
            <a:r>
              <a:rPr lang="en-US" sz="1400" dirty="0" smtClean="0">
                <a:solidFill>
                  <a:srgbClr val="C00000"/>
                </a:solidFill>
                <a:latin typeface="Segoe" pitchFamily="34" charset="0"/>
              </a:rPr>
              <a:t>Vendor information, average about several models</a:t>
            </a:r>
          </a:p>
          <a:p>
            <a:pPr algn="ctr">
              <a:buNone/>
            </a:pPr>
            <a:r>
              <a:rPr lang="en-US" dirty="0" smtClean="0"/>
              <a:t>Do your PCs run 24 by 7? If so, why?</a:t>
            </a:r>
            <a:endParaRPr lang="en-US" dirty="0"/>
          </a:p>
        </p:txBody>
      </p:sp>
      <p:graphicFrame>
        <p:nvGraphicFramePr>
          <p:cNvPr id="4" name="Table 3"/>
          <p:cNvGraphicFramePr>
            <a:graphicFrameLocks noGrp="1"/>
          </p:cNvGraphicFramePr>
          <p:nvPr/>
        </p:nvGraphicFramePr>
        <p:xfrm>
          <a:off x="642910" y="1397000"/>
          <a:ext cx="7858180" cy="3943955"/>
        </p:xfrm>
        <a:graphic>
          <a:graphicData uri="http://schemas.openxmlformats.org/drawingml/2006/table">
            <a:tbl>
              <a:tblPr firstRow="1" bandRow="1">
                <a:tableStyleId>{1E171933-4619-4E11-9A3F-F7608DF75F80}</a:tableStyleId>
              </a:tblPr>
              <a:tblGrid>
                <a:gridCol w="1857388"/>
                <a:gridCol w="1285884"/>
                <a:gridCol w="1571636"/>
                <a:gridCol w="1571636"/>
                <a:gridCol w="1571636"/>
              </a:tblGrid>
              <a:tr h="804007">
                <a:tc>
                  <a:txBody>
                    <a:bodyPr/>
                    <a:lstStyle/>
                    <a:p>
                      <a:pPr algn="ctr"/>
                      <a:r>
                        <a:rPr lang="en-US" dirty="0" smtClean="0"/>
                        <a:t>Device</a:t>
                      </a:r>
                      <a:endParaRPr lang="en-US" dirty="0"/>
                    </a:p>
                  </a:txBody>
                  <a:tcPr anchor="ctr"/>
                </a:tc>
                <a:tc>
                  <a:txBody>
                    <a:bodyPr/>
                    <a:lstStyle/>
                    <a:p>
                      <a:pPr algn="ctr"/>
                      <a:r>
                        <a:rPr lang="en-US" dirty="0" smtClean="0"/>
                        <a:t>Off (W)</a:t>
                      </a:r>
                      <a:endParaRPr lang="en-US" dirty="0"/>
                    </a:p>
                  </a:txBody>
                  <a:tcPr anchor="ctr"/>
                </a:tc>
                <a:tc>
                  <a:txBody>
                    <a:bodyPr/>
                    <a:lstStyle/>
                    <a:p>
                      <a:pPr algn="ctr"/>
                      <a:r>
                        <a:rPr lang="en-US" dirty="0" smtClean="0"/>
                        <a:t>Sleep (W)</a:t>
                      </a:r>
                      <a:endParaRPr lang="en-US" dirty="0"/>
                    </a:p>
                  </a:txBody>
                  <a:tcPr anchor="ctr"/>
                </a:tc>
                <a:tc>
                  <a:txBody>
                    <a:bodyPr/>
                    <a:lstStyle/>
                    <a:p>
                      <a:pPr algn="ctr"/>
                      <a:r>
                        <a:rPr lang="en-US" dirty="0" smtClean="0"/>
                        <a:t>Idle (w)</a:t>
                      </a:r>
                      <a:endParaRPr lang="en-US" dirty="0"/>
                    </a:p>
                  </a:txBody>
                  <a:tcPr anchor="ctr"/>
                </a:tc>
                <a:tc>
                  <a:txBody>
                    <a:bodyPr/>
                    <a:lstStyle/>
                    <a:p>
                      <a:pPr algn="ctr"/>
                      <a:r>
                        <a:rPr lang="en-US" dirty="0" smtClean="0"/>
                        <a:t>Use</a:t>
                      </a:r>
                      <a:r>
                        <a:rPr lang="en-US" baseline="0" dirty="0" smtClean="0"/>
                        <a:t> (w)</a:t>
                      </a:r>
                      <a:endParaRPr lang="en-US" dirty="0"/>
                    </a:p>
                  </a:txBody>
                  <a:tcPr anchor="ctr"/>
                </a:tc>
              </a:tr>
              <a:tr h="727927">
                <a:tc>
                  <a:txBody>
                    <a:bodyPr/>
                    <a:lstStyle/>
                    <a:p>
                      <a:r>
                        <a:rPr lang="en-US" dirty="0" err="1" smtClean="0"/>
                        <a:t>Busines</a:t>
                      </a:r>
                      <a:r>
                        <a:rPr lang="en-US" dirty="0" smtClean="0"/>
                        <a:t> PC</a:t>
                      </a:r>
                      <a:endParaRPr lang="en-US" dirty="0"/>
                    </a:p>
                  </a:txBody>
                  <a:tcPr anchor="ctr"/>
                </a:tc>
                <a:tc>
                  <a:txBody>
                    <a:bodyPr/>
                    <a:lstStyle/>
                    <a:p>
                      <a:pPr algn="ctr"/>
                      <a:r>
                        <a:rPr lang="en-US" dirty="0" smtClean="0"/>
                        <a:t>2-3 (8)</a:t>
                      </a:r>
                      <a:endParaRPr lang="en-US" dirty="0"/>
                    </a:p>
                  </a:txBody>
                  <a:tcPr anchor="ctr"/>
                </a:tc>
                <a:tc>
                  <a:txBody>
                    <a:bodyPr/>
                    <a:lstStyle/>
                    <a:p>
                      <a:pPr algn="ctr"/>
                      <a:r>
                        <a:rPr lang="en-US" dirty="0" smtClean="0"/>
                        <a:t>3-4 (8)</a:t>
                      </a:r>
                      <a:endParaRPr lang="en-US" dirty="0"/>
                    </a:p>
                  </a:txBody>
                  <a:tcPr anchor="ctr"/>
                </a:tc>
                <a:tc>
                  <a:txBody>
                    <a:bodyPr/>
                    <a:lstStyle/>
                    <a:p>
                      <a:pPr algn="ctr"/>
                      <a:r>
                        <a:rPr lang="en-US" dirty="0" smtClean="0"/>
                        <a:t>50-60</a:t>
                      </a:r>
                      <a:endParaRPr lang="en-US" dirty="0"/>
                    </a:p>
                  </a:txBody>
                  <a:tcPr anchor="ctr"/>
                </a:tc>
                <a:tc>
                  <a:txBody>
                    <a:bodyPr/>
                    <a:lstStyle/>
                    <a:p>
                      <a:pPr algn="ctr"/>
                      <a:r>
                        <a:rPr lang="en-US" dirty="0" smtClean="0"/>
                        <a:t>100-120</a:t>
                      </a:r>
                      <a:endParaRPr lang="en-US" dirty="0"/>
                    </a:p>
                  </a:txBody>
                  <a:tcPr anchor="ctr"/>
                </a:tc>
              </a:tr>
              <a:tr h="804007">
                <a:tc>
                  <a:txBody>
                    <a:bodyPr/>
                    <a:lstStyle/>
                    <a:p>
                      <a:r>
                        <a:rPr lang="en-US" dirty="0" smtClean="0"/>
                        <a:t>Barebones</a:t>
                      </a:r>
                      <a:endParaRPr lang="en-US" dirty="0"/>
                    </a:p>
                  </a:txBody>
                  <a:tcPr anchor="ctr"/>
                </a:tc>
                <a:tc>
                  <a:txBody>
                    <a:bodyPr/>
                    <a:lstStyle/>
                    <a:p>
                      <a:pPr algn="ctr"/>
                      <a:r>
                        <a:rPr lang="en-US" dirty="0" smtClean="0"/>
                        <a:t>2,5-5</a:t>
                      </a:r>
                      <a:endParaRPr lang="en-US" dirty="0"/>
                    </a:p>
                  </a:txBody>
                  <a:tcPr anchor="ctr"/>
                </a:tc>
                <a:tc>
                  <a:txBody>
                    <a:bodyPr/>
                    <a:lstStyle/>
                    <a:p>
                      <a:pPr algn="ctr"/>
                      <a:r>
                        <a:rPr lang="en-US" dirty="0" smtClean="0"/>
                        <a:t>3-4 (8)</a:t>
                      </a:r>
                      <a:endParaRPr lang="en-US" dirty="0"/>
                    </a:p>
                  </a:txBody>
                  <a:tcPr anchor="ctr"/>
                </a:tc>
                <a:tc>
                  <a:txBody>
                    <a:bodyPr/>
                    <a:lstStyle/>
                    <a:p>
                      <a:pPr algn="ctr"/>
                      <a:r>
                        <a:rPr lang="en-US" dirty="0" smtClean="0"/>
                        <a:t>50-60</a:t>
                      </a:r>
                      <a:endParaRPr lang="en-US" dirty="0"/>
                    </a:p>
                  </a:txBody>
                  <a:tcPr anchor="ctr"/>
                </a:tc>
                <a:tc>
                  <a:txBody>
                    <a:bodyPr/>
                    <a:lstStyle/>
                    <a:p>
                      <a:pPr algn="ctr"/>
                      <a:r>
                        <a:rPr lang="en-US" dirty="0" smtClean="0"/>
                        <a:t>-300</a:t>
                      </a:r>
                      <a:endParaRPr lang="en-US" dirty="0"/>
                    </a:p>
                  </a:txBody>
                  <a:tcPr anchor="ctr"/>
                </a:tc>
              </a:tr>
              <a:tr h="804007">
                <a:tc>
                  <a:txBody>
                    <a:bodyPr/>
                    <a:lstStyle/>
                    <a:p>
                      <a:r>
                        <a:rPr lang="en-US" dirty="0" smtClean="0"/>
                        <a:t>Laptops</a:t>
                      </a:r>
                      <a:endParaRPr lang="en-US" dirty="0"/>
                    </a:p>
                  </a:txBody>
                  <a:tcPr anchor="ctr"/>
                </a:tc>
                <a:tc>
                  <a:txBody>
                    <a:bodyPr/>
                    <a:lstStyle/>
                    <a:p>
                      <a:pPr algn="ctr"/>
                      <a:r>
                        <a:rPr lang="en-US" dirty="0" smtClean="0"/>
                        <a:t>&lt;1</a:t>
                      </a:r>
                      <a:endParaRPr lang="en-US" dirty="0"/>
                    </a:p>
                  </a:txBody>
                  <a:tcPr anchor="ctr"/>
                </a:tc>
                <a:tc>
                  <a:txBody>
                    <a:bodyPr/>
                    <a:lstStyle/>
                    <a:p>
                      <a:pPr algn="ctr"/>
                      <a:r>
                        <a:rPr lang="en-US" dirty="0" smtClean="0"/>
                        <a:t>&lt;1</a:t>
                      </a:r>
                      <a:endParaRPr lang="en-US" dirty="0"/>
                    </a:p>
                  </a:txBody>
                  <a:tcPr anchor="ctr"/>
                </a:tc>
                <a:tc>
                  <a:txBody>
                    <a:bodyPr/>
                    <a:lstStyle/>
                    <a:p>
                      <a:pPr algn="ctr"/>
                      <a:r>
                        <a:rPr lang="en-US" dirty="0" smtClean="0"/>
                        <a:t>15-30</a:t>
                      </a:r>
                      <a:endParaRPr lang="en-US" dirty="0"/>
                    </a:p>
                  </a:txBody>
                  <a:tcPr anchor="ctr"/>
                </a:tc>
                <a:tc>
                  <a:txBody>
                    <a:bodyPr/>
                    <a:lstStyle/>
                    <a:p>
                      <a:pPr algn="ctr"/>
                      <a:r>
                        <a:rPr lang="en-US" dirty="0" smtClean="0"/>
                        <a:t>20-50</a:t>
                      </a:r>
                      <a:endParaRPr lang="en-US" dirty="0"/>
                    </a:p>
                  </a:txBody>
                  <a:tcPr anchor="ctr"/>
                </a:tc>
              </a:tr>
              <a:tr h="804007">
                <a:tc>
                  <a:txBody>
                    <a:bodyPr/>
                    <a:lstStyle/>
                    <a:p>
                      <a:r>
                        <a:rPr lang="en-US" dirty="0" smtClean="0"/>
                        <a:t>High end graphic cards</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50-80</a:t>
                      </a:r>
                      <a:endParaRPr lang="en-US" dirty="0"/>
                    </a:p>
                  </a:txBody>
                  <a:tcPr anchor="ctr"/>
                </a:tc>
                <a:tc>
                  <a:txBody>
                    <a:bodyPr/>
                    <a:lstStyle/>
                    <a:p>
                      <a:pPr algn="ctr"/>
                      <a:r>
                        <a:rPr lang="en-US" dirty="0" smtClean="0"/>
                        <a:t>200-240</a:t>
                      </a:r>
                      <a:endParaRPr lang="en-US" dirty="0"/>
                    </a:p>
                  </a:txBody>
                  <a:tcPr anchor="ctr"/>
                </a:tc>
              </a:tr>
            </a:tbl>
          </a:graphicData>
        </a:graphic>
      </p:graphicFrame>
      <p:sp>
        <p:nvSpPr>
          <p:cNvPr id="6" name="Explosion 2 5"/>
          <p:cNvSpPr/>
          <p:nvPr/>
        </p:nvSpPr>
        <p:spPr bwMode="auto">
          <a:xfrm>
            <a:off x="6929454" y="3500438"/>
            <a:ext cx="1714480" cy="1143008"/>
          </a:xfrm>
          <a:prstGeom prst="irregularSeal2">
            <a:avLst/>
          </a:prstGeom>
          <a:noFill/>
          <a:ln w="76200">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5" name="Explosion 2 4"/>
          <p:cNvSpPr/>
          <p:nvPr/>
        </p:nvSpPr>
        <p:spPr bwMode="auto">
          <a:xfrm rot="875315">
            <a:off x="6908590" y="4422570"/>
            <a:ext cx="1779327" cy="1013257"/>
          </a:xfrm>
          <a:prstGeom prst="irregularSeal2">
            <a:avLst/>
          </a:prstGeom>
          <a:noFill/>
          <a:ln w="762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pic>
        <p:nvPicPr>
          <p:cNvPr id="7" name="Picture 4" descr="C:\Program Files\Microsoft Resource DVD Artwork\DVD_ART\Artwork_Imagery\Photos_for_PPT\Photo_backgrounds\Miscellaneous\transparent lightbulb blue.png"/>
          <p:cNvPicPr>
            <a:picLocks noChangeAspect="1" noChangeArrowheads="1"/>
          </p:cNvPicPr>
          <p:nvPr/>
        </p:nvPicPr>
        <p:blipFill>
          <a:blip r:embed="rId3" cstate="screen"/>
          <a:srcRect/>
          <a:stretch>
            <a:fillRect/>
          </a:stretch>
        </p:blipFill>
        <p:spPr bwMode="auto">
          <a:xfrm>
            <a:off x="7572396" y="5429264"/>
            <a:ext cx="921912" cy="1336350"/>
          </a:xfrm>
          <a:prstGeom prst="rect">
            <a:avLst/>
          </a:prstGeom>
          <a:noFill/>
        </p:spPr>
      </p:pic>
      <p:pic>
        <p:nvPicPr>
          <p:cNvPr id="8" name="Picture 3" descr="C:\Program Files\Microsoft Resource DVD Artwork\DVD_ART\Artwork_Imagery\Shapes and Graphics\Innovation - ideas\light bulb.png"/>
          <p:cNvPicPr>
            <a:picLocks noChangeAspect="1" noChangeArrowheads="1"/>
          </p:cNvPicPr>
          <p:nvPr/>
        </p:nvPicPr>
        <p:blipFill>
          <a:blip r:embed="rId4" cstate="screen"/>
          <a:srcRect/>
          <a:stretch>
            <a:fillRect/>
          </a:stretch>
        </p:blipFill>
        <p:spPr bwMode="auto">
          <a:xfrm>
            <a:off x="7643834" y="5429264"/>
            <a:ext cx="813680" cy="115053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500"/>
                            </p:stCondLst>
                            <p:childTnLst>
                              <p:par>
                                <p:cTn id="8" presetID="35" presetClass="emph" presetSubtype="0" repeatCount="indefinite" fill="hold" nodeType="afterEffect">
                                  <p:stCondLst>
                                    <p:cond delay="1000"/>
                                  </p:stCondLst>
                                  <p:childTnLst>
                                    <p:anim calcmode="discrete" valueType="str">
                                      <p:cBhvr>
                                        <p:cTn id="9" dur="5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553998"/>
          </a:xfrm>
        </p:spPr>
        <p:txBody>
          <a:bodyPr/>
          <a:lstStyle/>
          <a:p>
            <a:r>
              <a:rPr lang="en-US" sz="4000" dirty="0" smtClean="0"/>
              <a:t>Clients consume differently than servers</a:t>
            </a:r>
            <a:endParaRPr lang="en-US" sz="40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7" name="Picture 3"/>
          <p:cNvPicPr>
            <a:picLocks noChangeAspect="1" noChangeArrowheads="1"/>
          </p:cNvPicPr>
          <p:nvPr/>
        </p:nvPicPr>
        <p:blipFill>
          <a:blip r:embed="rId3"/>
          <a:srcRect/>
          <a:stretch>
            <a:fillRect/>
          </a:stretch>
        </p:blipFill>
        <p:spPr bwMode="auto">
          <a:xfrm>
            <a:off x="1438275" y="814389"/>
            <a:ext cx="5848369" cy="4879566"/>
          </a:xfrm>
          <a:prstGeom prst="rect">
            <a:avLst/>
          </a:prstGeom>
          <a:noFill/>
          <a:ln w="9525">
            <a:noFill/>
            <a:miter lim="800000"/>
            <a:headEnd/>
            <a:tailEnd/>
          </a:ln>
          <a:effectLst/>
        </p:spPr>
      </p:pic>
      <p:sp>
        <p:nvSpPr>
          <p:cNvPr id="6" name="TextBox 5"/>
          <p:cNvSpPr txBox="1"/>
          <p:nvPr/>
        </p:nvSpPr>
        <p:spPr>
          <a:xfrm>
            <a:off x="1428728" y="5715016"/>
            <a:ext cx="6866816" cy="523220"/>
          </a:xfrm>
          <a:prstGeom prst="rect">
            <a:avLst/>
          </a:prstGeom>
          <a:noFill/>
        </p:spPr>
        <p:txBody>
          <a:bodyPr wrap="none" rtlCol="0">
            <a:spAutoFit/>
          </a:bodyPr>
          <a:lstStyle/>
          <a:p>
            <a:r>
              <a:rPr lang="en-US" sz="1400" dirty="0" smtClean="0">
                <a:solidFill>
                  <a:srgbClr val="C00000"/>
                </a:solidFill>
                <a:latin typeface="Segoe" pitchFamily="34" charset="0"/>
              </a:rPr>
              <a:t>The Battery Life Challenge - Balancing Performance and Power (Intel Corporation)</a:t>
            </a:r>
            <a:br>
              <a:rPr lang="en-US" sz="1400" dirty="0" smtClean="0">
                <a:solidFill>
                  <a:srgbClr val="C00000"/>
                </a:solidFill>
                <a:latin typeface="Segoe" pitchFamily="34" charset="0"/>
              </a:rPr>
            </a:br>
            <a:r>
              <a:rPr lang="en-US" sz="1400" dirty="0" smtClean="0">
                <a:solidFill>
                  <a:srgbClr val="C00000"/>
                </a:solidFill>
                <a:latin typeface="Segoe" pitchFamily="34" charset="0"/>
                <a:hlinkClick r:id="rId4"/>
              </a:rPr>
              <a:t>http://onlinetoolkit.intel.com/docs/busi/ExtendingBatteryLifeWP.pdf</a:t>
            </a:r>
            <a:endParaRPr lang="en-US" sz="1400" dirty="0">
              <a:solidFill>
                <a:srgbClr val="C00000"/>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3600" dirty="0" smtClean="0"/>
              <a:t>Biggest saving potential: “switch off” the PCs </a:t>
            </a:r>
            <a:r>
              <a:rPr sz="3600" smtClean="0"/>
              <a:t>when you don't need them: Vista sleep mode</a:t>
            </a:r>
            <a:endParaRPr lang="en-US" sz="3600" dirty="0"/>
          </a:p>
        </p:txBody>
      </p:sp>
      <p:sp>
        <p:nvSpPr>
          <p:cNvPr id="3" name="Text Placeholder 2"/>
          <p:cNvSpPr>
            <a:spLocks noGrp="1"/>
          </p:cNvSpPr>
          <p:nvPr>
            <p:ph type="body" sz="quarter" idx="10"/>
          </p:nvPr>
        </p:nvSpPr>
        <p:spPr>
          <a:xfrm>
            <a:off x="381000" y="1411552"/>
            <a:ext cx="8763000" cy="4998291"/>
          </a:xfrm>
        </p:spPr>
        <p:txBody>
          <a:bodyPr/>
          <a:lstStyle/>
          <a:p>
            <a:r>
              <a:rPr lang="en-US" dirty="0" smtClean="0"/>
              <a:t>“Switch off” means not always “shut down”</a:t>
            </a:r>
          </a:p>
          <a:p>
            <a:pPr lvl="1"/>
            <a:r>
              <a:rPr lang="en-US" dirty="0" smtClean="0"/>
              <a:t>Since Windows 2000: Standby and hibernate</a:t>
            </a:r>
          </a:p>
          <a:p>
            <a:pPr lvl="1"/>
            <a:r>
              <a:rPr lang="en-US" dirty="0" smtClean="0"/>
              <a:t>Windows Vista sleep mode is very efficient</a:t>
            </a:r>
          </a:p>
          <a:p>
            <a:pPr lvl="2"/>
            <a:r>
              <a:rPr lang="en-US" dirty="0" smtClean="0"/>
              <a:t>Single concept of Sleep to avoid user confusion</a:t>
            </a:r>
            <a:endParaRPr lang="de-CH" sz="2800" dirty="0" smtClean="0"/>
          </a:p>
          <a:p>
            <a:pPr lvl="2"/>
            <a:r>
              <a:rPr lang="en-US" dirty="0" smtClean="0"/>
              <a:t>On desktops hybrid sleep saves state to disk as well</a:t>
            </a:r>
            <a:endParaRPr lang="de-CH" sz="2800" dirty="0" smtClean="0"/>
          </a:p>
          <a:p>
            <a:pPr lvl="3"/>
            <a:r>
              <a:rPr lang="en-US" dirty="0" smtClean="0"/>
              <a:t>Prevents data loss in case of a power failure</a:t>
            </a:r>
          </a:p>
          <a:p>
            <a:r>
              <a:rPr lang="en-US" dirty="0" smtClean="0"/>
              <a:t>Systems management is no longer an excuse to let your desktops run 24 x 7</a:t>
            </a:r>
          </a:p>
          <a:p>
            <a:pPr lvl="1"/>
            <a:r>
              <a:rPr lang="en-US" dirty="0" smtClean="0"/>
              <a:t>SC Configuration Manager 2007 comes with </a:t>
            </a:r>
            <a:r>
              <a:rPr lang="en-US" dirty="0" err="1" smtClean="0"/>
              <a:t>WakeOnLAN</a:t>
            </a:r>
            <a:r>
              <a:rPr lang="en-US" dirty="0" smtClean="0"/>
              <a:t>, maintenance windows</a:t>
            </a:r>
          </a:p>
          <a:p>
            <a:r>
              <a:rPr lang="en-US" dirty="0" smtClean="0"/>
              <a:t>You don’t have to depend on your users!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Are you switching off the lights at home?</a:t>
            </a:r>
            <a:endParaRPr sz="4000"/>
          </a:p>
        </p:txBody>
      </p:sp>
      <p:pic>
        <p:nvPicPr>
          <p:cNvPr id="1029" name="Picture 5" descr="C:\Program Files\Microsoft Resource DVD Artwork\DVD_ART\Artwork_Imagery\Shapes and Graphics\Buidlings and dwellings\house green.png"/>
          <p:cNvPicPr>
            <a:picLocks noChangeAspect="1" noChangeArrowheads="1"/>
          </p:cNvPicPr>
          <p:nvPr/>
        </p:nvPicPr>
        <p:blipFill>
          <a:blip r:embed="rId3"/>
          <a:srcRect/>
          <a:stretch>
            <a:fillRect/>
          </a:stretch>
        </p:blipFill>
        <p:spPr bwMode="auto">
          <a:xfrm>
            <a:off x="357158" y="928670"/>
            <a:ext cx="2899400" cy="2899400"/>
          </a:xfrm>
          <a:prstGeom prst="rect">
            <a:avLst/>
          </a:prstGeom>
          <a:noFill/>
        </p:spPr>
      </p:pic>
      <p:pic>
        <p:nvPicPr>
          <p:cNvPr id="1028" name="Picture 4" descr="C:\Program Files\Microsoft Resource DVD Artwork\DVD_ART\Artwork_Imagery\Photos_for_PPT\Photo_backgrounds\Miscellaneous\transparent lightbulb blue.png"/>
          <p:cNvPicPr>
            <a:picLocks noChangeAspect="1" noChangeArrowheads="1"/>
          </p:cNvPicPr>
          <p:nvPr/>
        </p:nvPicPr>
        <p:blipFill>
          <a:blip r:embed="rId4" cstate="screen"/>
          <a:srcRect/>
          <a:stretch>
            <a:fillRect/>
          </a:stretch>
        </p:blipFill>
        <p:spPr bwMode="auto">
          <a:xfrm>
            <a:off x="3357554" y="1285860"/>
            <a:ext cx="921912" cy="1336350"/>
          </a:xfrm>
          <a:prstGeom prst="rect">
            <a:avLst/>
          </a:prstGeom>
          <a:noFill/>
        </p:spPr>
      </p:pic>
      <p:pic>
        <p:nvPicPr>
          <p:cNvPr id="1027" name="Picture 3" descr="C:\Program Files\Microsoft Resource DVD Artwork\DVD_ART\Artwork_Imagery\Shapes and Graphics\Innovation - ideas\light bulb.png"/>
          <p:cNvPicPr>
            <a:picLocks noChangeAspect="1" noChangeArrowheads="1"/>
          </p:cNvPicPr>
          <p:nvPr/>
        </p:nvPicPr>
        <p:blipFill>
          <a:blip r:embed="rId5" cstate="screen"/>
          <a:srcRect/>
          <a:stretch>
            <a:fillRect/>
          </a:stretch>
        </p:blipFill>
        <p:spPr bwMode="auto">
          <a:xfrm>
            <a:off x="3428992" y="1285860"/>
            <a:ext cx="813680" cy="1150539"/>
          </a:xfrm>
          <a:prstGeom prst="rect">
            <a:avLst/>
          </a:prstGeom>
          <a:noFill/>
        </p:spPr>
      </p:pic>
      <p:sp>
        <p:nvSpPr>
          <p:cNvPr id="8" name="TextBox 7"/>
          <p:cNvSpPr txBox="1"/>
          <p:nvPr/>
        </p:nvSpPr>
        <p:spPr>
          <a:xfrm>
            <a:off x="786911" y="3643314"/>
            <a:ext cx="7571303" cy="1569660"/>
          </a:xfrm>
          <a:prstGeom prst="rect">
            <a:avLst/>
          </a:prstGeom>
          <a:noFill/>
        </p:spPr>
        <p:txBody>
          <a:bodyPr wrap="none" rtlCol="0">
            <a:spAutoFit/>
          </a:bodyPr>
          <a:lstStyle/>
          <a:p>
            <a:r>
              <a:rPr lang="en-US" sz="2400" dirty="0" smtClean="0"/>
              <a:t>					KWh / year	Costs	</a:t>
            </a:r>
          </a:p>
          <a:p>
            <a:r>
              <a:rPr lang="en-US" sz="2400" dirty="0" smtClean="0"/>
              <a:t>100 W bulb, 24h by 365 days: 	876 KWh	100%</a:t>
            </a:r>
          </a:p>
          <a:p>
            <a:r>
              <a:rPr lang="en-US" sz="2400" dirty="0" smtClean="0"/>
              <a:t>Only use from 18.00 till 24.00:	219 KWh	  25%</a:t>
            </a:r>
          </a:p>
          <a:p>
            <a:r>
              <a:rPr lang="en-US" sz="2400" dirty="0" smtClean="0"/>
              <a:t>Use energy saving bulbs (20W):	  44 KWh	    5%</a:t>
            </a:r>
          </a:p>
        </p:txBody>
      </p:sp>
      <p:pic>
        <p:nvPicPr>
          <p:cNvPr id="1030" name="Picture 6" descr="C:\Program Files\Microsoft Resource DVD Artwork\DVD_ART\Artwork_Imagery\Shapes and Graphics\MSN Illustration Icon\MSN icon money.png"/>
          <p:cNvPicPr>
            <a:picLocks noChangeAspect="1" noChangeArrowheads="1"/>
          </p:cNvPicPr>
          <p:nvPr/>
        </p:nvPicPr>
        <p:blipFill>
          <a:blip r:embed="rId6" cstate="screen"/>
          <a:srcRect/>
          <a:stretch>
            <a:fillRect/>
          </a:stretch>
        </p:blipFill>
        <p:spPr bwMode="auto">
          <a:xfrm>
            <a:off x="6786578" y="1071546"/>
            <a:ext cx="1861535" cy="3043236"/>
          </a:xfrm>
          <a:prstGeom prst="rect">
            <a:avLst/>
          </a:prstGeom>
          <a:noFill/>
        </p:spPr>
      </p:pic>
      <p:pic>
        <p:nvPicPr>
          <p:cNvPr id="1031" name="Picture 7" descr="C:\Program Files\Microsoft Resource DVD Artwork\DVD_ART\Artwork_Imagery\Shapes and Graphics\Symbols\equal.png"/>
          <p:cNvPicPr>
            <a:picLocks noChangeAspect="1" noChangeArrowheads="1"/>
          </p:cNvPicPr>
          <p:nvPr/>
        </p:nvPicPr>
        <p:blipFill>
          <a:blip r:embed="rId7"/>
          <a:srcRect/>
          <a:stretch>
            <a:fillRect/>
          </a:stretch>
        </p:blipFill>
        <p:spPr bwMode="auto">
          <a:xfrm>
            <a:off x="4929190" y="1500174"/>
            <a:ext cx="1214446" cy="903903"/>
          </a:xfrm>
          <a:prstGeom prst="rect">
            <a:avLst/>
          </a:prstGeom>
          <a:noFill/>
        </p:spPr>
      </p:pic>
      <p:sp>
        <p:nvSpPr>
          <p:cNvPr id="9" name="TextBox 8"/>
          <p:cNvSpPr txBox="1"/>
          <p:nvPr/>
        </p:nvSpPr>
        <p:spPr>
          <a:xfrm>
            <a:off x="1214414" y="5357826"/>
            <a:ext cx="6662401" cy="830997"/>
          </a:xfrm>
          <a:prstGeom prst="rect">
            <a:avLst/>
          </a:prstGeom>
          <a:noFill/>
        </p:spPr>
        <p:txBody>
          <a:bodyPr wrap="none" rtlCol="0">
            <a:spAutoFit/>
          </a:bodyPr>
          <a:lstStyle/>
          <a:p>
            <a:r>
              <a:rPr lang="en-US" sz="2400" dirty="0" smtClean="0"/>
              <a:t>Cost reduction (20 </a:t>
            </a:r>
            <a:r>
              <a:rPr lang="en-US" sz="2400" dirty="0" err="1" smtClean="0"/>
              <a:t>Rp</a:t>
            </a:r>
            <a:r>
              <a:rPr lang="en-US" sz="2400" dirty="0" smtClean="0"/>
              <a:t> per KWh):</a:t>
            </a:r>
          </a:p>
          <a:p>
            <a:r>
              <a:rPr lang="en-US" sz="2400" b="1" i="1" dirty="0" smtClean="0"/>
              <a:t>Save 131,40 (166,40) CHF/ year / light bulb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childTnLst>
                                    <p:anim calcmode="discrete" valueType="str">
                                      <p:cBhvr>
                                        <p:cTn id="6" dur="2000" fill="hold"/>
                                        <p:tgtEl>
                                          <p:spTgt spid="10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609398"/>
          </a:xfrm>
        </p:spPr>
        <p:txBody>
          <a:bodyPr/>
          <a:lstStyle/>
          <a:p>
            <a:r>
              <a:rPr lang="en-US" sz="4400" dirty="0" smtClean="0"/>
              <a:t>With Vista, there is central control</a:t>
            </a:r>
            <a:endParaRPr lang="en-US" sz="4400" dirty="0"/>
          </a:p>
        </p:txBody>
      </p:sp>
      <p:sp>
        <p:nvSpPr>
          <p:cNvPr id="3" name="Text Placeholder 2"/>
          <p:cNvSpPr>
            <a:spLocks noGrp="1"/>
          </p:cNvSpPr>
          <p:nvPr>
            <p:ph type="body" sz="quarter" idx="10"/>
          </p:nvPr>
        </p:nvSpPr>
        <p:spPr>
          <a:xfrm>
            <a:off x="381000" y="1411552"/>
            <a:ext cx="8382000" cy="4727448"/>
          </a:xfrm>
        </p:spPr>
        <p:txBody>
          <a:bodyPr/>
          <a:lstStyle/>
          <a:p>
            <a:r>
              <a:rPr lang="en-US" dirty="0" smtClean="0"/>
              <a:t>Like with servers, save processor energy</a:t>
            </a:r>
          </a:p>
          <a:p>
            <a:pPr lvl="1"/>
            <a:r>
              <a:rPr lang="en-US" dirty="0" smtClean="0"/>
              <a:t>Save energy at HD, USB, WLAN PCI-E and display, too!</a:t>
            </a:r>
          </a:p>
          <a:p>
            <a:r>
              <a:rPr lang="en-US" dirty="0" smtClean="0"/>
              <a:t>Sleep mode has faster resume time than hibernate (avg. &lt;2sec compares to 10sec)</a:t>
            </a:r>
          </a:p>
          <a:p>
            <a:pPr lvl="1"/>
            <a:r>
              <a:rPr lang="en-US" dirty="0" smtClean="0"/>
              <a:t>Much better user acceptance</a:t>
            </a:r>
          </a:p>
          <a:p>
            <a:pPr lvl="1"/>
            <a:r>
              <a:rPr lang="en-US" dirty="0" smtClean="0"/>
              <a:t>Use it like your screen saver!</a:t>
            </a:r>
          </a:p>
          <a:p>
            <a:r>
              <a:rPr lang="en-US" dirty="0" smtClean="0"/>
              <a:t>Complete management via group policies</a:t>
            </a:r>
          </a:p>
          <a:p>
            <a:pPr lvl="1"/>
            <a:r>
              <a:rPr lang="en-US" dirty="0" smtClean="0"/>
              <a:t>Default settings save already energy for you</a:t>
            </a:r>
          </a:p>
          <a:p>
            <a:pPr lvl="1"/>
            <a:r>
              <a:rPr lang="en-US" dirty="0" smtClean="0"/>
              <a:t>Customize them for your needs to save more</a:t>
            </a:r>
          </a:p>
        </p:txBody>
      </p:sp>
      <p:pic>
        <p:nvPicPr>
          <p:cNvPr id="5" name="Picture 1"/>
          <p:cNvPicPr>
            <a:picLocks noChangeAspect="1" noChangeArrowheads="1"/>
          </p:cNvPicPr>
          <p:nvPr/>
        </p:nvPicPr>
        <p:blipFill>
          <a:blip r:embed="rId3"/>
          <a:srcRect/>
          <a:stretch>
            <a:fillRect/>
          </a:stretch>
        </p:blipFill>
        <p:spPr bwMode="auto">
          <a:xfrm>
            <a:off x="2301414" y="1010052"/>
            <a:ext cx="4541171" cy="4837895"/>
          </a:xfrm>
          <a:prstGeom prst="rect">
            <a:avLst/>
          </a:prstGeom>
          <a:noFill/>
          <a:ln w="9525">
            <a:noFill/>
            <a:miter lim="800000"/>
            <a:headEnd/>
            <a:tailEnd/>
          </a:ln>
        </p:spPr>
      </p:pic>
      <p:sp>
        <p:nvSpPr>
          <p:cNvPr id="6" name="TextBox 5"/>
          <p:cNvSpPr txBox="1"/>
          <p:nvPr/>
        </p:nvSpPr>
        <p:spPr>
          <a:xfrm>
            <a:off x="1166804" y="6072206"/>
            <a:ext cx="6810391" cy="307777"/>
          </a:xfrm>
          <a:prstGeom prst="rect">
            <a:avLst/>
          </a:prstGeom>
          <a:noFill/>
        </p:spPr>
        <p:txBody>
          <a:bodyPr wrap="none" rtlCol="0">
            <a:spAutoFit/>
          </a:bodyPr>
          <a:lstStyle/>
          <a:p>
            <a:r>
              <a:rPr lang="en-US" sz="1400" dirty="0" smtClean="0">
                <a:solidFill>
                  <a:srgbClr val="C00000"/>
                </a:solidFill>
                <a:latin typeface="Segoe" pitchFamily="34" charset="0"/>
              </a:rPr>
              <a:t>http://www.microsoft.com/whdc/system/pnppwr/powermgmt/Optimize_Power.mspx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smtClean="0"/>
              <a:t>L</a:t>
            </a:r>
            <a:r>
              <a:rPr lang="en-US" sz="4400" dirty="0" err="1" smtClean="0"/>
              <a:t>et’s</a:t>
            </a:r>
            <a:r>
              <a:rPr lang="en-US" sz="4400" dirty="0" smtClean="0"/>
              <a:t> do a simple math for your PC`s:</a:t>
            </a:r>
            <a:endParaRPr lang="en-US" sz="4400" dirty="0"/>
          </a:p>
        </p:txBody>
      </p:sp>
      <p:graphicFrame>
        <p:nvGraphicFramePr>
          <p:cNvPr id="4" name="Content Placeholder 3"/>
          <p:cNvGraphicFramePr>
            <a:graphicFrameLocks noGrp="1"/>
          </p:cNvGraphicFramePr>
          <p:nvPr>
            <p:ph idx="1"/>
          </p:nvPr>
        </p:nvGraphicFramePr>
        <p:xfrm>
          <a:off x="381000" y="1445574"/>
          <a:ext cx="8382000" cy="1483360"/>
        </p:xfrm>
        <a:graphic>
          <a:graphicData uri="http://schemas.openxmlformats.org/drawingml/2006/table">
            <a:tbl>
              <a:tblPr firstRow="1" bandRow="1">
                <a:tableStyleId>{00A15C55-8517-42AA-B614-E9B94910E393}</a:tableStyleId>
              </a:tblPr>
              <a:tblGrid>
                <a:gridCol w="3548058"/>
                <a:gridCol w="1500198"/>
                <a:gridCol w="1643074"/>
                <a:gridCol w="1690670"/>
              </a:tblGrid>
              <a:tr h="370840">
                <a:tc>
                  <a:txBody>
                    <a:bodyPr/>
                    <a:lstStyle/>
                    <a:p>
                      <a:endParaRPr lang="en-US" dirty="0"/>
                    </a:p>
                  </a:txBody>
                  <a:tcPr/>
                </a:tc>
                <a:tc>
                  <a:txBody>
                    <a:bodyPr/>
                    <a:lstStyle/>
                    <a:p>
                      <a:pPr algn="ctr"/>
                      <a:r>
                        <a:rPr lang="en-US" dirty="0" smtClean="0"/>
                        <a:t>Idle (W)</a:t>
                      </a:r>
                      <a:endParaRPr lang="en-US" dirty="0"/>
                    </a:p>
                  </a:txBody>
                  <a:tcPr anchor="ctr"/>
                </a:tc>
                <a:tc>
                  <a:txBody>
                    <a:bodyPr/>
                    <a:lstStyle/>
                    <a:p>
                      <a:pPr marL="0" algn="ctr" defTabSz="914363" rtl="0" eaLnBrk="1" latinLnBrk="0" hangingPunct="1"/>
                      <a:r>
                        <a:rPr lang="en-US" sz="1800" b="1" kern="1200" dirty="0" smtClean="0">
                          <a:solidFill>
                            <a:schemeClr val="lt1"/>
                          </a:solidFill>
                          <a:latin typeface="+mn-lt"/>
                          <a:ea typeface="+mn-ea"/>
                          <a:cs typeface="+mn-cs"/>
                        </a:rPr>
                        <a:t>Sleep(W)</a:t>
                      </a:r>
                      <a:endParaRPr lang="en-US" sz="1800" b="1" kern="1200" dirty="0">
                        <a:solidFill>
                          <a:schemeClr val="lt1"/>
                        </a:solidFill>
                        <a:latin typeface="+mn-lt"/>
                        <a:ea typeface="+mn-ea"/>
                        <a:cs typeface="+mn-cs"/>
                      </a:endParaRPr>
                    </a:p>
                  </a:txBody>
                  <a:tcPr/>
                </a:tc>
                <a:tc>
                  <a:txBody>
                    <a:bodyPr/>
                    <a:lstStyle/>
                    <a:p>
                      <a:pPr marL="0" algn="ctr" defTabSz="914363" rtl="0" eaLnBrk="1" latinLnBrk="0" hangingPunct="1"/>
                      <a:r>
                        <a:rPr lang="en-US" sz="1800" b="1" kern="1200" dirty="0" smtClean="0">
                          <a:solidFill>
                            <a:schemeClr val="lt1"/>
                          </a:solidFill>
                          <a:latin typeface="+mn-lt"/>
                          <a:ea typeface="+mn-ea"/>
                          <a:cs typeface="+mn-cs"/>
                        </a:rPr>
                        <a:t>Savings (W)</a:t>
                      </a:r>
                      <a:endParaRPr lang="en-US" sz="1800" b="1" kern="1200" dirty="0">
                        <a:solidFill>
                          <a:schemeClr val="lt1"/>
                        </a:solidFill>
                        <a:latin typeface="+mn-lt"/>
                        <a:ea typeface="+mn-ea"/>
                        <a:cs typeface="+mn-cs"/>
                      </a:endParaRPr>
                    </a:p>
                  </a:txBody>
                  <a:tcPr/>
                </a:tc>
              </a:tr>
              <a:tr h="370840">
                <a:tc>
                  <a:txBody>
                    <a:bodyPr/>
                    <a:lstStyle/>
                    <a:p>
                      <a:r>
                        <a:rPr lang="en-US" dirty="0" smtClean="0"/>
                        <a:t>Mean of PC Pentium IV</a:t>
                      </a:r>
                      <a:endParaRPr lang="en-US" dirty="0"/>
                    </a:p>
                  </a:txBody>
                  <a:tcPr/>
                </a:tc>
                <a:tc>
                  <a:txBody>
                    <a:bodyPr/>
                    <a:lstStyle/>
                    <a:p>
                      <a:pPr algn="ctr"/>
                      <a:r>
                        <a:rPr lang="en-US" dirty="0" smtClean="0"/>
                        <a:t>67,3</a:t>
                      </a:r>
                      <a:endParaRPr lang="en-US" dirty="0"/>
                    </a:p>
                  </a:txBody>
                  <a:tcPr anchor="ctr"/>
                </a:tc>
                <a:tc>
                  <a:txBody>
                    <a:bodyPr/>
                    <a:lstStyle/>
                    <a:p>
                      <a:pPr marL="0" algn="ctr" defTabSz="914363" rtl="0" eaLnBrk="1" latinLnBrk="0" hangingPunct="1"/>
                      <a:r>
                        <a:rPr lang="en-US" sz="1800" kern="1200" dirty="0" smtClean="0">
                          <a:solidFill>
                            <a:schemeClr val="dk1"/>
                          </a:solidFill>
                          <a:latin typeface="+mn-lt"/>
                          <a:ea typeface="+mn-ea"/>
                          <a:cs typeface="+mn-cs"/>
                        </a:rPr>
                        <a:t>3,3</a:t>
                      </a:r>
                      <a:endParaRPr lang="en-US" sz="1800" kern="1200" dirty="0">
                        <a:solidFill>
                          <a:schemeClr val="dk1"/>
                        </a:solidFill>
                        <a:latin typeface="+mn-lt"/>
                        <a:ea typeface="+mn-ea"/>
                        <a:cs typeface="+mn-cs"/>
                      </a:endParaRPr>
                    </a:p>
                  </a:txBody>
                  <a:tcPr/>
                </a:tc>
                <a:tc>
                  <a:txBody>
                    <a:bodyPr/>
                    <a:lstStyle/>
                    <a:p>
                      <a:pPr marL="0" algn="ctr" defTabSz="914363" rtl="0" eaLnBrk="1" latinLnBrk="0" hangingPunct="1"/>
                      <a:r>
                        <a:rPr lang="en-US" sz="1800" kern="1200" dirty="0" smtClean="0">
                          <a:solidFill>
                            <a:schemeClr val="dk1"/>
                          </a:solidFill>
                          <a:latin typeface="+mn-lt"/>
                          <a:ea typeface="+mn-ea"/>
                          <a:cs typeface="+mn-cs"/>
                        </a:rPr>
                        <a:t>64,0</a:t>
                      </a:r>
                      <a:endParaRPr lang="en-US" sz="1800" kern="1200" dirty="0">
                        <a:solidFill>
                          <a:schemeClr val="dk1"/>
                        </a:solidFill>
                        <a:latin typeface="+mn-lt"/>
                        <a:ea typeface="+mn-ea"/>
                        <a:cs typeface="+mn-cs"/>
                      </a:endParaRPr>
                    </a:p>
                  </a:txBody>
                  <a:tcPr/>
                </a:tc>
              </a:tr>
              <a:tr h="370840">
                <a:tc>
                  <a:txBody>
                    <a:bodyPr/>
                    <a:lstStyle/>
                    <a:p>
                      <a:r>
                        <a:rPr lang="en-US" dirty="0" smtClean="0"/>
                        <a:t>Mean of 17” CRT monitors</a:t>
                      </a:r>
                      <a:endParaRPr lang="en-US" dirty="0"/>
                    </a:p>
                  </a:txBody>
                  <a:tcPr/>
                </a:tc>
                <a:tc>
                  <a:txBody>
                    <a:bodyPr/>
                    <a:lstStyle/>
                    <a:p>
                      <a:pPr algn="ctr"/>
                      <a:r>
                        <a:rPr lang="en-US" dirty="0" smtClean="0"/>
                        <a:t>61,2</a:t>
                      </a:r>
                      <a:endParaRPr lang="en-US" dirty="0"/>
                    </a:p>
                  </a:txBody>
                  <a:tcPr anchor="ctr"/>
                </a:tc>
                <a:tc>
                  <a:txBody>
                    <a:bodyPr/>
                    <a:lstStyle/>
                    <a:p>
                      <a:pPr marL="0" algn="ctr" defTabSz="914363" rtl="0" eaLnBrk="1" latinLnBrk="0" hangingPunct="1"/>
                      <a:r>
                        <a:rPr lang="en-US" sz="1800" kern="1200" dirty="0" smtClean="0">
                          <a:solidFill>
                            <a:schemeClr val="dk1"/>
                          </a:solidFill>
                          <a:latin typeface="+mn-lt"/>
                          <a:ea typeface="+mn-ea"/>
                          <a:cs typeface="+mn-cs"/>
                        </a:rPr>
                        <a:t>1,8</a:t>
                      </a:r>
                      <a:endParaRPr lang="en-US" sz="1800" kern="1200" dirty="0">
                        <a:solidFill>
                          <a:schemeClr val="dk1"/>
                        </a:solidFill>
                        <a:latin typeface="+mn-lt"/>
                        <a:ea typeface="+mn-ea"/>
                        <a:cs typeface="+mn-cs"/>
                      </a:endParaRPr>
                    </a:p>
                  </a:txBody>
                  <a:tcPr/>
                </a:tc>
                <a:tc>
                  <a:txBody>
                    <a:bodyPr/>
                    <a:lstStyle/>
                    <a:p>
                      <a:pPr marL="0" algn="ctr" defTabSz="914363" rtl="0" eaLnBrk="1" latinLnBrk="0" hangingPunct="1"/>
                      <a:r>
                        <a:rPr lang="en-US" sz="1800" kern="1200" dirty="0" smtClean="0">
                          <a:solidFill>
                            <a:schemeClr val="dk1"/>
                          </a:solidFill>
                          <a:latin typeface="+mn-lt"/>
                          <a:ea typeface="+mn-ea"/>
                          <a:cs typeface="+mn-cs"/>
                        </a:rPr>
                        <a:t>59,4</a:t>
                      </a:r>
                      <a:endParaRPr lang="en-US" sz="1800" kern="1200" dirty="0">
                        <a:solidFill>
                          <a:schemeClr val="dk1"/>
                        </a:solidFill>
                        <a:latin typeface="+mn-lt"/>
                        <a:ea typeface="+mn-ea"/>
                        <a:cs typeface="+mn-cs"/>
                      </a:endParaRPr>
                    </a:p>
                  </a:txBody>
                  <a:tcPr/>
                </a:tc>
              </a:tr>
              <a:tr h="370840">
                <a:tc>
                  <a:txBody>
                    <a:bodyPr/>
                    <a:lstStyle/>
                    <a:p>
                      <a:r>
                        <a:rPr lang="en-US" dirty="0" smtClean="0"/>
                        <a:t>Mean of 17” LCD monitors</a:t>
                      </a:r>
                      <a:endParaRPr lang="en-US" dirty="0"/>
                    </a:p>
                  </a:txBody>
                  <a:tcPr/>
                </a:tc>
                <a:tc>
                  <a:txBody>
                    <a:bodyPr/>
                    <a:lstStyle/>
                    <a:p>
                      <a:pPr algn="ctr"/>
                      <a:r>
                        <a:rPr lang="en-US" dirty="0" smtClean="0"/>
                        <a:t>35,3</a:t>
                      </a:r>
                      <a:endParaRPr lang="en-US" dirty="0"/>
                    </a:p>
                  </a:txBody>
                  <a:tcPr anchor="ctr"/>
                </a:tc>
                <a:tc>
                  <a:txBody>
                    <a:bodyPr/>
                    <a:lstStyle/>
                    <a:p>
                      <a:pPr marL="0" algn="ctr" defTabSz="914363" rtl="0" eaLnBrk="1" latinLnBrk="0" hangingPunct="1"/>
                      <a:r>
                        <a:rPr lang="en-US" sz="1800" kern="1200" dirty="0" smtClean="0">
                          <a:solidFill>
                            <a:schemeClr val="dk1"/>
                          </a:solidFill>
                          <a:latin typeface="+mn-lt"/>
                          <a:ea typeface="+mn-ea"/>
                          <a:cs typeface="+mn-cs"/>
                        </a:rPr>
                        <a:t>2,3</a:t>
                      </a:r>
                      <a:endParaRPr lang="en-US" sz="1800" kern="1200" dirty="0">
                        <a:solidFill>
                          <a:schemeClr val="dk1"/>
                        </a:solidFill>
                        <a:latin typeface="+mn-lt"/>
                        <a:ea typeface="+mn-ea"/>
                        <a:cs typeface="+mn-cs"/>
                      </a:endParaRPr>
                    </a:p>
                  </a:txBody>
                  <a:tcPr/>
                </a:tc>
                <a:tc>
                  <a:txBody>
                    <a:bodyPr/>
                    <a:lstStyle/>
                    <a:p>
                      <a:pPr marL="0" algn="ctr" defTabSz="914363" rtl="0" eaLnBrk="1" latinLnBrk="0" hangingPunct="1"/>
                      <a:r>
                        <a:rPr lang="en-US" sz="1800" kern="1200" dirty="0" smtClean="0">
                          <a:solidFill>
                            <a:schemeClr val="dk1"/>
                          </a:solidFill>
                          <a:latin typeface="+mn-lt"/>
                          <a:ea typeface="+mn-ea"/>
                          <a:cs typeface="+mn-cs"/>
                        </a:rPr>
                        <a:t>33,0</a:t>
                      </a:r>
                      <a:endParaRPr lang="en-US" sz="1800" kern="1200" dirty="0">
                        <a:solidFill>
                          <a:schemeClr val="dk1"/>
                        </a:solidFill>
                        <a:latin typeface="+mn-lt"/>
                        <a:ea typeface="+mn-ea"/>
                        <a:cs typeface="+mn-cs"/>
                      </a:endParaRPr>
                    </a:p>
                  </a:txBody>
                  <a:tcPr/>
                </a:tc>
              </a:tr>
            </a:tbl>
          </a:graphicData>
        </a:graphic>
      </p:graphicFrame>
      <p:sp>
        <p:nvSpPr>
          <p:cNvPr id="5" name="TextBox 4"/>
          <p:cNvSpPr txBox="1"/>
          <p:nvPr/>
        </p:nvSpPr>
        <p:spPr>
          <a:xfrm>
            <a:off x="1573422" y="3023242"/>
            <a:ext cx="5997155" cy="1477328"/>
          </a:xfrm>
          <a:prstGeom prst="rect">
            <a:avLst/>
          </a:prstGeom>
          <a:noFill/>
        </p:spPr>
        <p:txBody>
          <a:bodyPr wrap="none" rtlCol="0">
            <a:spAutoFit/>
          </a:bodyPr>
          <a:lstStyle/>
          <a:p>
            <a:r>
              <a:rPr lang="en-US" dirty="0" smtClean="0"/>
              <a:t>Total hours a year: 	24h x 365 	   = 8,760 h</a:t>
            </a:r>
          </a:p>
          <a:p>
            <a:r>
              <a:rPr lang="en-US" dirty="0" smtClean="0"/>
              <a:t>Operating hours a year: 	10h x 5 x 52 weeks = 2,600 h</a:t>
            </a:r>
          </a:p>
          <a:p>
            <a:r>
              <a:rPr lang="en-US" dirty="0" smtClean="0"/>
              <a:t>Nonuse hours per year: 	8,760 h – 2,600 h 	   = 6,160 h</a:t>
            </a:r>
          </a:p>
          <a:p>
            <a:endParaRPr lang="en-US" dirty="0" smtClean="0"/>
          </a:p>
          <a:p>
            <a:r>
              <a:rPr lang="en-US" dirty="0" smtClean="0"/>
              <a:t>Potential energy savings Idle vs. sleep:</a:t>
            </a:r>
          </a:p>
        </p:txBody>
      </p:sp>
      <p:graphicFrame>
        <p:nvGraphicFramePr>
          <p:cNvPr id="6" name="Content Placeholder 3"/>
          <p:cNvGraphicFramePr>
            <a:graphicFrameLocks noGrp="1"/>
          </p:cNvGraphicFramePr>
          <p:nvPr>
            <p:ph idx="1"/>
          </p:nvPr>
        </p:nvGraphicFramePr>
        <p:xfrm>
          <a:off x="381000" y="4572008"/>
          <a:ext cx="8382000" cy="1381760"/>
        </p:xfrm>
        <a:graphic>
          <a:graphicData uri="http://schemas.openxmlformats.org/drawingml/2006/table">
            <a:tbl>
              <a:tblPr firstRow="1" bandRow="1">
                <a:tableStyleId>{00A15C55-8517-42AA-B614-E9B94910E393}</a:tableStyleId>
              </a:tblPr>
              <a:tblGrid>
                <a:gridCol w="2047860"/>
                <a:gridCol w="2071702"/>
                <a:gridCol w="1928826"/>
                <a:gridCol w="2333612"/>
              </a:tblGrid>
              <a:tr h="370840">
                <a:tc>
                  <a:txBody>
                    <a:bodyPr/>
                    <a:lstStyle/>
                    <a:p>
                      <a:r>
                        <a:rPr lang="en-US" sz="1600" dirty="0" smtClean="0"/>
                        <a:t>Power draw in KWh</a:t>
                      </a:r>
                      <a:endParaRPr lang="en-US" sz="1600" dirty="0"/>
                    </a:p>
                  </a:txBody>
                  <a:tcPr anchor="ctr"/>
                </a:tc>
                <a:tc>
                  <a:txBody>
                    <a:bodyPr/>
                    <a:lstStyle/>
                    <a:p>
                      <a:pPr algn="ctr"/>
                      <a:r>
                        <a:rPr lang="en-US" dirty="0" smtClean="0"/>
                        <a:t>Power draw / year (idle)</a:t>
                      </a:r>
                      <a:endParaRPr lang="en-US" dirty="0"/>
                    </a:p>
                  </a:txBody>
                  <a:tcPr anchor="ctr"/>
                </a:tc>
                <a:tc>
                  <a:txBody>
                    <a:bodyPr/>
                    <a:lstStyle/>
                    <a:p>
                      <a:pPr marL="0" algn="ctr" defTabSz="914363" rtl="0" eaLnBrk="1" latinLnBrk="0" hangingPunct="1"/>
                      <a:r>
                        <a:rPr lang="en-US" sz="1800" b="1" kern="1200" dirty="0" smtClean="0">
                          <a:solidFill>
                            <a:schemeClr val="lt1"/>
                          </a:solidFill>
                          <a:latin typeface="+mn-lt"/>
                          <a:ea typeface="+mn-ea"/>
                          <a:cs typeface="+mn-cs"/>
                        </a:rPr>
                        <a:t>Power draw / year (sleep)</a:t>
                      </a:r>
                      <a:endParaRPr lang="en-US" sz="1800" b="1" kern="1200" dirty="0">
                        <a:solidFill>
                          <a:schemeClr val="lt1"/>
                        </a:solidFill>
                        <a:latin typeface="+mn-lt"/>
                        <a:ea typeface="+mn-ea"/>
                        <a:cs typeface="+mn-cs"/>
                      </a:endParaRPr>
                    </a:p>
                  </a:txBody>
                  <a:tcPr/>
                </a:tc>
                <a:tc>
                  <a:txBody>
                    <a:bodyPr/>
                    <a:lstStyle/>
                    <a:p>
                      <a:pPr marL="0" algn="ctr" defTabSz="914363" rtl="0" eaLnBrk="1" latinLnBrk="0" hangingPunct="1"/>
                      <a:r>
                        <a:rPr lang="en-US" sz="1800" b="1" kern="1200" dirty="0" smtClean="0">
                          <a:solidFill>
                            <a:schemeClr val="lt1"/>
                          </a:solidFill>
                          <a:latin typeface="+mn-lt"/>
                          <a:ea typeface="+mn-ea"/>
                          <a:cs typeface="+mn-cs"/>
                        </a:rPr>
                        <a:t>Savings  per year (sleep </a:t>
                      </a:r>
                      <a:r>
                        <a:rPr lang="en-US" sz="1800" b="1" kern="1200" dirty="0" err="1" smtClean="0">
                          <a:solidFill>
                            <a:schemeClr val="lt1"/>
                          </a:solidFill>
                          <a:latin typeface="+mn-lt"/>
                          <a:ea typeface="+mn-ea"/>
                          <a:cs typeface="+mn-cs"/>
                        </a:rPr>
                        <a:t>vs</a:t>
                      </a:r>
                      <a:r>
                        <a:rPr lang="en-US" sz="1800" b="1" kern="1200" dirty="0" smtClean="0">
                          <a:solidFill>
                            <a:schemeClr val="lt1"/>
                          </a:solidFill>
                          <a:latin typeface="+mn-lt"/>
                          <a:ea typeface="+mn-ea"/>
                          <a:cs typeface="+mn-cs"/>
                        </a:rPr>
                        <a:t> idle)</a:t>
                      </a:r>
                      <a:endParaRPr lang="en-US" sz="1800" b="1" kern="1200" dirty="0">
                        <a:solidFill>
                          <a:schemeClr val="lt1"/>
                        </a:solidFill>
                        <a:latin typeface="+mn-lt"/>
                        <a:ea typeface="+mn-ea"/>
                        <a:cs typeface="+mn-cs"/>
                      </a:endParaRPr>
                    </a:p>
                  </a:txBody>
                  <a:tcPr/>
                </a:tc>
              </a:tr>
              <a:tr h="370840">
                <a:tc>
                  <a:txBody>
                    <a:bodyPr/>
                    <a:lstStyle/>
                    <a:p>
                      <a:r>
                        <a:rPr lang="en-US" dirty="0" smtClean="0"/>
                        <a:t>P4 with CRT</a:t>
                      </a:r>
                      <a:endParaRPr lang="en-US" dirty="0"/>
                    </a:p>
                  </a:txBody>
                  <a:tcPr/>
                </a:tc>
                <a:tc>
                  <a:txBody>
                    <a:bodyPr/>
                    <a:lstStyle/>
                    <a:p>
                      <a:pPr algn="ctr"/>
                      <a:r>
                        <a:rPr lang="en-US" dirty="0" smtClean="0"/>
                        <a:t>791,56</a:t>
                      </a:r>
                      <a:endParaRPr lang="en-US" dirty="0"/>
                    </a:p>
                  </a:txBody>
                  <a:tcPr anchor="ctr"/>
                </a:tc>
                <a:tc>
                  <a:txBody>
                    <a:bodyPr/>
                    <a:lstStyle/>
                    <a:p>
                      <a:pPr marL="0" algn="ctr" defTabSz="914363" rtl="0" eaLnBrk="1" latinLnBrk="0" hangingPunct="1"/>
                      <a:r>
                        <a:rPr lang="en-US" sz="1800" kern="1200" dirty="0" smtClean="0">
                          <a:solidFill>
                            <a:schemeClr val="dk1"/>
                          </a:solidFill>
                          <a:latin typeface="+mn-lt"/>
                          <a:ea typeface="+mn-ea"/>
                          <a:cs typeface="+mn-cs"/>
                        </a:rPr>
                        <a:t>31,42</a:t>
                      </a:r>
                      <a:endParaRPr lang="en-US" sz="1800" kern="1200" dirty="0">
                        <a:solidFill>
                          <a:schemeClr val="dk1"/>
                        </a:solidFill>
                        <a:latin typeface="+mn-lt"/>
                        <a:ea typeface="+mn-ea"/>
                        <a:cs typeface="+mn-cs"/>
                      </a:endParaRPr>
                    </a:p>
                  </a:txBody>
                  <a:tcPr/>
                </a:tc>
                <a:tc>
                  <a:txBody>
                    <a:bodyPr/>
                    <a:lstStyle/>
                    <a:p>
                      <a:pPr marL="0" algn="ctr" defTabSz="914363" rtl="0" eaLnBrk="1" latinLnBrk="0" hangingPunct="1"/>
                      <a:r>
                        <a:rPr lang="en-US" sz="1800" kern="1200" dirty="0" smtClean="0">
                          <a:solidFill>
                            <a:schemeClr val="dk1"/>
                          </a:solidFill>
                          <a:latin typeface="+mn-lt"/>
                          <a:ea typeface="+mn-ea"/>
                          <a:cs typeface="+mn-cs"/>
                        </a:rPr>
                        <a:t>760,14</a:t>
                      </a:r>
                      <a:endParaRPr lang="en-US" sz="1800" kern="1200" dirty="0">
                        <a:solidFill>
                          <a:schemeClr val="dk1"/>
                        </a:solidFill>
                        <a:latin typeface="+mn-lt"/>
                        <a:ea typeface="+mn-ea"/>
                        <a:cs typeface="+mn-cs"/>
                      </a:endParaRPr>
                    </a:p>
                  </a:txBody>
                  <a:tcPr/>
                </a:tc>
              </a:tr>
              <a:tr h="370840">
                <a:tc>
                  <a:txBody>
                    <a:bodyPr/>
                    <a:lstStyle/>
                    <a:p>
                      <a:r>
                        <a:rPr lang="en-US" dirty="0" smtClean="0"/>
                        <a:t>P4 with LCD</a:t>
                      </a:r>
                      <a:endParaRPr lang="en-US" dirty="0"/>
                    </a:p>
                  </a:txBody>
                  <a:tcPr/>
                </a:tc>
                <a:tc>
                  <a:txBody>
                    <a:bodyPr/>
                    <a:lstStyle/>
                    <a:p>
                      <a:pPr algn="ctr"/>
                      <a:r>
                        <a:rPr lang="en-US" dirty="0" smtClean="0"/>
                        <a:t>632,02</a:t>
                      </a:r>
                      <a:endParaRPr lang="en-US" dirty="0"/>
                    </a:p>
                  </a:txBody>
                  <a:tcPr anchor="ctr"/>
                </a:tc>
                <a:tc>
                  <a:txBody>
                    <a:bodyPr/>
                    <a:lstStyle/>
                    <a:p>
                      <a:pPr marL="0" algn="ctr" defTabSz="914363" rtl="0" eaLnBrk="1" latinLnBrk="0" hangingPunct="1"/>
                      <a:r>
                        <a:rPr lang="en-US" sz="1800" kern="1200" dirty="0" smtClean="0">
                          <a:solidFill>
                            <a:schemeClr val="dk1"/>
                          </a:solidFill>
                          <a:latin typeface="+mn-lt"/>
                          <a:ea typeface="+mn-ea"/>
                          <a:cs typeface="+mn-cs"/>
                        </a:rPr>
                        <a:t>34,5</a:t>
                      </a:r>
                      <a:endParaRPr lang="en-US" sz="1800" kern="1200" dirty="0">
                        <a:solidFill>
                          <a:schemeClr val="dk1"/>
                        </a:solidFill>
                        <a:latin typeface="+mn-lt"/>
                        <a:ea typeface="+mn-ea"/>
                        <a:cs typeface="+mn-cs"/>
                      </a:endParaRPr>
                    </a:p>
                  </a:txBody>
                  <a:tcPr/>
                </a:tc>
                <a:tc>
                  <a:txBody>
                    <a:bodyPr/>
                    <a:lstStyle/>
                    <a:p>
                      <a:pPr marL="0" algn="ctr" defTabSz="914363" rtl="0" eaLnBrk="1" latinLnBrk="0" hangingPunct="1"/>
                      <a:r>
                        <a:rPr lang="en-US" sz="1800" kern="1200" dirty="0" smtClean="0">
                          <a:solidFill>
                            <a:schemeClr val="dk1"/>
                          </a:solidFill>
                          <a:latin typeface="+mn-lt"/>
                          <a:ea typeface="+mn-ea"/>
                          <a:cs typeface="+mn-cs"/>
                        </a:rPr>
                        <a:t>597,52</a:t>
                      </a:r>
                      <a:endParaRPr lang="en-US" sz="1800" kern="1200" dirty="0">
                        <a:solidFill>
                          <a:schemeClr val="dk1"/>
                        </a:solidFill>
                        <a:latin typeface="+mn-lt"/>
                        <a:ea typeface="+mn-ea"/>
                        <a:cs typeface="+mn-cs"/>
                      </a:endParaRPr>
                    </a:p>
                  </a:txBody>
                  <a:tcPr/>
                </a:tc>
              </a:tr>
            </a:tbl>
          </a:graphicData>
        </a:graphic>
      </p:graphicFrame>
      <p:grpSp>
        <p:nvGrpSpPr>
          <p:cNvPr id="11" name="Group 10"/>
          <p:cNvGrpSpPr/>
          <p:nvPr/>
        </p:nvGrpSpPr>
        <p:grpSpPr>
          <a:xfrm>
            <a:off x="338137" y="1619250"/>
            <a:ext cx="8467725" cy="3619500"/>
            <a:chOff x="338137" y="1619250"/>
            <a:chExt cx="8467725" cy="3619500"/>
          </a:xfrm>
        </p:grpSpPr>
        <p:pic>
          <p:nvPicPr>
            <p:cNvPr id="1026" name="Picture 2" descr="C:\Program Files\Microsoft Resource DVD Artwork\DVD_ART\Artwork_Imagery\Shapes and Graphics\Newspaper headline quotes\green quote 4.png"/>
            <p:cNvPicPr>
              <a:picLocks noChangeAspect="1" noChangeArrowheads="1"/>
            </p:cNvPicPr>
            <p:nvPr/>
          </p:nvPicPr>
          <p:blipFill>
            <a:blip r:embed="rId3"/>
            <a:srcRect/>
            <a:stretch>
              <a:fillRect/>
            </a:stretch>
          </p:blipFill>
          <p:spPr bwMode="auto">
            <a:xfrm>
              <a:off x="338137" y="1619250"/>
              <a:ext cx="8467725" cy="3619500"/>
            </a:xfrm>
            <a:prstGeom prst="rect">
              <a:avLst/>
            </a:prstGeom>
            <a:noFill/>
          </p:spPr>
        </p:pic>
        <p:sp>
          <p:nvSpPr>
            <p:cNvPr id="9" name="TextBox 8"/>
            <p:cNvSpPr txBox="1"/>
            <p:nvPr/>
          </p:nvSpPr>
          <p:spPr>
            <a:xfrm>
              <a:off x="642910" y="2357430"/>
              <a:ext cx="7665881" cy="2339102"/>
            </a:xfrm>
            <a:prstGeom prst="rect">
              <a:avLst/>
            </a:prstGeom>
            <a:noFill/>
          </p:spPr>
          <p:txBody>
            <a:bodyPr wrap="none" rtlCol="0">
              <a:spAutoFit/>
            </a:bodyPr>
            <a:lstStyle/>
            <a:p>
              <a:pPr algn="ctr"/>
              <a:r>
                <a:rPr lang="en-US" sz="2800" dirty="0" smtClean="0"/>
                <a:t>With 0,2 CHF / KWh, the savings are </a:t>
              </a:r>
              <a:br>
                <a:rPr lang="en-US" sz="2800" dirty="0" smtClean="0"/>
              </a:br>
              <a:r>
                <a:rPr lang="en-US" sz="2800" dirty="0" smtClean="0"/>
                <a:t>152 CHF or 119,5 CHF / PC / year</a:t>
              </a:r>
            </a:p>
            <a:p>
              <a:pPr algn="ctr"/>
              <a:endParaRPr lang="en-US" sz="1600" dirty="0" smtClean="0"/>
            </a:p>
            <a:p>
              <a:pPr>
                <a:buFont typeface="Arial" pitchFamily="34" charset="0"/>
                <a:buChar char="•"/>
              </a:pPr>
              <a:r>
                <a:rPr lang="en-US" sz="2800" dirty="0" smtClean="0"/>
                <a:t>For    500 PCs:	  </a:t>
              </a:r>
              <a:r>
                <a:rPr lang="en-US" sz="2800" b="1" dirty="0" smtClean="0"/>
                <a:t>76,000 CHF /   59,750 CHF</a:t>
              </a:r>
            </a:p>
            <a:p>
              <a:pPr>
                <a:buFont typeface="Arial" pitchFamily="34" charset="0"/>
                <a:buChar char="•"/>
              </a:pPr>
              <a:r>
                <a:rPr lang="en-US" sz="2800" dirty="0" smtClean="0"/>
                <a:t>For 1,000 PCs:	</a:t>
              </a:r>
              <a:r>
                <a:rPr lang="en-US" sz="2800" b="1" dirty="0" smtClean="0"/>
                <a:t>152,000 CHF / 119,500 CHF</a:t>
              </a:r>
            </a:p>
            <a:p>
              <a:r>
                <a:rPr lang="en-US" sz="1400" dirty="0" smtClean="0">
                  <a:solidFill>
                    <a:srgbClr val="C00000"/>
                  </a:solidFill>
                  <a:latin typeface="Segoe" pitchFamily="34" charset="0"/>
                </a:rPr>
                <a:t>			         Savings with monitor    /   LCD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But IT is not only an energy consumer</a:t>
            </a:r>
            <a:endParaRPr lang="en-US" sz="4000" dirty="0"/>
          </a:p>
        </p:txBody>
      </p:sp>
      <p:sp>
        <p:nvSpPr>
          <p:cNvPr id="3" name="Text Placeholder 2"/>
          <p:cNvSpPr>
            <a:spLocks noGrp="1"/>
          </p:cNvSpPr>
          <p:nvPr>
            <p:ph type="body" sz="quarter" idx="10"/>
          </p:nvPr>
        </p:nvSpPr>
        <p:spPr>
          <a:xfrm>
            <a:off x="381000" y="1411552"/>
            <a:ext cx="8382000" cy="4542782"/>
          </a:xfrm>
        </p:spPr>
        <p:txBody>
          <a:bodyPr/>
          <a:lstStyle/>
          <a:p>
            <a:r>
              <a:rPr lang="en-US" dirty="0" smtClean="0"/>
              <a:t>Start with the “less-paper” office</a:t>
            </a:r>
          </a:p>
          <a:p>
            <a:r>
              <a:rPr lang="en-US" dirty="0" smtClean="0"/>
              <a:t>Control your client printer settings with Active Directory Group Policies in </a:t>
            </a:r>
            <a:br>
              <a:rPr lang="en-US" dirty="0" smtClean="0"/>
            </a:br>
            <a:r>
              <a:rPr lang="en-US" dirty="0" smtClean="0"/>
              <a:t>Windows Server 2003 R2</a:t>
            </a:r>
          </a:p>
          <a:p>
            <a:pPr lvl="1"/>
            <a:r>
              <a:rPr lang="en-US" dirty="0" smtClean="0"/>
              <a:t>Assign local printers for machines to avoid “printing in India (on a remote printer)”</a:t>
            </a:r>
          </a:p>
          <a:p>
            <a:pPr lvl="1"/>
            <a:r>
              <a:rPr lang="en-US" dirty="0" smtClean="0"/>
              <a:t>Assign printer preferences: double side, 2 pages per side to reduce paper needs</a:t>
            </a:r>
          </a:p>
          <a:p>
            <a:pPr lvl="1"/>
            <a:r>
              <a:rPr lang="en-US" dirty="0" smtClean="0"/>
              <a:t>Use electronic printouts: XPS or OneNote</a:t>
            </a:r>
          </a:p>
          <a:p>
            <a:pPr lvl="2"/>
            <a:r>
              <a:rPr lang="en-US" dirty="0" smtClean="0"/>
              <a:t>Annotate your printouts on your PCs</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Reduce the environmental footprint with OneNote 2007</a:t>
            </a:r>
            <a:endParaRPr lang="en-US" sz="4000" dirty="0"/>
          </a:p>
        </p:txBody>
      </p:sp>
      <p:sp>
        <p:nvSpPr>
          <p:cNvPr id="3" name="Text Placeholder 2"/>
          <p:cNvSpPr>
            <a:spLocks noGrp="1"/>
          </p:cNvSpPr>
          <p:nvPr>
            <p:ph type="body" sz="quarter" idx="10"/>
          </p:nvPr>
        </p:nvSpPr>
        <p:spPr>
          <a:xfrm>
            <a:off x="381000" y="1411552"/>
            <a:ext cx="8382000" cy="443198"/>
          </a:xfrm>
        </p:spPr>
        <p:txBody>
          <a:bodyPr/>
          <a:lstStyle/>
          <a:p>
            <a:r>
              <a:rPr lang="en-US" dirty="0" smtClean="0"/>
              <a:t>Move from paper notebooks to e-notebooks</a:t>
            </a:r>
            <a:endParaRPr lang="en-US" dirty="0"/>
          </a:p>
        </p:txBody>
      </p:sp>
      <p:sp>
        <p:nvSpPr>
          <p:cNvPr id="6" name="TextBox 5"/>
          <p:cNvSpPr txBox="1"/>
          <p:nvPr/>
        </p:nvSpPr>
        <p:spPr>
          <a:xfrm>
            <a:off x="438120" y="5978743"/>
            <a:ext cx="7715304" cy="307777"/>
          </a:xfrm>
          <a:prstGeom prst="rect">
            <a:avLst/>
          </a:prstGeom>
          <a:noFill/>
        </p:spPr>
        <p:txBody>
          <a:bodyPr wrap="square" rtlCol="0">
            <a:spAutoFit/>
          </a:bodyPr>
          <a:lstStyle/>
          <a:p>
            <a:r>
              <a:rPr lang="en-US" sz="1400" dirty="0" smtClean="0">
                <a:solidFill>
                  <a:srgbClr val="C00000"/>
                </a:solidFill>
                <a:latin typeface="Segoe" pitchFamily="34" charset="0"/>
              </a:rPr>
              <a:t>http://office.microsoft.com/en-us/help/HA102377491033.aspx</a:t>
            </a:r>
          </a:p>
        </p:txBody>
      </p:sp>
      <p:pic>
        <p:nvPicPr>
          <p:cNvPr id="27650" name="Picture 2" descr="Management Excellent Practices notebook"/>
          <p:cNvPicPr>
            <a:picLocks noChangeAspect="1" noChangeArrowheads="1"/>
          </p:cNvPicPr>
          <p:nvPr/>
        </p:nvPicPr>
        <p:blipFill>
          <a:blip r:embed="rId3"/>
          <a:srcRect/>
          <a:stretch>
            <a:fillRect/>
          </a:stretch>
        </p:blipFill>
        <p:spPr bwMode="auto">
          <a:xfrm>
            <a:off x="571472" y="1857364"/>
            <a:ext cx="5137838" cy="3722079"/>
          </a:xfrm>
          <a:prstGeom prst="rect">
            <a:avLst/>
          </a:prstGeom>
          <a:noFill/>
        </p:spPr>
      </p:pic>
      <p:pic>
        <p:nvPicPr>
          <p:cNvPr id="1026" name="Picture 1" descr="image001"/>
          <p:cNvPicPr>
            <a:picLocks noChangeAspect="1" noChangeArrowheads="1"/>
          </p:cNvPicPr>
          <p:nvPr/>
        </p:nvPicPr>
        <p:blipFill>
          <a:blip r:embed="rId4"/>
          <a:srcRect/>
          <a:stretch>
            <a:fillRect/>
          </a:stretch>
        </p:blipFill>
        <p:spPr bwMode="auto">
          <a:xfrm>
            <a:off x="3071802" y="1928802"/>
            <a:ext cx="5548319" cy="397538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de-CH" sz="4000" dirty="0" smtClean="0"/>
              <a:t>T</a:t>
            </a:r>
            <a:r>
              <a:rPr sz="4000" smtClean="0"/>
              <a:t>hink about electronic workflows, too</a:t>
            </a:r>
            <a:endParaRPr lang="en-US" sz="4000" dirty="0"/>
          </a:p>
        </p:txBody>
      </p:sp>
      <p:sp>
        <p:nvSpPr>
          <p:cNvPr id="3" name="Text Placeholder 2"/>
          <p:cNvSpPr>
            <a:spLocks noGrp="1"/>
          </p:cNvSpPr>
          <p:nvPr>
            <p:ph type="body" sz="quarter" idx="10"/>
          </p:nvPr>
        </p:nvSpPr>
        <p:spPr>
          <a:xfrm>
            <a:off x="381000" y="1411552"/>
            <a:ext cx="8382000" cy="3557897"/>
          </a:xfrm>
        </p:spPr>
        <p:txBody>
          <a:bodyPr/>
          <a:lstStyle/>
          <a:p>
            <a:r>
              <a:rPr lang="en-US" dirty="0" smtClean="0"/>
              <a:t>Microsoft Office SharePoint Server 2007 comes with electronic workflow module</a:t>
            </a:r>
          </a:p>
          <a:p>
            <a:pPr lvl="1"/>
            <a:r>
              <a:rPr lang="en-US" dirty="0" smtClean="0"/>
              <a:t>Circulate information, run approval processes or requests vacations without printing forms</a:t>
            </a:r>
          </a:p>
          <a:p>
            <a:pPr lvl="1"/>
            <a:r>
              <a:rPr lang="en-US" dirty="0" smtClean="0"/>
              <a:t>Be up to date with automatic status reports</a:t>
            </a:r>
          </a:p>
          <a:p>
            <a:pPr lvl="1"/>
            <a:r>
              <a:rPr lang="en-US" dirty="0" smtClean="0"/>
              <a:t>Fully integrates in Office &amp; Outlook</a:t>
            </a:r>
          </a:p>
          <a:p>
            <a:pPr lvl="1"/>
            <a:r>
              <a:rPr lang="en-US" dirty="0" smtClean="0"/>
              <a:t>Learn more about the </a:t>
            </a:r>
            <a:br>
              <a:rPr lang="en-US" dirty="0" smtClean="0"/>
            </a:br>
            <a:r>
              <a:rPr lang="en-US" dirty="0" smtClean="0"/>
              <a:t>Swiss Government Showcase </a:t>
            </a:r>
            <a:r>
              <a:rPr lang="en-US" i="1" dirty="0" smtClean="0"/>
              <a:t>OXBA</a:t>
            </a:r>
            <a:endParaRPr lang="en-US" i="1" dirty="0"/>
          </a:p>
        </p:txBody>
      </p:sp>
      <p:grpSp>
        <p:nvGrpSpPr>
          <p:cNvPr id="4" name="Group 16"/>
          <p:cNvGrpSpPr/>
          <p:nvPr/>
        </p:nvGrpSpPr>
        <p:grpSpPr>
          <a:xfrm>
            <a:off x="7072330" y="4214818"/>
            <a:ext cx="1638300" cy="1672489"/>
            <a:chOff x="2108200" y="685800"/>
            <a:chExt cx="4572000" cy="4744083"/>
          </a:xfrm>
        </p:grpSpPr>
        <p:sp>
          <p:nvSpPr>
            <p:cNvPr id="5" name="Oval 4"/>
            <p:cNvSpPr/>
            <p:nvPr/>
          </p:nvSpPr>
          <p:spPr bwMode="auto">
            <a:xfrm>
              <a:off x="3200400" y="1803400"/>
              <a:ext cx="2400300" cy="2387600"/>
            </a:xfrm>
            <a:prstGeom prst="ellipse">
              <a:avLst/>
            </a:prstGeom>
            <a:gradFill rotWithShape="1">
              <a:gsLst>
                <a:gs pos="0">
                  <a:srgbClr val="FFFFFF"/>
                </a:gs>
                <a:gs pos="7001">
                  <a:srgbClr val="E6E6E6"/>
                </a:gs>
                <a:gs pos="32001">
                  <a:srgbClr val="7D8496"/>
                </a:gs>
                <a:gs pos="47000">
                  <a:srgbClr val="E6E6E6"/>
                </a:gs>
                <a:gs pos="85001">
                  <a:srgbClr val="7D8496"/>
                </a:gs>
                <a:gs pos="100000">
                  <a:srgbClr val="E6E6E6"/>
                </a:gs>
              </a:gsLst>
              <a:lin ang="16200000" scaled="0"/>
            </a:gradFill>
            <a:ln>
              <a:noFill/>
              <a:headEnd type="none" w="med" len="med"/>
              <a:tailEnd type="none" w="med" len="med"/>
            </a:ln>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p:spPr>
          <p:txBody>
            <a:bodyPr vert="horz" wrap="square" lIns="91440" tIns="45720" rIns="91440" bIns="45720" rtlCol="0"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dirty="0" smtClean="0">
                  <a:ln>
                    <a:noFill/>
                  </a:ln>
                  <a:solidFill>
                    <a:schemeClr val="bg1"/>
                  </a:solidFill>
                  <a:effectLst/>
                  <a:uLnTx/>
                  <a:uFillTx/>
                  <a:latin typeface="Berlin Sans FB Demi" pitchFamily="34" charset="0"/>
                  <a:ea typeface="+mn-ea"/>
                  <a:cs typeface="+mn-cs"/>
                </a:rPr>
                <a:t>OXBA</a:t>
              </a:r>
              <a:endParaRPr kumimoji="0" lang="en-US" sz="800" b="0" i="0" u="none" strike="noStrike" kern="0" cap="none" spc="0" normalizeH="0" baseline="0" dirty="0">
                <a:ln>
                  <a:noFill/>
                </a:ln>
                <a:solidFill>
                  <a:schemeClr val="bg1"/>
                </a:solidFill>
                <a:effectLst/>
                <a:uLnTx/>
                <a:uFillTx/>
                <a:latin typeface="Berlin Sans FB Demi" pitchFamily="34" charset="0"/>
                <a:ea typeface="+mn-ea"/>
                <a:cs typeface="+mn-cs"/>
              </a:endParaRPr>
            </a:p>
          </p:txBody>
        </p:sp>
        <p:sp>
          <p:nvSpPr>
            <p:cNvPr id="6" name="Block Arc 5"/>
            <p:cNvSpPr/>
            <p:nvPr/>
          </p:nvSpPr>
          <p:spPr bwMode="auto">
            <a:xfrm>
              <a:off x="2146300" y="723900"/>
              <a:ext cx="4533900" cy="4457700"/>
            </a:xfrm>
            <a:prstGeom prst="blockArc">
              <a:avLst>
                <a:gd name="adj1" fmla="val 10800000"/>
                <a:gd name="adj2" fmla="val 16191048"/>
                <a:gd name="adj3" fmla="val 23504"/>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3500000" scaled="1"/>
              <a:tileRect/>
            </a:gradFill>
            <a:ln w="3810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rtlCol="0" anchor="t" compatLnSpc="1">
              <a:prstTxWarp prst="textArchUp">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a:ln>
                  <a:noFill/>
                </a:ln>
                <a:solidFill>
                  <a:schemeClr val="bg1"/>
                </a:solidFill>
                <a:effectLst/>
                <a:uLnTx/>
                <a:uFillTx/>
                <a:latin typeface="Arial"/>
              </a:endParaRPr>
            </a:p>
          </p:txBody>
        </p:sp>
        <p:sp>
          <p:nvSpPr>
            <p:cNvPr id="7" name="Block Arc 6"/>
            <p:cNvSpPr/>
            <p:nvPr/>
          </p:nvSpPr>
          <p:spPr bwMode="auto">
            <a:xfrm rot="5400000">
              <a:off x="2159000" y="762000"/>
              <a:ext cx="4533900" cy="4457700"/>
            </a:xfrm>
            <a:prstGeom prst="blockArc">
              <a:avLst>
                <a:gd name="adj1" fmla="val 10800000"/>
                <a:gd name="adj2" fmla="val 16191048"/>
                <a:gd name="adj3" fmla="val 23504"/>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3810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rtlCol="0" anchor="t" compatLnSpc="1">
              <a:prstTxWarp prst="textArchUp">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a:ln>
                  <a:noFill/>
                </a:ln>
                <a:solidFill>
                  <a:schemeClr val="bg1"/>
                </a:solidFill>
                <a:effectLst/>
                <a:uLnTx/>
                <a:uFillTx/>
                <a:latin typeface="Arial"/>
              </a:endParaRPr>
            </a:p>
          </p:txBody>
        </p:sp>
        <p:sp>
          <p:nvSpPr>
            <p:cNvPr id="8" name="Block Arc 7"/>
            <p:cNvSpPr/>
            <p:nvPr/>
          </p:nvSpPr>
          <p:spPr bwMode="auto">
            <a:xfrm rot="16200000">
              <a:off x="2095500" y="723900"/>
              <a:ext cx="4533900" cy="4457700"/>
            </a:xfrm>
            <a:prstGeom prst="blockArc">
              <a:avLst>
                <a:gd name="adj1" fmla="val 10800000"/>
                <a:gd name="adj2" fmla="val 16191048"/>
                <a:gd name="adj3" fmla="val 23504"/>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w="3810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rtlCol="0" anchor="t" compatLnSpc="1">
              <a:prstTxWarp prst="textArchUp">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a:ln>
                  <a:noFill/>
                </a:ln>
                <a:solidFill>
                  <a:schemeClr val="bg1"/>
                </a:solidFill>
                <a:effectLst/>
                <a:uLnTx/>
                <a:uFillTx/>
                <a:latin typeface="Arial"/>
              </a:endParaRPr>
            </a:p>
          </p:txBody>
        </p:sp>
        <p:sp>
          <p:nvSpPr>
            <p:cNvPr id="9" name="Block Arc 8"/>
            <p:cNvSpPr/>
            <p:nvPr/>
          </p:nvSpPr>
          <p:spPr bwMode="auto">
            <a:xfrm rot="10800000">
              <a:off x="2108200" y="749300"/>
              <a:ext cx="4533900" cy="4457700"/>
            </a:xfrm>
            <a:prstGeom prst="blockArc">
              <a:avLst>
                <a:gd name="adj1" fmla="val 10800000"/>
                <a:gd name="adj2" fmla="val 16191048"/>
                <a:gd name="adj3" fmla="val 23504"/>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3810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rtlCol="0" anchor="t" compatLnSpc="1">
              <a:prstTxWarp prst="textArchUp">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a:ln>
                  <a:noFill/>
                </a:ln>
                <a:solidFill>
                  <a:schemeClr val="bg1"/>
                </a:solidFill>
                <a:effectLst/>
                <a:uLnTx/>
                <a:uFillTx/>
                <a:latin typeface="Arial"/>
              </a:endParaRPr>
            </a:p>
          </p:txBody>
        </p:sp>
        <p:sp>
          <p:nvSpPr>
            <p:cNvPr id="10" name="TextBox 9"/>
            <p:cNvSpPr txBox="1"/>
            <p:nvPr/>
          </p:nvSpPr>
          <p:spPr>
            <a:xfrm rot="18538249">
              <a:off x="2561544" y="1391241"/>
              <a:ext cx="1319536" cy="687128"/>
            </a:xfrm>
            <a:prstGeom prst="rect">
              <a:avLst/>
            </a:prstGeom>
            <a:noFill/>
          </p:spPr>
          <p:txBody>
            <a:bodyPr wrap="none" rtlCol="0">
              <a:spAutoFit/>
            </a:bodyPr>
            <a:lstStyle/>
            <a:p>
              <a:r>
                <a:rPr lang="en-US" sz="1000" dirty="0" smtClean="0">
                  <a:solidFill>
                    <a:schemeClr val="bg1"/>
                  </a:solidFill>
                  <a:latin typeface="Berlin Sans FB Demi" pitchFamily="34" charset="0"/>
                </a:rPr>
                <a:t>Store</a:t>
              </a:r>
              <a:endParaRPr lang="en-US" sz="1000" dirty="0">
                <a:solidFill>
                  <a:schemeClr val="bg1"/>
                </a:solidFill>
                <a:latin typeface="Berlin Sans FB Demi" pitchFamily="34" charset="0"/>
              </a:endParaRPr>
            </a:p>
          </p:txBody>
        </p:sp>
        <p:sp>
          <p:nvSpPr>
            <p:cNvPr id="11" name="TextBox 10"/>
            <p:cNvSpPr txBox="1"/>
            <p:nvPr/>
          </p:nvSpPr>
          <p:spPr>
            <a:xfrm rot="3027993">
              <a:off x="4765587" y="1391241"/>
              <a:ext cx="1674200" cy="687128"/>
            </a:xfrm>
            <a:prstGeom prst="rect">
              <a:avLst/>
            </a:prstGeom>
            <a:noFill/>
          </p:spPr>
          <p:txBody>
            <a:bodyPr wrap="none" rtlCol="0">
              <a:spAutoFit/>
            </a:bodyPr>
            <a:lstStyle/>
            <a:p>
              <a:r>
                <a:rPr lang="en-US" sz="1000" dirty="0" smtClean="0">
                  <a:solidFill>
                    <a:schemeClr val="bg1"/>
                  </a:solidFill>
                  <a:latin typeface="Berlin Sans FB Demi" pitchFamily="34" charset="0"/>
                </a:rPr>
                <a:t>Process</a:t>
              </a:r>
              <a:endParaRPr lang="en-US" sz="1000" dirty="0">
                <a:solidFill>
                  <a:schemeClr val="bg1"/>
                </a:solidFill>
                <a:latin typeface="Berlin Sans FB Demi" pitchFamily="34" charset="0"/>
              </a:endParaRPr>
            </a:p>
          </p:txBody>
        </p:sp>
        <p:sp>
          <p:nvSpPr>
            <p:cNvPr id="12" name="TextBox 11"/>
            <p:cNvSpPr txBox="1"/>
            <p:nvPr/>
          </p:nvSpPr>
          <p:spPr>
            <a:xfrm rot="18617616">
              <a:off x="4043209" y="3689940"/>
              <a:ext cx="2792759" cy="687128"/>
            </a:xfrm>
            <a:prstGeom prst="rect">
              <a:avLst/>
            </a:prstGeom>
            <a:noFill/>
          </p:spPr>
          <p:txBody>
            <a:bodyPr wrap="none" rtlCol="0">
              <a:spAutoFit/>
            </a:bodyPr>
            <a:lstStyle/>
            <a:p>
              <a:r>
                <a:rPr lang="en-US" sz="1000" dirty="0" smtClean="0">
                  <a:solidFill>
                    <a:schemeClr val="bg1"/>
                  </a:solidFill>
                  <a:latin typeface="Berlin Sans FB Demi" pitchFamily="34" charset="0"/>
                </a:rPr>
                <a:t>Status control</a:t>
              </a:r>
              <a:endParaRPr lang="en-US" sz="1000" dirty="0">
                <a:solidFill>
                  <a:schemeClr val="bg1"/>
                </a:solidFill>
                <a:latin typeface="Berlin Sans FB Demi" pitchFamily="34" charset="0"/>
              </a:endParaRPr>
            </a:p>
          </p:txBody>
        </p:sp>
        <p:sp>
          <p:nvSpPr>
            <p:cNvPr id="13" name="TextBox 12"/>
            <p:cNvSpPr txBox="1"/>
            <p:nvPr/>
          </p:nvSpPr>
          <p:spPr>
            <a:xfrm rot="2992501">
              <a:off x="2440812" y="3766140"/>
              <a:ext cx="1351362" cy="687128"/>
            </a:xfrm>
            <a:prstGeom prst="rect">
              <a:avLst/>
            </a:prstGeom>
            <a:noFill/>
          </p:spPr>
          <p:txBody>
            <a:bodyPr wrap="none" rtlCol="0">
              <a:spAutoFit/>
            </a:bodyPr>
            <a:lstStyle/>
            <a:p>
              <a:r>
                <a:rPr lang="en-US" sz="1000" dirty="0" err="1" smtClean="0">
                  <a:solidFill>
                    <a:schemeClr val="bg1"/>
                  </a:solidFill>
                  <a:latin typeface="Berlin Sans FB Demi" pitchFamily="34" charset="0"/>
                </a:rPr>
                <a:t>eGov</a:t>
              </a:r>
              <a:endParaRPr lang="en-US" sz="1000" dirty="0">
                <a:solidFill>
                  <a:schemeClr val="bg1"/>
                </a:solidFill>
                <a:latin typeface="Berlin Sans FB Demi" pitchFamily="34" charset="0"/>
              </a:endParaRPr>
            </a:p>
          </p:txBody>
        </p:sp>
      </p:grpSp>
      <p:sp>
        <p:nvSpPr>
          <p:cNvPr id="14" name="TextBox 13"/>
          <p:cNvSpPr txBox="1"/>
          <p:nvPr/>
        </p:nvSpPr>
        <p:spPr>
          <a:xfrm>
            <a:off x="285720" y="5715016"/>
            <a:ext cx="7715304" cy="307777"/>
          </a:xfrm>
          <a:prstGeom prst="rect">
            <a:avLst/>
          </a:prstGeom>
          <a:noFill/>
        </p:spPr>
        <p:txBody>
          <a:bodyPr wrap="square" rtlCol="0">
            <a:spAutoFit/>
          </a:bodyPr>
          <a:lstStyle/>
          <a:p>
            <a:r>
              <a:rPr lang="en-US" sz="1400" dirty="0" smtClean="0">
                <a:solidFill>
                  <a:srgbClr val="C00000"/>
                </a:solidFill>
                <a:latin typeface="Segoe" pitchFamily="34" charset="0"/>
              </a:rPr>
              <a:t>http://www.oxba.admin.ch</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OXBA: solution </a:t>
            </a:r>
            <a:r>
              <a:rPr lang="en-US" smtClean="0"/>
              <a:t>for Public Sector</a:t>
            </a:r>
            <a:endParaRPr lang="en-US" dirty="0"/>
          </a:p>
        </p:txBody>
      </p:sp>
      <p:pic>
        <p:nvPicPr>
          <p:cNvPr id="5" name="Picture 4" descr="Dossier0.gif"/>
          <p:cNvPicPr>
            <a:picLocks noChangeAspect="1"/>
          </p:cNvPicPr>
          <p:nvPr/>
        </p:nvPicPr>
        <p:blipFill>
          <a:blip r:embed="rId3"/>
          <a:srcRect l="232"/>
          <a:stretch>
            <a:fillRect/>
          </a:stretch>
        </p:blipFill>
        <p:spPr bwMode="auto">
          <a:xfrm>
            <a:off x="1357290" y="1211805"/>
            <a:ext cx="6294089" cy="5003277"/>
          </a:xfrm>
          <a:prstGeom prst="rect">
            <a:avLst/>
          </a:prstGeom>
          <a:noFill/>
          <a:ln w="9525">
            <a:noFill/>
            <a:miter lim="800000"/>
            <a:headEnd/>
            <a:tailEnd/>
          </a:ln>
          <a:effectLst/>
        </p:spPr>
      </p:pic>
      <p:pic>
        <p:nvPicPr>
          <p:cNvPr id="6" name="Picture 5" descr="WordNew.gif"/>
          <p:cNvPicPr>
            <a:picLocks noChangeAspect="1"/>
          </p:cNvPicPr>
          <p:nvPr/>
        </p:nvPicPr>
        <p:blipFill>
          <a:blip r:embed="rId4"/>
          <a:stretch>
            <a:fillRect/>
          </a:stretch>
        </p:blipFill>
        <p:spPr>
          <a:xfrm>
            <a:off x="1214414" y="1000108"/>
            <a:ext cx="6728399" cy="5358785"/>
          </a:xfrm>
          <a:prstGeom prst="rect">
            <a:avLst/>
          </a:prstGeom>
          <a:ln>
            <a:noFill/>
          </a:ln>
          <a:effectLst>
            <a:outerShdw blurRad="292100" dist="139700" dir="2700000" algn="tl" rotWithShape="0">
              <a:srgbClr val="333333">
                <a:alpha val="65000"/>
              </a:srgbClr>
            </a:outerShdw>
          </a:effectLst>
        </p:spPr>
      </p:pic>
      <p:pic>
        <p:nvPicPr>
          <p:cNvPr id="7" name="Picture 6" descr="WorkflowStart.gif"/>
          <p:cNvPicPr>
            <a:picLocks noChangeAspect="1"/>
          </p:cNvPicPr>
          <p:nvPr/>
        </p:nvPicPr>
        <p:blipFill>
          <a:blip r:embed="rId5"/>
          <a:stretch>
            <a:fillRect/>
          </a:stretch>
        </p:blipFill>
        <p:spPr>
          <a:xfrm>
            <a:off x="857224" y="857232"/>
            <a:ext cx="7388481" cy="56278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smtClean="0"/>
              <a:t>Maybe you can avoid some travels</a:t>
            </a:r>
            <a:endParaRPr lang="en-US" sz="4400" dirty="0"/>
          </a:p>
        </p:txBody>
      </p:sp>
      <p:sp>
        <p:nvSpPr>
          <p:cNvPr id="3" name="Text Placeholder 2"/>
          <p:cNvSpPr>
            <a:spLocks noGrp="1"/>
          </p:cNvSpPr>
          <p:nvPr>
            <p:ph type="body" sz="quarter" idx="10"/>
          </p:nvPr>
        </p:nvSpPr>
        <p:spPr>
          <a:xfrm>
            <a:off x="381000" y="1411552"/>
            <a:ext cx="8548718" cy="2314480"/>
          </a:xfrm>
        </p:spPr>
        <p:txBody>
          <a:bodyPr/>
          <a:lstStyle/>
          <a:p>
            <a:r>
              <a:rPr lang="en-US" dirty="0" smtClean="0"/>
              <a:t>Office Live Meeting and Office Communication Server 2007 allow scheduled and ad-hoc audio video and web conferencing from 2 to thousands of people</a:t>
            </a:r>
          </a:p>
          <a:p>
            <a:r>
              <a:rPr lang="en-US" dirty="0" smtClean="0"/>
              <a:t>See your counterparts in new ways  </a:t>
            </a:r>
            <a:endParaRPr lang="en-US" dirty="0"/>
          </a:p>
        </p:txBody>
      </p:sp>
      <p:pic>
        <p:nvPicPr>
          <p:cNvPr id="3074" name="Picture 2" descr="C:\Program Files\Microsoft Resource DVD Artwork\DVD_ART\Artwork_Imagery\HARDWARE_IMAGERY\Photos - Microsoft Hardware\Ring Camera - RingCam\RingCamBrandingVersion1.png"/>
          <p:cNvPicPr>
            <a:picLocks noChangeAspect="1" noChangeArrowheads="1"/>
          </p:cNvPicPr>
          <p:nvPr/>
        </p:nvPicPr>
        <p:blipFill>
          <a:blip r:embed="rId3" cstate="screen"/>
          <a:srcRect/>
          <a:stretch>
            <a:fillRect/>
          </a:stretch>
        </p:blipFill>
        <p:spPr bwMode="auto">
          <a:xfrm>
            <a:off x="6643702" y="3357562"/>
            <a:ext cx="2238136" cy="2786062"/>
          </a:xfrm>
          <a:prstGeom prst="rect">
            <a:avLst/>
          </a:prstGeom>
          <a:noFill/>
        </p:spPr>
      </p:pic>
      <p:pic>
        <p:nvPicPr>
          <p:cNvPr id="3075" name="Picture 3"/>
          <p:cNvPicPr>
            <a:picLocks noChangeAspect="1" noChangeArrowheads="1"/>
          </p:cNvPicPr>
          <p:nvPr/>
        </p:nvPicPr>
        <p:blipFill>
          <a:blip r:embed="rId4" cstate="screen"/>
          <a:srcRect/>
          <a:stretch>
            <a:fillRect/>
          </a:stretch>
        </p:blipFill>
        <p:spPr bwMode="auto">
          <a:xfrm>
            <a:off x="1285852" y="3786190"/>
            <a:ext cx="3500462" cy="26351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If you still need to travel, do you always need a laptop with you?</a:t>
            </a:r>
            <a:endParaRPr lang="en-US" sz="4000" dirty="0"/>
          </a:p>
        </p:txBody>
      </p:sp>
      <p:sp>
        <p:nvSpPr>
          <p:cNvPr id="3" name="Text Placeholder 2"/>
          <p:cNvSpPr>
            <a:spLocks noGrp="1"/>
          </p:cNvSpPr>
          <p:nvPr>
            <p:ph type="body" sz="quarter" idx="10"/>
          </p:nvPr>
        </p:nvSpPr>
        <p:spPr>
          <a:xfrm>
            <a:off x="381000" y="1411552"/>
            <a:ext cx="8382000" cy="3699474"/>
          </a:xfrm>
        </p:spPr>
        <p:txBody>
          <a:bodyPr/>
          <a:lstStyle/>
          <a:p>
            <a:r>
              <a:rPr lang="en-US" sz="2800" dirty="0" smtClean="0"/>
              <a:t>Windows Mobile Devices are excellent for</a:t>
            </a:r>
          </a:p>
          <a:p>
            <a:pPr lvl="1"/>
            <a:r>
              <a:rPr lang="en-US" sz="2400" dirty="0" smtClean="0"/>
              <a:t>Emails, meetings, tasks and contacts</a:t>
            </a:r>
          </a:p>
          <a:p>
            <a:pPr lvl="1"/>
            <a:r>
              <a:rPr lang="en-US" sz="2400" dirty="0" smtClean="0"/>
              <a:t>Take notes on OneNote Mobile or Office Mobile (Word, Excel, PowerPoint)</a:t>
            </a:r>
          </a:p>
          <a:p>
            <a:pPr lvl="1"/>
            <a:r>
              <a:rPr lang="en-US" sz="2400" dirty="0" smtClean="0"/>
              <a:t>Run business applications like CRM or SQL</a:t>
            </a:r>
          </a:p>
          <a:p>
            <a:pPr lvl="1"/>
            <a:r>
              <a:rPr lang="en-US" sz="2400" dirty="0" smtClean="0"/>
              <a:t>Navigates you around with GPS and Pocket Streets</a:t>
            </a:r>
          </a:p>
          <a:p>
            <a:r>
              <a:rPr lang="en-US" sz="2800" dirty="0" smtClean="0"/>
              <a:t>Fully managed with System Center</a:t>
            </a:r>
          </a:p>
          <a:p>
            <a:pPr lvl="1"/>
            <a:r>
              <a:rPr lang="en-US" sz="2400" dirty="0" smtClean="0"/>
              <a:t>Secured by device encryption and policies</a:t>
            </a:r>
          </a:p>
          <a:p>
            <a:r>
              <a:rPr lang="en-US" sz="2800" dirty="0" smtClean="0"/>
              <a:t>Just a fraction of energy compared to laptops</a:t>
            </a:r>
          </a:p>
        </p:txBody>
      </p:sp>
      <p:pic>
        <p:nvPicPr>
          <p:cNvPr id="1026" name="Picture 2" descr="C:\Program Files\Microsoft Resource DVD Artwork\DVD_ART\Artwork_Imagery\HARDWARE_IMAGERY\Photos - OEM Hardware\Mobility devices\Pocket PC - PocketPC - PDA\Cingular 8125 PocketPC US.png"/>
          <p:cNvPicPr>
            <a:picLocks noChangeAspect="1" noChangeArrowheads="1"/>
          </p:cNvPicPr>
          <p:nvPr/>
        </p:nvPicPr>
        <p:blipFill>
          <a:blip r:embed="rId3" cstate="print"/>
          <a:srcRect/>
          <a:stretch>
            <a:fillRect/>
          </a:stretch>
        </p:blipFill>
        <p:spPr bwMode="auto">
          <a:xfrm>
            <a:off x="7786710" y="1357298"/>
            <a:ext cx="1280812" cy="1745342"/>
          </a:xfrm>
          <a:prstGeom prst="rect">
            <a:avLst/>
          </a:prstGeom>
          <a:noFill/>
        </p:spPr>
      </p:pic>
      <p:graphicFrame>
        <p:nvGraphicFramePr>
          <p:cNvPr id="5" name="Table 4"/>
          <p:cNvGraphicFramePr>
            <a:graphicFrameLocks noGrp="1"/>
          </p:cNvGraphicFramePr>
          <p:nvPr/>
        </p:nvGraphicFramePr>
        <p:xfrm>
          <a:off x="928662" y="5143512"/>
          <a:ext cx="7143800" cy="1097280"/>
        </p:xfrm>
        <a:graphic>
          <a:graphicData uri="http://schemas.openxmlformats.org/drawingml/2006/table">
            <a:tbl>
              <a:tblPr firstRow="1" bandRow="1">
                <a:tableStyleId>{00A15C55-8517-42AA-B614-E9B94910E393}</a:tableStyleId>
              </a:tblPr>
              <a:tblGrid>
                <a:gridCol w="1428760"/>
                <a:gridCol w="1428760"/>
                <a:gridCol w="1428760"/>
                <a:gridCol w="1428760"/>
                <a:gridCol w="1428760"/>
              </a:tblGrid>
              <a:tr h="357190">
                <a:tc>
                  <a:txBody>
                    <a:bodyPr/>
                    <a:lstStyle/>
                    <a:p>
                      <a:r>
                        <a:rPr lang="en-US" dirty="0" smtClean="0"/>
                        <a:t>Device</a:t>
                      </a:r>
                      <a:endParaRPr lang="en-US" dirty="0"/>
                    </a:p>
                  </a:txBody>
                  <a:tcPr/>
                </a:tc>
                <a:tc>
                  <a:txBody>
                    <a:bodyPr/>
                    <a:lstStyle/>
                    <a:p>
                      <a:r>
                        <a:rPr lang="en-US" dirty="0" smtClean="0"/>
                        <a:t>Email</a:t>
                      </a:r>
                      <a:endParaRPr lang="en-US" dirty="0"/>
                    </a:p>
                  </a:txBody>
                  <a:tcPr/>
                </a:tc>
                <a:tc>
                  <a:txBody>
                    <a:bodyPr/>
                    <a:lstStyle/>
                    <a:p>
                      <a:r>
                        <a:rPr lang="en-US" dirty="0" smtClean="0"/>
                        <a:t>Notes</a:t>
                      </a:r>
                      <a:endParaRPr lang="en-US" dirty="0"/>
                    </a:p>
                  </a:txBody>
                  <a:tcPr/>
                </a:tc>
                <a:tc>
                  <a:txBody>
                    <a:bodyPr/>
                    <a:lstStyle/>
                    <a:p>
                      <a:r>
                        <a:rPr lang="en-US" dirty="0" smtClean="0"/>
                        <a:t>Messaging</a:t>
                      </a:r>
                      <a:endParaRPr lang="en-US" dirty="0"/>
                    </a:p>
                  </a:txBody>
                  <a:tcPr/>
                </a:tc>
                <a:tc>
                  <a:txBody>
                    <a:bodyPr/>
                    <a:lstStyle/>
                    <a:p>
                      <a:r>
                        <a:rPr lang="en-US" dirty="0" smtClean="0"/>
                        <a:t>Idle</a:t>
                      </a:r>
                      <a:endParaRPr lang="en-US" dirty="0"/>
                    </a:p>
                  </a:txBody>
                  <a:tcPr/>
                </a:tc>
              </a:tr>
              <a:tr h="357190">
                <a:tc>
                  <a:txBody>
                    <a:bodyPr/>
                    <a:lstStyle/>
                    <a:p>
                      <a:r>
                        <a:rPr lang="en-US" dirty="0" smtClean="0"/>
                        <a:t>Laptop</a:t>
                      </a:r>
                      <a:endParaRPr lang="en-US" dirty="0"/>
                    </a:p>
                  </a:txBody>
                  <a:tcPr/>
                </a:tc>
                <a:tc>
                  <a:txBody>
                    <a:bodyPr/>
                    <a:lstStyle/>
                    <a:p>
                      <a:r>
                        <a:rPr lang="en-US" dirty="0" smtClean="0"/>
                        <a:t>15,2 W</a:t>
                      </a:r>
                      <a:endParaRPr lang="en-US" dirty="0"/>
                    </a:p>
                  </a:txBody>
                  <a:tcPr/>
                </a:tc>
                <a:tc>
                  <a:txBody>
                    <a:bodyPr/>
                    <a:lstStyle/>
                    <a:p>
                      <a:r>
                        <a:rPr lang="en-US" dirty="0" smtClean="0"/>
                        <a:t>14,2 W</a:t>
                      </a:r>
                      <a:endParaRPr lang="en-US" dirty="0"/>
                    </a:p>
                  </a:txBody>
                  <a:tcPr/>
                </a:tc>
                <a:tc>
                  <a:txBody>
                    <a:bodyPr/>
                    <a:lstStyle/>
                    <a:p>
                      <a:r>
                        <a:rPr lang="en-US" dirty="0" smtClean="0"/>
                        <a:t>14,2 W</a:t>
                      </a:r>
                      <a:endParaRPr lang="en-US" dirty="0"/>
                    </a:p>
                  </a:txBody>
                  <a:tcPr/>
                </a:tc>
                <a:tc>
                  <a:txBody>
                    <a:bodyPr/>
                    <a:lstStyle/>
                    <a:p>
                      <a:r>
                        <a:rPr lang="en-US" dirty="0" smtClean="0"/>
                        <a:t>14 W</a:t>
                      </a:r>
                      <a:endParaRPr lang="en-US" dirty="0"/>
                    </a:p>
                  </a:txBody>
                  <a:tcPr/>
                </a:tc>
              </a:tr>
              <a:tr h="357190">
                <a:tc>
                  <a:txBody>
                    <a:bodyPr/>
                    <a:lstStyle/>
                    <a:p>
                      <a:r>
                        <a:rPr lang="en-US" dirty="0" smtClean="0"/>
                        <a:t>PDA</a:t>
                      </a:r>
                      <a:endParaRPr lang="en-US" dirty="0"/>
                    </a:p>
                  </a:txBody>
                  <a:tcPr/>
                </a:tc>
                <a:tc>
                  <a:txBody>
                    <a:bodyPr/>
                    <a:lstStyle/>
                    <a:p>
                      <a:r>
                        <a:rPr lang="en-US" dirty="0" smtClean="0"/>
                        <a:t>1,4 W</a:t>
                      </a:r>
                      <a:endParaRPr lang="en-US" dirty="0"/>
                    </a:p>
                  </a:txBody>
                  <a:tcPr/>
                </a:tc>
                <a:tc>
                  <a:txBody>
                    <a:bodyPr/>
                    <a:lstStyle/>
                    <a:p>
                      <a:r>
                        <a:rPr lang="en-US" dirty="0" smtClean="0"/>
                        <a:t>1,3 W</a:t>
                      </a:r>
                      <a:endParaRPr lang="en-US" dirty="0"/>
                    </a:p>
                  </a:txBody>
                  <a:tcPr/>
                </a:tc>
                <a:tc>
                  <a:txBody>
                    <a:bodyPr/>
                    <a:lstStyle/>
                    <a:p>
                      <a:r>
                        <a:rPr lang="en-US" dirty="0" smtClean="0"/>
                        <a:t>1,3 W</a:t>
                      </a:r>
                      <a:endParaRPr lang="en-US" dirty="0"/>
                    </a:p>
                  </a:txBody>
                  <a:tcPr/>
                </a:tc>
                <a:tc>
                  <a:txBody>
                    <a:bodyPr/>
                    <a:lstStyle/>
                    <a:p>
                      <a:r>
                        <a:rPr lang="en-US" dirty="0" smtClean="0"/>
                        <a:t>1,2 W</a:t>
                      </a:r>
                      <a:endParaRPr lang="en-US" dirty="0"/>
                    </a:p>
                  </a:txBody>
                  <a:tcPr/>
                </a:tc>
              </a:tr>
            </a:tbl>
          </a:graphicData>
        </a:graphic>
      </p:graphicFrame>
      <p:sp>
        <p:nvSpPr>
          <p:cNvPr id="6" name="TextBox 5"/>
          <p:cNvSpPr txBox="1"/>
          <p:nvPr/>
        </p:nvSpPr>
        <p:spPr>
          <a:xfrm>
            <a:off x="285720" y="6334780"/>
            <a:ext cx="7715304" cy="523220"/>
          </a:xfrm>
          <a:prstGeom prst="rect">
            <a:avLst/>
          </a:prstGeom>
          <a:noFill/>
        </p:spPr>
        <p:txBody>
          <a:bodyPr wrap="square" rtlCol="0">
            <a:spAutoFit/>
          </a:bodyPr>
          <a:lstStyle/>
          <a:p>
            <a:r>
              <a:rPr lang="en-US" sz="1400" dirty="0" smtClean="0">
                <a:solidFill>
                  <a:srgbClr val="C00000"/>
                </a:solidFill>
                <a:latin typeface="Segoe" pitchFamily="34" charset="0"/>
              </a:rPr>
              <a:t>Energy Consumption in Mobile Devices: Why Future Systems Need Requirements-Aware Energy Scale-Down; HP Labs, Palo Alto, CA, USA</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summary for clients</a:t>
            </a:r>
            <a:endParaRPr lang="en-US" dirty="0"/>
          </a:p>
        </p:txBody>
      </p:sp>
      <p:sp>
        <p:nvSpPr>
          <p:cNvPr id="3" name="Text Placeholder 2"/>
          <p:cNvSpPr>
            <a:spLocks noGrp="1"/>
          </p:cNvSpPr>
          <p:nvPr>
            <p:ph type="body" sz="quarter" idx="10"/>
          </p:nvPr>
        </p:nvSpPr>
        <p:spPr>
          <a:xfrm>
            <a:off x="381000" y="1411552"/>
            <a:ext cx="8382000" cy="4154984"/>
          </a:xfrm>
        </p:spPr>
        <p:txBody>
          <a:bodyPr/>
          <a:lstStyle/>
          <a:p>
            <a:r>
              <a:rPr lang="en-US" dirty="0" smtClean="0"/>
              <a:t>Don’t depend on your users, depend on (group) policies</a:t>
            </a:r>
          </a:p>
          <a:p>
            <a:pPr lvl="1"/>
            <a:r>
              <a:rPr lang="en-US" dirty="0" smtClean="0"/>
              <a:t>Use sleep mode on efficient hardware</a:t>
            </a:r>
          </a:p>
          <a:p>
            <a:pPr lvl="1"/>
            <a:r>
              <a:rPr lang="en-US" dirty="0" smtClean="0"/>
              <a:t>Avoid unnecessary paper waste with smart printing</a:t>
            </a:r>
          </a:p>
          <a:p>
            <a:pPr lvl="1"/>
            <a:r>
              <a:rPr lang="en-US" dirty="0" smtClean="0"/>
              <a:t>Offer travel alternatives</a:t>
            </a:r>
          </a:p>
          <a:p>
            <a:r>
              <a:rPr lang="en-US" dirty="0" smtClean="0"/>
              <a:t>Monitor your client hardware &amp; settings with SC Configuration Manager 2007</a:t>
            </a:r>
          </a:p>
          <a:p>
            <a:pPr lvl="1"/>
            <a:r>
              <a:rPr lang="en-US" dirty="0" err="1" smtClean="0"/>
              <a:t>WoL</a:t>
            </a:r>
            <a:r>
              <a:rPr lang="en-US" dirty="0" smtClean="0"/>
              <a:t> allows maintenance at night</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Summary or </a:t>
            </a:r>
            <a:br>
              <a:rPr lang="en-US" dirty="0" smtClean="0"/>
            </a:br>
            <a:r>
              <a:rPr lang="en-US" i="1" dirty="0" smtClean="0"/>
              <a:t>lessons learned</a:t>
            </a:r>
            <a:endParaRPr lang="en-US" i="1"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262966" cy="553998"/>
          </a:xfrm>
        </p:spPr>
        <p:txBody>
          <a:bodyPr/>
          <a:lstStyle/>
          <a:p>
            <a:r>
              <a:rPr sz="4000" smtClean="0"/>
              <a:t>Why energy </a:t>
            </a:r>
            <a:r>
              <a:rPr sz="4000" b="1" smtClean="0"/>
              <a:t>does</a:t>
            </a:r>
            <a:r>
              <a:rPr sz="4000" smtClean="0"/>
              <a:t> matter (not only) in IT</a:t>
            </a:r>
            <a:endParaRPr sz="4000"/>
          </a:p>
        </p:txBody>
      </p:sp>
      <p:sp>
        <p:nvSpPr>
          <p:cNvPr id="3" name="Text Placeholder 2"/>
          <p:cNvSpPr>
            <a:spLocks noGrp="1"/>
          </p:cNvSpPr>
          <p:nvPr>
            <p:ph type="body" sz="quarter" idx="10"/>
          </p:nvPr>
        </p:nvSpPr>
        <p:spPr>
          <a:xfrm>
            <a:off x="381000" y="2000240"/>
            <a:ext cx="8382000" cy="3323987"/>
          </a:xfrm>
        </p:spPr>
        <p:txBody>
          <a:bodyPr/>
          <a:lstStyle/>
          <a:p>
            <a:r>
              <a:rPr lang="en-US" dirty="0" smtClean="0"/>
              <a:t>Do you know what your IT energy costs are?</a:t>
            </a:r>
          </a:p>
          <a:p>
            <a:pPr lvl="1"/>
            <a:r>
              <a:rPr lang="en-US" i="1" dirty="0" smtClean="0"/>
              <a:t>Gartner: about 4% – 7% of your IT budget!</a:t>
            </a:r>
          </a:p>
          <a:p>
            <a:pPr lvl="1"/>
            <a:endParaRPr lang="en-US" i="1" dirty="0" smtClean="0"/>
          </a:p>
          <a:p>
            <a:r>
              <a:rPr lang="en-US" dirty="0" smtClean="0"/>
              <a:t>Do you think energy costs will rise or decline in the future?</a:t>
            </a:r>
          </a:p>
          <a:p>
            <a:pPr lvl="1"/>
            <a:r>
              <a:rPr lang="en-US" i="1" dirty="0" smtClean="0"/>
              <a:t>Germany: +36,6% prize increase in last 6 years</a:t>
            </a:r>
          </a:p>
          <a:p>
            <a:pPr lvl="1"/>
            <a:r>
              <a:rPr lang="en-US" i="1" dirty="0" smtClean="0"/>
              <a:t>Costs maybe double over the next 5 years?</a:t>
            </a:r>
          </a:p>
        </p:txBody>
      </p:sp>
      <p:grpSp>
        <p:nvGrpSpPr>
          <p:cNvPr id="10" name="Group 9"/>
          <p:cNvGrpSpPr/>
          <p:nvPr/>
        </p:nvGrpSpPr>
        <p:grpSpPr>
          <a:xfrm>
            <a:off x="500034" y="1857364"/>
            <a:ext cx="8253411" cy="3619500"/>
            <a:chOff x="445294" y="1881202"/>
            <a:chExt cx="8253411" cy="3619500"/>
          </a:xfrm>
        </p:grpSpPr>
        <p:grpSp>
          <p:nvGrpSpPr>
            <p:cNvPr id="9" name="Group 8"/>
            <p:cNvGrpSpPr/>
            <p:nvPr/>
          </p:nvGrpSpPr>
          <p:grpSpPr>
            <a:xfrm>
              <a:off x="445294" y="1881202"/>
              <a:ext cx="8253411" cy="3619500"/>
              <a:chOff x="6240606" y="1381136"/>
              <a:chExt cx="8467725" cy="3619500"/>
            </a:xfrm>
          </p:grpSpPr>
          <p:pic>
            <p:nvPicPr>
              <p:cNvPr id="1027" name="Picture 3" descr="C:\Program Files\Microsoft Resource DVD Artwork\DVD_ART\Artwork_Imagery\Shapes and Graphics\Newspaper headline quotes\green quote 4.png"/>
              <p:cNvPicPr>
                <a:picLocks noChangeAspect="1" noChangeArrowheads="1"/>
              </p:cNvPicPr>
              <p:nvPr/>
            </p:nvPicPr>
            <p:blipFill>
              <a:blip r:embed="rId3"/>
              <a:srcRect/>
              <a:stretch>
                <a:fillRect/>
              </a:stretch>
            </p:blipFill>
            <p:spPr bwMode="auto">
              <a:xfrm>
                <a:off x="6240606" y="1381136"/>
                <a:ext cx="8467725" cy="3619500"/>
              </a:xfrm>
              <a:prstGeom prst="rect">
                <a:avLst/>
              </a:prstGeom>
              <a:noFill/>
            </p:spPr>
          </p:pic>
          <p:sp>
            <p:nvSpPr>
              <p:cNvPr id="8" name="TextBox 7"/>
              <p:cNvSpPr txBox="1"/>
              <p:nvPr/>
            </p:nvSpPr>
            <p:spPr>
              <a:xfrm>
                <a:off x="6688254" y="1738326"/>
                <a:ext cx="7541289" cy="2462213"/>
              </a:xfrm>
              <a:prstGeom prst="rect">
                <a:avLst/>
              </a:prstGeom>
              <a:noFill/>
            </p:spPr>
            <p:txBody>
              <a:bodyPr wrap="square" rtlCol="0">
                <a:spAutoFit/>
              </a:bodyPr>
              <a:lstStyle/>
              <a:p>
                <a:pPr algn="ctr"/>
                <a:r>
                  <a:rPr lang="en-US" sz="2800" dirty="0" smtClean="0"/>
                  <a:t>For every $ spent on servers, </a:t>
                </a:r>
                <a:br>
                  <a:rPr lang="en-US" sz="2800" dirty="0" smtClean="0"/>
                </a:br>
                <a:r>
                  <a:rPr lang="en-US" sz="2800" dirty="0" smtClean="0"/>
                  <a:t>add the same for cooling and power</a:t>
                </a:r>
                <a:br>
                  <a:rPr lang="en-US" sz="2800" dirty="0" smtClean="0"/>
                </a:br>
                <a:r>
                  <a:rPr lang="en-US" sz="2800" dirty="0" smtClean="0"/>
                  <a:t>during lifetime!</a:t>
                </a:r>
                <a:br>
                  <a:rPr lang="en-US" sz="2800" dirty="0" smtClean="0"/>
                </a:br>
                <a:endParaRPr lang="en-US" sz="1400" dirty="0" smtClean="0"/>
              </a:p>
              <a:p>
                <a:pPr>
                  <a:buFont typeface="Arial" pitchFamily="34" charset="0"/>
                  <a:buChar char="•"/>
                </a:pPr>
                <a:r>
                  <a:rPr lang="en-US" sz="2800" i="1" dirty="0" smtClean="0"/>
                  <a:t> Is “energy” a purchase criteria for your IT?</a:t>
                </a:r>
              </a:p>
              <a:p>
                <a:pPr>
                  <a:buFont typeface="Arial" pitchFamily="34" charset="0"/>
                  <a:buChar char="•"/>
                </a:pPr>
                <a:r>
                  <a:rPr lang="en-US" sz="2800" i="1" dirty="0" smtClean="0"/>
                  <a:t> It might be for your car… but IT?</a:t>
                </a:r>
              </a:p>
            </p:txBody>
          </p:sp>
        </p:grpSp>
        <p:sp>
          <p:nvSpPr>
            <p:cNvPr id="7" name="TextBox 6"/>
            <p:cNvSpPr txBox="1"/>
            <p:nvPr/>
          </p:nvSpPr>
          <p:spPr>
            <a:xfrm>
              <a:off x="3286116" y="4667284"/>
              <a:ext cx="4313938" cy="307777"/>
            </a:xfrm>
            <a:prstGeom prst="rect">
              <a:avLst/>
            </a:prstGeom>
            <a:noFill/>
          </p:spPr>
          <p:txBody>
            <a:bodyPr wrap="none" rtlCol="0">
              <a:spAutoFit/>
            </a:bodyPr>
            <a:lstStyle/>
            <a:p>
              <a:r>
                <a:rPr lang="en-US" sz="1400" dirty="0" smtClean="0">
                  <a:solidFill>
                    <a:srgbClr val="C00000"/>
                  </a:solidFill>
                  <a:latin typeface="Segoe" pitchFamily="34" charset="0"/>
                </a:rPr>
                <a:t>Average hardware prize vs. energy costs over 3 years</a:t>
              </a:r>
              <a:endParaRPr lang="en-US" sz="1400" dirty="0">
                <a:solidFill>
                  <a:srgbClr val="C00000"/>
                </a:solidFill>
                <a:latin typeface="Segoe" pitchFamily="34" charset="0"/>
              </a:endParaRPr>
            </a:p>
          </p:txBody>
        </p:sp>
      </p:grpSp>
      <p:sp>
        <p:nvSpPr>
          <p:cNvPr id="11" name="TextBox 10"/>
          <p:cNvSpPr txBox="1"/>
          <p:nvPr/>
        </p:nvSpPr>
        <p:spPr>
          <a:xfrm>
            <a:off x="922491" y="5949950"/>
            <a:ext cx="6269665" cy="307777"/>
          </a:xfrm>
          <a:prstGeom prst="rect">
            <a:avLst/>
          </a:prstGeom>
          <a:noFill/>
        </p:spPr>
        <p:txBody>
          <a:bodyPr wrap="none" rtlCol="0">
            <a:spAutoFit/>
          </a:bodyPr>
          <a:lstStyle/>
          <a:p>
            <a:r>
              <a:rPr lang="en-US" sz="1400" dirty="0" smtClean="0">
                <a:solidFill>
                  <a:srgbClr val="C00000"/>
                </a:solidFill>
                <a:latin typeface="Segoe" pitchFamily="34" charset="0"/>
              </a:rPr>
              <a:t>Gartner: Why “Going Green” will become essential for data centers 10/2006 </a:t>
            </a:r>
            <a:endParaRPr lang="en-US" sz="1400" dirty="0">
              <a:solidFill>
                <a:srgbClr val="C00000"/>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summarize the easy options:</a:t>
            </a:r>
            <a:endParaRPr lang="en-US" dirty="0"/>
          </a:p>
        </p:txBody>
      </p:sp>
      <p:sp>
        <p:nvSpPr>
          <p:cNvPr id="3" name="Text Placeholder 2"/>
          <p:cNvSpPr>
            <a:spLocks noGrp="1"/>
          </p:cNvSpPr>
          <p:nvPr>
            <p:ph type="body" sz="quarter" idx="10"/>
          </p:nvPr>
        </p:nvSpPr>
        <p:spPr>
          <a:xfrm>
            <a:off x="297641" y="1428736"/>
            <a:ext cx="8548718" cy="3151632"/>
          </a:xfrm>
        </p:spPr>
        <p:txBody>
          <a:bodyPr/>
          <a:lstStyle/>
          <a:p>
            <a:r>
              <a:rPr lang="en-US" dirty="0" smtClean="0"/>
              <a:t>By using software settings in Windows,</a:t>
            </a:r>
          </a:p>
          <a:p>
            <a:pPr lvl="1"/>
            <a:r>
              <a:rPr lang="en-US" dirty="0" smtClean="0"/>
              <a:t>Save	~12% per server (~420 KW per year)</a:t>
            </a:r>
          </a:p>
          <a:p>
            <a:pPr lvl="2"/>
            <a:r>
              <a:rPr lang="en-US" dirty="0" smtClean="0"/>
              <a:t>2 M server sold in Q2 2007</a:t>
            </a:r>
          </a:p>
          <a:p>
            <a:pPr lvl="1"/>
            <a:r>
              <a:rPr lang="en-US" dirty="0" smtClean="0"/>
              <a:t>Save 	600 KWh per client (sleep vs. idle mode)</a:t>
            </a:r>
          </a:p>
          <a:p>
            <a:pPr lvl="2"/>
            <a:r>
              <a:rPr lang="en-US" i="1" dirty="0" smtClean="0"/>
              <a:t>40 M Windows Vista sold in H1 2007</a:t>
            </a:r>
          </a:p>
          <a:p>
            <a:pPr lvl="2">
              <a:buNone/>
            </a:pPr>
            <a:endParaRPr lang="en-US" i="1" dirty="0" smtClean="0"/>
          </a:p>
          <a:p>
            <a:r>
              <a:rPr lang="en-US" dirty="0" smtClean="0"/>
              <a:t>And money is not everything you will save…</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4000" dirty="0" smtClean="0"/>
              <a:t>There are environmental savings, too!</a:t>
            </a:r>
            <a:br>
              <a:rPr lang="en-US" sz="4000" dirty="0" smtClean="0"/>
            </a:br>
            <a:r>
              <a:rPr lang="en-US" sz="3200" dirty="0" smtClean="0"/>
              <a:t>For a SMB (30 server, 500 PCs), this would be</a:t>
            </a:r>
            <a:endParaRPr lang="en-US" sz="3200" dirty="0"/>
          </a:p>
        </p:txBody>
      </p:sp>
      <p:sp>
        <p:nvSpPr>
          <p:cNvPr id="6" name="Content Placeholder 5"/>
          <p:cNvSpPr>
            <a:spLocks noGrp="1"/>
          </p:cNvSpPr>
          <p:nvPr>
            <p:ph sz="half" idx="2"/>
          </p:nvPr>
        </p:nvSpPr>
        <p:spPr>
          <a:xfrm>
            <a:off x="2214546" y="1643050"/>
            <a:ext cx="6572296" cy="1046440"/>
          </a:xfrm>
        </p:spPr>
        <p:txBody>
          <a:bodyPr/>
          <a:lstStyle/>
          <a:p>
            <a:pPr marL="0" indent="0">
              <a:buNone/>
            </a:pPr>
            <a:r>
              <a:rPr lang="en-US" dirty="0" smtClean="0"/>
              <a:t>Server and clients can save 321,000 KWh each year which is 62,500 CHF savings.</a:t>
            </a:r>
          </a:p>
          <a:p>
            <a:pPr marL="0" indent="0">
              <a:buNone/>
            </a:pPr>
            <a:r>
              <a:rPr lang="en-US" sz="1400" dirty="0" smtClean="0">
                <a:solidFill>
                  <a:srgbClr val="C00000"/>
                </a:solidFill>
                <a:latin typeface="Segoe" pitchFamily="34" charset="0"/>
              </a:rPr>
              <a:t>(0,2 CHF per KWh)</a:t>
            </a:r>
            <a:endParaRPr lang="en-US" sz="1400" dirty="0">
              <a:solidFill>
                <a:srgbClr val="C00000"/>
              </a:solidFill>
              <a:latin typeface="Segoe" pitchFamily="34" charset="0"/>
            </a:endParaRPr>
          </a:p>
        </p:txBody>
      </p:sp>
      <p:pic>
        <p:nvPicPr>
          <p:cNvPr id="7" name="Picture 2" descr="C:\Program Files\Microsoft Resource DVD Artwork\DVD_ART\Artwork_Imagery\Shapes and Graphics\MSN Illustration Icon\MSN icon money.png"/>
          <p:cNvPicPr>
            <a:picLocks noChangeAspect="1" noChangeArrowheads="1"/>
          </p:cNvPicPr>
          <p:nvPr/>
        </p:nvPicPr>
        <p:blipFill>
          <a:blip r:embed="rId3" cstate="screen"/>
          <a:srcRect/>
          <a:stretch>
            <a:fillRect/>
          </a:stretch>
        </p:blipFill>
        <p:spPr bwMode="auto">
          <a:xfrm>
            <a:off x="428596" y="1500174"/>
            <a:ext cx="1442031" cy="2357430"/>
          </a:xfrm>
          <a:prstGeom prst="rect">
            <a:avLst/>
          </a:prstGeom>
          <a:noFill/>
        </p:spPr>
      </p:pic>
      <p:sp>
        <p:nvSpPr>
          <p:cNvPr id="46083" name="Tree"/>
          <p:cNvSpPr>
            <a:spLocks noEditPoints="1" noChangeArrowheads="1"/>
          </p:cNvSpPr>
          <p:nvPr/>
        </p:nvSpPr>
        <p:spPr bwMode="auto">
          <a:xfrm>
            <a:off x="1142976" y="2714620"/>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46084" name="Picture 4" descr="C:\Program Files\Microsoft Office\MEDIA\CAGCAT10\j0212957.wmf"/>
          <p:cNvPicPr>
            <a:picLocks noChangeAspect="1" noChangeArrowheads="1"/>
          </p:cNvPicPr>
          <p:nvPr/>
        </p:nvPicPr>
        <p:blipFill>
          <a:blip r:embed="rId4"/>
          <a:srcRect/>
          <a:stretch>
            <a:fillRect/>
          </a:stretch>
        </p:blipFill>
        <p:spPr bwMode="auto">
          <a:xfrm>
            <a:off x="571472" y="5143512"/>
            <a:ext cx="1201066" cy="754116"/>
          </a:xfrm>
          <a:prstGeom prst="rect">
            <a:avLst/>
          </a:prstGeom>
          <a:noFill/>
        </p:spPr>
      </p:pic>
      <p:sp>
        <p:nvSpPr>
          <p:cNvPr id="10" name="Content Placeholder 5"/>
          <p:cNvSpPr>
            <a:spLocks noGrp="1"/>
          </p:cNvSpPr>
          <p:nvPr>
            <p:ph sz="half" idx="2"/>
          </p:nvPr>
        </p:nvSpPr>
        <p:spPr>
          <a:xfrm>
            <a:off x="3571868" y="3214686"/>
            <a:ext cx="5357850" cy="1788182"/>
          </a:xfrm>
        </p:spPr>
        <p:txBody>
          <a:bodyPr/>
          <a:lstStyle/>
          <a:p>
            <a:pPr marL="0" indent="0">
              <a:buNone/>
            </a:pPr>
            <a:r>
              <a:rPr lang="en-US" dirty="0" smtClean="0"/>
              <a:t>For 312,600 KWh wasted energy you need 350,000 m</a:t>
            </a:r>
            <a:r>
              <a:rPr lang="en-US" baseline="30000" dirty="0" smtClean="0"/>
              <a:t>2</a:t>
            </a:r>
            <a:r>
              <a:rPr lang="en-US" dirty="0" smtClean="0"/>
              <a:t> of trees to reduce the amount of CO</a:t>
            </a:r>
            <a:r>
              <a:rPr lang="en-US" baseline="-25000" dirty="0" smtClean="0"/>
              <a:t>2</a:t>
            </a:r>
          </a:p>
          <a:p>
            <a:pPr marL="0" indent="0">
              <a:buNone/>
            </a:pPr>
            <a:r>
              <a:rPr lang="en-US" sz="1400" dirty="0" smtClean="0">
                <a:solidFill>
                  <a:srgbClr val="C00000"/>
                </a:solidFill>
                <a:latin typeface="Segoe" pitchFamily="34" charset="0"/>
              </a:rPr>
              <a:t>(0,2-/ 0,4t  CO</a:t>
            </a:r>
            <a:r>
              <a:rPr lang="en-US" sz="1400" baseline="-25000" dirty="0" smtClean="0">
                <a:solidFill>
                  <a:srgbClr val="C00000"/>
                </a:solidFill>
                <a:latin typeface="Segoe" pitchFamily="34" charset="0"/>
              </a:rPr>
              <a:t>2</a:t>
            </a:r>
            <a:r>
              <a:rPr lang="en-US" sz="1400" dirty="0" smtClean="0">
                <a:solidFill>
                  <a:srgbClr val="C00000"/>
                </a:solidFill>
                <a:latin typeface="Segoe" pitchFamily="34" charset="0"/>
              </a:rPr>
              <a:t> per 1,000KWh; ~3t CO</a:t>
            </a:r>
            <a:r>
              <a:rPr lang="en-US" sz="1400" baseline="-25000" dirty="0" smtClean="0">
                <a:solidFill>
                  <a:srgbClr val="C00000"/>
                </a:solidFill>
                <a:latin typeface="Segoe" pitchFamily="34" charset="0"/>
              </a:rPr>
              <a:t>2</a:t>
            </a:r>
            <a:r>
              <a:rPr lang="en-US" sz="1400" dirty="0" smtClean="0">
                <a:solidFill>
                  <a:srgbClr val="C00000"/>
                </a:solidFill>
                <a:latin typeface="Segoe" pitchFamily="34" charset="0"/>
              </a:rPr>
              <a:t> per 10,000m</a:t>
            </a:r>
            <a:r>
              <a:rPr lang="en-US" sz="1400" baseline="30000" dirty="0" smtClean="0">
                <a:solidFill>
                  <a:srgbClr val="C00000"/>
                </a:solidFill>
                <a:latin typeface="Segoe" pitchFamily="34" charset="0"/>
              </a:rPr>
              <a:t>2</a:t>
            </a:r>
            <a:r>
              <a:rPr lang="en-US" sz="1400" dirty="0" smtClean="0">
                <a:solidFill>
                  <a:srgbClr val="C00000"/>
                </a:solidFill>
                <a:latin typeface="Segoe" pitchFamily="34" charset="0"/>
              </a:rPr>
              <a:t> wood per year </a:t>
            </a:r>
            <a:br>
              <a:rPr lang="en-US" sz="1400" dirty="0" smtClean="0">
                <a:solidFill>
                  <a:srgbClr val="C00000"/>
                </a:solidFill>
                <a:latin typeface="Segoe" pitchFamily="34" charset="0"/>
              </a:rPr>
            </a:br>
            <a:r>
              <a:rPr lang="en-US" sz="1400" dirty="0" smtClean="0">
                <a:solidFill>
                  <a:srgbClr val="C00000"/>
                </a:solidFill>
                <a:latin typeface="Segoe" pitchFamily="34" charset="0"/>
              </a:rPr>
              <a:t>(gas / coal power plants), vendor and WWF information)</a:t>
            </a:r>
          </a:p>
        </p:txBody>
      </p:sp>
      <p:sp>
        <p:nvSpPr>
          <p:cNvPr id="11" name="Tree"/>
          <p:cNvSpPr>
            <a:spLocks noEditPoints="1" noChangeArrowheads="1"/>
          </p:cNvSpPr>
          <p:nvPr/>
        </p:nvSpPr>
        <p:spPr bwMode="auto">
          <a:xfrm>
            <a:off x="1357290" y="2857496"/>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2" name="Tree"/>
          <p:cNvSpPr>
            <a:spLocks noEditPoints="1" noChangeArrowheads="1"/>
          </p:cNvSpPr>
          <p:nvPr/>
        </p:nvSpPr>
        <p:spPr bwMode="auto">
          <a:xfrm>
            <a:off x="1571604" y="3000372"/>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3" name="Content Placeholder 5"/>
          <p:cNvSpPr>
            <a:spLocks noGrp="1"/>
          </p:cNvSpPr>
          <p:nvPr>
            <p:ph sz="half" idx="2"/>
          </p:nvPr>
        </p:nvSpPr>
        <p:spPr>
          <a:xfrm>
            <a:off x="2071702" y="5286388"/>
            <a:ext cx="5857884" cy="1012585"/>
          </a:xfrm>
        </p:spPr>
        <p:txBody>
          <a:bodyPr/>
          <a:lstStyle/>
          <a:p>
            <a:pPr marL="0" indent="0">
              <a:buNone/>
            </a:pPr>
            <a:r>
              <a:rPr lang="en-US" dirty="0" smtClean="0"/>
              <a:t>This CO</a:t>
            </a:r>
            <a:r>
              <a:rPr lang="en-US" baseline="-25000" dirty="0" smtClean="0"/>
              <a:t>2</a:t>
            </a:r>
            <a:r>
              <a:rPr lang="en-US" dirty="0" smtClean="0"/>
              <a:t> is the equivalent of 53 cars more on our streets</a:t>
            </a:r>
          </a:p>
          <a:p>
            <a:pPr marL="0" indent="0">
              <a:buNone/>
            </a:pPr>
            <a:r>
              <a:rPr lang="en-US" sz="1400" dirty="0" smtClean="0">
                <a:solidFill>
                  <a:srgbClr val="C00000"/>
                </a:solidFill>
                <a:latin typeface="Segoe" pitchFamily="34" charset="0"/>
              </a:rPr>
              <a:t>(12,000 KM per year  with EU recommendation for cars: 130g CO</a:t>
            </a:r>
            <a:r>
              <a:rPr lang="en-US" sz="1400" baseline="-25000" dirty="0" smtClean="0">
                <a:solidFill>
                  <a:srgbClr val="C00000"/>
                </a:solidFill>
                <a:latin typeface="Segoe" pitchFamily="34" charset="0"/>
              </a:rPr>
              <a:t>2</a:t>
            </a:r>
            <a:r>
              <a:rPr lang="en-US" sz="1400" dirty="0" smtClean="0">
                <a:solidFill>
                  <a:srgbClr val="C00000"/>
                </a:solidFill>
                <a:latin typeface="Segoe" pitchFamily="34" charset="0"/>
              </a:rPr>
              <a:t>; per km)</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again, is “knowing”</a:t>
            </a:r>
            <a:endParaRPr lang="en-US" dirty="0"/>
          </a:p>
        </p:txBody>
      </p:sp>
      <p:pic>
        <p:nvPicPr>
          <p:cNvPr id="4" name="Picture 2"/>
          <p:cNvPicPr>
            <a:picLocks noChangeAspect="1" noChangeArrowheads="1"/>
          </p:cNvPicPr>
          <p:nvPr/>
        </p:nvPicPr>
        <p:blipFill>
          <a:blip r:embed="rId3"/>
          <a:srcRect/>
          <a:stretch>
            <a:fillRect/>
          </a:stretch>
        </p:blipFill>
        <p:spPr bwMode="auto">
          <a:xfrm>
            <a:off x="1285852" y="986817"/>
            <a:ext cx="6479514" cy="4942513"/>
          </a:xfrm>
          <a:prstGeom prst="rect">
            <a:avLst/>
          </a:prstGeom>
          <a:noFill/>
          <a:ln w="9525">
            <a:noFill/>
            <a:miter lim="800000"/>
            <a:headEnd/>
            <a:tailEnd/>
          </a:ln>
          <a:effectLst/>
        </p:spPr>
      </p:pic>
      <p:sp>
        <p:nvSpPr>
          <p:cNvPr id="5" name="TextBox 4"/>
          <p:cNvSpPr txBox="1"/>
          <p:nvPr/>
        </p:nvSpPr>
        <p:spPr>
          <a:xfrm>
            <a:off x="1064237" y="5929330"/>
            <a:ext cx="6793911" cy="677108"/>
          </a:xfrm>
          <a:prstGeom prst="rect">
            <a:avLst/>
          </a:prstGeom>
          <a:noFill/>
        </p:spPr>
        <p:txBody>
          <a:bodyPr wrap="square" rtlCol="0">
            <a:spAutoFit/>
          </a:bodyPr>
          <a:lstStyle/>
          <a:p>
            <a:pPr marL="0" lvl="1"/>
            <a:r>
              <a:rPr lang="en-US" sz="2000" dirty="0" smtClean="0">
                <a:solidFill>
                  <a:srgbClr val="C00000"/>
                </a:solidFill>
              </a:rPr>
              <a:t>http://www.microsoft.com/dynamics/environment.mspx</a:t>
            </a:r>
          </a:p>
          <a:p>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srcRect/>
          <a:stretch>
            <a:fillRect/>
          </a:stretch>
        </p:blipFill>
        <p:spPr bwMode="auto">
          <a:xfrm>
            <a:off x="1071538" y="785794"/>
            <a:ext cx="7215238" cy="5435959"/>
          </a:xfrm>
          <a:prstGeom prst="rect">
            <a:avLst/>
          </a:prstGeom>
          <a:noFill/>
          <a:ln w="9525">
            <a:noFill/>
            <a:miter lim="800000"/>
            <a:headEnd/>
            <a:tailEnd/>
          </a:ln>
          <a:effectLst/>
        </p:spPr>
      </p:pic>
      <p:sp>
        <p:nvSpPr>
          <p:cNvPr id="2" name="Title 1"/>
          <p:cNvSpPr>
            <a:spLocks noGrp="1"/>
          </p:cNvSpPr>
          <p:nvPr>
            <p:ph type="title"/>
          </p:nvPr>
        </p:nvSpPr>
        <p:spPr>
          <a:xfrm>
            <a:off x="381000" y="230188"/>
            <a:ext cx="8382000" cy="553998"/>
          </a:xfrm>
        </p:spPr>
        <p:txBody>
          <a:bodyPr/>
          <a:lstStyle/>
          <a:p>
            <a:r>
              <a:rPr lang="en-US" sz="4000" dirty="0" smtClean="0"/>
              <a:t>Microsoft takes care about      waste</a:t>
            </a:r>
            <a:endParaRPr lang="en-US" sz="4000"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srcRect/>
          <a:stretch>
            <a:fillRect/>
          </a:stretch>
        </p:blipFill>
        <p:spPr bwMode="auto">
          <a:xfrm>
            <a:off x="1071538" y="785794"/>
            <a:ext cx="7215238" cy="5435959"/>
          </a:xfrm>
          <a:prstGeom prst="rect">
            <a:avLst/>
          </a:prstGeom>
          <a:noFill/>
          <a:ln w="9525">
            <a:noFill/>
            <a:miter lim="800000"/>
            <a:headEnd/>
            <a:tailEnd/>
          </a:ln>
          <a:effectLst/>
        </p:spPr>
      </p:pic>
      <p:sp>
        <p:nvSpPr>
          <p:cNvPr id="2" name="Title 1"/>
          <p:cNvSpPr>
            <a:spLocks noGrp="1"/>
          </p:cNvSpPr>
          <p:nvPr>
            <p:ph type="title"/>
          </p:nvPr>
        </p:nvSpPr>
        <p:spPr>
          <a:xfrm>
            <a:off x="381000" y="230188"/>
            <a:ext cx="8382000" cy="553998"/>
          </a:xfrm>
        </p:spPr>
        <p:txBody>
          <a:bodyPr/>
          <a:lstStyle/>
          <a:p>
            <a:r>
              <a:rPr lang="en-US" sz="4000" dirty="0" smtClean="0"/>
              <a:t>Microsoft takes care about “e-waste”, too </a:t>
            </a:r>
            <a:endParaRPr lang="en-US" sz="4000" dirty="0"/>
          </a:p>
        </p:txBody>
      </p:sp>
      <p:pic>
        <p:nvPicPr>
          <p:cNvPr id="4098" name="Picture 2"/>
          <p:cNvPicPr>
            <a:picLocks noChangeAspect="1" noChangeArrowheads="1"/>
          </p:cNvPicPr>
          <p:nvPr/>
        </p:nvPicPr>
        <p:blipFill>
          <a:blip r:embed="rId4"/>
          <a:srcRect l="14563" t="13281" r="16593" b="3125"/>
          <a:stretch>
            <a:fillRect/>
          </a:stretch>
        </p:blipFill>
        <p:spPr bwMode="auto">
          <a:xfrm>
            <a:off x="428596" y="928670"/>
            <a:ext cx="4459200" cy="4587831"/>
          </a:xfrm>
          <a:prstGeom prst="rect">
            <a:avLst/>
          </a:prstGeom>
          <a:noFill/>
          <a:ln w="9525">
            <a:noFill/>
            <a:miter lim="800000"/>
            <a:headEnd/>
            <a:tailEnd/>
          </a:ln>
          <a:effectLst/>
        </p:spPr>
      </p:pic>
      <p:grpSp>
        <p:nvGrpSpPr>
          <p:cNvPr id="3" name="Group 9"/>
          <p:cNvGrpSpPr/>
          <p:nvPr/>
        </p:nvGrpSpPr>
        <p:grpSpPr>
          <a:xfrm>
            <a:off x="4040552" y="1000108"/>
            <a:ext cx="4889166" cy="5286412"/>
            <a:chOff x="4040552" y="1000108"/>
            <a:chExt cx="4889166" cy="5286412"/>
          </a:xfrm>
        </p:grpSpPr>
        <p:pic>
          <p:nvPicPr>
            <p:cNvPr id="4100" name="Picture 4" descr="The Digital Pipeline Process"/>
            <p:cNvPicPr>
              <a:picLocks noChangeAspect="1" noChangeArrowheads="1"/>
            </p:cNvPicPr>
            <p:nvPr/>
          </p:nvPicPr>
          <p:blipFill>
            <a:blip r:embed="rId5"/>
            <a:srcRect/>
            <a:stretch>
              <a:fillRect/>
            </a:stretch>
          </p:blipFill>
          <p:spPr bwMode="auto">
            <a:xfrm>
              <a:off x="4040552" y="1000108"/>
              <a:ext cx="4889166" cy="5286412"/>
            </a:xfrm>
            <a:prstGeom prst="rect">
              <a:avLst/>
            </a:prstGeom>
            <a:noFill/>
          </p:spPr>
        </p:pic>
        <p:sp>
          <p:nvSpPr>
            <p:cNvPr id="7" name="TextBox 6"/>
            <p:cNvSpPr txBox="1"/>
            <p:nvPr/>
          </p:nvSpPr>
          <p:spPr>
            <a:xfrm>
              <a:off x="4071934" y="5929330"/>
              <a:ext cx="2786082" cy="307777"/>
            </a:xfrm>
            <a:prstGeom prst="rect">
              <a:avLst/>
            </a:prstGeom>
            <a:noFill/>
          </p:spPr>
          <p:txBody>
            <a:bodyPr wrap="square" rtlCol="0">
              <a:spAutoFit/>
            </a:bodyPr>
            <a:lstStyle/>
            <a:p>
              <a:r>
                <a:rPr lang="en-US" sz="1400" dirty="0" smtClean="0">
                  <a:solidFill>
                    <a:srgbClr val="C00000"/>
                  </a:solidFill>
                  <a:latin typeface="Segoe" pitchFamily="34" charset="0"/>
                </a:rPr>
                <a:t>http://www.digitalpipeline.org/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1000"/>
                                        <p:tgtEl>
                                          <p:spTgt spid="4098"/>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Lessons learned (or your next steps):</a:t>
            </a:r>
            <a:endParaRPr lang="en-US" sz="4400" dirty="0"/>
          </a:p>
        </p:txBody>
      </p:sp>
      <p:sp>
        <p:nvSpPr>
          <p:cNvPr id="3" name="Text Placeholder 2"/>
          <p:cNvSpPr>
            <a:spLocks noGrp="1"/>
          </p:cNvSpPr>
          <p:nvPr>
            <p:ph type="body" sz="quarter" idx="10"/>
          </p:nvPr>
        </p:nvSpPr>
        <p:spPr>
          <a:xfrm>
            <a:off x="381000" y="1411552"/>
            <a:ext cx="8548718" cy="5115246"/>
          </a:xfrm>
        </p:spPr>
        <p:txBody>
          <a:bodyPr/>
          <a:lstStyle/>
          <a:p>
            <a:r>
              <a:rPr lang="en-US" dirty="0" smtClean="0"/>
              <a:t>Find out your energy consumption in IT</a:t>
            </a:r>
          </a:p>
          <a:p>
            <a:pPr lvl="1"/>
            <a:r>
              <a:rPr lang="en-US" dirty="0" smtClean="0"/>
              <a:t>Server, desktops, laptops (per model maybe?)</a:t>
            </a:r>
          </a:p>
          <a:p>
            <a:pPr lvl="1"/>
            <a:r>
              <a:rPr lang="en-US" dirty="0" smtClean="0"/>
              <a:t>Cooling and data center costs (as part of total)</a:t>
            </a:r>
          </a:p>
          <a:p>
            <a:pPr lvl="1"/>
            <a:r>
              <a:rPr lang="en-US" dirty="0" smtClean="0"/>
              <a:t>Maybe a redesign saves cooling costs?</a:t>
            </a:r>
          </a:p>
          <a:p>
            <a:r>
              <a:rPr lang="en-US" dirty="0" smtClean="0"/>
              <a:t>Make energy one of your purchase criteria</a:t>
            </a:r>
          </a:p>
          <a:p>
            <a:pPr lvl="1"/>
            <a:r>
              <a:rPr lang="en-US" dirty="0" smtClean="0"/>
              <a:t>Contact your hardware vendors</a:t>
            </a:r>
          </a:p>
          <a:p>
            <a:r>
              <a:rPr lang="en-US" dirty="0" smtClean="0"/>
              <a:t>Take a look at the new software options</a:t>
            </a:r>
          </a:p>
          <a:p>
            <a:pPr lvl="1"/>
            <a:r>
              <a:rPr lang="en-US" dirty="0" smtClean="0"/>
              <a:t>Vista, Windows 2003 and dynamic IT</a:t>
            </a:r>
          </a:p>
          <a:p>
            <a:pPr algn="ctr">
              <a:buNone/>
            </a:pPr>
            <a:r>
              <a:rPr lang="en-US" sz="4000" b="1" i="1" dirty="0" smtClean="0">
                <a:solidFill>
                  <a:srgbClr val="00B050"/>
                </a:solidFill>
                <a:effectLst>
                  <a:outerShdw blurRad="38100" dist="38100" dir="2700000" algn="tl">
                    <a:srgbClr val="000000">
                      <a:alpha val="43137"/>
                    </a:srgbClr>
                  </a:outerShdw>
                </a:effectLst>
              </a:rPr>
              <a:t>Think</a:t>
            </a:r>
            <a:r>
              <a:rPr lang="en-US" sz="4000" b="1" i="1" dirty="0" smtClean="0">
                <a:solidFill>
                  <a:srgbClr val="00B050"/>
                </a:solidFill>
              </a:rPr>
              <a:t> </a:t>
            </a:r>
            <a:r>
              <a:rPr lang="en-US" sz="4000" b="1" i="1" dirty="0" smtClean="0">
                <a:solidFill>
                  <a:srgbClr val="00B050"/>
                </a:solidFill>
                <a:effectLst>
                  <a:outerShdw blurRad="38100" dist="38100" dir="2700000" algn="tl">
                    <a:srgbClr val="000000">
                      <a:alpha val="43137"/>
                    </a:srgbClr>
                  </a:outerShdw>
                </a:effectLst>
              </a:rPr>
              <a:t>Green!</a:t>
            </a:r>
          </a:p>
          <a:p>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81000" y="1000108"/>
            <a:ext cx="8382000" cy="5021375"/>
          </a:xfrm>
        </p:spPr>
        <p:txBody>
          <a:bodyPr/>
          <a:lstStyle/>
          <a:p>
            <a:pPr marL="334685" indent="-334685">
              <a:buNone/>
            </a:pPr>
            <a:r>
              <a:rPr lang="en-US" sz="2300" b="1" dirty="0" err="1" smtClean="0"/>
              <a:t>WinHEC</a:t>
            </a:r>
            <a:r>
              <a:rPr lang="en-US" sz="2300" b="1" dirty="0" smtClean="0"/>
              <a:t> 2007 Presentation</a:t>
            </a:r>
          </a:p>
          <a:p>
            <a:pPr marL="334685" indent="-334685">
              <a:buNone/>
            </a:pPr>
            <a:r>
              <a:rPr lang="en-US" sz="2300" b="1" dirty="0" smtClean="0"/>
              <a:t>	</a:t>
            </a:r>
            <a:r>
              <a:rPr lang="en-US" sz="2000" dirty="0" smtClean="0"/>
              <a:t>Windows Server Power Management</a:t>
            </a:r>
            <a:endParaRPr lang="en-US" sz="1600" dirty="0" smtClean="0"/>
          </a:p>
          <a:p>
            <a:pPr marL="1009889" lvl="2" indent="-329393">
              <a:buNone/>
            </a:pPr>
            <a:r>
              <a:rPr lang="en-US" sz="1200" dirty="0" smtClean="0">
                <a:hlinkClick r:id="rId3"/>
              </a:rPr>
              <a:t>http://download.microsoft.com/download/a/f/d/afdfd50d-6eb9-425e-84e1-b4085a80e34e/SVR-T327_WH07.pptx</a:t>
            </a:r>
            <a:endParaRPr lang="en-US" sz="1200" dirty="0" smtClean="0">
              <a:hlinkClick r:id="rId4"/>
            </a:endParaRPr>
          </a:p>
          <a:p>
            <a:pPr marL="334685" indent="-334685">
              <a:buNone/>
            </a:pPr>
            <a:r>
              <a:rPr lang="en-US" sz="2300" b="1" dirty="0" smtClean="0"/>
              <a:t>White Papers</a:t>
            </a:r>
          </a:p>
          <a:p>
            <a:pPr marL="346075" lvl="1" indent="-9525">
              <a:buNone/>
            </a:pPr>
            <a:r>
              <a:rPr lang="en-US" sz="1800" dirty="0" smtClean="0"/>
              <a:t>Processor Power Management in Windows Vista and Windows Server 2008</a:t>
            </a:r>
          </a:p>
          <a:p>
            <a:pPr marL="1009889" lvl="2" indent="-329393">
              <a:buNone/>
            </a:pPr>
            <a:r>
              <a:rPr lang="en-US" sz="1400" dirty="0" smtClean="0">
                <a:hlinkClick r:id="rId4"/>
              </a:rPr>
              <a:t>http://www.microsoft.com/whdc/system/pnppwr/powermgmt/ProcPowerMgmt.mspx</a:t>
            </a:r>
            <a:endParaRPr lang="en-US" sz="1600" dirty="0" smtClean="0">
              <a:hlinkClick r:id="rId5"/>
            </a:endParaRPr>
          </a:p>
          <a:p>
            <a:pPr marL="346075" lvl="1" indent="-9525">
              <a:buNone/>
            </a:pPr>
            <a:r>
              <a:rPr lang="en-US" sz="2000" dirty="0" smtClean="0"/>
              <a:t>How to Enable Processor Power Management in Windows Server 2003</a:t>
            </a:r>
          </a:p>
          <a:p>
            <a:pPr marL="1009889" lvl="2" indent="-329393">
              <a:buNone/>
            </a:pPr>
            <a:r>
              <a:rPr lang="en-US" sz="1400" dirty="0" smtClean="0">
                <a:hlinkClick r:id="rId5"/>
              </a:rPr>
              <a:t>http://www.microsoft.com/whdc/system/pnppwr/powermgmt/w2k3_ProcPower.mspx</a:t>
            </a:r>
            <a:endParaRPr lang="en-US" sz="1400" dirty="0" smtClean="0"/>
          </a:p>
          <a:p>
            <a:pPr marL="346075" lvl="1" indent="-9525">
              <a:buNone/>
            </a:pPr>
            <a:r>
              <a:rPr lang="en-US" sz="2000" dirty="0" smtClean="0"/>
              <a:t>Windows Vista Energy Conservation</a:t>
            </a:r>
          </a:p>
          <a:p>
            <a:pPr marL="1009889" lvl="2" indent="-329393">
              <a:buNone/>
            </a:pPr>
            <a:r>
              <a:rPr lang="en-US" sz="1400" dirty="0" smtClean="0">
                <a:hlinkClick r:id="rId6"/>
              </a:rPr>
              <a:t>http://www.microsoft.com/whdc/system/pnppwr/powermgmt/VistaEnergyConserv.mspx</a:t>
            </a:r>
            <a:endParaRPr lang="en-US" sz="1400" dirty="0" smtClean="0"/>
          </a:p>
          <a:p>
            <a:pPr marL="665401" lvl="1" indent="-329393">
              <a:buNone/>
            </a:pPr>
            <a:r>
              <a:rPr lang="en-US" sz="1800" dirty="0" smtClean="0"/>
              <a:t>What Microsoft is doing</a:t>
            </a:r>
          </a:p>
          <a:p>
            <a:pPr marL="665401" lvl="1" indent="-329393">
              <a:buNone/>
            </a:pPr>
            <a:r>
              <a:rPr lang="en-US" sz="1800" dirty="0" smtClean="0"/>
              <a:t>	</a:t>
            </a:r>
            <a:r>
              <a:rPr lang="en-US" sz="1400" dirty="0" smtClean="0">
                <a:hlinkClick r:id="rId6"/>
              </a:rPr>
              <a:t>http://www.microsoft.com/presspass/download/features/2007/SustainabilityFactSheet.doc</a:t>
            </a:r>
          </a:p>
          <a:p>
            <a:pPr>
              <a:buNone/>
            </a:pPr>
            <a:r>
              <a:rPr lang="en-US" sz="2300" b="1" dirty="0" smtClean="0"/>
              <a:t>The Green Grid organization</a:t>
            </a:r>
          </a:p>
          <a:p>
            <a:pPr>
              <a:buNone/>
            </a:pPr>
            <a:r>
              <a:rPr lang="en-US" sz="1400" dirty="0" smtClean="0"/>
              <a:t>	</a:t>
            </a:r>
            <a:r>
              <a:rPr lang="en-US" sz="1400" dirty="0" smtClean="0">
                <a:hlinkClick r:id="rId7"/>
              </a:rPr>
              <a:t>http://www.thegreengrid.org</a:t>
            </a:r>
            <a:r>
              <a:rPr lang="en-US" sz="1400" dirty="0" smtClean="0"/>
              <a:t> </a:t>
            </a:r>
          </a:p>
          <a:p>
            <a:pPr>
              <a:buNone/>
            </a:pPr>
            <a:r>
              <a:rPr lang="en-US" sz="2300" b="1" dirty="0" smtClean="0"/>
              <a:t>Estimate your power savings</a:t>
            </a:r>
          </a:p>
          <a:p>
            <a:pPr>
              <a:buNone/>
            </a:pPr>
            <a:r>
              <a:rPr lang="en-US" sz="1400" dirty="0" smtClean="0">
                <a:hlinkClick r:id="rId8"/>
              </a:rPr>
              <a:t>	http://pmdb.cadmusdev.com/powermanagement/quickCalc.html</a:t>
            </a:r>
            <a:r>
              <a:rPr lang="en-US" sz="1400" dirty="0" smtClean="0"/>
              <a:t> </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de-CH" sz="4000" dirty="0" err="1" smtClean="0"/>
              <a:t>Learn</a:t>
            </a:r>
            <a:r>
              <a:rPr lang="de-CH" sz="4000" dirty="0" smtClean="0"/>
              <a:t> </a:t>
            </a:r>
            <a:r>
              <a:rPr lang="de-CH" sz="4000" dirty="0" err="1" smtClean="0"/>
              <a:t>more</a:t>
            </a:r>
            <a:r>
              <a:rPr lang="de-CH" sz="4000" dirty="0" smtClean="0"/>
              <a:t> </a:t>
            </a:r>
            <a:r>
              <a:rPr lang="de-CH" sz="4000" dirty="0" err="1" smtClean="0"/>
              <a:t>for</a:t>
            </a:r>
            <a:r>
              <a:rPr lang="de-CH" sz="4000" dirty="0" smtClean="0"/>
              <a:t> </a:t>
            </a:r>
            <a:r>
              <a:rPr lang="de-CH" sz="4000" dirty="0" err="1" smtClean="0"/>
              <a:t>your</a:t>
            </a:r>
            <a:r>
              <a:rPr lang="de-CH" sz="4000" dirty="0" smtClean="0"/>
              <a:t> private </a:t>
            </a:r>
            <a:r>
              <a:rPr lang="de-CH" sz="4000" dirty="0" err="1" smtClean="0"/>
              <a:t>life</a:t>
            </a:r>
            <a:r>
              <a:rPr lang="de-CH" sz="4000" dirty="0" smtClean="0"/>
              <a:t>, </a:t>
            </a:r>
            <a:r>
              <a:rPr lang="de-CH" sz="4000" dirty="0" err="1" smtClean="0"/>
              <a:t>too</a:t>
            </a:r>
            <a:endParaRPr lang="en-US" sz="4000" dirty="0"/>
          </a:p>
        </p:txBody>
      </p:sp>
      <p:pic>
        <p:nvPicPr>
          <p:cNvPr id="116739" name="Picture 3"/>
          <p:cNvPicPr>
            <a:picLocks noChangeAspect="1" noChangeArrowheads="1"/>
          </p:cNvPicPr>
          <p:nvPr/>
        </p:nvPicPr>
        <p:blipFill>
          <a:blip r:embed="rId3"/>
          <a:srcRect/>
          <a:stretch>
            <a:fillRect/>
          </a:stretch>
        </p:blipFill>
        <p:spPr bwMode="auto">
          <a:xfrm>
            <a:off x="1285852" y="785794"/>
            <a:ext cx="6500858" cy="4958794"/>
          </a:xfrm>
          <a:prstGeom prst="rect">
            <a:avLst/>
          </a:prstGeom>
          <a:noFill/>
          <a:ln w="9525">
            <a:noFill/>
            <a:miter lim="800000"/>
            <a:headEnd/>
            <a:tailEnd/>
          </a:ln>
          <a:effectLst/>
        </p:spPr>
      </p:pic>
      <p:sp>
        <p:nvSpPr>
          <p:cNvPr id="7" name="TextBox 6"/>
          <p:cNvSpPr txBox="1"/>
          <p:nvPr/>
        </p:nvSpPr>
        <p:spPr>
          <a:xfrm>
            <a:off x="1285852" y="5857893"/>
            <a:ext cx="3082895" cy="369332"/>
          </a:xfrm>
          <a:prstGeom prst="rect">
            <a:avLst/>
          </a:prstGeom>
          <a:noFill/>
        </p:spPr>
        <p:txBody>
          <a:bodyPr wrap="square" rtlCol="0">
            <a:spAutoFit/>
          </a:bodyPr>
          <a:lstStyle/>
          <a:p>
            <a:pPr marL="0" lvl="1"/>
            <a:r>
              <a:rPr lang="en-US" dirty="0" smtClean="0">
                <a:solidFill>
                  <a:srgbClr val="C00000"/>
                </a:solidFill>
              </a:rPr>
              <a:t>http://liveearth.msn.com/</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Program Files\Microsoft Resource DVD Artwork\DVD_ART\BoxShots_Logos\MICROSOFT\Microsoft logo with new tagline reverse.png"/>
          <p:cNvPicPr>
            <a:picLocks noChangeAspect="1" noChangeArrowheads="1"/>
          </p:cNvPicPr>
          <p:nvPr/>
        </p:nvPicPr>
        <p:blipFill>
          <a:blip r:embed="rId2"/>
          <a:srcRect/>
          <a:stretch>
            <a:fillRect/>
          </a:stretch>
        </p:blipFill>
        <p:spPr bwMode="auto">
          <a:xfrm>
            <a:off x="414337" y="2505075"/>
            <a:ext cx="8315325" cy="1847850"/>
          </a:xfrm>
          <a:prstGeom prst="rect">
            <a:avLst/>
          </a:prstGeom>
          <a:noFill/>
        </p:spPr>
      </p:pic>
      <p:pic>
        <p:nvPicPr>
          <p:cNvPr id="11" name="Picture 4" descr="C:\Program Files\Microsoft Resource DVD Artwork\DVD_ART\Artwork_Imagery\Photos_for_PPT\Photo_backgrounds\Miscellaneous\transparent lightbulb blue.png"/>
          <p:cNvPicPr>
            <a:picLocks noChangeAspect="1" noChangeArrowheads="1"/>
          </p:cNvPicPr>
          <p:nvPr/>
        </p:nvPicPr>
        <p:blipFill>
          <a:blip r:embed="rId3" cstate="screen"/>
          <a:srcRect/>
          <a:stretch>
            <a:fillRect/>
          </a:stretch>
        </p:blipFill>
        <p:spPr bwMode="auto">
          <a:xfrm>
            <a:off x="7358082" y="2278461"/>
            <a:ext cx="921912" cy="1336350"/>
          </a:xfrm>
          <a:prstGeom prst="rect">
            <a:avLst/>
          </a:prstGeom>
          <a:noFill/>
        </p:spPr>
      </p:pic>
      <p:pic>
        <p:nvPicPr>
          <p:cNvPr id="12" name="Picture 3" descr="C:\Program Files\Microsoft Resource DVD Artwork\DVD_ART\Artwork_Imagery\Shapes and Graphics\Innovation - ideas\light bulb.png"/>
          <p:cNvPicPr>
            <a:picLocks noChangeAspect="1" noChangeArrowheads="1"/>
          </p:cNvPicPr>
          <p:nvPr/>
        </p:nvPicPr>
        <p:blipFill>
          <a:blip r:embed="rId4" cstate="screen"/>
          <a:srcRect/>
          <a:stretch>
            <a:fillRect/>
          </a:stretch>
        </p:blipFill>
        <p:spPr bwMode="auto">
          <a:xfrm>
            <a:off x="7429520" y="2278461"/>
            <a:ext cx="813680" cy="1150539"/>
          </a:xfrm>
          <a:prstGeom prst="rect">
            <a:avLst/>
          </a:prstGeom>
          <a:noFill/>
        </p:spPr>
      </p:pic>
      <p:sp>
        <p:nvSpPr>
          <p:cNvPr id="15" name="Title 14"/>
          <p:cNvSpPr>
            <a:spLocks noGrp="1"/>
          </p:cNvSpPr>
          <p:nvPr>
            <p:ph type="title"/>
          </p:nvPr>
        </p:nvSpPr>
        <p:spPr>
          <a:xfrm>
            <a:off x="381000" y="-1071594"/>
            <a:ext cx="8382000" cy="664797"/>
          </a:xfrm>
        </p:spPr>
        <p:txBody>
          <a:bodyPr/>
          <a:lstStyle/>
          <a:p>
            <a:r>
              <a:rPr lang="en-US" dirty="0" smtClean="0">
                <a:solidFill>
                  <a:schemeClr val="bg1"/>
                </a:solidFill>
              </a:rPr>
              <a:t>Microsoft</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200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questionnaire</a:t>
            </a:r>
            <a:endParaRPr lang="en-US" dirty="0"/>
          </a:p>
        </p:txBody>
      </p:sp>
      <p:sp>
        <p:nvSpPr>
          <p:cNvPr id="4" name="Text Placeholder 3"/>
          <p:cNvSpPr>
            <a:spLocks noGrp="1"/>
          </p:cNvSpPr>
          <p:nvPr>
            <p:ph type="body" sz="quarter" idx="10"/>
          </p:nvPr>
        </p:nvSpPr>
        <p:spPr>
          <a:xfrm>
            <a:off x="381000" y="928670"/>
            <a:ext cx="8382000" cy="5613845"/>
          </a:xfrm>
        </p:spPr>
        <p:txBody>
          <a:bodyPr/>
          <a:lstStyle/>
          <a:p>
            <a:r>
              <a:rPr lang="en-US" sz="2400" dirty="0" smtClean="0"/>
              <a:t>Who owns the energy costs? (IT or facilities)</a:t>
            </a:r>
          </a:p>
          <a:p>
            <a:pPr lvl="1"/>
            <a:r>
              <a:rPr lang="en-US" sz="2000" dirty="0" smtClean="0"/>
              <a:t>Is energy part of your IT budget already?</a:t>
            </a:r>
          </a:p>
          <a:p>
            <a:pPr lvl="2"/>
            <a:r>
              <a:rPr lang="en-US" sz="1600" dirty="0" smtClean="0"/>
              <a:t>Could you split the costs down to consumers (server, desktop, storage…)</a:t>
            </a:r>
          </a:p>
          <a:p>
            <a:pPr lvl="1"/>
            <a:r>
              <a:rPr lang="en-US" sz="2000" dirty="0" smtClean="0"/>
              <a:t>Do you plan for energy cost rise?</a:t>
            </a:r>
          </a:p>
          <a:p>
            <a:r>
              <a:rPr lang="en-US" sz="2400" dirty="0" smtClean="0"/>
              <a:t>Could you measure IT energy consumptions?</a:t>
            </a:r>
          </a:p>
          <a:p>
            <a:pPr lvl="1"/>
            <a:r>
              <a:rPr lang="en-US" sz="2000" dirty="0" smtClean="0"/>
              <a:t>By server type, desktops, datacenter aisle…</a:t>
            </a:r>
          </a:p>
          <a:p>
            <a:pPr lvl="1"/>
            <a:r>
              <a:rPr lang="en-US" sz="2000" dirty="0" smtClean="0"/>
              <a:t>Are you aware about trends (day / week / weekend / month)?</a:t>
            </a:r>
          </a:p>
          <a:p>
            <a:pPr lvl="1"/>
            <a:r>
              <a:rPr lang="en-US" sz="2000" dirty="0" smtClean="0"/>
              <a:t>Do you have a list of your top consumers?</a:t>
            </a:r>
          </a:p>
          <a:p>
            <a:r>
              <a:rPr lang="en-US" sz="2400" dirty="0" smtClean="0"/>
              <a:t>Would you try the suggested power settings?</a:t>
            </a:r>
          </a:p>
          <a:p>
            <a:pPr lvl="1"/>
            <a:r>
              <a:rPr lang="en-US" sz="2000" dirty="0" smtClean="0"/>
              <a:t>Are server or client more important?</a:t>
            </a:r>
          </a:p>
          <a:p>
            <a:pPr lvl="1"/>
            <a:r>
              <a:rPr lang="en-US" sz="2000" dirty="0" smtClean="0"/>
              <a:t>Could you measure the impact? (baselines before / afterwards)</a:t>
            </a:r>
          </a:p>
          <a:p>
            <a:r>
              <a:rPr lang="en-US" sz="2400" dirty="0" smtClean="0"/>
              <a:t>Do you care about additional steps?</a:t>
            </a:r>
          </a:p>
          <a:p>
            <a:pPr lvl="1"/>
            <a:r>
              <a:rPr lang="en-US" sz="2000" dirty="0" smtClean="0"/>
              <a:t>End user awareness (“Sleep is good”)</a:t>
            </a:r>
          </a:p>
          <a:p>
            <a:pPr lvl="1"/>
            <a:r>
              <a:rPr lang="en-US" sz="2000" dirty="0" smtClean="0"/>
              <a:t>Lighting &amp; environmental improvements…</a:t>
            </a:r>
          </a:p>
          <a:p>
            <a:pPr lvl="1"/>
            <a:r>
              <a:rPr lang="en-US" sz="2000" dirty="0" smtClean="0"/>
              <a:t>“Paperless office”</a:t>
            </a:r>
            <a:endParaRPr lang="en-US" sz="2000" dirty="0"/>
          </a:p>
          <a:p>
            <a:pPr algn="ctr">
              <a:buNone/>
            </a:pPr>
            <a:r>
              <a:rPr lang="en-US" sz="2400" b="1" dirty="0" smtClean="0"/>
              <a:t>Please see slide notes for more information!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a:noFill/>
        </p:spPr>
        <p:txBody>
          <a:bodyPr/>
          <a:lstStyle/>
          <a:p>
            <a:r>
              <a:rPr lang="en-US" sz="3600" dirty="0" smtClean="0"/>
              <a:t>IDC: More and more money goes to power &amp; cooling instead to new servers</a:t>
            </a:r>
            <a:endParaRPr lang="en-US" sz="3600" dirty="0"/>
          </a:p>
        </p:txBody>
      </p:sp>
      <p:grpSp>
        <p:nvGrpSpPr>
          <p:cNvPr id="3" name="Group 1342"/>
          <p:cNvGrpSpPr>
            <a:grpSpLocks/>
          </p:cNvGrpSpPr>
          <p:nvPr/>
        </p:nvGrpSpPr>
        <p:grpSpPr bwMode="auto">
          <a:xfrm>
            <a:off x="503238" y="1533525"/>
            <a:ext cx="8216900" cy="4184650"/>
            <a:chOff x="317" y="966"/>
            <a:chExt cx="5176" cy="2636"/>
          </a:xfrm>
        </p:grpSpPr>
        <p:grpSp>
          <p:nvGrpSpPr>
            <p:cNvPr id="4" name="Group 408"/>
            <p:cNvGrpSpPr>
              <a:grpSpLocks/>
            </p:cNvGrpSpPr>
            <p:nvPr/>
          </p:nvGrpSpPr>
          <p:grpSpPr bwMode="auto">
            <a:xfrm>
              <a:off x="931" y="2321"/>
              <a:ext cx="166" cy="1083"/>
              <a:chOff x="931" y="2321"/>
              <a:chExt cx="166" cy="1083"/>
            </a:xfrm>
          </p:grpSpPr>
          <p:sp>
            <p:nvSpPr>
              <p:cNvPr id="1005" name="Rectangle 379"/>
              <p:cNvSpPr>
                <a:spLocks noChangeArrowheads="1"/>
              </p:cNvSpPr>
              <p:nvPr/>
            </p:nvSpPr>
            <p:spPr bwMode="auto">
              <a:xfrm>
                <a:off x="931" y="2321"/>
                <a:ext cx="5" cy="1083"/>
              </a:xfrm>
              <a:prstGeom prst="rect">
                <a:avLst/>
              </a:prstGeom>
              <a:solidFill>
                <a:srgbClr val="846A00"/>
              </a:solidFill>
              <a:ln w="9525">
                <a:noFill/>
                <a:miter lim="800000"/>
                <a:headEnd/>
                <a:tailEnd/>
              </a:ln>
            </p:spPr>
            <p:txBody>
              <a:bodyPr/>
              <a:lstStyle/>
              <a:p>
                <a:endParaRPr lang="de-DE"/>
              </a:p>
            </p:txBody>
          </p:sp>
          <p:sp>
            <p:nvSpPr>
              <p:cNvPr id="1006" name="Rectangle 380"/>
              <p:cNvSpPr>
                <a:spLocks noChangeArrowheads="1"/>
              </p:cNvSpPr>
              <p:nvPr/>
            </p:nvSpPr>
            <p:spPr bwMode="auto">
              <a:xfrm>
                <a:off x="936" y="2321"/>
                <a:ext cx="6" cy="1083"/>
              </a:xfrm>
              <a:prstGeom prst="rect">
                <a:avLst/>
              </a:prstGeom>
              <a:solidFill>
                <a:srgbClr val="896D00"/>
              </a:solidFill>
              <a:ln w="9525">
                <a:noFill/>
                <a:miter lim="800000"/>
                <a:headEnd/>
                <a:tailEnd/>
              </a:ln>
            </p:spPr>
            <p:txBody>
              <a:bodyPr/>
              <a:lstStyle/>
              <a:p>
                <a:endParaRPr lang="de-DE"/>
              </a:p>
            </p:txBody>
          </p:sp>
          <p:sp>
            <p:nvSpPr>
              <p:cNvPr id="1007" name="Rectangle 381"/>
              <p:cNvSpPr>
                <a:spLocks noChangeArrowheads="1"/>
              </p:cNvSpPr>
              <p:nvPr/>
            </p:nvSpPr>
            <p:spPr bwMode="auto">
              <a:xfrm>
                <a:off x="942" y="2321"/>
                <a:ext cx="6" cy="1083"/>
              </a:xfrm>
              <a:prstGeom prst="rect">
                <a:avLst/>
              </a:prstGeom>
              <a:solidFill>
                <a:srgbClr val="907300"/>
              </a:solidFill>
              <a:ln w="9525">
                <a:noFill/>
                <a:miter lim="800000"/>
                <a:headEnd/>
                <a:tailEnd/>
              </a:ln>
            </p:spPr>
            <p:txBody>
              <a:bodyPr/>
              <a:lstStyle/>
              <a:p>
                <a:endParaRPr lang="de-DE"/>
              </a:p>
            </p:txBody>
          </p:sp>
          <p:sp>
            <p:nvSpPr>
              <p:cNvPr id="1008" name="Rectangle 382"/>
              <p:cNvSpPr>
                <a:spLocks noChangeArrowheads="1"/>
              </p:cNvSpPr>
              <p:nvPr/>
            </p:nvSpPr>
            <p:spPr bwMode="auto">
              <a:xfrm>
                <a:off x="948" y="2321"/>
                <a:ext cx="6" cy="1083"/>
              </a:xfrm>
              <a:prstGeom prst="rect">
                <a:avLst/>
              </a:prstGeom>
              <a:solidFill>
                <a:srgbClr val="997A00"/>
              </a:solidFill>
              <a:ln w="9525">
                <a:noFill/>
                <a:miter lim="800000"/>
                <a:headEnd/>
                <a:tailEnd/>
              </a:ln>
            </p:spPr>
            <p:txBody>
              <a:bodyPr/>
              <a:lstStyle/>
              <a:p>
                <a:endParaRPr lang="de-DE"/>
              </a:p>
            </p:txBody>
          </p:sp>
          <p:sp>
            <p:nvSpPr>
              <p:cNvPr id="1009" name="Rectangle 383"/>
              <p:cNvSpPr>
                <a:spLocks noChangeArrowheads="1"/>
              </p:cNvSpPr>
              <p:nvPr/>
            </p:nvSpPr>
            <p:spPr bwMode="auto">
              <a:xfrm>
                <a:off x="954" y="2321"/>
                <a:ext cx="5" cy="1083"/>
              </a:xfrm>
              <a:prstGeom prst="rect">
                <a:avLst/>
              </a:prstGeom>
              <a:solidFill>
                <a:srgbClr val="A48400"/>
              </a:solidFill>
              <a:ln w="9525">
                <a:noFill/>
                <a:miter lim="800000"/>
                <a:headEnd/>
                <a:tailEnd/>
              </a:ln>
            </p:spPr>
            <p:txBody>
              <a:bodyPr/>
              <a:lstStyle/>
              <a:p>
                <a:endParaRPr lang="de-DE"/>
              </a:p>
            </p:txBody>
          </p:sp>
          <p:sp>
            <p:nvSpPr>
              <p:cNvPr id="1010" name="Rectangle 384"/>
              <p:cNvSpPr>
                <a:spLocks noChangeArrowheads="1"/>
              </p:cNvSpPr>
              <p:nvPr/>
            </p:nvSpPr>
            <p:spPr bwMode="auto">
              <a:xfrm>
                <a:off x="959" y="2321"/>
                <a:ext cx="6" cy="1083"/>
              </a:xfrm>
              <a:prstGeom prst="rect">
                <a:avLst/>
              </a:prstGeom>
              <a:solidFill>
                <a:srgbClr val="B28E00"/>
              </a:solidFill>
              <a:ln w="9525">
                <a:noFill/>
                <a:miter lim="800000"/>
                <a:headEnd/>
                <a:tailEnd/>
              </a:ln>
            </p:spPr>
            <p:txBody>
              <a:bodyPr/>
              <a:lstStyle/>
              <a:p>
                <a:endParaRPr lang="de-DE"/>
              </a:p>
            </p:txBody>
          </p:sp>
          <p:sp>
            <p:nvSpPr>
              <p:cNvPr id="1011" name="Rectangle 385"/>
              <p:cNvSpPr>
                <a:spLocks noChangeArrowheads="1"/>
              </p:cNvSpPr>
              <p:nvPr/>
            </p:nvSpPr>
            <p:spPr bwMode="auto">
              <a:xfrm>
                <a:off x="965" y="2321"/>
                <a:ext cx="6" cy="1083"/>
              </a:xfrm>
              <a:prstGeom prst="rect">
                <a:avLst/>
              </a:prstGeom>
              <a:solidFill>
                <a:srgbClr val="C09900"/>
              </a:solidFill>
              <a:ln w="9525">
                <a:noFill/>
                <a:miter lim="800000"/>
                <a:headEnd/>
                <a:tailEnd/>
              </a:ln>
            </p:spPr>
            <p:txBody>
              <a:bodyPr/>
              <a:lstStyle/>
              <a:p>
                <a:endParaRPr lang="de-DE"/>
              </a:p>
            </p:txBody>
          </p:sp>
          <p:sp>
            <p:nvSpPr>
              <p:cNvPr id="1012" name="Rectangle 386"/>
              <p:cNvSpPr>
                <a:spLocks noChangeArrowheads="1"/>
              </p:cNvSpPr>
              <p:nvPr/>
            </p:nvSpPr>
            <p:spPr bwMode="auto">
              <a:xfrm>
                <a:off x="971" y="2321"/>
                <a:ext cx="6" cy="1083"/>
              </a:xfrm>
              <a:prstGeom prst="rect">
                <a:avLst/>
              </a:prstGeom>
              <a:solidFill>
                <a:srgbClr val="CEA400"/>
              </a:solidFill>
              <a:ln w="9525">
                <a:noFill/>
                <a:miter lim="800000"/>
                <a:headEnd/>
                <a:tailEnd/>
              </a:ln>
            </p:spPr>
            <p:txBody>
              <a:bodyPr/>
              <a:lstStyle/>
              <a:p>
                <a:endParaRPr lang="de-DE"/>
              </a:p>
            </p:txBody>
          </p:sp>
          <p:sp>
            <p:nvSpPr>
              <p:cNvPr id="1013" name="Rectangle 387"/>
              <p:cNvSpPr>
                <a:spLocks noChangeArrowheads="1"/>
              </p:cNvSpPr>
              <p:nvPr/>
            </p:nvSpPr>
            <p:spPr bwMode="auto">
              <a:xfrm>
                <a:off x="977" y="2321"/>
                <a:ext cx="5" cy="1083"/>
              </a:xfrm>
              <a:prstGeom prst="rect">
                <a:avLst/>
              </a:prstGeom>
              <a:solidFill>
                <a:srgbClr val="DBAF00"/>
              </a:solidFill>
              <a:ln w="9525">
                <a:noFill/>
                <a:miter lim="800000"/>
                <a:headEnd/>
                <a:tailEnd/>
              </a:ln>
            </p:spPr>
            <p:txBody>
              <a:bodyPr/>
              <a:lstStyle/>
              <a:p>
                <a:endParaRPr lang="de-DE"/>
              </a:p>
            </p:txBody>
          </p:sp>
          <p:sp>
            <p:nvSpPr>
              <p:cNvPr id="1014" name="Rectangle 388"/>
              <p:cNvSpPr>
                <a:spLocks noChangeArrowheads="1"/>
              </p:cNvSpPr>
              <p:nvPr/>
            </p:nvSpPr>
            <p:spPr bwMode="auto">
              <a:xfrm>
                <a:off x="982" y="2321"/>
                <a:ext cx="6" cy="1083"/>
              </a:xfrm>
              <a:prstGeom prst="rect">
                <a:avLst/>
              </a:prstGeom>
              <a:solidFill>
                <a:srgbClr val="E5B700"/>
              </a:solidFill>
              <a:ln w="9525">
                <a:noFill/>
                <a:miter lim="800000"/>
                <a:headEnd/>
                <a:tailEnd/>
              </a:ln>
            </p:spPr>
            <p:txBody>
              <a:bodyPr/>
              <a:lstStyle/>
              <a:p>
                <a:endParaRPr lang="de-DE"/>
              </a:p>
            </p:txBody>
          </p:sp>
          <p:sp>
            <p:nvSpPr>
              <p:cNvPr id="1015" name="Rectangle 389"/>
              <p:cNvSpPr>
                <a:spLocks noChangeArrowheads="1"/>
              </p:cNvSpPr>
              <p:nvPr/>
            </p:nvSpPr>
            <p:spPr bwMode="auto">
              <a:xfrm>
                <a:off x="988" y="2321"/>
                <a:ext cx="6" cy="1083"/>
              </a:xfrm>
              <a:prstGeom prst="rect">
                <a:avLst/>
              </a:prstGeom>
              <a:solidFill>
                <a:srgbClr val="EEBE00"/>
              </a:solidFill>
              <a:ln w="9525">
                <a:noFill/>
                <a:miter lim="800000"/>
                <a:headEnd/>
                <a:tailEnd/>
              </a:ln>
            </p:spPr>
            <p:txBody>
              <a:bodyPr/>
              <a:lstStyle/>
              <a:p>
                <a:endParaRPr lang="de-DE"/>
              </a:p>
            </p:txBody>
          </p:sp>
          <p:sp>
            <p:nvSpPr>
              <p:cNvPr id="1016" name="Rectangle 390"/>
              <p:cNvSpPr>
                <a:spLocks noChangeArrowheads="1"/>
              </p:cNvSpPr>
              <p:nvPr/>
            </p:nvSpPr>
            <p:spPr bwMode="auto">
              <a:xfrm>
                <a:off x="994" y="2321"/>
                <a:ext cx="6" cy="1083"/>
              </a:xfrm>
              <a:prstGeom prst="rect">
                <a:avLst/>
              </a:prstGeom>
              <a:solidFill>
                <a:srgbClr val="F5C400"/>
              </a:solidFill>
              <a:ln w="9525">
                <a:noFill/>
                <a:miter lim="800000"/>
                <a:headEnd/>
                <a:tailEnd/>
              </a:ln>
            </p:spPr>
            <p:txBody>
              <a:bodyPr/>
              <a:lstStyle/>
              <a:p>
                <a:endParaRPr lang="de-DE"/>
              </a:p>
            </p:txBody>
          </p:sp>
          <p:sp>
            <p:nvSpPr>
              <p:cNvPr id="1017" name="Rectangle 391"/>
              <p:cNvSpPr>
                <a:spLocks noChangeArrowheads="1"/>
              </p:cNvSpPr>
              <p:nvPr/>
            </p:nvSpPr>
            <p:spPr bwMode="auto">
              <a:xfrm>
                <a:off x="1000" y="2321"/>
                <a:ext cx="5" cy="1083"/>
              </a:xfrm>
              <a:prstGeom prst="rect">
                <a:avLst/>
              </a:prstGeom>
              <a:solidFill>
                <a:srgbClr val="F9C700"/>
              </a:solidFill>
              <a:ln w="9525">
                <a:noFill/>
                <a:miter lim="800000"/>
                <a:headEnd/>
                <a:tailEnd/>
              </a:ln>
            </p:spPr>
            <p:txBody>
              <a:bodyPr/>
              <a:lstStyle/>
              <a:p>
                <a:endParaRPr lang="de-DE"/>
              </a:p>
            </p:txBody>
          </p:sp>
          <p:sp>
            <p:nvSpPr>
              <p:cNvPr id="1018" name="Rectangle 392"/>
              <p:cNvSpPr>
                <a:spLocks noChangeArrowheads="1"/>
              </p:cNvSpPr>
              <p:nvPr/>
            </p:nvSpPr>
            <p:spPr bwMode="auto">
              <a:xfrm>
                <a:off x="1005" y="2321"/>
                <a:ext cx="6" cy="1083"/>
              </a:xfrm>
              <a:prstGeom prst="rect">
                <a:avLst/>
              </a:prstGeom>
              <a:solidFill>
                <a:srgbClr val="FDCA00"/>
              </a:solidFill>
              <a:ln w="9525">
                <a:noFill/>
                <a:miter lim="800000"/>
                <a:headEnd/>
                <a:tailEnd/>
              </a:ln>
            </p:spPr>
            <p:txBody>
              <a:bodyPr/>
              <a:lstStyle/>
              <a:p>
                <a:endParaRPr lang="de-DE"/>
              </a:p>
            </p:txBody>
          </p:sp>
          <p:sp>
            <p:nvSpPr>
              <p:cNvPr id="1019" name="Rectangle 393"/>
              <p:cNvSpPr>
                <a:spLocks noChangeArrowheads="1"/>
              </p:cNvSpPr>
              <p:nvPr/>
            </p:nvSpPr>
            <p:spPr bwMode="auto">
              <a:xfrm>
                <a:off x="1011" y="2321"/>
                <a:ext cx="6" cy="1083"/>
              </a:xfrm>
              <a:prstGeom prst="rect">
                <a:avLst/>
              </a:prstGeom>
              <a:solidFill>
                <a:srgbClr val="FFCC00"/>
              </a:solidFill>
              <a:ln w="9525">
                <a:noFill/>
                <a:miter lim="800000"/>
                <a:headEnd/>
                <a:tailEnd/>
              </a:ln>
            </p:spPr>
            <p:txBody>
              <a:bodyPr/>
              <a:lstStyle/>
              <a:p>
                <a:endParaRPr lang="de-DE"/>
              </a:p>
            </p:txBody>
          </p:sp>
          <p:sp>
            <p:nvSpPr>
              <p:cNvPr id="1020" name="Rectangle 394"/>
              <p:cNvSpPr>
                <a:spLocks noChangeArrowheads="1"/>
              </p:cNvSpPr>
              <p:nvPr/>
            </p:nvSpPr>
            <p:spPr bwMode="auto">
              <a:xfrm>
                <a:off x="1017" y="2321"/>
                <a:ext cx="6" cy="1083"/>
              </a:xfrm>
              <a:prstGeom prst="rect">
                <a:avLst/>
              </a:prstGeom>
              <a:solidFill>
                <a:srgbClr val="FFCC00"/>
              </a:solidFill>
              <a:ln w="9525">
                <a:noFill/>
                <a:miter lim="800000"/>
                <a:headEnd/>
                <a:tailEnd/>
              </a:ln>
            </p:spPr>
            <p:txBody>
              <a:bodyPr/>
              <a:lstStyle/>
              <a:p>
                <a:endParaRPr lang="de-DE"/>
              </a:p>
            </p:txBody>
          </p:sp>
          <p:sp>
            <p:nvSpPr>
              <p:cNvPr id="1021" name="Rectangle 395"/>
              <p:cNvSpPr>
                <a:spLocks noChangeArrowheads="1"/>
              </p:cNvSpPr>
              <p:nvPr/>
            </p:nvSpPr>
            <p:spPr bwMode="auto">
              <a:xfrm>
                <a:off x="1023" y="2321"/>
                <a:ext cx="5" cy="1083"/>
              </a:xfrm>
              <a:prstGeom prst="rect">
                <a:avLst/>
              </a:prstGeom>
              <a:solidFill>
                <a:srgbClr val="F9C700"/>
              </a:solidFill>
              <a:ln w="9525">
                <a:noFill/>
                <a:miter lim="800000"/>
                <a:headEnd/>
                <a:tailEnd/>
              </a:ln>
            </p:spPr>
            <p:txBody>
              <a:bodyPr/>
              <a:lstStyle/>
              <a:p>
                <a:endParaRPr lang="de-DE"/>
              </a:p>
            </p:txBody>
          </p:sp>
          <p:sp>
            <p:nvSpPr>
              <p:cNvPr id="1022" name="Rectangle 396"/>
              <p:cNvSpPr>
                <a:spLocks noChangeArrowheads="1"/>
              </p:cNvSpPr>
              <p:nvPr/>
            </p:nvSpPr>
            <p:spPr bwMode="auto">
              <a:xfrm>
                <a:off x="1028" y="2321"/>
                <a:ext cx="6" cy="1083"/>
              </a:xfrm>
              <a:prstGeom prst="rect">
                <a:avLst/>
              </a:prstGeom>
              <a:solidFill>
                <a:srgbClr val="F5C400"/>
              </a:solidFill>
              <a:ln w="9525">
                <a:noFill/>
                <a:miter lim="800000"/>
                <a:headEnd/>
                <a:tailEnd/>
              </a:ln>
            </p:spPr>
            <p:txBody>
              <a:bodyPr/>
              <a:lstStyle/>
              <a:p>
                <a:endParaRPr lang="de-DE"/>
              </a:p>
            </p:txBody>
          </p:sp>
          <p:sp>
            <p:nvSpPr>
              <p:cNvPr id="1023" name="Rectangle 397"/>
              <p:cNvSpPr>
                <a:spLocks noChangeArrowheads="1"/>
              </p:cNvSpPr>
              <p:nvPr/>
            </p:nvSpPr>
            <p:spPr bwMode="auto">
              <a:xfrm>
                <a:off x="1034" y="2321"/>
                <a:ext cx="6" cy="1083"/>
              </a:xfrm>
              <a:prstGeom prst="rect">
                <a:avLst/>
              </a:prstGeom>
              <a:solidFill>
                <a:srgbClr val="EEBE00"/>
              </a:solidFill>
              <a:ln w="9525">
                <a:noFill/>
                <a:miter lim="800000"/>
                <a:headEnd/>
                <a:tailEnd/>
              </a:ln>
            </p:spPr>
            <p:txBody>
              <a:bodyPr/>
              <a:lstStyle/>
              <a:p>
                <a:endParaRPr lang="de-DE"/>
              </a:p>
            </p:txBody>
          </p:sp>
          <p:sp>
            <p:nvSpPr>
              <p:cNvPr id="1024" name="Rectangle 398"/>
              <p:cNvSpPr>
                <a:spLocks noChangeArrowheads="1"/>
              </p:cNvSpPr>
              <p:nvPr/>
            </p:nvSpPr>
            <p:spPr bwMode="auto">
              <a:xfrm>
                <a:off x="1040" y="2321"/>
                <a:ext cx="6" cy="1083"/>
              </a:xfrm>
              <a:prstGeom prst="rect">
                <a:avLst/>
              </a:prstGeom>
              <a:solidFill>
                <a:srgbClr val="E5B700"/>
              </a:solidFill>
              <a:ln w="9525">
                <a:noFill/>
                <a:miter lim="800000"/>
                <a:headEnd/>
                <a:tailEnd/>
              </a:ln>
            </p:spPr>
            <p:txBody>
              <a:bodyPr/>
              <a:lstStyle/>
              <a:p>
                <a:endParaRPr lang="de-DE"/>
              </a:p>
            </p:txBody>
          </p:sp>
          <p:sp>
            <p:nvSpPr>
              <p:cNvPr id="1025" name="Rectangle 399"/>
              <p:cNvSpPr>
                <a:spLocks noChangeArrowheads="1"/>
              </p:cNvSpPr>
              <p:nvPr/>
            </p:nvSpPr>
            <p:spPr bwMode="auto">
              <a:xfrm>
                <a:off x="1046" y="2321"/>
                <a:ext cx="5" cy="1083"/>
              </a:xfrm>
              <a:prstGeom prst="rect">
                <a:avLst/>
              </a:prstGeom>
              <a:solidFill>
                <a:srgbClr val="DBAF00"/>
              </a:solidFill>
              <a:ln w="9525">
                <a:noFill/>
                <a:miter lim="800000"/>
                <a:headEnd/>
                <a:tailEnd/>
              </a:ln>
            </p:spPr>
            <p:txBody>
              <a:bodyPr/>
              <a:lstStyle/>
              <a:p>
                <a:endParaRPr lang="de-DE"/>
              </a:p>
            </p:txBody>
          </p:sp>
          <p:sp>
            <p:nvSpPr>
              <p:cNvPr id="1026" name="Rectangle 400"/>
              <p:cNvSpPr>
                <a:spLocks noChangeArrowheads="1"/>
              </p:cNvSpPr>
              <p:nvPr/>
            </p:nvSpPr>
            <p:spPr bwMode="auto">
              <a:xfrm>
                <a:off x="1051" y="2321"/>
                <a:ext cx="6" cy="1083"/>
              </a:xfrm>
              <a:prstGeom prst="rect">
                <a:avLst/>
              </a:prstGeom>
              <a:solidFill>
                <a:srgbClr val="CEA400"/>
              </a:solidFill>
              <a:ln w="9525">
                <a:noFill/>
                <a:miter lim="800000"/>
                <a:headEnd/>
                <a:tailEnd/>
              </a:ln>
            </p:spPr>
            <p:txBody>
              <a:bodyPr/>
              <a:lstStyle/>
              <a:p>
                <a:endParaRPr lang="de-DE"/>
              </a:p>
            </p:txBody>
          </p:sp>
          <p:sp>
            <p:nvSpPr>
              <p:cNvPr id="1027" name="Rectangle 401"/>
              <p:cNvSpPr>
                <a:spLocks noChangeArrowheads="1"/>
              </p:cNvSpPr>
              <p:nvPr/>
            </p:nvSpPr>
            <p:spPr bwMode="auto">
              <a:xfrm>
                <a:off x="1057" y="2321"/>
                <a:ext cx="6" cy="1083"/>
              </a:xfrm>
              <a:prstGeom prst="rect">
                <a:avLst/>
              </a:prstGeom>
              <a:solidFill>
                <a:srgbClr val="C09900"/>
              </a:solidFill>
              <a:ln w="9525">
                <a:noFill/>
                <a:miter lim="800000"/>
                <a:headEnd/>
                <a:tailEnd/>
              </a:ln>
            </p:spPr>
            <p:txBody>
              <a:bodyPr/>
              <a:lstStyle/>
              <a:p>
                <a:endParaRPr lang="de-DE"/>
              </a:p>
            </p:txBody>
          </p:sp>
          <p:sp>
            <p:nvSpPr>
              <p:cNvPr id="1028" name="Rectangle 402"/>
              <p:cNvSpPr>
                <a:spLocks noChangeArrowheads="1"/>
              </p:cNvSpPr>
              <p:nvPr/>
            </p:nvSpPr>
            <p:spPr bwMode="auto">
              <a:xfrm>
                <a:off x="1063" y="2321"/>
                <a:ext cx="6" cy="1083"/>
              </a:xfrm>
              <a:prstGeom prst="rect">
                <a:avLst/>
              </a:prstGeom>
              <a:solidFill>
                <a:srgbClr val="B28E00"/>
              </a:solidFill>
              <a:ln w="9525">
                <a:noFill/>
                <a:miter lim="800000"/>
                <a:headEnd/>
                <a:tailEnd/>
              </a:ln>
            </p:spPr>
            <p:txBody>
              <a:bodyPr/>
              <a:lstStyle/>
              <a:p>
                <a:endParaRPr lang="de-DE"/>
              </a:p>
            </p:txBody>
          </p:sp>
          <p:sp>
            <p:nvSpPr>
              <p:cNvPr id="1029" name="Rectangle 403"/>
              <p:cNvSpPr>
                <a:spLocks noChangeArrowheads="1"/>
              </p:cNvSpPr>
              <p:nvPr/>
            </p:nvSpPr>
            <p:spPr bwMode="auto">
              <a:xfrm>
                <a:off x="1069" y="2321"/>
                <a:ext cx="5" cy="1083"/>
              </a:xfrm>
              <a:prstGeom prst="rect">
                <a:avLst/>
              </a:prstGeom>
              <a:solidFill>
                <a:srgbClr val="A48400"/>
              </a:solidFill>
              <a:ln w="9525">
                <a:noFill/>
                <a:miter lim="800000"/>
                <a:headEnd/>
                <a:tailEnd/>
              </a:ln>
            </p:spPr>
            <p:txBody>
              <a:bodyPr/>
              <a:lstStyle/>
              <a:p>
                <a:endParaRPr lang="de-DE"/>
              </a:p>
            </p:txBody>
          </p:sp>
          <p:sp>
            <p:nvSpPr>
              <p:cNvPr id="1030" name="Rectangle 404"/>
              <p:cNvSpPr>
                <a:spLocks noChangeArrowheads="1"/>
              </p:cNvSpPr>
              <p:nvPr/>
            </p:nvSpPr>
            <p:spPr bwMode="auto">
              <a:xfrm>
                <a:off x="1074" y="2321"/>
                <a:ext cx="6" cy="1083"/>
              </a:xfrm>
              <a:prstGeom prst="rect">
                <a:avLst/>
              </a:prstGeom>
              <a:solidFill>
                <a:srgbClr val="997A00"/>
              </a:solidFill>
              <a:ln w="9525">
                <a:noFill/>
                <a:miter lim="800000"/>
                <a:headEnd/>
                <a:tailEnd/>
              </a:ln>
            </p:spPr>
            <p:txBody>
              <a:bodyPr/>
              <a:lstStyle/>
              <a:p>
                <a:endParaRPr lang="de-DE"/>
              </a:p>
            </p:txBody>
          </p:sp>
          <p:sp>
            <p:nvSpPr>
              <p:cNvPr id="1031" name="Rectangle 405"/>
              <p:cNvSpPr>
                <a:spLocks noChangeArrowheads="1"/>
              </p:cNvSpPr>
              <p:nvPr/>
            </p:nvSpPr>
            <p:spPr bwMode="auto">
              <a:xfrm>
                <a:off x="1080" y="2321"/>
                <a:ext cx="6" cy="1083"/>
              </a:xfrm>
              <a:prstGeom prst="rect">
                <a:avLst/>
              </a:prstGeom>
              <a:solidFill>
                <a:srgbClr val="907300"/>
              </a:solidFill>
              <a:ln w="9525">
                <a:noFill/>
                <a:miter lim="800000"/>
                <a:headEnd/>
                <a:tailEnd/>
              </a:ln>
            </p:spPr>
            <p:txBody>
              <a:bodyPr/>
              <a:lstStyle/>
              <a:p>
                <a:endParaRPr lang="de-DE"/>
              </a:p>
            </p:txBody>
          </p:sp>
          <p:sp>
            <p:nvSpPr>
              <p:cNvPr id="1032" name="Rectangle 406"/>
              <p:cNvSpPr>
                <a:spLocks noChangeArrowheads="1"/>
              </p:cNvSpPr>
              <p:nvPr/>
            </p:nvSpPr>
            <p:spPr bwMode="auto">
              <a:xfrm>
                <a:off x="1086" y="2321"/>
                <a:ext cx="6" cy="1083"/>
              </a:xfrm>
              <a:prstGeom prst="rect">
                <a:avLst/>
              </a:prstGeom>
              <a:solidFill>
                <a:srgbClr val="896D00"/>
              </a:solidFill>
              <a:ln w="9525">
                <a:noFill/>
                <a:miter lim="800000"/>
                <a:headEnd/>
                <a:tailEnd/>
              </a:ln>
            </p:spPr>
            <p:txBody>
              <a:bodyPr/>
              <a:lstStyle/>
              <a:p>
                <a:endParaRPr lang="de-DE"/>
              </a:p>
            </p:txBody>
          </p:sp>
          <p:sp>
            <p:nvSpPr>
              <p:cNvPr id="1033" name="Rectangle 407"/>
              <p:cNvSpPr>
                <a:spLocks noChangeArrowheads="1"/>
              </p:cNvSpPr>
              <p:nvPr/>
            </p:nvSpPr>
            <p:spPr bwMode="auto">
              <a:xfrm>
                <a:off x="1092" y="2321"/>
                <a:ext cx="5" cy="1083"/>
              </a:xfrm>
              <a:prstGeom prst="rect">
                <a:avLst/>
              </a:prstGeom>
              <a:solidFill>
                <a:srgbClr val="836900"/>
              </a:solidFill>
              <a:ln w="9525">
                <a:noFill/>
                <a:miter lim="800000"/>
                <a:headEnd/>
                <a:tailEnd/>
              </a:ln>
            </p:spPr>
            <p:txBody>
              <a:bodyPr/>
              <a:lstStyle/>
              <a:p>
                <a:endParaRPr lang="de-DE"/>
              </a:p>
            </p:txBody>
          </p:sp>
        </p:grpSp>
        <p:sp>
          <p:nvSpPr>
            <p:cNvPr id="5" name="Rectangle 409"/>
            <p:cNvSpPr>
              <a:spLocks noChangeArrowheads="1"/>
            </p:cNvSpPr>
            <p:nvPr/>
          </p:nvSpPr>
          <p:spPr bwMode="auto">
            <a:xfrm>
              <a:off x="931" y="2321"/>
              <a:ext cx="166" cy="1083"/>
            </a:xfrm>
            <a:prstGeom prst="rect">
              <a:avLst/>
            </a:prstGeom>
            <a:noFill/>
            <a:ln w="9525">
              <a:solidFill>
                <a:srgbClr val="030875"/>
              </a:solidFill>
              <a:miter lim="800000"/>
              <a:headEnd/>
              <a:tailEnd/>
            </a:ln>
          </p:spPr>
          <p:txBody>
            <a:bodyPr/>
            <a:lstStyle/>
            <a:p>
              <a:endParaRPr lang="de-DE"/>
            </a:p>
          </p:txBody>
        </p:sp>
        <p:grpSp>
          <p:nvGrpSpPr>
            <p:cNvPr id="6" name="Group 438"/>
            <p:cNvGrpSpPr>
              <a:grpSpLocks/>
            </p:cNvGrpSpPr>
            <p:nvPr/>
          </p:nvGrpSpPr>
          <p:grpSpPr bwMode="auto">
            <a:xfrm>
              <a:off x="1213" y="2240"/>
              <a:ext cx="161" cy="1164"/>
              <a:chOff x="1213" y="2240"/>
              <a:chExt cx="161" cy="1164"/>
            </a:xfrm>
          </p:grpSpPr>
          <p:sp>
            <p:nvSpPr>
              <p:cNvPr id="977" name="Rectangle 410"/>
              <p:cNvSpPr>
                <a:spLocks noChangeArrowheads="1"/>
              </p:cNvSpPr>
              <p:nvPr/>
            </p:nvSpPr>
            <p:spPr bwMode="auto">
              <a:xfrm>
                <a:off x="1213" y="2240"/>
                <a:ext cx="5" cy="1164"/>
              </a:xfrm>
              <a:prstGeom prst="rect">
                <a:avLst/>
              </a:prstGeom>
              <a:solidFill>
                <a:srgbClr val="846A00"/>
              </a:solidFill>
              <a:ln w="9525">
                <a:noFill/>
                <a:miter lim="800000"/>
                <a:headEnd/>
                <a:tailEnd/>
              </a:ln>
            </p:spPr>
            <p:txBody>
              <a:bodyPr/>
              <a:lstStyle/>
              <a:p>
                <a:endParaRPr lang="de-DE"/>
              </a:p>
            </p:txBody>
          </p:sp>
          <p:sp>
            <p:nvSpPr>
              <p:cNvPr id="978" name="Rectangle 411"/>
              <p:cNvSpPr>
                <a:spLocks noChangeArrowheads="1"/>
              </p:cNvSpPr>
              <p:nvPr/>
            </p:nvSpPr>
            <p:spPr bwMode="auto">
              <a:xfrm>
                <a:off x="1218" y="2240"/>
                <a:ext cx="6" cy="1164"/>
              </a:xfrm>
              <a:prstGeom prst="rect">
                <a:avLst/>
              </a:prstGeom>
              <a:solidFill>
                <a:srgbClr val="896E00"/>
              </a:solidFill>
              <a:ln w="9525">
                <a:noFill/>
                <a:miter lim="800000"/>
                <a:headEnd/>
                <a:tailEnd/>
              </a:ln>
            </p:spPr>
            <p:txBody>
              <a:bodyPr/>
              <a:lstStyle/>
              <a:p>
                <a:endParaRPr lang="de-DE"/>
              </a:p>
            </p:txBody>
          </p:sp>
          <p:sp>
            <p:nvSpPr>
              <p:cNvPr id="979" name="Rectangle 412"/>
              <p:cNvSpPr>
                <a:spLocks noChangeArrowheads="1"/>
              </p:cNvSpPr>
              <p:nvPr/>
            </p:nvSpPr>
            <p:spPr bwMode="auto">
              <a:xfrm>
                <a:off x="1224" y="2240"/>
                <a:ext cx="6" cy="1164"/>
              </a:xfrm>
              <a:prstGeom prst="rect">
                <a:avLst/>
              </a:prstGeom>
              <a:solidFill>
                <a:srgbClr val="907300"/>
              </a:solidFill>
              <a:ln w="9525">
                <a:noFill/>
                <a:miter lim="800000"/>
                <a:headEnd/>
                <a:tailEnd/>
              </a:ln>
            </p:spPr>
            <p:txBody>
              <a:bodyPr/>
              <a:lstStyle/>
              <a:p>
                <a:endParaRPr lang="de-DE"/>
              </a:p>
            </p:txBody>
          </p:sp>
          <p:sp>
            <p:nvSpPr>
              <p:cNvPr id="980" name="Rectangle 413"/>
              <p:cNvSpPr>
                <a:spLocks noChangeArrowheads="1"/>
              </p:cNvSpPr>
              <p:nvPr/>
            </p:nvSpPr>
            <p:spPr bwMode="auto">
              <a:xfrm>
                <a:off x="1230" y="2240"/>
                <a:ext cx="6" cy="1164"/>
              </a:xfrm>
              <a:prstGeom prst="rect">
                <a:avLst/>
              </a:prstGeom>
              <a:solidFill>
                <a:srgbClr val="9A7C00"/>
              </a:solidFill>
              <a:ln w="9525">
                <a:noFill/>
                <a:miter lim="800000"/>
                <a:headEnd/>
                <a:tailEnd/>
              </a:ln>
            </p:spPr>
            <p:txBody>
              <a:bodyPr/>
              <a:lstStyle/>
              <a:p>
                <a:endParaRPr lang="de-DE"/>
              </a:p>
            </p:txBody>
          </p:sp>
          <p:sp>
            <p:nvSpPr>
              <p:cNvPr id="981" name="Rectangle 414"/>
              <p:cNvSpPr>
                <a:spLocks noChangeArrowheads="1"/>
              </p:cNvSpPr>
              <p:nvPr/>
            </p:nvSpPr>
            <p:spPr bwMode="auto">
              <a:xfrm>
                <a:off x="1236" y="2240"/>
                <a:ext cx="5" cy="1164"/>
              </a:xfrm>
              <a:prstGeom prst="rect">
                <a:avLst/>
              </a:prstGeom>
              <a:solidFill>
                <a:srgbClr val="A78500"/>
              </a:solidFill>
              <a:ln w="9525">
                <a:noFill/>
                <a:miter lim="800000"/>
                <a:headEnd/>
                <a:tailEnd/>
              </a:ln>
            </p:spPr>
            <p:txBody>
              <a:bodyPr/>
              <a:lstStyle/>
              <a:p>
                <a:endParaRPr lang="de-DE"/>
              </a:p>
            </p:txBody>
          </p:sp>
          <p:sp>
            <p:nvSpPr>
              <p:cNvPr id="982" name="Rectangle 415"/>
              <p:cNvSpPr>
                <a:spLocks noChangeArrowheads="1"/>
              </p:cNvSpPr>
              <p:nvPr/>
            </p:nvSpPr>
            <p:spPr bwMode="auto">
              <a:xfrm>
                <a:off x="1241" y="2240"/>
                <a:ext cx="6" cy="1164"/>
              </a:xfrm>
              <a:prstGeom prst="rect">
                <a:avLst/>
              </a:prstGeom>
              <a:solidFill>
                <a:srgbClr val="B49000"/>
              </a:solidFill>
              <a:ln w="9525">
                <a:noFill/>
                <a:miter lim="800000"/>
                <a:headEnd/>
                <a:tailEnd/>
              </a:ln>
            </p:spPr>
            <p:txBody>
              <a:bodyPr/>
              <a:lstStyle/>
              <a:p>
                <a:endParaRPr lang="de-DE"/>
              </a:p>
            </p:txBody>
          </p:sp>
          <p:sp>
            <p:nvSpPr>
              <p:cNvPr id="983" name="Rectangle 416"/>
              <p:cNvSpPr>
                <a:spLocks noChangeArrowheads="1"/>
              </p:cNvSpPr>
              <p:nvPr/>
            </p:nvSpPr>
            <p:spPr bwMode="auto">
              <a:xfrm>
                <a:off x="1247" y="2240"/>
                <a:ext cx="6" cy="1164"/>
              </a:xfrm>
              <a:prstGeom prst="rect">
                <a:avLst/>
              </a:prstGeom>
              <a:solidFill>
                <a:srgbClr val="C39C00"/>
              </a:solidFill>
              <a:ln w="9525">
                <a:noFill/>
                <a:miter lim="800000"/>
                <a:headEnd/>
                <a:tailEnd/>
              </a:ln>
            </p:spPr>
            <p:txBody>
              <a:bodyPr/>
              <a:lstStyle/>
              <a:p>
                <a:endParaRPr lang="de-DE"/>
              </a:p>
            </p:txBody>
          </p:sp>
          <p:sp>
            <p:nvSpPr>
              <p:cNvPr id="984" name="Rectangle 417"/>
              <p:cNvSpPr>
                <a:spLocks noChangeArrowheads="1"/>
              </p:cNvSpPr>
              <p:nvPr/>
            </p:nvSpPr>
            <p:spPr bwMode="auto">
              <a:xfrm>
                <a:off x="1253" y="2240"/>
                <a:ext cx="6" cy="1164"/>
              </a:xfrm>
              <a:prstGeom prst="rect">
                <a:avLst/>
              </a:prstGeom>
              <a:solidFill>
                <a:srgbClr val="D1A700"/>
              </a:solidFill>
              <a:ln w="9525">
                <a:noFill/>
                <a:miter lim="800000"/>
                <a:headEnd/>
                <a:tailEnd/>
              </a:ln>
            </p:spPr>
            <p:txBody>
              <a:bodyPr/>
              <a:lstStyle/>
              <a:p>
                <a:endParaRPr lang="de-DE"/>
              </a:p>
            </p:txBody>
          </p:sp>
          <p:sp>
            <p:nvSpPr>
              <p:cNvPr id="985" name="Rectangle 418"/>
              <p:cNvSpPr>
                <a:spLocks noChangeArrowheads="1"/>
              </p:cNvSpPr>
              <p:nvPr/>
            </p:nvSpPr>
            <p:spPr bwMode="auto">
              <a:xfrm>
                <a:off x="1259" y="2240"/>
                <a:ext cx="5" cy="1164"/>
              </a:xfrm>
              <a:prstGeom prst="rect">
                <a:avLst/>
              </a:prstGeom>
              <a:solidFill>
                <a:srgbClr val="DEB100"/>
              </a:solidFill>
              <a:ln w="9525">
                <a:noFill/>
                <a:miter lim="800000"/>
                <a:headEnd/>
                <a:tailEnd/>
              </a:ln>
            </p:spPr>
            <p:txBody>
              <a:bodyPr/>
              <a:lstStyle/>
              <a:p>
                <a:endParaRPr lang="de-DE"/>
              </a:p>
            </p:txBody>
          </p:sp>
          <p:sp>
            <p:nvSpPr>
              <p:cNvPr id="986" name="Rectangle 419"/>
              <p:cNvSpPr>
                <a:spLocks noChangeArrowheads="1"/>
              </p:cNvSpPr>
              <p:nvPr/>
            </p:nvSpPr>
            <p:spPr bwMode="auto">
              <a:xfrm>
                <a:off x="1264" y="2240"/>
                <a:ext cx="6" cy="1164"/>
              </a:xfrm>
              <a:prstGeom prst="rect">
                <a:avLst/>
              </a:prstGeom>
              <a:solidFill>
                <a:srgbClr val="E8BA00"/>
              </a:solidFill>
              <a:ln w="9525">
                <a:noFill/>
                <a:miter lim="800000"/>
                <a:headEnd/>
                <a:tailEnd/>
              </a:ln>
            </p:spPr>
            <p:txBody>
              <a:bodyPr/>
              <a:lstStyle/>
              <a:p>
                <a:endParaRPr lang="de-DE"/>
              </a:p>
            </p:txBody>
          </p:sp>
          <p:sp>
            <p:nvSpPr>
              <p:cNvPr id="987" name="Rectangle 420"/>
              <p:cNvSpPr>
                <a:spLocks noChangeArrowheads="1"/>
              </p:cNvSpPr>
              <p:nvPr/>
            </p:nvSpPr>
            <p:spPr bwMode="auto">
              <a:xfrm>
                <a:off x="1270" y="2240"/>
                <a:ext cx="6" cy="1164"/>
              </a:xfrm>
              <a:prstGeom prst="rect">
                <a:avLst/>
              </a:prstGeom>
              <a:solidFill>
                <a:srgbClr val="F1C100"/>
              </a:solidFill>
              <a:ln w="9525">
                <a:noFill/>
                <a:miter lim="800000"/>
                <a:headEnd/>
                <a:tailEnd/>
              </a:ln>
            </p:spPr>
            <p:txBody>
              <a:bodyPr/>
              <a:lstStyle/>
              <a:p>
                <a:endParaRPr lang="de-DE"/>
              </a:p>
            </p:txBody>
          </p:sp>
          <p:sp>
            <p:nvSpPr>
              <p:cNvPr id="988" name="Rectangle 421"/>
              <p:cNvSpPr>
                <a:spLocks noChangeArrowheads="1"/>
              </p:cNvSpPr>
              <p:nvPr/>
            </p:nvSpPr>
            <p:spPr bwMode="auto">
              <a:xfrm>
                <a:off x="1276" y="2240"/>
                <a:ext cx="6" cy="1164"/>
              </a:xfrm>
              <a:prstGeom prst="rect">
                <a:avLst/>
              </a:prstGeom>
              <a:solidFill>
                <a:srgbClr val="F7C600"/>
              </a:solidFill>
              <a:ln w="9525">
                <a:noFill/>
                <a:miter lim="800000"/>
                <a:headEnd/>
                <a:tailEnd/>
              </a:ln>
            </p:spPr>
            <p:txBody>
              <a:bodyPr/>
              <a:lstStyle/>
              <a:p>
                <a:endParaRPr lang="de-DE"/>
              </a:p>
            </p:txBody>
          </p:sp>
          <p:sp>
            <p:nvSpPr>
              <p:cNvPr id="989" name="Rectangle 422"/>
              <p:cNvSpPr>
                <a:spLocks noChangeArrowheads="1"/>
              </p:cNvSpPr>
              <p:nvPr/>
            </p:nvSpPr>
            <p:spPr bwMode="auto">
              <a:xfrm>
                <a:off x="1282" y="2240"/>
                <a:ext cx="5" cy="1164"/>
              </a:xfrm>
              <a:prstGeom prst="rect">
                <a:avLst/>
              </a:prstGeom>
              <a:solidFill>
                <a:srgbClr val="FBC900"/>
              </a:solidFill>
              <a:ln w="9525">
                <a:noFill/>
                <a:miter lim="800000"/>
                <a:headEnd/>
                <a:tailEnd/>
              </a:ln>
            </p:spPr>
            <p:txBody>
              <a:bodyPr/>
              <a:lstStyle/>
              <a:p>
                <a:endParaRPr lang="de-DE"/>
              </a:p>
            </p:txBody>
          </p:sp>
          <p:sp>
            <p:nvSpPr>
              <p:cNvPr id="990" name="Rectangle 423"/>
              <p:cNvSpPr>
                <a:spLocks noChangeArrowheads="1"/>
              </p:cNvSpPr>
              <p:nvPr/>
            </p:nvSpPr>
            <p:spPr bwMode="auto">
              <a:xfrm>
                <a:off x="1287" y="2240"/>
                <a:ext cx="6" cy="1164"/>
              </a:xfrm>
              <a:prstGeom prst="rect">
                <a:avLst/>
              </a:prstGeom>
              <a:solidFill>
                <a:srgbClr val="FFCC00"/>
              </a:solidFill>
              <a:ln w="9525">
                <a:noFill/>
                <a:miter lim="800000"/>
                <a:headEnd/>
                <a:tailEnd/>
              </a:ln>
            </p:spPr>
            <p:txBody>
              <a:bodyPr/>
              <a:lstStyle/>
              <a:p>
                <a:endParaRPr lang="de-DE"/>
              </a:p>
            </p:txBody>
          </p:sp>
          <p:sp>
            <p:nvSpPr>
              <p:cNvPr id="991" name="Rectangle 424"/>
              <p:cNvSpPr>
                <a:spLocks noChangeArrowheads="1"/>
              </p:cNvSpPr>
              <p:nvPr/>
            </p:nvSpPr>
            <p:spPr bwMode="auto">
              <a:xfrm>
                <a:off x="1293" y="2240"/>
                <a:ext cx="6" cy="1164"/>
              </a:xfrm>
              <a:prstGeom prst="rect">
                <a:avLst/>
              </a:prstGeom>
              <a:solidFill>
                <a:srgbClr val="FFCC00"/>
              </a:solidFill>
              <a:ln w="9525">
                <a:noFill/>
                <a:miter lim="800000"/>
                <a:headEnd/>
                <a:tailEnd/>
              </a:ln>
            </p:spPr>
            <p:txBody>
              <a:bodyPr/>
              <a:lstStyle/>
              <a:p>
                <a:endParaRPr lang="de-DE"/>
              </a:p>
            </p:txBody>
          </p:sp>
          <p:sp>
            <p:nvSpPr>
              <p:cNvPr id="992" name="Rectangle 425"/>
              <p:cNvSpPr>
                <a:spLocks noChangeArrowheads="1"/>
              </p:cNvSpPr>
              <p:nvPr/>
            </p:nvSpPr>
            <p:spPr bwMode="auto">
              <a:xfrm>
                <a:off x="1299" y="2240"/>
                <a:ext cx="6" cy="1164"/>
              </a:xfrm>
              <a:prstGeom prst="rect">
                <a:avLst/>
              </a:prstGeom>
              <a:solidFill>
                <a:srgbClr val="FBC900"/>
              </a:solidFill>
              <a:ln w="9525">
                <a:noFill/>
                <a:miter lim="800000"/>
                <a:headEnd/>
                <a:tailEnd/>
              </a:ln>
            </p:spPr>
            <p:txBody>
              <a:bodyPr/>
              <a:lstStyle/>
              <a:p>
                <a:endParaRPr lang="de-DE"/>
              </a:p>
            </p:txBody>
          </p:sp>
          <p:sp>
            <p:nvSpPr>
              <p:cNvPr id="993" name="Rectangle 426"/>
              <p:cNvSpPr>
                <a:spLocks noChangeArrowheads="1"/>
              </p:cNvSpPr>
              <p:nvPr/>
            </p:nvSpPr>
            <p:spPr bwMode="auto">
              <a:xfrm>
                <a:off x="1305" y="2240"/>
                <a:ext cx="6" cy="1164"/>
              </a:xfrm>
              <a:prstGeom prst="rect">
                <a:avLst/>
              </a:prstGeom>
              <a:solidFill>
                <a:srgbClr val="F7C600"/>
              </a:solidFill>
              <a:ln w="9525">
                <a:noFill/>
                <a:miter lim="800000"/>
                <a:headEnd/>
                <a:tailEnd/>
              </a:ln>
            </p:spPr>
            <p:txBody>
              <a:bodyPr/>
              <a:lstStyle/>
              <a:p>
                <a:endParaRPr lang="de-DE"/>
              </a:p>
            </p:txBody>
          </p:sp>
          <p:sp>
            <p:nvSpPr>
              <p:cNvPr id="994" name="Rectangle 427"/>
              <p:cNvSpPr>
                <a:spLocks noChangeArrowheads="1"/>
              </p:cNvSpPr>
              <p:nvPr/>
            </p:nvSpPr>
            <p:spPr bwMode="auto">
              <a:xfrm>
                <a:off x="1311" y="2240"/>
                <a:ext cx="5" cy="1164"/>
              </a:xfrm>
              <a:prstGeom prst="rect">
                <a:avLst/>
              </a:prstGeom>
              <a:solidFill>
                <a:srgbClr val="F1C000"/>
              </a:solidFill>
              <a:ln w="9525">
                <a:noFill/>
                <a:miter lim="800000"/>
                <a:headEnd/>
                <a:tailEnd/>
              </a:ln>
            </p:spPr>
            <p:txBody>
              <a:bodyPr/>
              <a:lstStyle/>
              <a:p>
                <a:endParaRPr lang="de-DE"/>
              </a:p>
            </p:txBody>
          </p:sp>
          <p:sp>
            <p:nvSpPr>
              <p:cNvPr id="995" name="Rectangle 428"/>
              <p:cNvSpPr>
                <a:spLocks noChangeArrowheads="1"/>
              </p:cNvSpPr>
              <p:nvPr/>
            </p:nvSpPr>
            <p:spPr bwMode="auto">
              <a:xfrm>
                <a:off x="1316" y="2240"/>
                <a:ext cx="6" cy="1164"/>
              </a:xfrm>
              <a:prstGeom prst="rect">
                <a:avLst/>
              </a:prstGeom>
              <a:solidFill>
                <a:srgbClr val="E8BA00"/>
              </a:solidFill>
              <a:ln w="9525">
                <a:noFill/>
                <a:miter lim="800000"/>
                <a:headEnd/>
                <a:tailEnd/>
              </a:ln>
            </p:spPr>
            <p:txBody>
              <a:bodyPr/>
              <a:lstStyle/>
              <a:p>
                <a:endParaRPr lang="de-DE"/>
              </a:p>
            </p:txBody>
          </p:sp>
          <p:sp>
            <p:nvSpPr>
              <p:cNvPr id="996" name="Rectangle 429"/>
              <p:cNvSpPr>
                <a:spLocks noChangeArrowheads="1"/>
              </p:cNvSpPr>
              <p:nvPr/>
            </p:nvSpPr>
            <p:spPr bwMode="auto">
              <a:xfrm>
                <a:off x="1322" y="2240"/>
                <a:ext cx="6" cy="1164"/>
              </a:xfrm>
              <a:prstGeom prst="rect">
                <a:avLst/>
              </a:prstGeom>
              <a:solidFill>
                <a:srgbClr val="DEB100"/>
              </a:solidFill>
              <a:ln w="9525">
                <a:noFill/>
                <a:miter lim="800000"/>
                <a:headEnd/>
                <a:tailEnd/>
              </a:ln>
            </p:spPr>
            <p:txBody>
              <a:bodyPr/>
              <a:lstStyle/>
              <a:p>
                <a:endParaRPr lang="de-DE"/>
              </a:p>
            </p:txBody>
          </p:sp>
          <p:sp>
            <p:nvSpPr>
              <p:cNvPr id="997" name="Rectangle 430"/>
              <p:cNvSpPr>
                <a:spLocks noChangeArrowheads="1"/>
              </p:cNvSpPr>
              <p:nvPr/>
            </p:nvSpPr>
            <p:spPr bwMode="auto">
              <a:xfrm>
                <a:off x="1328" y="2240"/>
                <a:ext cx="6" cy="1164"/>
              </a:xfrm>
              <a:prstGeom prst="rect">
                <a:avLst/>
              </a:prstGeom>
              <a:solidFill>
                <a:srgbClr val="D1A700"/>
              </a:solidFill>
              <a:ln w="9525">
                <a:noFill/>
                <a:miter lim="800000"/>
                <a:headEnd/>
                <a:tailEnd/>
              </a:ln>
            </p:spPr>
            <p:txBody>
              <a:bodyPr/>
              <a:lstStyle/>
              <a:p>
                <a:endParaRPr lang="de-DE"/>
              </a:p>
            </p:txBody>
          </p:sp>
          <p:sp>
            <p:nvSpPr>
              <p:cNvPr id="998" name="Rectangle 431"/>
              <p:cNvSpPr>
                <a:spLocks noChangeArrowheads="1"/>
              </p:cNvSpPr>
              <p:nvPr/>
            </p:nvSpPr>
            <p:spPr bwMode="auto">
              <a:xfrm>
                <a:off x="1334" y="2240"/>
                <a:ext cx="5" cy="1164"/>
              </a:xfrm>
              <a:prstGeom prst="rect">
                <a:avLst/>
              </a:prstGeom>
              <a:solidFill>
                <a:srgbClr val="C39C00"/>
              </a:solidFill>
              <a:ln w="9525">
                <a:noFill/>
                <a:miter lim="800000"/>
                <a:headEnd/>
                <a:tailEnd/>
              </a:ln>
            </p:spPr>
            <p:txBody>
              <a:bodyPr/>
              <a:lstStyle/>
              <a:p>
                <a:endParaRPr lang="de-DE"/>
              </a:p>
            </p:txBody>
          </p:sp>
          <p:sp>
            <p:nvSpPr>
              <p:cNvPr id="999" name="Rectangle 432"/>
              <p:cNvSpPr>
                <a:spLocks noChangeArrowheads="1"/>
              </p:cNvSpPr>
              <p:nvPr/>
            </p:nvSpPr>
            <p:spPr bwMode="auto">
              <a:xfrm>
                <a:off x="1339" y="2240"/>
                <a:ext cx="6" cy="1164"/>
              </a:xfrm>
              <a:prstGeom prst="rect">
                <a:avLst/>
              </a:prstGeom>
              <a:solidFill>
                <a:srgbClr val="B49000"/>
              </a:solidFill>
              <a:ln w="9525">
                <a:noFill/>
                <a:miter lim="800000"/>
                <a:headEnd/>
                <a:tailEnd/>
              </a:ln>
            </p:spPr>
            <p:txBody>
              <a:bodyPr/>
              <a:lstStyle/>
              <a:p>
                <a:endParaRPr lang="de-DE"/>
              </a:p>
            </p:txBody>
          </p:sp>
          <p:sp>
            <p:nvSpPr>
              <p:cNvPr id="1000" name="Rectangle 433"/>
              <p:cNvSpPr>
                <a:spLocks noChangeArrowheads="1"/>
              </p:cNvSpPr>
              <p:nvPr/>
            </p:nvSpPr>
            <p:spPr bwMode="auto">
              <a:xfrm>
                <a:off x="1345" y="2240"/>
                <a:ext cx="6" cy="1164"/>
              </a:xfrm>
              <a:prstGeom prst="rect">
                <a:avLst/>
              </a:prstGeom>
              <a:solidFill>
                <a:srgbClr val="A78500"/>
              </a:solidFill>
              <a:ln w="9525">
                <a:noFill/>
                <a:miter lim="800000"/>
                <a:headEnd/>
                <a:tailEnd/>
              </a:ln>
            </p:spPr>
            <p:txBody>
              <a:bodyPr/>
              <a:lstStyle/>
              <a:p>
                <a:endParaRPr lang="de-DE"/>
              </a:p>
            </p:txBody>
          </p:sp>
          <p:sp>
            <p:nvSpPr>
              <p:cNvPr id="1001" name="Rectangle 434"/>
              <p:cNvSpPr>
                <a:spLocks noChangeArrowheads="1"/>
              </p:cNvSpPr>
              <p:nvPr/>
            </p:nvSpPr>
            <p:spPr bwMode="auto">
              <a:xfrm>
                <a:off x="1351" y="2240"/>
                <a:ext cx="6" cy="1164"/>
              </a:xfrm>
              <a:prstGeom prst="rect">
                <a:avLst/>
              </a:prstGeom>
              <a:solidFill>
                <a:srgbClr val="9A7B00"/>
              </a:solidFill>
              <a:ln w="9525">
                <a:noFill/>
                <a:miter lim="800000"/>
                <a:headEnd/>
                <a:tailEnd/>
              </a:ln>
            </p:spPr>
            <p:txBody>
              <a:bodyPr/>
              <a:lstStyle/>
              <a:p>
                <a:endParaRPr lang="de-DE"/>
              </a:p>
            </p:txBody>
          </p:sp>
          <p:sp>
            <p:nvSpPr>
              <p:cNvPr id="1002" name="Rectangle 435"/>
              <p:cNvSpPr>
                <a:spLocks noChangeArrowheads="1"/>
              </p:cNvSpPr>
              <p:nvPr/>
            </p:nvSpPr>
            <p:spPr bwMode="auto">
              <a:xfrm>
                <a:off x="1357" y="2240"/>
                <a:ext cx="5" cy="1164"/>
              </a:xfrm>
              <a:prstGeom prst="rect">
                <a:avLst/>
              </a:prstGeom>
              <a:solidFill>
                <a:srgbClr val="907300"/>
              </a:solidFill>
              <a:ln w="9525">
                <a:noFill/>
                <a:miter lim="800000"/>
                <a:headEnd/>
                <a:tailEnd/>
              </a:ln>
            </p:spPr>
            <p:txBody>
              <a:bodyPr/>
              <a:lstStyle/>
              <a:p>
                <a:endParaRPr lang="de-DE"/>
              </a:p>
            </p:txBody>
          </p:sp>
          <p:sp>
            <p:nvSpPr>
              <p:cNvPr id="1003" name="Rectangle 436"/>
              <p:cNvSpPr>
                <a:spLocks noChangeArrowheads="1"/>
              </p:cNvSpPr>
              <p:nvPr/>
            </p:nvSpPr>
            <p:spPr bwMode="auto">
              <a:xfrm>
                <a:off x="1362" y="2240"/>
                <a:ext cx="6" cy="1164"/>
              </a:xfrm>
              <a:prstGeom prst="rect">
                <a:avLst/>
              </a:prstGeom>
              <a:solidFill>
                <a:srgbClr val="896E00"/>
              </a:solidFill>
              <a:ln w="9525">
                <a:noFill/>
                <a:miter lim="800000"/>
                <a:headEnd/>
                <a:tailEnd/>
              </a:ln>
            </p:spPr>
            <p:txBody>
              <a:bodyPr/>
              <a:lstStyle/>
              <a:p>
                <a:endParaRPr lang="de-DE"/>
              </a:p>
            </p:txBody>
          </p:sp>
          <p:sp>
            <p:nvSpPr>
              <p:cNvPr id="1004" name="Rectangle 437"/>
              <p:cNvSpPr>
                <a:spLocks noChangeArrowheads="1"/>
              </p:cNvSpPr>
              <p:nvPr/>
            </p:nvSpPr>
            <p:spPr bwMode="auto">
              <a:xfrm>
                <a:off x="1368" y="2240"/>
                <a:ext cx="6" cy="1164"/>
              </a:xfrm>
              <a:prstGeom prst="rect">
                <a:avLst/>
              </a:prstGeom>
              <a:solidFill>
                <a:srgbClr val="836900"/>
              </a:solidFill>
              <a:ln w="9525">
                <a:noFill/>
                <a:miter lim="800000"/>
                <a:headEnd/>
                <a:tailEnd/>
              </a:ln>
            </p:spPr>
            <p:txBody>
              <a:bodyPr/>
              <a:lstStyle/>
              <a:p>
                <a:endParaRPr lang="de-DE"/>
              </a:p>
            </p:txBody>
          </p:sp>
        </p:grpSp>
        <p:sp>
          <p:nvSpPr>
            <p:cNvPr id="7" name="Rectangle 439"/>
            <p:cNvSpPr>
              <a:spLocks noChangeArrowheads="1"/>
            </p:cNvSpPr>
            <p:nvPr/>
          </p:nvSpPr>
          <p:spPr bwMode="auto">
            <a:xfrm>
              <a:off x="1213" y="2240"/>
              <a:ext cx="161" cy="1164"/>
            </a:xfrm>
            <a:prstGeom prst="rect">
              <a:avLst/>
            </a:prstGeom>
            <a:noFill/>
            <a:ln w="9525">
              <a:solidFill>
                <a:srgbClr val="030875"/>
              </a:solidFill>
              <a:miter lim="800000"/>
              <a:headEnd/>
              <a:tailEnd/>
            </a:ln>
          </p:spPr>
          <p:txBody>
            <a:bodyPr/>
            <a:lstStyle/>
            <a:p>
              <a:endParaRPr lang="de-DE"/>
            </a:p>
          </p:txBody>
        </p:sp>
        <p:grpSp>
          <p:nvGrpSpPr>
            <p:cNvPr id="8" name="Group 469"/>
            <p:cNvGrpSpPr>
              <a:grpSpLocks/>
            </p:cNvGrpSpPr>
            <p:nvPr/>
          </p:nvGrpSpPr>
          <p:grpSpPr bwMode="auto">
            <a:xfrm>
              <a:off x="1489" y="2281"/>
              <a:ext cx="167" cy="1123"/>
              <a:chOff x="1489" y="2281"/>
              <a:chExt cx="167" cy="1123"/>
            </a:xfrm>
          </p:grpSpPr>
          <p:sp>
            <p:nvSpPr>
              <p:cNvPr id="948" name="Rectangle 440"/>
              <p:cNvSpPr>
                <a:spLocks noChangeArrowheads="1"/>
              </p:cNvSpPr>
              <p:nvPr/>
            </p:nvSpPr>
            <p:spPr bwMode="auto">
              <a:xfrm>
                <a:off x="1489" y="2281"/>
                <a:ext cx="6" cy="1123"/>
              </a:xfrm>
              <a:prstGeom prst="rect">
                <a:avLst/>
              </a:prstGeom>
              <a:solidFill>
                <a:srgbClr val="846A00"/>
              </a:solidFill>
              <a:ln w="9525">
                <a:noFill/>
                <a:miter lim="800000"/>
                <a:headEnd/>
                <a:tailEnd/>
              </a:ln>
            </p:spPr>
            <p:txBody>
              <a:bodyPr/>
              <a:lstStyle/>
              <a:p>
                <a:endParaRPr lang="de-DE"/>
              </a:p>
            </p:txBody>
          </p:sp>
          <p:sp>
            <p:nvSpPr>
              <p:cNvPr id="949" name="Rectangle 441"/>
              <p:cNvSpPr>
                <a:spLocks noChangeArrowheads="1"/>
              </p:cNvSpPr>
              <p:nvPr/>
            </p:nvSpPr>
            <p:spPr bwMode="auto">
              <a:xfrm>
                <a:off x="1495" y="2281"/>
                <a:ext cx="6" cy="1123"/>
              </a:xfrm>
              <a:prstGeom prst="rect">
                <a:avLst/>
              </a:prstGeom>
              <a:solidFill>
                <a:srgbClr val="896D00"/>
              </a:solidFill>
              <a:ln w="9525">
                <a:noFill/>
                <a:miter lim="800000"/>
                <a:headEnd/>
                <a:tailEnd/>
              </a:ln>
            </p:spPr>
            <p:txBody>
              <a:bodyPr/>
              <a:lstStyle/>
              <a:p>
                <a:endParaRPr lang="de-DE"/>
              </a:p>
            </p:txBody>
          </p:sp>
          <p:sp>
            <p:nvSpPr>
              <p:cNvPr id="950" name="Rectangle 442"/>
              <p:cNvSpPr>
                <a:spLocks noChangeArrowheads="1"/>
              </p:cNvSpPr>
              <p:nvPr/>
            </p:nvSpPr>
            <p:spPr bwMode="auto">
              <a:xfrm>
                <a:off x="1501" y="2281"/>
                <a:ext cx="5" cy="1123"/>
              </a:xfrm>
              <a:prstGeom prst="rect">
                <a:avLst/>
              </a:prstGeom>
              <a:solidFill>
                <a:srgbClr val="907300"/>
              </a:solidFill>
              <a:ln w="9525">
                <a:noFill/>
                <a:miter lim="800000"/>
                <a:headEnd/>
                <a:tailEnd/>
              </a:ln>
            </p:spPr>
            <p:txBody>
              <a:bodyPr/>
              <a:lstStyle/>
              <a:p>
                <a:endParaRPr lang="de-DE"/>
              </a:p>
            </p:txBody>
          </p:sp>
          <p:sp>
            <p:nvSpPr>
              <p:cNvPr id="951" name="Rectangle 443"/>
              <p:cNvSpPr>
                <a:spLocks noChangeArrowheads="1"/>
              </p:cNvSpPr>
              <p:nvPr/>
            </p:nvSpPr>
            <p:spPr bwMode="auto">
              <a:xfrm>
                <a:off x="1506" y="2281"/>
                <a:ext cx="6" cy="1123"/>
              </a:xfrm>
              <a:prstGeom prst="rect">
                <a:avLst/>
              </a:prstGeom>
              <a:solidFill>
                <a:srgbClr val="997A00"/>
              </a:solidFill>
              <a:ln w="9525">
                <a:noFill/>
                <a:miter lim="800000"/>
                <a:headEnd/>
                <a:tailEnd/>
              </a:ln>
            </p:spPr>
            <p:txBody>
              <a:bodyPr/>
              <a:lstStyle/>
              <a:p>
                <a:endParaRPr lang="de-DE"/>
              </a:p>
            </p:txBody>
          </p:sp>
          <p:sp>
            <p:nvSpPr>
              <p:cNvPr id="952" name="Rectangle 444"/>
              <p:cNvSpPr>
                <a:spLocks noChangeArrowheads="1"/>
              </p:cNvSpPr>
              <p:nvPr/>
            </p:nvSpPr>
            <p:spPr bwMode="auto">
              <a:xfrm>
                <a:off x="1512" y="2281"/>
                <a:ext cx="6" cy="1123"/>
              </a:xfrm>
              <a:prstGeom prst="rect">
                <a:avLst/>
              </a:prstGeom>
              <a:solidFill>
                <a:srgbClr val="A48400"/>
              </a:solidFill>
              <a:ln w="9525">
                <a:noFill/>
                <a:miter lim="800000"/>
                <a:headEnd/>
                <a:tailEnd/>
              </a:ln>
            </p:spPr>
            <p:txBody>
              <a:bodyPr/>
              <a:lstStyle/>
              <a:p>
                <a:endParaRPr lang="de-DE"/>
              </a:p>
            </p:txBody>
          </p:sp>
          <p:sp>
            <p:nvSpPr>
              <p:cNvPr id="953" name="Rectangle 445"/>
              <p:cNvSpPr>
                <a:spLocks noChangeArrowheads="1"/>
              </p:cNvSpPr>
              <p:nvPr/>
            </p:nvSpPr>
            <p:spPr bwMode="auto">
              <a:xfrm>
                <a:off x="1518" y="2281"/>
                <a:ext cx="6" cy="1123"/>
              </a:xfrm>
              <a:prstGeom prst="rect">
                <a:avLst/>
              </a:prstGeom>
              <a:solidFill>
                <a:srgbClr val="B28E00"/>
              </a:solidFill>
              <a:ln w="9525">
                <a:noFill/>
                <a:miter lim="800000"/>
                <a:headEnd/>
                <a:tailEnd/>
              </a:ln>
            </p:spPr>
            <p:txBody>
              <a:bodyPr/>
              <a:lstStyle/>
              <a:p>
                <a:endParaRPr lang="de-DE"/>
              </a:p>
            </p:txBody>
          </p:sp>
          <p:sp>
            <p:nvSpPr>
              <p:cNvPr id="954" name="Rectangle 446"/>
              <p:cNvSpPr>
                <a:spLocks noChangeArrowheads="1"/>
              </p:cNvSpPr>
              <p:nvPr/>
            </p:nvSpPr>
            <p:spPr bwMode="auto">
              <a:xfrm>
                <a:off x="1524" y="2281"/>
                <a:ext cx="5" cy="1123"/>
              </a:xfrm>
              <a:prstGeom prst="rect">
                <a:avLst/>
              </a:prstGeom>
              <a:solidFill>
                <a:srgbClr val="C09900"/>
              </a:solidFill>
              <a:ln w="9525">
                <a:noFill/>
                <a:miter lim="800000"/>
                <a:headEnd/>
                <a:tailEnd/>
              </a:ln>
            </p:spPr>
            <p:txBody>
              <a:bodyPr/>
              <a:lstStyle/>
              <a:p>
                <a:endParaRPr lang="de-DE"/>
              </a:p>
            </p:txBody>
          </p:sp>
          <p:sp>
            <p:nvSpPr>
              <p:cNvPr id="955" name="Rectangle 447"/>
              <p:cNvSpPr>
                <a:spLocks noChangeArrowheads="1"/>
              </p:cNvSpPr>
              <p:nvPr/>
            </p:nvSpPr>
            <p:spPr bwMode="auto">
              <a:xfrm>
                <a:off x="1529" y="2281"/>
                <a:ext cx="6" cy="1123"/>
              </a:xfrm>
              <a:prstGeom prst="rect">
                <a:avLst/>
              </a:prstGeom>
              <a:solidFill>
                <a:srgbClr val="CEA400"/>
              </a:solidFill>
              <a:ln w="9525">
                <a:noFill/>
                <a:miter lim="800000"/>
                <a:headEnd/>
                <a:tailEnd/>
              </a:ln>
            </p:spPr>
            <p:txBody>
              <a:bodyPr/>
              <a:lstStyle/>
              <a:p>
                <a:endParaRPr lang="de-DE"/>
              </a:p>
            </p:txBody>
          </p:sp>
          <p:sp>
            <p:nvSpPr>
              <p:cNvPr id="956" name="Rectangle 448"/>
              <p:cNvSpPr>
                <a:spLocks noChangeArrowheads="1"/>
              </p:cNvSpPr>
              <p:nvPr/>
            </p:nvSpPr>
            <p:spPr bwMode="auto">
              <a:xfrm>
                <a:off x="1535" y="2281"/>
                <a:ext cx="6" cy="1123"/>
              </a:xfrm>
              <a:prstGeom prst="rect">
                <a:avLst/>
              </a:prstGeom>
              <a:solidFill>
                <a:srgbClr val="DBAF00"/>
              </a:solidFill>
              <a:ln w="9525">
                <a:noFill/>
                <a:miter lim="800000"/>
                <a:headEnd/>
                <a:tailEnd/>
              </a:ln>
            </p:spPr>
            <p:txBody>
              <a:bodyPr/>
              <a:lstStyle/>
              <a:p>
                <a:endParaRPr lang="de-DE"/>
              </a:p>
            </p:txBody>
          </p:sp>
          <p:sp>
            <p:nvSpPr>
              <p:cNvPr id="957" name="Rectangle 449"/>
              <p:cNvSpPr>
                <a:spLocks noChangeArrowheads="1"/>
              </p:cNvSpPr>
              <p:nvPr/>
            </p:nvSpPr>
            <p:spPr bwMode="auto">
              <a:xfrm>
                <a:off x="1541" y="2281"/>
                <a:ext cx="6" cy="1123"/>
              </a:xfrm>
              <a:prstGeom prst="rect">
                <a:avLst/>
              </a:prstGeom>
              <a:solidFill>
                <a:srgbClr val="E5B700"/>
              </a:solidFill>
              <a:ln w="9525">
                <a:noFill/>
                <a:miter lim="800000"/>
                <a:headEnd/>
                <a:tailEnd/>
              </a:ln>
            </p:spPr>
            <p:txBody>
              <a:bodyPr/>
              <a:lstStyle/>
              <a:p>
                <a:endParaRPr lang="de-DE"/>
              </a:p>
            </p:txBody>
          </p:sp>
          <p:sp>
            <p:nvSpPr>
              <p:cNvPr id="958" name="Rectangle 450"/>
              <p:cNvSpPr>
                <a:spLocks noChangeArrowheads="1"/>
              </p:cNvSpPr>
              <p:nvPr/>
            </p:nvSpPr>
            <p:spPr bwMode="auto">
              <a:xfrm>
                <a:off x="1547" y="2281"/>
                <a:ext cx="5" cy="1123"/>
              </a:xfrm>
              <a:prstGeom prst="rect">
                <a:avLst/>
              </a:prstGeom>
              <a:solidFill>
                <a:srgbClr val="EEBE00"/>
              </a:solidFill>
              <a:ln w="9525">
                <a:noFill/>
                <a:miter lim="800000"/>
                <a:headEnd/>
                <a:tailEnd/>
              </a:ln>
            </p:spPr>
            <p:txBody>
              <a:bodyPr/>
              <a:lstStyle/>
              <a:p>
                <a:endParaRPr lang="de-DE"/>
              </a:p>
            </p:txBody>
          </p:sp>
          <p:sp>
            <p:nvSpPr>
              <p:cNvPr id="959" name="Rectangle 451"/>
              <p:cNvSpPr>
                <a:spLocks noChangeArrowheads="1"/>
              </p:cNvSpPr>
              <p:nvPr/>
            </p:nvSpPr>
            <p:spPr bwMode="auto">
              <a:xfrm>
                <a:off x="1552" y="2281"/>
                <a:ext cx="6" cy="1123"/>
              </a:xfrm>
              <a:prstGeom prst="rect">
                <a:avLst/>
              </a:prstGeom>
              <a:solidFill>
                <a:srgbClr val="F5C400"/>
              </a:solidFill>
              <a:ln w="9525">
                <a:noFill/>
                <a:miter lim="800000"/>
                <a:headEnd/>
                <a:tailEnd/>
              </a:ln>
            </p:spPr>
            <p:txBody>
              <a:bodyPr/>
              <a:lstStyle/>
              <a:p>
                <a:endParaRPr lang="de-DE"/>
              </a:p>
            </p:txBody>
          </p:sp>
          <p:sp>
            <p:nvSpPr>
              <p:cNvPr id="960" name="Rectangle 452"/>
              <p:cNvSpPr>
                <a:spLocks noChangeArrowheads="1"/>
              </p:cNvSpPr>
              <p:nvPr/>
            </p:nvSpPr>
            <p:spPr bwMode="auto">
              <a:xfrm>
                <a:off x="1558" y="2281"/>
                <a:ext cx="6" cy="1123"/>
              </a:xfrm>
              <a:prstGeom prst="rect">
                <a:avLst/>
              </a:prstGeom>
              <a:solidFill>
                <a:srgbClr val="F9C700"/>
              </a:solidFill>
              <a:ln w="9525">
                <a:noFill/>
                <a:miter lim="800000"/>
                <a:headEnd/>
                <a:tailEnd/>
              </a:ln>
            </p:spPr>
            <p:txBody>
              <a:bodyPr/>
              <a:lstStyle/>
              <a:p>
                <a:endParaRPr lang="de-DE"/>
              </a:p>
            </p:txBody>
          </p:sp>
          <p:sp>
            <p:nvSpPr>
              <p:cNvPr id="961" name="Rectangle 453"/>
              <p:cNvSpPr>
                <a:spLocks noChangeArrowheads="1"/>
              </p:cNvSpPr>
              <p:nvPr/>
            </p:nvSpPr>
            <p:spPr bwMode="auto">
              <a:xfrm>
                <a:off x="1564" y="2281"/>
                <a:ext cx="6" cy="1123"/>
              </a:xfrm>
              <a:prstGeom prst="rect">
                <a:avLst/>
              </a:prstGeom>
              <a:solidFill>
                <a:srgbClr val="FDCA00"/>
              </a:solidFill>
              <a:ln w="9525">
                <a:noFill/>
                <a:miter lim="800000"/>
                <a:headEnd/>
                <a:tailEnd/>
              </a:ln>
            </p:spPr>
            <p:txBody>
              <a:bodyPr/>
              <a:lstStyle/>
              <a:p>
                <a:endParaRPr lang="de-DE"/>
              </a:p>
            </p:txBody>
          </p:sp>
          <p:sp>
            <p:nvSpPr>
              <p:cNvPr id="962" name="Rectangle 454"/>
              <p:cNvSpPr>
                <a:spLocks noChangeArrowheads="1"/>
              </p:cNvSpPr>
              <p:nvPr/>
            </p:nvSpPr>
            <p:spPr bwMode="auto">
              <a:xfrm>
                <a:off x="1570" y="2281"/>
                <a:ext cx="5" cy="1123"/>
              </a:xfrm>
              <a:prstGeom prst="rect">
                <a:avLst/>
              </a:prstGeom>
              <a:solidFill>
                <a:srgbClr val="FFCC00"/>
              </a:solidFill>
              <a:ln w="9525">
                <a:noFill/>
                <a:miter lim="800000"/>
                <a:headEnd/>
                <a:tailEnd/>
              </a:ln>
            </p:spPr>
            <p:txBody>
              <a:bodyPr/>
              <a:lstStyle/>
              <a:p>
                <a:endParaRPr lang="de-DE"/>
              </a:p>
            </p:txBody>
          </p:sp>
          <p:sp>
            <p:nvSpPr>
              <p:cNvPr id="963" name="Rectangle 455"/>
              <p:cNvSpPr>
                <a:spLocks noChangeArrowheads="1"/>
              </p:cNvSpPr>
              <p:nvPr/>
            </p:nvSpPr>
            <p:spPr bwMode="auto">
              <a:xfrm>
                <a:off x="1575" y="2281"/>
                <a:ext cx="6" cy="1123"/>
              </a:xfrm>
              <a:prstGeom prst="rect">
                <a:avLst/>
              </a:prstGeom>
              <a:solidFill>
                <a:srgbClr val="FFCC00"/>
              </a:solidFill>
              <a:ln w="9525">
                <a:noFill/>
                <a:miter lim="800000"/>
                <a:headEnd/>
                <a:tailEnd/>
              </a:ln>
            </p:spPr>
            <p:txBody>
              <a:bodyPr/>
              <a:lstStyle/>
              <a:p>
                <a:endParaRPr lang="de-DE"/>
              </a:p>
            </p:txBody>
          </p:sp>
          <p:sp>
            <p:nvSpPr>
              <p:cNvPr id="964" name="Rectangle 456"/>
              <p:cNvSpPr>
                <a:spLocks noChangeArrowheads="1"/>
              </p:cNvSpPr>
              <p:nvPr/>
            </p:nvSpPr>
            <p:spPr bwMode="auto">
              <a:xfrm>
                <a:off x="1581" y="2281"/>
                <a:ext cx="6" cy="1123"/>
              </a:xfrm>
              <a:prstGeom prst="rect">
                <a:avLst/>
              </a:prstGeom>
              <a:solidFill>
                <a:srgbClr val="F9C700"/>
              </a:solidFill>
              <a:ln w="9525">
                <a:noFill/>
                <a:miter lim="800000"/>
                <a:headEnd/>
                <a:tailEnd/>
              </a:ln>
            </p:spPr>
            <p:txBody>
              <a:bodyPr/>
              <a:lstStyle/>
              <a:p>
                <a:endParaRPr lang="de-DE"/>
              </a:p>
            </p:txBody>
          </p:sp>
          <p:sp>
            <p:nvSpPr>
              <p:cNvPr id="965" name="Rectangle 457"/>
              <p:cNvSpPr>
                <a:spLocks noChangeArrowheads="1"/>
              </p:cNvSpPr>
              <p:nvPr/>
            </p:nvSpPr>
            <p:spPr bwMode="auto">
              <a:xfrm>
                <a:off x="1587" y="2281"/>
                <a:ext cx="6" cy="1123"/>
              </a:xfrm>
              <a:prstGeom prst="rect">
                <a:avLst/>
              </a:prstGeom>
              <a:solidFill>
                <a:srgbClr val="F5C400"/>
              </a:solidFill>
              <a:ln w="9525">
                <a:noFill/>
                <a:miter lim="800000"/>
                <a:headEnd/>
                <a:tailEnd/>
              </a:ln>
            </p:spPr>
            <p:txBody>
              <a:bodyPr/>
              <a:lstStyle/>
              <a:p>
                <a:endParaRPr lang="de-DE"/>
              </a:p>
            </p:txBody>
          </p:sp>
          <p:sp>
            <p:nvSpPr>
              <p:cNvPr id="966" name="Rectangle 458"/>
              <p:cNvSpPr>
                <a:spLocks noChangeArrowheads="1"/>
              </p:cNvSpPr>
              <p:nvPr/>
            </p:nvSpPr>
            <p:spPr bwMode="auto">
              <a:xfrm>
                <a:off x="1593" y="2281"/>
                <a:ext cx="5" cy="1123"/>
              </a:xfrm>
              <a:prstGeom prst="rect">
                <a:avLst/>
              </a:prstGeom>
              <a:solidFill>
                <a:srgbClr val="EEBE00"/>
              </a:solidFill>
              <a:ln w="9525">
                <a:noFill/>
                <a:miter lim="800000"/>
                <a:headEnd/>
                <a:tailEnd/>
              </a:ln>
            </p:spPr>
            <p:txBody>
              <a:bodyPr/>
              <a:lstStyle/>
              <a:p>
                <a:endParaRPr lang="de-DE"/>
              </a:p>
            </p:txBody>
          </p:sp>
          <p:sp>
            <p:nvSpPr>
              <p:cNvPr id="967" name="Rectangle 459"/>
              <p:cNvSpPr>
                <a:spLocks noChangeArrowheads="1"/>
              </p:cNvSpPr>
              <p:nvPr/>
            </p:nvSpPr>
            <p:spPr bwMode="auto">
              <a:xfrm>
                <a:off x="1598" y="2281"/>
                <a:ext cx="6" cy="1123"/>
              </a:xfrm>
              <a:prstGeom prst="rect">
                <a:avLst/>
              </a:prstGeom>
              <a:solidFill>
                <a:srgbClr val="E5B700"/>
              </a:solidFill>
              <a:ln w="9525">
                <a:noFill/>
                <a:miter lim="800000"/>
                <a:headEnd/>
                <a:tailEnd/>
              </a:ln>
            </p:spPr>
            <p:txBody>
              <a:bodyPr/>
              <a:lstStyle/>
              <a:p>
                <a:endParaRPr lang="de-DE"/>
              </a:p>
            </p:txBody>
          </p:sp>
          <p:sp>
            <p:nvSpPr>
              <p:cNvPr id="968" name="Rectangle 460"/>
              <p:cNvSpPr>
                <a:spLocks noChangeArrowheads="1"/>
              </p:cNvSpPr>
              <p:nvPr/>
            </p:nvSpPr>
            <p:spPr bwMode="auto">
              <a:xfrm>
                <a:off x="1604" y="2281"/>
                <a:ext cx="6" cy="1123"/>
              </a:xfrm>
              <a:prstGeom prst="rect">
                <a:avLst/>
              </a:prstGeom>
              <a:solidFill>
                <a:srgbClr val="DBAF00"/>
              </a:solidFill>
              <a:ln w="9525">
                <a:noFill/>
                <a:miter lim="800000"/>
                <a:headEnd/>
                <a:tailEnd/>
              </a:ln>
            </p:spPr>
            <p:txBody>
              <a:bodyPr/>
              <a:lstStyle/>
              <a:p>
                <a:endParaRPr lang="de-DE"/>
              </a:p>
            </p:txBody>
          </p:sp>
          <p:sp>
            <p:nvSpPr>
              <p:cNvPr id="969" name="Rectangle 461"/>
              <p:cNvSpPr>
                <a:spLocks noChangeArrowheads="1"/>
              </p:cNvSpPr>
              <p:nvPr/>
            </p:nvSpPr>
            <p:spPr bwMode="auto">
              <a:xfrm>
                <a:off x="1610" y="2281"/>
                <a:ext cx="6" cy="1123"/>
              </a:xfrm>
              <a:prstGeom prst="rect">
                <a:avLst/>
              </a:prstGeom>
              <a:solidFill>
                <a:srgbClr val="CEA400"/>
              </a:solidFill>
              <a:ln w="9525">
                <a:noFill/>
                <a:miter lim="800000"/>
                <a:headEnd/>
                <a:tailEnd/>
              </a:ln>
            </p:spPr>
            <p:txBody>
              <a:bodyPr/>
              <a:lstStyle/>
              <a:p>
                <a:endParaRPr lang="de-DE"/>
              </a:p>
            </p:txBody>
          </p:sp>
          <p:sp>
            <p:nvSpPr>
              <p:cNvPr id="970" name="Rectangle 462"/>
              <p:cNvSpPr>
                <a:spLocks noChangeArrowheads="1"/>
              </p:cNvSpPr>
              <p:nvPr/>
            </p:nvSpPr>
            <p:spPr bwMode="auto">
              <a:xfrm>
                <a:off x="1616" y="2281"/>
                <a:ext cx="5" cy="1123"/>
              </a:xfrm>
              <a:prstGeom prst="rect">
                <a:avLst/>
              </a:prstGeom>
              <a:solidFill>
                <a:srgbClr val="C09900"/>
              </a:solidFill>
              <a:ln w="9525">
                <a:noFill/>
                <a:miter lim="800000"/>
                <a:headEnd/>
                <a:tailEnd/>
              </a:ln>
            </p:spPr>
            <p:txBody>
              <a:bodyPr/>
              <a:lstStyle/>
              <a:p>
                <a:endParaRPr lang="de-DE"/>
              </a:p>
            </p:txBody>
          </p:sp>
          <p:sp>
            <p:nvSpPr>
              <p:cNvPr id="971" name="Rectangle 463"/>
              <p:cNvSpPr>
                <a:spLocks noChangeArrowheads="1"/>
              </p:cNvSpPr>
              <p:nvPr/>
            </p:nvSpPr>
            <p:spPr bwMode="auto">
              <a:xfrm>
                <a:off x="1621" y="2281"/>
                <a:ext cx="6" cy="1123"/>
              </a:xfrm>
              <a:prstGeom prst="rect">
                <a:avLst/>
              </a:prstGeom>
              <a:solidFill>
                <a:srgbClr val="B28E00"/>
              </a:solidFill>
              <a:ln w="9525">
                <a:noFill/>
                <a:miter lim="800000"/>
                <a:headEnd/>
                <a:tailEnd/>
              </a:ln>
            </p:spPr>
            <p:txBody>
              <a:bodyPr/>
              <a:lstStyle/>
              <a:p>
                <a:endParaRPr lang="de-DE"/>
              </a:p>
            </p:txBody>
          </p:sp>
          <p:sp>
            <p:nvSpPr>
              <p:cNvPr id="972" name="Rectangle 464"/>
              <p:cNvSpPr>
                <a:spLocks noChangeArrowheads="1"/>
              </p:cNvSpPr>
              <p:nvPr/>
            </p:nvSpPr>
            <p:spPr bwMode="auto">
              <a:xfrm>
                <a:off x="1627" y="2281"/>
                <a:ext cx="6" cy="1123"/>
              </a:xfrm>
              <a:prstGeom prst="rect">
                <a:avLst/>
              </a:prstGeom>
              <a:solidFill>
                <a:srgbClr val="A48400"/>
              </a:solidFill>
              <a:ln w="9525">
                <a:noFill/>
                <a:miter lim="800000"/>
                <a:headEnd/>
                <a:tailEnd/>
              </a:ln>
            </p:spPr>
            <p:txBody>
              <a:bodyPr/>
              <a:lstStyle/>
              <a:p>
                <a:endParaRPr lang="de-DE"/>
              </a:p>
            </p:txBody>
          </p:sp>
          <p:sp>
            <p:nvSpPr>
              <p:cNvPr id="973" name="Rectangle 465"/>
              <p:cNvSpPr>
                <a:spLocks noChangeArrowheads="1"/>
              </p:cNvSpPr>
              <p:nvPr/>
            </p:nvSpPr>
            <p:spPr bwMode="auto">
              <a:xfrm>
                <a:off x="1633" y="2281"/>
                <a:ext cx="6" cy="1123"/>
              </a:xfrm>
              <a:prstGeom prst="rect">
                <a:avLst/>
              </a:prstGeom>
              <a:solidFill>
                <a:srgbClr val="997A00"/>
              </a:solidFill>
              <a:ln w="9525">
                <a:noFill/>
                <a:miter lim="800000"/>
                <a:headEnd/>
                <a:tailEnd/>
              </a:ln>
            </p:spPr>
            <p:txBody>
              <a:bodyPr/>
              <a:lstStyle/>
              <a:p>
                <a:endParaRPr lang="de-DE"/>
              </a:p>
            </p:txBody>
          </p:sp>
          <p:sp>
            <p:nvSpPr>
              <p:cNvPr id="974" name="Rectangle 466"/>
              <p:cNvSpPr>
                <a:spLocks noChangeArrowheads="1"/>
              </p:cNvSpPr>
              <p:nvPr/>
            </p:nvSpPr>
            <p:spPr bwMode="auto">
              <a:xfrm>
                <a:off x="1639" y="2281"/>
                <a:ext cx="5" cy="1123"/>
              </a:xfrm>
              <a:prstGeom prst="rect">
                <a:avLst/>
              </a:prstGeom>
              <a:solidFill>
                <a:srgbClr val="907300"/>
              </a:solidFill>
              <a:ln w="9525">
                <a:noFill/>
                <a:miter lim="800000"/>
                <a:headEnd/>
                <a:tailEnd/>
              </a:ln>
            </p:spPr>
            <p:txBody>
              <a:bodyPr/>
              <a:lstStyle/>
              <a:p>
                <a:endParaRPr lang="de-DE"/>
              </a:p>
            </p:txBody>
          </p:sp>
          <p:sp>
            <p:nvSpPr>
              <p:cNvPr id="975" name="Rectangle 467"/>
              <p:cNvSpPr>
                <a:spLocks noChangeArrowheads="1"/>
              </p:cNvSpPr>
              <p:nvPr/>
            </p:nvSpPr>
            <p:spPr bwMode="auto">
              <a:xfrm>
                <a:off x="1644" y="2281"/>
                <a:ext cx="6" cy="1123"/>
              </a:xfrm>
              <a:prstGeom prst="rect">
                <a:avLst/>
              </a:prstGeom>
              <a:solidFill>
                <a:srgbClr val="896D00"/>
              </a:solidFill>
              <a:ln w="9525">
                <a:noFill/>
                <a:miter lim="800000"/>
                <a:headEnd/>
                <a:tailEnd/>
              </a:ln>
            </p:spPr>
            <p:txBody>
              <a:bodyPr/>
              <a:lstStyle/>
              <a:p>
                <a:endParaRPr lang="de-DE"/>
              </a:p>
            </p:txBody>
          </p:sp>
          <p:sp>
            <p:nvSpPr>
              <p:cNvPr id="976" name="Rectangle 468"/>
              <p:cNvSpPr>
                <a:spLocks noChangeArrowheads="1"/>
              </p:cNvSpPr>
              <p:nvPr/>
            </p:nvSpPr>
            <p:spPr bwMode="auto">
              <a:xfrm>
                <a:off x="1650" y="2281"/>
                <a:ext cx="6" cy="1123"/>
              </a:xfrm>
              <a:prstGeom prst="rect">
                <a:avLst/>
              </a:prstGeom>
              <a:solidFill>
                <a:srgbClr val="836900"/>
              </a:solidFill>
              <a:ln w="9525">
                <a:noFill/>
                <a:miter lim="800000"/>
                <a:headEnd/>
                <a:tailEnd/>
              </a:ln>
            </p:spPr>
            <p:txBody>
              <a:bodyPr/>
              <a:lstStyle/>
              <a:p>
                <a:endParaRPr lang="de-DE"/>
              </a:p>
            </p:txBody>
          </p:sp>
        </p:grpSp>
        <p:sp>
          <p:nvSpPr>
            <p:cNvPr id="9" name="Rectangle 470"/>
            <p:cNvSpPr>
              <a:spLocks noChangeArrowheads="1"/>
            </p:cNvSpPr>
            <p:nvPr/>
          </p:nvSpPr>
          <p:spPr bwMode="auto">
            <a:xfrm>
              <a:off x="1489" y="2281"/>
              <a:ext cx="167" cy="1123"/>
            </a:xfrm>
            <a:prstGeom prst="rect">
              <a:avLst/>
            </a:prstGeom>
            <a:noFill/>
            <a:ln w="9525">
              <a:solidFill>
                <a:srgbClr val="030875"/>
              </a:solidFill>
              <a:miter lim="800000"/>
              <a:headEnd/>
              <a:tailEnd/>
            </a:ln>
          </p:spPr>
          <p:txBody>
            <a:bodyPr/>
            <a:lstStyle/>
            <a:p>
              <a:endParaRPr lang="de-DE"/>
            </a:p>
          </p:txBody>
        </p:sp>
        <p:grpSp>
          <p:nvGrpSpPr>
            <p:cNvPr id="10" name="Group 499"/>
            <p:cNvGrpSpPr>
              <a:grpSpLocks/>
            </p:cNvGrpSpPr>
            <p:nvPr/>
          </p:nvGrpSpPr>
          <p:grpSpPr bwMode="auto">
            <a:xfrm>
              <a:off x="1771" y="2327"/>
              <a:ext cx="161" cy="1077"/>
              <a:chOff x="1771" y="2327"/>
              <a:chExt cx="161" cy="1077"/>
            </a:xfrm>
          </p:grpSpPr>
          <p:sp>
            <p:nvSpPr>
              <p:cNvPr id="920" name="Rectangle 471"/>
              <p:cNvSpPr>
                <a:spLocks noChangeArrowheads="1"/>
              </p:cNvSpPr>
              <p:nvPr/>
            </p:nvSpPr>
            <p:spPr bwMode="auto">
              <a:xfrm>
                <a:off x="1771" y="2327"/>
                <a:ext cx="6" cy="1077"/>
              </a:xfrm>
              <a:prstGeom prst="rect">
                <a:avLst/>
              </a:prstGeom>
              <a:solidFill>
                <a:srgbClr val="846A00"/>
              </a:solidFill>
              <a:ln w="9525">
                <a:noFill/>
                <a:miter lim="800000"/>
                <a:headEnd/>
                <a:tailEnd/>
              </a:ln>
            </p:spPr>
            <p:txBody>
              <a:bodyPr/>
              <a:lstStyle/>
              <a:p>
                <a:endParaRPr lang="de-DE"/>
              </a:p>
            </p:txBody>
          </p:sp>
          <p:sp>
            <p:nvSpPr>
              <p:cNvPr id="921" name="Rectangle 472"/>
              <p:cNvSpPr>
                <a:spLocks noChangeArrowheads="1"/>
              </p:cNvSpPr>
              <p:nvPr/>
            </p:nvSpPr>
            <p:spPr bwMode="auto">
              <a:xfrm>
                <a:off x="1777" y="2327"/>
                <a:ext cx="6" cy="1077"/>
              </a:xfrm>
              <a:prstGeom prst="rect">
                <a:avLst/>
              </a:prstGeom>
              <a:solidFill>
                <a:srgbClr val="896E00"/>
              </a:solidFill>
              <a:ln w="9525">
                <a:noFill/>
                <a:miter lim="800000"/>
                <a:headEnd/>
                <a:tailEnd/>
              </a:ln>
            </p:spPr>
            <p:txBody>
              <a:bodyPr/>
              <a:lstStyle/>
              <a:p>
                <a:endParaRPr lang="de-DE"/>
              </a:p>
            </p:txBody>
          </p:sp>
          <p:sp>
            <p:nvSpPr>
              <p:cNvPr id="922" name="Rectangle 473"/>
              <p:cNvSpPr>
                <a:spLocks noChangeArrowheads="1"/>
              </p:cNvSpPr>
              <p:nvPr/>
            </p:nvSpPr>
            <p:spPr bwMode="auto">
              <a:xfrm>
                <a:off x="1783" y="2327"/>
                <a:ext cx="5" cy="1077"/>
              </a:xfrm>
              <a:prstGeom prst="rect">
                <a:avLst/>
              </a:prstGeom>
              <a:solidFill>
                <a:srgbClr val="907300"/>
              </a:solidFill>
              <a:ln w="9525">
                <a:noFill/>
                <a:miter lim="800000"/>
                <a:headEnd/>
                <a:tailEnd/>
              </a:ln>
            </p:spPr>
            <p:txBody>
              <a:bodyPr/>
              <a:lstStyle/>
              <a:p>
                <a:endParaRPr lang="de-DE"/>
              </a:p>
            </p:txBody>
          </p:sp>
          <p:sp>
            <p:nvSpPr>
              <p:cNvPr id="923" name="Rectangle 474"/>
              <p:cNvSpPr>
                <a:spLocks noChangeArrowheads="1"/>
              </p:cNvSpPr>
              <p:nvPr/>
            </p:nvSpPr>
            <p:spPr bwMode="auto">
              <a:xfrm>
                <a:off x="1788" y="2327"/>
                <a:ext cx="6" cy="1077"/>
              </a:xfrm>
              <a:prstGeom prst="rect">
                <a:avLst/>
              </a:prstGeom>
              <a:solidFill>
                <a:srgbClr val="9A7C00"/>
              </a:solidFill>
              <a:ln w="9525">
                <a:noFill/>
                <a:miter lim="800000"/>
                <a:headEnd/>
                <a:tailEnd/>
              </a:ln>
            </p:spPr>
            <p:txBody>
              <a:bodyPr/>
              <a:lstStyle/>
              <a:p>
                <a:endParaRPr lang="de-DE"/>
              </a:p>
            </p:txBody>
          </p:sp>
          <p:sp>
            <p:nvSpPr>
              <p:cNvPr id="924" name="Rectangle 475"/>
              <p:cNvSpPr>
                <a:spLocks noChangeArrowheads="1"/>
              </p:cNvSpPr>
              <p:nvPr/>
            </p:nvSpPr>
            <p:spPr bwMode="auto">
              <a:xfrm>
                <a:off x="1794" y="2327"/>
                <a:ext cx="6" cy="1077"/>
              </a:xfrm>
              <a:prstGeom prst="rect">
                <a:avLst/>
              </a:prstGeom>
              <a:solidFill>
                <a:srgbClr val="A78500"/>
              </a:solidFill>
              <a:ln w="9525">
                <a:noFill/>
                <a:miter lim="800000"/>
                <a:headEnd/>
                <a:tailEnd/>
              </a:ln>
            </p:spPr>
            <p:txBody>
              <a:bodyPr/>
              <a:lstStyle/>
              <a:p>
                <a:endParaRPr lang="de-DE"/>
              </a:p>
            </p:txBody>
          </p:sp>
          <p:sp>
            <p:nvSpPr>
              <p:cNvPr id="925" name="Rectangle 476"/>
              <p:cNvSpPr>
                <a:spLocks noChangeArrowheads="1"/>
              </p:cNvSpPr>
              <p:nvPr/>
            </p:nvSpPr>
            <p:spPr bwMode="auto">
              <a:xfrm>
                <a:off x="1800" y="2327"/>
                <a:ext cx="6" cy="1077"/>
              </a:xfrm>
              <a:prstGeom prst="rect">
                <a:avLst/>
              </a:prstGeom>
              <a:solidFill>
                <a:srgbClr val="B49000"/>
              </a:solidFill>
              <a:ln w="9525">
                <a:noFill/>
                <a:miter lim="800000"/>
                <a:headEnd/>
                <a:tailEnd/>
              </a:ln>
            </p:spPr>
            <p:txBody>
              <a:bodyPr/>
              <a:lstStyle/>
              <a:p>
                <a:endParaRPr lang="de-DE"/>
              </a:p>
            </p:txBody>
          </p:sp>
          <p:sp>
            <p:nvSpPr>
              <p:cNvPr id="926" name="Rectangle 477"/>
              <p:cNvSpPr>
                <a:spLocks noChangeArrowheads="1"/>
              </p:cNvSpPr>
              <p:nvPr/>
            </p:nvSpPr>
            <p:spPr bwMode="auto">
              <a:xfrm>
                <a:off x="1806" y="2327"/>
                <a:ext cx="5" cy="1077"/>
              </a:xfrm>
              <a:prstGeom prst="rect">
                <a:avLst/>
              </a:prstGeom>
              <a:solidFill>
                <a:srgbClr val="C39C00"/>
              </a:solidFill>
              <a:ln w="9525">
                <a:noFill/>
                <a:miter lim="800000"/>
                <a:headEnd/>
                <a:tailEnd/>
              </a:ln>
            </p:spPr>
            <p:txBody>
              <a:bodyPr/>
              <a:lstStyle/>
              <a:p>
                <a:endParaRPr lang="de-DE"/>
              </a:p>
            </p:txBody>
          </p:sp>
          <p:sp>
            <p:nvSpPr>
              <p:cNvPr id="927" name="Rectangle 478"/>
              <p:cNvSpPr>
                <a:spLocks noChangeArrowheads="1"/>
              </p:cNvSpPr>
              <p:nvPr/>
            </p:nvSpPr>
            <p:spPr bwMode="auto">
              <a:xfrm>
                <a:off x="1811" y="2327"/>
                <a:ext cx="6" cy="1077"/>
              </a:xfrm>
              <a:prstGeom prst="rect">
                <a:avLst/>
              </a:prstGeom>
              <a:solidFill>
                <a:srgbClr val="D1A700"/>
              </a:solidFill>
              <a:ln w="9525">
                <a:noFill/>
                <a:miter lim="800000"/>
                <a:headEnd/>
                <a:tailEnd/>
              </a:ln>
            </p:spPr>
            <p:txBody>
              <a:bodyPr/>
              <a:lstStyle/>
              <a:p>
                <a:endParaRPr lang="de-DE"/>
              </a:p>
            </p:txBody>
          </p:sp>
          <p:sp>
            <p:nvSpPr>
              <p:cNvPr id="928" name="Rectangle 479"/>
              <p:cNvSpPr>
                <a:spLocks noChangeArrowheads="1"/>
              </p:cNvSpPr>
              <p:nvPr/>
            </p:nvSpPr>
            <p:spPr bwMode="auto">
              <a:xfrm>
                <a:off x="1817" y="2327"/>
                <a:ext cx="6" cy="1077"/>
              </a:xfrm>
              <a:prstGeom prst="rect">
                <a:avLst/>
              </a:prstGeom>
              <a:solidFill>
                <a:srgbClr val="DEB100"/>
              </a:solidFill>
              <a:ln w="9525">
                <a:noFill/>
                <a:miter lim="800000"/>
                <a:headEnd/>
                <a:tailEnd/>
              </a:ln>
            </p:spPr>
            <p:txBody>
              <a:bodyPr/>
              <a:lstStyle/>
              <a:p>
                <a:endParaRPr lang="de-DE"/>
              </a:p>
            </p:txBody>
          </p:sp>
          <p:sp>
            <p:nvSpPr>
              <p:cNvPr id="929" name="Rectangle 480"/>
              <p:cNvSpPr>
                <a:spLocks noChangeArrowheads="1"/>
              </p:cNvSpPr>
              <p:nvPr/>
            </p:nvSpPr>
            <p:spPr bwMode="auto">
              <a:xfrm>
                <a:off x="1823" y="2327"/>
                <a:ext cx="6" cy="1077"/>
              </a:xfrm>
              <a:prstGeom prst="rect">
                <a:avLst/>
              </a:prstGeom>
              <a:solidFill>
                <a:srgbClr val="E8BA00"/>
              </a:solidFill>
              <a:ln w="9525">
                <a:noFill/>
                <a:miter lim="800000"/>
                <a:headEnd/>
                <a:tailEnd/>
              </a:ln>
            </p:spPr>
            <p:txBody>
              <a:bodyPr/>
              <a:lstStyle/>
              <a:p>
                <a:endParaRPr lang="de-DE"/>
              </a:p>
            </p:txBody>
          </p:sp>
          <p:sp>
            <p:nvSpPr>
              <p:cNvPr id="930" name="Rectangle 481"/>
              <p:cNvSpPr>
                <a:spLocks noChangeArrowheads="1"/>
              </p:cNvSpPr>
              <p:nvPr/>
            </p:nvSpPr>
            <p:spPr bwMode="auto">
              <a:xfrm>
                <a:off x="1829" y="2327"/>
                <a:ext cx="5" cy="1077"/>
              </a:xfrm>
              <a:prstGeom prst="rect">
                <a:avLst/>
              </a:prstGeom>
              <a:solidFill>
                <a:srgbClr val="F1C100"/>
              </a:solidFill>
              <a:ln w="9525">
                <a:noFill/>
                <a:miter lim="800000"/>
                <a:headEnd/>
                <a:tailEnd/>
              </a:ln>
            </p:spPr>
            <p:txBody>
              <a:bodyPr/>
              <a:lstStyle/>
              <a:p>
                <a:endParaRPr lang="de-DE"/>
              </a:p>
            </p:txBody>
          </p:sp>
          <p:sp>
            <p:nvSpPr>
              <p:cNvPr id="931" name="Rectangle 482"/>
              <p:cNvSpPr>
                <a:spLocks noChangeArrowheads="1"/>
              </p:cNvSpPr>
              <p:nvPr/>
            </p:nvSpPr>
            <p:spPr bwMode="auto">
              <a:xfrm>
                <a:off x="1834" y="2327"/>
                <a:ext cx="6" cy="1077"/>
              </a:xfrm>
              <a:prstGeom prst="rect">
                <a:avLst/>
              </a:prstGeom>
              <a:solidFill>
                <a:srgbClr val="F7C600"/>
              </a:solidFill>
              <a:ln w="9525">
                <a:noFill/>
                <a:miter lim="800000"/>
                <a:headEnd/>
                <a:tailEnd/>
              </a:ln>
            </p:spPr>
            <p:txBody>
              <a:bodyPr/>
              <a:lstStyle/>
              <a:p>
                <a:endParaRPr lang="de-DE"/>
              </a:p>
            </p:txBody>
          </p:sp>
          <p:sp>
            <p:nvSpPr>
              <p:cNvPr id="932" name="Rectangle 483"/>
              <p:cNvSpPr>
                <a:spLocks noChangeArrowheads="1"/>
              </p:cNvSpPr>
              <p:nvPr/>
            </p:nvSpPr>
            <p:spPr bwMode="auto">
              <a:xfrm>
                <a:off x="1840" y="2327"/>
                <a:ext cx="6" cy="1077"/>
              </a:xfrm>
              <a:prstGeom prst="rect">
                <a:avLst/>
              </a:prstGeom>
              <a:solidFill>
                <a:srgbClr val="FBC900"/>
              </a:solidFill>
              <a:ln w="9525">
                <a:noFill/>
                <a:miter lim="800000"/>
                <a:headEnd/>
                <a:tailEnd/>
              </a:ln>
            </p:spPr>
            <p:txBody>
              <a:bodyPr/>
              <a:lstStyle/>
              <a:p>
                <a:endParaRPr lang="de-DE"/>
              </a:p>
            </p:txBody>
          </p:sp>
          <p:sp>
            <p:nvSpPr>
              <p:cNvPr id="933" name="Rectangle 484"/>
              <p:cNvSpPr>
                <a:spLocks noChangeArrowheads="1"/>
              </p:cNvSpPr>
              <p:nvPr/>
            </p:nvSpPr>
            <p:spPr bwMode="auto">
              <a:xfrm>
                <a:off x="1846" y="2327"/>
                <a:ext cx="6" cy="1077"/>
              </a:xfrm>
              <a:prstGeom prst="rect">
                <a:avLst/>
              </a:prstGeom>
              <a:solidFill>
                <a:srgbClr val="FFCC00"/>
              </a:solidFill>
              <a:ln w="9525">
                <a:noFill/>
                <a:miter lim="800000"/>
                <a:headEnd/>
                <a:tailEnd/>
              </a:ln>
            </p:spPr>
            <p:txBody>
              <a:bodyPr/>
              <a:lstStyle/>
              <a:p>
                <a:endParaRPr lang="de-DE"/>
              </a:p>
            </p:txBody>
          </p:sp>
          <p:sp>
            <p:nvSpPr>
              <p:cNvPr id="934" name="Rectangle 485"/>
              <p:cNvSpPr>
                <a:spLocks noChangeArrowheads="1"/>
              </p:cNvSpPr>
              <p:nvPr/>
            </p:nvSpPr>
            <p:spPr bwMode="auto">
              <a:xfrm>
                <a:off x="1852" y="2327"/>
                <a:ext cx="6" cy="1077"/>
              </a:xfrm>
              <a:prstGeom prst="rect">
                <a:avLst/>
              </a:prstGeom>
              <a:solidFill>
                <a:srgbClr val="FFCC00"/>
              </a:solidFill>
              <a:ln w="9525">
                <a:noFill/>
                <a:miter lim="800000"/>
                <a:headEnd/>
                <a:tailEnd/>
              </a:ln>
            </p:spPr>
            <p:txBody>
              <a:bodyPr/>
              <a:lstStyle/>
              <a:p>
                <a:endParaRPr lang="de-DE"/>
              </a:p>
            </p:txBody>
          </p:sp>
          <p:sp>
            <p:nvSpPr>
              <p:cNvPr id="935" name="Rectangle 486"/>
              <p:cNvSpPr>
                <a:spLocks noChangeArrowheads="1"/>
              </p:cNvSpPr>
              <p:nvPr/>
            </p:nvSpPr>
            <p:spPr bwMode="auto">
              <a:xfrm>
                <a:off x="1858" y="2327"/>
                <a:ext cx="5" cy="1077"/>
              </a:xfrm>
              <a:prstGeom prst="rect">
                <a:avLst/>
              </a:prstGeom>
              <a:solidFill>
                <a:srgbClr val="FBC900"/>
              </a:solidFill>
              <a:ln w="9525">
                <a:noFill/>
                <a:miter lim="800000"/>
                <a:headEnd/>
                <a:tailEnd/>
              </a:ln>
            </p:spPr>
            <p:txBody>
              <a:bodyPr/>
              <a:lstStyle/>
              <a:p>
                <a:endParaRPr lang="de-DE"/>
              </a:p>
            </p:txBody>
          </p:sp>
          <p:sp>
            <p:nvSpPr>
              <p:cNvPr id="936" name="Rectangle 487"/>
              <p:cNvSpPr>
                <a:spLocks noChangeArrowheads="1"/>
              </p:cNvSpPr>
              <p:nvPr/>
            </p:nvSpPr>
            <p:spPr bwMode="auto">
              <a:xfrm>
                <a:off x="1863" y="2327"/>
                <a:ext cx="6" cy="1077"/>
              </a:xfrm>
              <a:prstGeom prst="rect">
                <a:avLst/>
              </a:prstGeom>
              <a:solidFill>
                <a:srgbClr val="F7C600"/>
              </a:solidFill>
              <a:ln w="9525">
                <a:noFill/>
                <a:miter lim="800000"/>
                <a:headEnd/>
                <a:tailEnd/>
              </a:ln>
            </p:spPr>
            <p:txBody>
              <a:bodyPr/>
              <a:lstStyle/>
              <a:p>
                <a:endParaRPr lang="de-DE"/>
              </a:p>
            </p:txBody>
          </p:sp>
          <p:sp>
            <p:nvSpPr>
              <p:cNvPr id="937" name="Rectangle 488"/>
              <p:cNvSpPr>
                <a:spLocks noChangeArrowheads="1"/>
              </p:cNvSpPr>
              <p:nvPr/>
            </p:nvSpPr>
            <p:spPr bwMode="auto">
              <a:xfrm>
                <a:off x="1869" y="2327"/>
                <a:ext cx="6" cy="1077"/>
              </a:xfrm>
              <a:prstGeom prst="rect">
                <a:avLst/>
              </a:prstGeom>
              <a:solidFill>
                <a:srgbClr val="F1C000"/>
              </a:solidFill>
              <a:ln w="9525">
                <a:noFill/>
                <a:miter lim="800000"/>
                <a:headEnd/>
                <a:tailEnd/>
              </a:ln>
            </p:spPr>
            <p:txBody>
              <a:bodyPr/>
              <a:lstStyle/>
              <a:p>
                <a:endParaRPr lang="de-DE"/>
              </a:p>
            </p:txBody>
          </p:sp>
          <p:sp>
            <p:nvSpPr>
              <p:cNvPr id="938" name="Rectangle 489"/>
              <p:cNvSpPr>
                <a:spLocks noChangeArrowheads="1"/>
              </p:cNvSpPr>
              <p:nvPr/>
            </p:nvSpPr>
            <p:spPr bwMode="auto">
              <a:xfrm>
                <a:off x="1875" y="2327"/>
                <a:ext cx="6" cy="1077"/>
              </a:xfrm>
              <a:prstGeom prst="rect">
                <a:avLst/>
              </a:prstGeom>
              <a:solidFill>
                <a:srgbClr val="E8BA00"/>
              </a:solidFill>
              <a:ln w="9525">
                <a:noFill/>
                <a:miter lim="800000"/>
                <a:headEnd/>
                <a:tailEnd/>
              </a:ln>
            </p:spPr>
            <p:txBody>
              <a:bodyPr/>
              <a:lstStyle/>
              <a:p>
                <a:endParaRPr lang="de-DE"/>
              </a:p>
            </p:txBody>
          </p:sp>
          <p:sp>
            <p:nvSpPr>
              <p:cNvPr id="939" name="Rectangle 490"/>
              <p:cNvSpPr>
                <a:spLocks noChangeArrowheads="1"/>
              </p:cNvSpPr>
              <p:nvPr/>
            </p:nvSpPr>
            <p:spPr bwMode="auto">
              <a:xfrm>
                <a:off x="1881" y="2327"/>
                <a:ext cx="5" cy="1077"/>
              </a:xfrm>
              <a:prstGeom prst="rect">
                <a:avLst/>
              </a:prstGeom>
              <a:solidFill>
                <a:srgbClr val="DEB100"/>
              </a:solidFill>
              <a:ln w="9525">
                <a:noFill/>
                <a:miter lim="800000"/>
                <a:headEnd/>
                <a:tailEnd/>
              </a:ln>
            </p:spPr>
            <p:txBody>
              <a:bodyPr/>
              <a:lstStyle/>
              <a:p>
                <a:endParaRPr lang="de-DE"/>
              </a:p>
            </p:txBody>
          </p:sp>
          <p:sp>
            <p:nvSpPr>
              <p:cNvPr id="940" name="Rectangle 491"/>
              <p:cNvSpPr>
                <a:spLocks noChangeArrowheads="1"/>
              </p:cNvSpPr>
              <p:nvPr/>
            </p:nvSpPr>
            <p:spPr bwMode="auto">
              <a:xfrm>
                <a:off x="1886" y="2327"/>
                <a:ext cx="6" cy="1077"/>
              </a:xfrm>
              <a:prstGeom prst="rect">
                <a:avLst/>
              </a:prstGeom>
              <a:solidFill>
                <a:srgbClr val="D1A700"/>
              </a:solidFill>
              <a:ln w="9525">
                <a:noFill/>
                <a:miter lim="800000"/>
                <a:headEnd/>
                <a:tailEnd/>
              </a:ln>
            </p:spPr>
            <p:txBody>
              <a:bodyPr/>
              <a:lstStyle/>
              <a:p>
                <a:endParaRPr lang="de-DE"/>
              </a:p>
            </p:txBody>
          </p:sp>
          <p:sp>
            <p:nvSpPr>
              <p:cNvPr id="941" name="Rectangle 492"/>
              <p:cNvSpPr>
                <a:spLocks noChangeArrowheads="1"/>
              </p:cNvSpPr>
              <p:nvPr/>
            </p:nvSpPr>
            <p:spPr bwMode="auto">
              <a:xfrm>
                <a:off x="1892" y="2327"/>
                <a:ext cx="6" cy="1077"/>
              </a:xfrm>
              <a:prstGeom prst="rect">
                <a:avLst/>
              </a:prstGeom>
              <a:solidFill>
                <a:srgbClr val="C39C00"/>
              </a:solidFill>
              <a:ln w="9525">
                <a:noFill/>
                <a:miter lim="800000"/>
                <a:headEnd/>
                <a:tailEnd/>
              </a:ln>
            </p:spPr>
            <p:txBody>
              <a:bodyPr/>
              <a:lstStyle/>
              <a:p>
                <a:endParaRPr lang="de-DE"/>
              </a:p>
            </p:txBody>
          </p:sp>
          <p:sp>
            <p:nvSpPr>
              <p:cNvPr id="942" name="Rectangle 493"/>
              <p:cNvSpPr>
                <a:spLocks noChangeArrowheads="1"/>
              </p:cNvSpPr>
              <p:nvPr/>
            </p:nvSpPr>
            <p:spPr bwMode="auto">
              <a:xfrm>
                <a:off x="1898" y="2327"/>
                <a:ext cx="6" cy="1077"/>
              </a:xfrm>
              <a:prstGeom prst="rect">
                <a:avLst/>
              </a:prstGeom>
              <a:solidFill>
                <a:srgbClr val="B49000"/>
              </a:solidFill>
              <a:ln w="9525">
                <a:noFill/>
                <a:miter lim="800000"/>
                <a:headEnd/>
                <a:tailEnd/>
              </a:ln>
            </p:spPr>
            <p:txBody>
              <a:bodyPr/>
              <a:lstStyle/>
              <a:p>
                <a:endParaRPr lang="de-DE"/>
              </a:p>
            </p:txBody>
          </p:sp>
          <p:sp>
            <p:nvSpPr>
              <p:cNvPr id="943" name="Rectangle 494"/>
              <p:cNvSpPr>
                <a:spLocks noChangeArrowheads="1"/>
              </p:cNvSpPr>
              <p:nvPr/>
            </p:nvSpPr>
            <p:spPr bwMode="auto">
              <a:xfrm>
                <a:off x="1904" y="2327"/>
                <a:ext cx="5" cy="1077"/>
              </a:xfrm>
              <a:prstGeom prst="rect">
                <a:avLst/>
              </a:prstGeom>
              <a:solidFill>
                <a:srgbClr val="A78500"/>
              </a:solidFill>
              <a:ln w="9525">
                <a:noFill/>
                <a:miter lim="800000"/>
                <a:headEnd/>
                <a:tailEnd/>
              </a:ln>
            </p:spPr>
            <p:txBody>
              <a:bodyPr/>
              <a:lstStyle/>
              <a:p>
                <a:endParaRPr lang="de-DE"/>
              </a:p>
            </p:txBody>
          </p:sp>
          <p:sp>
            <p:nvSpPr>
              <p:cNvPr id="944" name="Rectangle 495"/>
              <p:cNvSpPr>
                <a:spLocks noChangeArrowheads="1"/>
              </p:cNvSpPr>
              <p:nvPr/>
            </p:nvSpPr>
            <p:spPr bwMode="auto">
              <a:xfrm>
                <a:off x="1909" y="2327"/>
                <a:ext cx="6" cy="1077"/>
              </a:xfrm>
              <a:prstGeom prst="rect">
                <a:avLst/>
              </a:prstGeom>
              <a:solidFill>
                <a:srgbClr val="9A7B00"/>
              </a:solidFill>
              <a:ln w="9525">
                <a:noFill/>
                <a:miter lim="800000"/>
                <a:headEnd/>
                <a:tailEnd/>
              </a:ln>
            </p:spPr>
            <p:txBody>
              <a:bodyPr/>
              <a:lstStyle/>
              <a:p>
                <a:endParaRPr lang="de-DE"/>
              </a:p>
            </p:txBody>
          </p:sp>
          <p:sp>
            <p:nvSpPr>
              <p:cNvPr id="945" name="Rectangle 496"/>
              <p:cNvSpPr>
                <a:spLocks noChangeArrowheads="1"/>
              </p:cNvSpPr>
              <p:nvPr/>
            </p:nvSpPr>
            <p:spPr bwMode="auto">
              <a:xfrm>
                <a:off x="1915" y="2327"/>
                <a:ext cx="6" cy="1077"/>
              </a:xfrm>
              <a:prstGeom prst="rect">
                <a:avLst/>
              </a:prstGeom>
              <a:solidFill>
                <a:srgbClr val="907300"/>
              </a:solidFill>
              <a:ln w="9525">
                <a:noFill/>
                <a:miter lim="800000"/>
                <a:headEnd/>
                <a:tailEnd/>
              </a:ln>
            </p:spPr>
            <p:txBody>
              <a:bodyPr/>
              <a:lstStyle/>
              <a:p>
                <a:endParaRPr lang="de-DE"/>
              </a:p>
            </p:txBody>
          </p:sp>
          <p:sp>
            <p:nvSpPr>
              <p:cNvPr id="946" name="Rectangle 497"/>
              <p:cNvSpPr>
                <a:spLocks noChangeArrowheads="1"/>
              </p:cNvSpPr>
              <p:nvPr/>
            </p:nvSpPr>
            <p:spPr bwMode="auto">
              <a:xfrm>
                <a:off x="1921" y="2327"/>
                <a:ext cx="6" cy="1077"/>
              </a:xfrm>
              <a:prstGeom prst="rect">
                <a:avLst/>
              </a:prstGeom>
              <a:solidFill>
                <a:srgbClr val="896E00"/>
              </a:solidFill>
              <a:ln w="9525">
                <a:noFill/>
                <a:miter lim="800000"/>
                <a:headEnd/>
                <a:tailEnd/>
              </a:ln>
            </p:spPr>
            <p:txBody>
              <a:bodyPr/>
              <a:lstStyle/>
              <a:p>
                <a:endParaRPr lang="de-DE"/>
              </a:p>
            </p:txBody>
          </p:sp>
          <p:sp>
            <p:nvSpPr>
              <p:cNvPr id="947" name="Rectangle 498"/>
              <p:cNvSpPr>
                <a:spLocks noChangeArrowheads="1"/>
              </p:cNvSpPr>
              <p:nvPr/>
            </p:nvSpPr>
            <p:spPr bwMode="auto">
              <a:xfrm>
                <a:off x="1927" y="2327"/>
                <a:ext cx="5" cy="1077"/>
              </a:xfrm>
              <a:prstGeom prst="rect">
                <a:avLst/>
              </a:prstGeom>
              <a:solidFill>
                <a:srgbClr val="836900"/>
              </a:solidFill>
              <a:ln w="9525">
                <a:noFill/>
                <a:miter lim="800000"/>
                <a:headEnd/>
                <a:tailEnd/>
              </a:ln>
            </p:spPr>
            <p:txBody>
              <a:bodyPr/>
              <a:lstStyle/>
              <a:p>
                <a:endParaRPr lang="de-DE"/>
              </a:p>
            </p:txBody>
          </p:sp>
        </p:grpSp>
        <p:sp>
          <p:nvSpPr>
            <p:cNvPr id="11" name="Rectangle 500"/>
            <p:cNvSpPr>
              <a:spLocks noChangeArrowheads="1"/>
            </p:cNvSpPr>
            <p:nvPr/>
          </p:nvSpPr>
          <p:spPr bwMode="auto">
            <a:xfrm>
              <a:off x="1771" y="2327"/>
              <a:ext cx="161" cy="1077"/>
            </a:xfrm>
            <a:prstGeom prst="rect">
              <a:avLst/>
            </a:prstGeom>
            <a:noFill/>
            <a:ln w="9525">
              <a:solidFill>
                <a:srgbClr val="030875"/>
              </a:solidFill>
              <a:miter lim="800000"/>
              <a:headEnd/>
              <a:tailEnd/>
            </a:ln>
          </p:spPr>
          <p:txBody>
            <a:bodyPr/>
            <a:lstStyle/>
            <a:p>
              <a:endParaRPr lang="de-DE"/>
            </a:p>
          </p:txBody>
        </p:sp>
        <p:grpSp>
          <p:nvGrpSpPr>
            <p:cNvPr id="12" name="Group 530"/>
            <p:cNvGrpSpPr>
              <a:grpSpLocks/>
            </p:cNvGrpSpPr>
            <p:nvPr/>
          </p:nvGrpSpPr>
          <p:grpSpPr bwMode="auto">
            <a:xfrm>
              <a:off x="2048" y="2217"/>
              <a:ext cx="166" cy="1187"/>
              <a:chOff x="2048" y="2217"/>
              <a:chExt cx="166" cy="1187"/>
            </a:xfrm>
          </p:grpSpPr>
          <p:sp>
            <p:nvSpPr>
              <p:cNvPr id="891" name="Rectangle 501"/>
              <p:cNvSpPr>
                <a:spLocks noChangeArrowheads="1"/>
              </p:cNvSpPr>
              <p:nvPr/>
            </p:nvSpPr>
            <p:spPr bwMode="auto">
              <a:xfrm>
                <a:off x="2048" y="2217"/>
                <a:ext cx="5" cy="1187"/>
              </a:xfrm>
              <a:prstGeom prst="rect">
                <a:avLst/>
              </a:prstGeom>
              <a:solidFill>
                <a:srgbClr val="846A00"/>
              </a:solidFill>
              <a:ln w="9525">
                <a:noFill/>
                <a:miter lim="800000"/>
                <a:headEnd/>
                <a:tailEnd/>
              </a:ln>
            </p:spPr>
            <p:txBody>
              <a:bodyPr/>
              <a:lstStyle/>
              <a:p>
                <a:endParaRPr lang="de-DE"/>
              </a:p>
            </p:txBody>
          </p:sp>
          <p:sp>
            <p:nvSpPr>
              <p:cNvPr id="892" name="Rectangle 502"/>
              <p:cNvSpPr>
                <a:spLocks noChangeArrowheads="1"/>
              </p:cNvSpPr>
              <p:nvPr/>
            </p:nvSpPr>
            <p:spPr bwMode="auto">
              <a:xfrm>
                <a:off x="2053" y="2217"/>
                <a:ext cx="6" cy="1187"/>
              </a:xfrm>
              <a:prstGeom prst="rect">
                <a:avLst/>
              </a:prstGeom>
              <a:solidFill>
                <a:srgbClr val="896D00"/>
              </a:solidFill>
              <a:ln w="9525">
                <a:noFill/>
                <a:miter lim="800000"/>
                <a:headEnd/>
                <a:tailEnd/>
              </a:ln>
            </p:spPr>
            <p:txBody>
              <a:bodyPr/>
              <a:lstStyle/>
              <a:p>
                <a:endParaRPr lang="de-DE"/>
              </a:p>
            </p:txBody>
          </p:sp>
          <p:sp>
            <p:nvSpPr>
              <p:cNvPr id="893" name="Rectangle 503"/>
              <p:cNvSpPr>
                <a:spLocks noChangeArrowheads="1"/>
              </p:cNvSpPr>
              <p:nvPr/>
            </p:nvSpPr>
            <p:spPr bwMode="auto">
              <a:xfrm>
                <a:off x="2059" y="2217"/>
                <a:ext cx="6" cy="1187"/>
              </a:xfrm>
              <a:prstGeom prst="rect">
                <a:avLst/>
              </a:prstGeom>
              <a:solidFill>
                <a:srgbClr val="907300"/>
              </a:solidFill>
              <a:ln w="9525">
                <a:noFill/>
                <a:miter lim="800000"/>
                <a:headEnd/>
                <a:tailEnd/>
              </a:ln>
            </p:spPr>
            <p:txBody>
              <a:bodyPr/>
              <a:lstStyle/>
              <a:p>
                <a:endParaRPr lang="de-DE"/>
              </a:p>
            </p:txBody>
          </p:sp>
          <p:sp>
            <p:nvSpPr>
              <p:cNvPr id="894" name="Rectangle 504"/>
              <p:cNvSpPr>
                <a:spLocks noChangeArrowheads="1"/>
              </p:cNvSpPr>
              <p:nvPr/>
            </p:nvSpPr>
            <p:spPr bwMode="auto">
              <a:xfrm>
                <a:off x="2065" y="2217"/>
                <a:ext cx="6" cy="1187"/>
              </a:xfrm>
              <a:prstGeom prst="rect">
                <a:avLst/>
              </a:prstGeom>
              <a:solidFill>
                <a:srgbClr val="997A00"/>
              </a:solidFill>
              <a:ln w="9525">
                <a:noFill/>
                <a:miter lim="800000"/>
                <a:headEnd/>
                <a:tailEnd/>
              </a:ln>
            </p:spPr>
            <p:txBody>
              <a:bodyPr/>
              <a:lstStyle/>
              <a:p>
                <a:endParaRPr lang="de-DE"/>
              </a:p>
            </p:txBody>
          </p:sp>
          <p:sp>
            <p:nvSpPr>
              <p:cNvPr id="895" name="Rectangle 505"/>
              <p:cNvSpPr>
                <a:spLocks noChangeArrowheads="1"/>
              </p:cNvSpPr>
              <p:nvPr/>
            </p:nvSpPr>
            <p:spPr bwMode="auto">
              <a:xfrm>
                <a:off x="2071" y="2217"/>
                <a:ext cx="5" cy="1187"/>
              </a:xfrm>
              <a:prstGeom prst="rect">
                <a:avLst/>
              </a:prstGeom>
              <a:solidFill>
                <a:srgbClr val="A48400"/>
              </a:solidFill>
              <a:ln w="9525">
                <a:noFill/>
                <a:miter lim="800000"/>
                <a:headEnd/>
                <a:tailEnd/>
              </a:ln>
            </p:spPr>
            <p:txBody>
              <a:bodyPr/>
              <a:lstStyle/>
              <a:p>
                <a:endParaRPr lang="de-DE"/>
              </a:p>
            </p:txBody>
          </p:sp>
          <p:sp>
            <p:nvSpPr>
              <p:cNvPr id="896" name="Rectangle 506"/>
              <p:cNvSpPr>
                <a:spLocks noChangeArrowheads="1"/>
              </p:cNvSpPr>
              <p:nvPr/>
            </p:nvSpPr>
            <p:spPr bwMode="auto">
              <a:xfrm>
                <a:off x="2076" y="2217"/>
                <a:ext cx="6" cy="1187"/>
              </a:xfrm>
              <a:prstGeom prst="rect">
                <a:avLst/>
              </a:prstGeom>
              <a:solidFill>
                <a:srgbClr val="B28E00"/>
              </a:solidFill>
              <a:ln w="9525">
                <a:noFill/>
                <a:miter lim="800000"/>
                <a:headEnd/>
                <a:tailEnd/>
              </a:ln>
            </p:spPr>
            <p:txBody>
              <a:bodyPr/>
              <a:lstStyle/>
              <a:p>
                <a:endParaRPr lang="de-DE"/>
              </a:p>
            </p:txBody>
          </p:sp>
          <p:sp>
            <p:nvSpPr>
              <p:cNvPr id="897" name="Rectangle 507"/>
              <p:cNvSpPr>
                <a:spLocks noChangeArrowheads="1"/>
              </p:cNvSpPr>
              <p:nvPr/>
            </p:nvSpPr>
            <p:spPr bwMode="auto">
              <a:xfrm>
                <a:off x="2082" y="2217"/>
                <a:ext cx="6" cy="1187"/>
              </a:xfrm>
              <a:prstGeom prst="rect">
                <a:avLst/>
              </a:prstGeom>
              <a:solidFill>
                <a:srgbClr val="C09900"/>
              </a:solidFill>
              <a:ln w="9525">
                <a:noFill/>
                <a:miter lim="800000"/>
                <a:headEnd/>
                <a:tailEnd/>
              </a:ln>
            </p:spPr>
            <p:txBody>
              <a:bodyPr/>
              <a:lstStyle/>
              <a:p>
                <a:endParaRPr lang="de-DE"/>
              </a:p>
            </p:txBody>
          </p:sp>
          <p:sp>
            <p:nvSpPr>
              <p:cNvPr id="898" name="Rectangle 508"/>
              <p:cNvSpPr>
                <a:spLocks noChangeArrowheads="1"/>
              </p:cNvSpPr>
              <p:nvPr/>
            </p:nvSpPr>
            <p:spPr bwMode="auto">
              <a:xfrm>
                <a:off x="2088" y="2217"/>
                <a:ext cx="6" cy="1187"/>
              </a:xfrm>
              <a:prstGeom prst="rect">
                <a:avLst/>
              </a:prstGeom>
              <a:solidFill>
                <a:srgbClr val="CEA400"/>
              </a:solidFill>
              <a:ln w="9525">
                <a:noFill/>
                <a:miter lim="800000"/>
                <a:headEnd/>
                <a:tailEnd/>
              </a:ln>
            </p:spPr>
            <p:txBody>
              <a:bodyPr/>
              <a:lstStyle/>
              <a:p>
                <a:endParaRPr lang="de-DE"/>
              </a:p>
            </p:txBody>
          </p:sp>
          <p:sp>
            <p:nvSpPr>
              <p:cNvPr id="899" name="Rectangle 509"/>
              <p:cNvSpPr>
                <a:spLocks noChangeArrowheads="1"/>
              </p:cNvSpPr>
              <p:nvPr/>
            </p:nvSpPr>
            <p:spPr bwMode="auto">
              <a:xfrm>
                <a:off x="2094" y="2217"/>
                <a:ext cx="5" cy="1187"/>
              </a:xfrm>
              <a:prstGeom prst="rect">
                <a:avLst/>
              </a:prstGeom>
              <a:solidFill>
                <a:srgbClr val="DBAF00"/>
              </a:solidFill>
              <a:ln w="9525">
                <a:noFill/>
                <a:miter lim="800000"/>
                <a:headEnd/>
                <a:tailEnd/>
              </a:ln>
            </p:spPr>
            <p:txBody>
              <a:bodyPr/>
              <a:lstStyle/>
              <a:p>
                <a:endParaRPr lang="de-DE"/>
              </a:p>
            </p:txBody>
          </p:sp>
          <p:sp>
            <p:nvSpPr>
              <p:cNvPr id="900" name="Rectangle 510"/>
              <p:cNvSpPr>
                <a:spLocks noChangeArrowheads="1"/>
              </p:cNvSpPr>
              <p:nvPr/>
            </p:nvSpPr>
            <p:spPr bwMode="auto">
              <a:xfrm>
                <a:off x="2099" y="2217"/>
                <a:ext cx="6" cy="1187"/>
              </a:xfrm>
              <a:prstGeom prst="rect">
                <a:avLst/>
              </a:prstGeom>
              <a:solidFill>
                <a:srgbClr val="E5B700"/>
              </a:solidFill>
              <a:ln w="9525">
                <a:noFill/>
                <a:miter lim="800000"/>
                <a:headEnd/>
                <a:tailEnd/>
              </a:ln>
            </p:spPr>
            <p:txBody>
              <a:bodyPr/>
              <a:lstStyle/>
              <a:p>
                <a:endParaRPr lang="de-DE"/>
              </a:p>
            </p:txBody>
          </p:sp>
          <p:sp>
            <p:nvSpPr>
              <p:cNvPr id="901" name="Rectangle 511"/>
              <p:cNvSpPr>
                <a:spLocks noChangeArrowheads="1"/>
              </p:cNvSpPr>
              <p:nvPr/>
            </p:nvSpPr>
            <p:spPr bwMode="auto">
              <a:xfrm>
                <a:off x="2105" y="2217"/>
                <a:ext cx="6" cy="1187"/>
              </a:xfrm>
              <a:prstGeom prst="rect">
                <a:avLst/>
              </a:prstGeom>
              <a:solidFill>
                <a:srgbClr val="EEBE00"/>
              </a:solidFill>
              <a:ln w="9525">
                <a:noFill/>
                <a:miter lim="800000"/>
                <a:headEnd/>
                <a:tailEnd/>
              </a:ln>
            </p:spPr>
            <p:txBody>
              <a:bodyPr/>
              <a:lstStyle/>
              <a:p>
                <a:endParaRPr lang="de-DE"/>
              </a:p>
            </p:txBody>
          </p:sp>
          <p:sp>
            <p:nvSpPr>
              <p:cNvPr id="902" name="Rectangle 512"/>
              <p:cNvSpPr>
                <a:spLocks noChangeArrowheads="1"/>
              </p:cNvSpPr>
              <p:nvPr/>
            </p:nvSpPr>
            <p:spPr bwMode="auto">
              <a:xfrm>
                <a:off x="2111" y="2217"/>
                <a:ext cx="6" cy="1187"/>
              </a:xfrm>
              <a:prstGeom prst="rect">
                <a:avLst/>
              </a:prstGeom>
              <a:solidFill>
                <a:srgbClr val="F5C400"/>
              </a:solidFill>
              <a:ln w="9525">
                <a:noFill/>
                <a:miter lim="800000"/>
                <a:headEnd/>
                <a:tailEnd/>
              </a:ln>
            </p:spPr>
            <p:txBody>
              <a:bodyPr/>
              <a:lstStyle/>
              <a:p>
                <a:endParaRPr lang="de-DE"/>
              </a:p>
            </p:txBody>
          </p:sp>
          <p:sp>
            <p:nvSpPr>
              <p:cNvPr id="903" name="Rectangle 513"/>
              <p:cNvSpPr>
                <a:spLocks noChangeArrowheads="1"/>
              </p:cNvSpPr>
              <p:nvPr/>
            </p:nvSpPr>
            <p:spPr bwMode="auto">
              <a:xfrm>
                <a:off x="2117" y="2217"/>
                <a:ext cx="5" cy="1187"/>
              </a:xfrm>
              <a:prstGeom prst="rect">
                <a:avLst/>
              </a:prstGeom>
              <a:solidFill>
                <a:srgbClr val="F9C700"/>
              </a:solidFill>
              <a:ln w="9525">
                <a:noFill/>
                <a:miter lim="800000"/>
                <a:headEnd/>
                <a:tailEnd/>
              </a:ln>
            </p:spPr>
            <p:txBody>
              <a:bodyPr/>
              <a:lstStyle/>
              <a:p>
                <a:endParaRPr lang="de-DE"/>
              </a:p>
            </p:txBody>
          </p:sp>
          <p:sp>
            <p:nvSpPr>
              <p:cNvPr id="904" name="Rectangle 514"/>
              <p:cNvSpPr>
                <a:spLocks noChangeArrowheads="1"/>
              </p:cNvSpPr>
              <p:nvPr/>
            </p:nvSpPr>
            <p:spPr bwMode="auto">
              <a:xfrm>
                <a:off x="2122" y="2217"/>
                <a:ext cx="6" cy="1187"/>
              </a:xfrm>
              <a:prstGeom prst="rect">
                <a:avLst/>
              </a:prstGeom>
              <a:solidFill>
                <a:srgbClr val="FDCA00"/>
              </a:solidFill>
              <a:ln w="9525">
                <a:noFill/>
                <a:miter lim="800000"/>
                <a:headEnd/>
                <a:tailEnd/>
              </a:ln>
            </p:spPr>
            <p:txBody>
              <a:bodyPr/>
              <a:lstStyle/>
              <a:p>
                <a:endParaRPr lang="de-DE"/>
              </a:p>
            </p:txBody>
          </p:sp>
          <p:sp>
            <p:nvSpPr>
              <p:cNvPr id="905" name="Rectangle 515"/>
              <p:cNvSpPr>
                <a:spLocks noChangeArrowheads="1"/>
              </p:cNvSpPr>
              <p:nvPr/>
            </p:nvSpPr>
            <p:spPr bwMode="auto">
              <a:xfrm>
                <a:off x="2128" y="2217"/>
                <a:ext cx="6" cy="1187"/>
              </a:xfrm>
              <a:prstGeom prst="rect">
                <a:avLst/>
              </a:prstGeom>
              <a:solidFill>
                <a:srgbClr val="FFCC00"/>
              </a:solidFill>
              <a:ln w="9525">
                <a:noFill/>
                <a:miter lim="800000"/>
                <a:headEnd/>
                <a:tailEnd/>
              </a:ln>
            </p:spPr>
            <p:txBody>
              <a:bodyPr/>
              <a:lstStyle/>
              <a:p>
                <a:endParaRPr lang="de-DE"/>
              </a:p>
            </p:txBody>
          </p:sp>
          <p:sp>
            <p:nvSpPr>
              <p:cNvPr id="906" name="Rectangle 516"/>
              <p:cNvSpPr>
                <a:spLocks noChangeArrowheads="1"/>
              </p:cNvSpPr>
              <p:nvPr/>
            </p:nvSpPr>
            <p:spPr bwMode="auto">
              <a:xfrm>
                <a:off x="2134" y="2217"/>
                <a:ext cx="6" cy="1187"/>
              </a:xfrm>
              <a:prstGeom prst="rect">
                <a:avLst/>
              </a:prstGeom>
              <a:solidFill>
                <a:srgbClr val="FFCC00"/>
              </a:solidFill>
              <a:ln w="9525">
                <a:noFill/>
                <a:miter lim="800000"/>
                <a:headEnd/>
                <a:tailEnd/>
              </a:ln>
            </p:spPr>
            <p:txBody>
              <a:bodyPr/>
              <a:lstStyle/>
              <a:p>
                <a:endParaRPr lang="de-DE"/>
              </a:p>
            </p:txBody>
          </p:sp>
          <p:sp>
            <p:nvSpPr>
              <p:cNvPr id="907" name="Rectangle 517"/>
              <p:cNvSpPr>
                <a:spLocks noChangeArrowheads="1"/>
              </p:cNvSpPr>
              <p:nvPr/>
            </p:nvSpPr>
            <p:spPr bwMode="auto">
              <a:xfrm>
                <a:off x="2140" y="2217"/>
                <a:ext cx="5" cy="1187"/>
              </a:xfrm>
              <a:prstGeom prst="rect">
                <a:avLst/>
              </a:prstGeom>
              <a:solidFill>
                <a:srgbClr val="F9C700"/>
              </a:solidFill>
              <a:ln w="9525">
                <a:noFill/>
                <a:miter lim="800000"/>
                <a:headEnd/>
                <a:tailEnd/>
              </a:ln>
            </p:spPr>
            <p:txBody>
              <a:bodyPr/>
              <a:lstStyle/>
              <a:p>
                <a:endParaRPr lang="de-DE"/>
              </a:p>
            </p:txBody>
          </p:sp>
          <p:sp>
            <p:nvSpPr>
              <p:cNvPr id="908" name="Rectangle 518"/>
              <p:cNvSpPr>
                <a:spLocks noChangeArrowheads="1"/>
              </p:cNvSpPr>
              <p:nvPr/>
            </p:nvSpPr>
            <p:spPr bwMode="auto">
              <a:xfrm>
                <a:off x="2145" y="2217"/>
                <a:ext cx="6" cy="1187"/>
              </a:xfrm>
              <a:prstGeom prst="rect">
                <a:avLst/>
              </a:prstGeom>
              <a:solidFill>
                <a:srgbClr val="F5C400"/>
              </a:solidFill>
              <a:ln w="9525">
                <a:noFill/>
                <a:miter lim="800000"/>
                <a:headEnd/>
                <a:tailEnd/>
              </a:ln>
            </p:spPr>
            <p:txBody>
              <a:bodyPr/>
              <a:lstStyle/>
              <a:p>
                <a:endParaRPr lang="de-DE"/>
              </a:p>
            </p:txBody>
          </p:sp>
          <p:sp>
            <p:nvSpPr>
              <p:cNvPr id="909" name="Rectangle 519"/>
              <p:cNvSpPr>
                <a:spLocks noChangeArrowheads="1"/>
              </p:cNvSpPr>
              <p:nvPr/>
            </p:nvSpPr>
            <p:spPr bwMode="auto">
              <a:xfrm>
                <a:off x="2151" y="2217"/>
                <a:ext cx="6" cy="1187"/>
              </a:xfrm>
              <a:prstGeom prst="rect">
                <a:avLst/>
              </a:prstGeom>
              <a:solidFill>
                <a:srgbClr val="EEBE00"/>
              </a:solidFill>
              <a:ln w="9525">
                <a:noFill/>
                <a:miter lim="800000"/>
                <a:headEnd/>
                <a:tailEnd/>
              </a:ln>
            </p:spPr>
            <p:txBody>
              <a:bodyPr/>
              <a:lstStyle/>
              <a:p>
                <a:endParaRPr lang="de-DE"/>
              </a:p>
            </p:txBody>
          </p:sp>
          <p:sp>
            <p:nvSpPr>
              <p:cNvPr id="910" name="Rectangle 520"/>
              <p:cNvSpPr>
                <a:spLocks noChangeArrowheads="1"/>
              </p:cNvSpPr>
              <p:nvPr/>
            </p:nvSpPr>
            <p:spPr bwMode="auto">
              <a:xfrm>
                <a:off x="2157" y="2217"/>
                <a:ext cx="6" cy="1187"/>
              </a:xfrm>
              <a:prstGeom prst="rect">
                <a:avLst/>
              </a:prstGeom>
              <a:solidFill>
                <a:srgbClr val="E5B700"/>
              </a:solidFill>
              <a:ln w="9525">
                <a:noFill/>
                <a:miter lim="800000"/>
                <a:headEnd/>
                <a:tailEnd/>
              </a:ln>
            </p:spPr>
            <p:txBody>
              <a:bodyPr/>
              <a:lstStyle/>
              <a:p>
                <a:endParaRPr lang="de-DE"/>
              </a:p>
            </p:txBody>
          </p:sp>
          <p:sp>
            <p:nvSpPr>
              <p:cNvPr id="911" name="Rectangle 521"/>
              <p:cNvSpPr>
                <a:spLocks noChangeArrowheads="1"/>
              </p:cNvSpPr>
              <p:nvPr/>
            </p:nvSpPr>
            <p:spPr bwMode="auto">
              <a:xfrm>
                <a:off x="2163" y="2217"/>
                <a:ext cx="5" cy="1187"/>
              </a:xfrm>
              <a:prstGeom prst="rect">
                <a:avLst/>
              </a:prstGeom>
              <a:solidFill>
                <a:srgbClr val="DBAF00"/>
              </a:solidFill>
              <a:ln w="9525">
                <a:noFill/>
                <a:miter lim="800000"/>
                <a:headEnd/>
                <a:tailEnd/>
              </a:ln>
            </p:spPr>
            <p:txBody>
              <a:bodyPr/>
              <a:lstStyle/>
              <a:p>
                <a:endParaRPr lang="de-DE"/>
              </a:p>
            </p:txBody>
          </p:sp>
          <p:sp>
            <p:nvSpPr>
              <p:cNvPr id="912" name="Rectangle 522"/>
              <p:cNvSpPr>
                <a:spLocks noChangeArrowheads="1"/>
              </p:cNvSpPr>
              <p:nvPr/>
            </p:nvSpPr>
            <p:spPr bwMode="auto">
              <a:xfrm>
                <a:off x="2168" y="2217"/>
                <a:ext cx="6" cy="1187"/>
              </a:xfrm>
              <a:prstGeom prst="rect">
                <a:avLst/>
              </a:prstGeom>
              <a:solidFill>
                <a:srgbClr val="CEA400"/>
              </a:solidFill>
              <a:ln w="9525">
                <a:noFill/>
                <a:miter lim="800000"/>
                <a:headEnd/>
                <a:tailEnd/>
              </a:ln>
            </p:spPr>
            <p:txBody>
              <a:bodyPr/>
              <a:lstStyle/>
              <a:p>
                <a:endParaRPr lang="de-DE"/>
              </a:p>
            </p:txBody>
          </p:sp>
          <p:sp>
            <p:nvSpPr>
              <p:cNvPr id="913" name="Rectangle 523"/>
              <p:cNvSpPr>
                <a:spLocks noChangeArrowheads="1"/>
              </p:cNvSpPr>
              <p:nvPr/>
            </p:nvSpPr>
            <p:spPr bwMode="auto">
              <a:xfrm>
                <a:off x="2174" y="2217"/>
                <a:ext cx="6" cy="1187"/>
              </a:xfrm>
              <a:prstGeom prst="rect">
                <a:avLst/>
              </a:prstGeom>
              <a:solidFill>
                <a:srgbClr val="C09900"/>
              </a:solidFill>
              <a:ln w="9525">
                <a:noFill/>
                <a:miter lim="800000"/>
                <a:headEnd/>
                <a:tailEnd/>
              </a:ln>
            </p:spPr>
            <p:txBody>
              <a:bodyPr/>
              <a:lstStyle/>
              <a:p>
                <a:endParaRPr lang="de-DE"/>
              </a:p>
            </p:txBody>
          </p:sp>
          <p:sp>
            <p:nvSpPr>
              <p:cNvPr id="914" name="Rectangle 524"/>
              <p:cNvSpPr>
                <a:spLocks noChangeArrowheads="1"/>
              </p:cNvSpPr>
              <p:nvPr/>
            </p:nvSpPr>
            <p:spPr bwMode="auto">
              <a:xfrm>
                <a:off x="2180" y="2217"/>
                <a:ext cx="6" cy="1187"/>
              </a:xfrm>
              <a:prstGeom prst="rect">
                <a:avLst/>
              </a:prstGeom>
              <a:solidFill>
                <a:srgbClr val="B28E00"/>
              </a:solidFill>
              <a:ln w="9525">
                <a:noFill/>
                <a:miter lim="800000"/>
                <a:headEnd/>
                <a:tailEnd/>
              </a:ln>
            </p:spPr>
            <p:txBody>
              <a:bodyPr/>
              <a:lstStyle/>
              <a:p>
                <a:endParaRPr lang="de-DE"/>
              </a:p>
            </p:txBody>
          </p:sp>
          <p:sp>
            <p:nvSpPr>
              <p:cNvPr id="915" name="Rectangle 525"/>
              <p:cNvSpPr>
                <a:spLocks noChangeArrowheads="1"/>
              </p:cNvSpPr>
              <p:nvPr/>
            </p:nvSpPr>
            <p:spPr bwMode="auto">
              <a:xfrm>
                <a:off x="2186" y="2217"/>
                <a:ext cx="5" cy="1187"/>
              </a:xfrm>
              <a:prstGeom prst="rect">
                <a:avLst/>
              </a:prstGeom>
              <a:solidFill>
                <a:srgbClr val="A48400"/>
              </a:solidFill>
              <a:ln w="9525">
                <a:noFill/>
                <a:miter lim="800000"/>
                <a:headEnd/>
                <a:tailEnd/>
              </a:ln>
            </p:spPr>
            <p:txBody>
              <a:bodyPr/>
              <a:lstStyle/>
              <a:p>
                <a:endParaRPr lang="de-DE"/>
              </a:p>
            </p:txBody>
          </p:sp>
          <p:sp>
            <p:nvSpPr>
              <p:cNvPr id="916" name="Rectangle 526"/>
              <p:cNvSpPr>
                <a:spLocks noChangeArrowheads="1"/>
              </p:cNvSpPr>
              <p:nvPr/>
            </p:nvSpPr>
            <p:spPr bwMode="auto">
              <a:xfrm>
                <a:off x="2191" y="2217"/>
                <a:ext cx="6" cy="1187"/>
              </a:xfrm>
              <a:prstGeom prst="rect">
                <a:avLst/>
              </a:prstGeom>
              <a:solidFill>
                <a:srgbClr val="997A00"/>
              </a:solidFill>
              <a:ln w="9525">
                <a:noFill/>
                <a:miter lim="800000"/>
                <a:headEnd/>
                <a:tailEnd/>
              </a:ln>
            </p:spPr>
            <p:txBody>
              <a:bodyPr/>
              <a:lstStyle/>
              <a:p>
                <a:endParaRPr lang="de-DE"/>
              </a:p>
            </p:txBody>
          </p:sp>
          <p:sp>
            <p:nvSpPr>
              <p:cNvPr id="917" name="Rectangle 527"/>
              <p:cNvSpPr>
                <a:spLocks noChangeArrowheads="1"/>
              </p:cNvSpPr>
              <p:nvPr/>
            </p:nvSpPr>
            <p:spPr bwMode="auto">
              <a:xfrm>
                <a:off x="2197" y="2217"/>
                <a:ext cx="6" cy="1187"/>
              </a:xfrm>
              <a:prstGeom prst="rect">
                <a:avLst/>
              </a:prstGeom>
              <a:solidFill>
                <a:srgbClr val="907300"/>
              </a:solidFill>
              <a:ln w="9525">
                <a:noFill/>
                <a:miter lim="800000"/>
                <a:headEnd/>
                <a:tailEnd/>
              </a:ln>
            </p:spPr>
            <p:txBody>
              <a:bodyPr/>
              <a:lstStyle/>
              <a:p>
                <a:endParaRPr lang="de-DE"/>
              </a:p>
            </p:txBody>
          </p:sp>
          <p:sp>
            <p:nvSpPr>
              <p:cNvPr id="918" name="Rectangle 528"/>
              <p:cNvSpPr>
                <a:spLocks noChangeArrowheads="1"/>
              </p:cNvSpPr>
              <p:nvPr/>
            </p:nvSpPr>
            <p:spPr bwMode="auto">
              <a:xfrm>
                <a:off x="2203" y="2217"/>
                <a:ext cx="6" cy="1187"/>
              </a:xfrm>
              <a:prstGeom prst="rect">
                <a:avLst/>
              </a:prstGeom>
              <a:solidFill>
                <a:srgbClr val="896D00"/>
              </a:solidFill>
              <a:ln w="9525">
                <a:noFill/>
                <a:miter lim="800000"/>
                <a:headEnd/>
                <a:tailEnd/>
              </a:ln>
            </p:spPr>
            <p:txBody>
              <a:bodyPr/>
              <a:lstStyle/>
              <a:p>
                <a:endParaRPr lang="de-DE"/>
              </a:p>
            </p:txBody>
          </p:sp>
          <p:sp>
            <p:nvSpPr>
              <p:cNvPr id="919" name="Rectangle 529"/>
              <p:cNvSpPr>
                <a:spLocks noChangeArrowheads="1"/>
              </p:cNvSpPr>
              <p:nvPr/>
            </p:nvSpPr>
            <p:spPr bwMode="auto">
              <a:xfrm>
                <a:off x="2209" y="2217"/>
                <a:ext cx="5" cy="1187"/>
              </a:xfrm>
              <a:prstGeom prst="rect">
                <a:avLst/>
              </a:prstGeom>
              <a:solidFill>
                <a:srgbClr val="836900"/>
              </a:solidFill>
              <a:ln w="9525">
                <a:noFill/>
                <a:miter lim="800000"/>
                <a:headEnd/>
                <a:tailEnd/>
              </a:ln>
            </p:spPr>
            <p:txBody>
              <a:bodyPr/>
              <a:lstStyle/>
              <a:p>
                <a:endParaRPr lang="de-DE"/>
              </a:p>
            </p:txBody>
          </p:sp>
        </p:grpSp>
        <p:sp>
          <p:nvSpPr>
            <p:cNvPr id="13" name="Rectangle 531"/>
            <p:cNvSpPr>
              <a:spLocks noChangeArrowheads="1"/>
            </p:cNvSpPr>
            <p:nvPr/>
          </p:nvSpPr>
          <p:spPr bwMode="auto">
            <a:xfrm>
              <a:off x="2048" y="2217"/>
              <a:ext cx="166" cy="1187"/>
            </a:xfrm>
            <a:prstGeom prst="rect">
              <a:avLst/>
            </a:prstGeom>
            <a:noFill/>
            <a:ln w="9525">
              <a:solidFill>
                <a:srgbClr val="030875"/>
              </a:solidFill>
              <a:miter lim="800000"/>
              <a:headEnd/>
              <a:tailEnd/>
            </a:ln>
          </p:spPr>
          <p:txBody>
            <a:bodyPr/>
            <a:lstStyle/>
            <a:p>
              <a:endParaRPr lang="de-DE"/>
            </a:p>
          </p:txBody>
        </p:sp>
        <p:grpSp>
          <p:nvGrpSpPr>
            <p:cNvPr id="14" name="Group 560"/>
            <p:cNvGrpSpPr>
              <a:grpSpLocks/>
            </p:cNvGrpSpPr>
            <p:nvPr/>
          </p:nvGrpSpPr>
          <p:grpSpPr bwMode="auto">
            <a:xfrm>
              <a:off x="2330" y="2448"/>
              <a:ext cx="161" cy="956"/>
              <a:chOff x="2330" y="2448"/>
              <a:chExt cx="161" cy="956"/>
            </a:xfrm>
          </p:grpSpPr>
          <p:sp>
            <p:nvSpPr>
              <p:cNvPr id="863" name="Rectangle 532"/>
              <p:cNvSpPr>
                <a:spLocks noChangeArrowheads="1"/>
              </p:cNvSpPr>
              <p:nvPr/>
            </p:nvSpPr>
            <p:spPr bwMode="auto">
              <a:xfrm>
                <a:off x="2330" y="2448"/>
                <a:ext cx="5" cy="956"/>
              </a:xfrm>
              <a:prstGeom prst="rect">
                <a:avLst/>
              </a:prstGeom>
              <a:solidFill>
                <a:srgbClr val="846A00"/>
              </a:solidFill>
              <a:ln w="9525">
                <a:noFill/>
                <a:miter lim="800000"/>
                <a:headEnd/>
                <a:tailEnd/>
              </a:ln>
            </p:spPr>
            <p:txBody>
              <a:bodyPr/>
              <a:lstStyle/>
              <a:p>
                <a:endParaRPr lang="de-DE"/>
              </a:p>
            </p:txBody>
          </p:sp>
          <p:sp>
            <p:nvSpPr>
              <p:cNvPr id="864" name="Rectangle 533"/>
              <p:cNvSpPr>
                <a:spLocks noChangeArrowheads="1"/>
              </p:cNvSpPr>
              <p:nvPr/>
            </p:nvSpPr>
            <p:spPr bwMode="auto">
              <a:xfrm>
                <a:off x="2335" y="2448"/>
                <a:ext cx="6" cy="956"/>
              </a:xfrm>
              <a:prstGeom prst="rect">
                <a:avLst/>
              </a:prstGeom>
              <a:solidFill>
                <a:srgbClr val="896E00"/>
              </a:solidFill>
              <a:ln w="9525">
                <a:noFill/>
                <a:miter lim="800000"/>
                <a:headEnd/>
                <a:tailEnd/>
              </a:ln>
            </p:spPr>
            <p:txBody>
              <a:bodyPr/>
              <a:lstStyle/>
              <a:p>
                <a:endParaRPr lang="de-DE"/>
              </a:p>
            </p:txBody>
          </p:sp>
          <p:sp>
            <p:nvSpPr>
              <p:cNvPr id="865" name="Rectangle 534"/>
              <p:cNvSpPr>
                <a:spLocks noChangeArrowheads="1"/>
              </p:cNvSpPr>
              <p:nvPr/>
            </p:nvSpPr>
            <p:spPr bwMode="auto">
              <a:xfrm>
                <a:off x="2341" y="2448"/>
                <a:ext cx="6" cy="956"/>
              </a:xfrm>
              <a:prstGeom prst="rect">
                <a:avLst/>
              </a:prstGeom>
              <a:solidFill>
                <a:srgbClr val="907300"/>
              </a:solidFill>
              <a:ln w="9525">
                <a:noFill/>
                <a:miter lim="800000"/>
                <a:headEnd/>
                <a:tailEnd/>
              </a:ln>
            </p:spPr>
            <p:txBody>
              <a:bodyPr/>
              <a:lstStyle/>
              <a:p>
                <a:endParaRPr lang="de-DE"/>
              </a:p>
            </p:txBody>
          </p:sp>
          <p:sp>
            <p:nvSpPr>
              <p:cNvPr id="866" name="Rectangle 535"/>
              <p:cNvSpPr>
                <a:spLocks noChangeArrowheads="1"/>
              </p:cNvSpPr>
              <p:nvPr/>
            </p:nvSpPr>
            <p:spPr bwMode="auto">
              <a:xfrm>
                <a:off x="2347" y="2448"/>
                <a:ext cx="6" cy="956"/>
              </a:xfrm>
              <a:prstGeom prst="rect">
                <a:avLst/>
              </a:prstGeom>
              <a:solidFill>
                <a:srgbClr val="9A7C00"/>
              </a:solidFill>
              <a:ln w="9525">
                <a:noFill/>
                <a:miter lim="800000"/>
                <a:headEnd/>
                <a:tailEnd/>
              </a:ln>
            </p:spPr>
            <p:txBody>
              <a:bodyPr/>
              <a:lstStyle/>
              <a:p>
                <a:endParaRPr lang="de-DE"/>
              </a:p>
            </p:txBody>
          </p:sp>
          <p:sp>
            <p:nvSpPr>
              <p:cNvPr id="867" name="Rectangle 536"/>
              <p:cNvSpPr>
                <a:spLocks noChangeArrowheads="1"/>
              </p:cNvSpPr>
              <p:nvPr/>
            </p:nvSpPr>
            <p:spPr bwMode="auto">
              <a:xfrm>
                <a:off x="2353" y="2448"/>
                <a:ext cx="5" cy="956"/>
              </a:xfrm>
              <a:prstGeom prst="rect">
                <a:avLst/>
              </a:prstGeom>
              <a:solidFill>
                <a:srgbClr val="A78500"/>
              </a:solidFill>
              <a:ln w="9525">
                <a:noFill/>
                <a:miter lim="800000"/>
                <a:headEnd/>
                <a:tailEnd/>
              </a:ln>
            </p:spPr>
            <p:txBody>
              <a:bodyPr/>
              <a:lstStyle/>
              <a:p>
                <a:endParaRPr lang="de-DE"/>
              </a:p>
            </p:txBody>
          </p:sp>
          <p:sp>
            <p:nvSpPr>
              <p:cNvPr id="868" name="Rectangle 537"/>
              <p:cNvSpPr>
                <a:spLocks noChangeArrowheads="1"/>
              </p:cNvSpPr>
              <p:nvPr/>
            </p:nvSpPr>
            <p:spPr bwMode="auto">
              <a:xfrm>
                <a:off x="2358" y="2448"/>
                <a:ext cx="6" cy="956"/>
              </a:xfrm>
              <a:prstGeom prst="rect">
                <a:avLst/>
              </a:prstGeom>
              <a:solidFill>
                <a:srgbClr val="B49000"/>
              </a:solidFill>
              <a:ln w="9525">
                <a:noFill/>
                <a:miter lim="800000"/>
                <a:headEnd/>
                <a:tailEnd/>
              </a:ln>
            </p:spPr>
            <p:txBody>
              <a:bodyPr/>
              <a:lstStyle/>
              <a:p>
                <a:endParaRPr lang="de-DE"/>
              </a:p>
            </p:txBody>
          </p:sp>
          <p:sp>
            <p:nvSpPr>
              <p:cNvPr id="869" name="Rectangle 538"/>
              <p:cNvSpPr>
                <a:spLocks noChangeArrowheads="1"/>
              </p:cNvSpPr>
              <p:nvPr/>
            </p:nvSpPr>
            <p:spPr bwMode="auto">
              <a:xfrm>
                <a:off x="2364" y="2448"/>
                <a:ext cx="6" cy="956"/>
              </a:xfrm>
              <a:prstGeom prst="rect">
                <a:avLst/>
              </a:prstGeom>
              <a:solidFill>
                <a:srgbClr val="C39C00"/>
              </a:solidFill>
              <a:ln w="9525">
                <a:noFill/>
                <a:miter lim="800000"/>
                <a:headEnd/>
                <a:tailEnd/>
              </a:ln>
            </p:spPr>
            <p:txBody>
              <a:bodyPr/>
              <a:lstStyle/>
              <a:p>
                <a:endParaRPr lang="de-DE"/>
              </a:p>
            </p:txBody>
          </p:sp>
          <p:sp>
            <p:nvSpPr>
              <p:cNvPr id="870" name="Rectangle 539"/>
              <p:cNvSpPr>
                <a:spLocks noChangeArrowheads="1"/>
              </p:cNvSpPr>
              <p:nvPr/>
            </p:nvSpPr>
            <p:spPr bwMode="auto">
              <a:xfrm>
                <a:off x="2370" y="2448"/>
                <a:ext cx="6" cy="956"/>
              </a:xfrm>
              <a:prstGeom prst="rect">
                <a:avLst/>
              </a:prstGeom>
              <a:solidFill>
                <a:srgbClr val="D1A700"/>
              </a:solidFill>
              <a:ln w="9525">
                <a:noFill/>
                <a:miter lim="800000"/>
                <a:headEnd/>
                <a:tailEnd/>
              </a:ln>
            </p:spPr>
            <p:txBody>
              <a:bodyPr/>
              <a:lstStyle/>
              <a:p>
                <a:endParaRPr lang="de-DE"/>
              </a:p>
            </p:txBody>
          </p:sp>
          <p:sp>
            <p:nvSpPr>
              <p:cNvPr id="871" name="Rectangle 540"/>
              <p:cNvSpPr>
                <a:spLocks noChangeArrowheads="1"/>
              </p:cNvSpPr>
              <p:nvPr/>
            </p:nvSpPr>
            <p:spPr bwMode="auto">
              <a:xfrm>
                <a:off x="2376" y="2448"/>
                <a:ext cx="5" cy="956"/>
              </a:xfrm>
              <a:prstGeom prst="rect">
                <a:avLst/>
              </a:prstGeom>
              <a:solidFill>
                <a:srgbClr val="DEB100"/>
              </a:solidFill>
              <a:ln w="9525">
                <a:noFill/>
                <a:miter lim="800000"/>
                <a:headEnd/>
                <a:tailEnd/>
              </a:ln>
            </p:spPr>
            <p:txBody>
              <a:bodyPr/>
              <a:lstStyle/>
              <a:p>
                <a:endParaRPr lang="de-DE"/>
              </a:p>
            </p:txBody>
          </p:sp>
          <p:sp>
            <p:nvSpPr>
              <p:cNvPr id="872" name="Rectangle 541"/>
              <p:cNvSpPr>
                <a:spLocks noChangeArrowheads="1"/>
              </p:cNvSpPr>
              <p:nvPr/>
            </p:nvSpPr>
            <p:spPr bwMode="auto">
              <a:xfrm>
                <a:off x="2381" y="2448"/>
                <a:ext cx="6" cy="956"/>
              </a:xfrm>
              <a:prstGeom prst="rect">
                <a:avLst/>
              </a:prstGeom>
              <a:solidFill>
                <a:srgbClr val="E8BA00"/>
              </a:solidFill>
              <a:ln w="9525">
                <a:noFill/>
                <a:miter lim="800000"/>
                <a:headEnd/>
                <a:tailEnd/>
              </a:ln>
            </p:spPr>
            <p:txBody>
              <a:bodyPr/>
              <a:lstStyle/>
              <a:p>
                <a:endParaRPr lang="de-DE"/>
              </a:p>
            </p:txBody>
          </p:sp>
          <p:sp>
            <p:nvSpPr>
              <p:cNvPr id="873" name="Rectangle 542"/>
              <p:cNvSpPr>
                <a:spLocks noChangeArrowheads="1"/>
              </p:cNvSpPr>
              <p:nvPr/>
            </p:nvSpPr>
            <p:spPr bwMode="auto">
              <a:xfrm>
                <a:off x="2387" y="2448"/>
                <a:ext cx="6" cy="956"/>
              </a:xfrm>
              <a:prstGeom prst="rect">
                <a:avLst/>
              </a:prstGeom>
              <a:solidFill>
                <a:srgbClr val="F1C100"/>
              </a:solidFill>
              <a:ln w="9525">
                <a:noFill/>
                <a:miter lim="800000"/>
                <a:headEnd/>
                <a:tailEnd/>
              </a:ln>
            </p:spPr>
            <p:txBody>
              <a:bodyPr/>
              <a:lstStyle/>
              <a:p>
                <a:endParaRPr lang="de-DE"/>
              </a:p>
            </p:txBody>
          </p:sp>
          <p:sp>
            <p:nvSpPr>
              <p:cNvPr id="874" name="Rectangle 543"/>
              <p:cNvSpPr>
                <a:spLocks noChangeArrowheads="1"/>
              </p:cNvSpPr>
              <p:nvPr/>
            </p:nvSpPr>
            <p:spPr bwMode="auto">
              <a:xfrm>
                <a:off x="2393" y="2448"/>
                <a:ext cx="6" cy="956"/>
              </a:xfrm>
              <a:prstGeom prst="rect">
                <a:avLst/>
              </a:prstGeom>
              <a:solidFill>
                <a:srgbClr val="F7C600"/>
              </a:solidFill>
              <a:ln w="9525">
                <a:noFill/>
                <a:miter lim="800000"/>
                <a:headEnd/>
                <a:tailEnd/>
              </a:ln>
            </p:spPr>
            <p:txBody>
              <a:bodyPr/>
              <a:lstStyle/>
              <a:p>
                <a:endParaRPr lang="de-DE"/>
              </a:p>
            </p:txBody>
          </p:sp>
          <p:sp>
            <p:nvSpPr>
              <p:cNvPr id="875" name="Rectangle 544"/>
              <p:cNvSpPr>
                <a:spLocks noChangeArrowheads="1"/>
              </p:cNvSpPr>
              <p:nvPr/>
            </p:nvSpPr>
            <p:spPr bwMode="auto">
              <a:xfrm>
                <a:off x="2399" y="2448"/>
                <a:ext cx="5" cy="956"/>
              </a:xfrm>
              <a:prstGeom prst="rect">
                <a:avLst/>
              </a:prstGeom>
              <a:solidFill>
                <a:srgbClr val="FBC900"/>
              </a:solidFill>
              <a:ln w="9525">
                <a:noFill/>
                <a:miter lim="800000"/>
                <a:headEnd/>
                <a:tailEnd/>
              </a:ln>
            </p:spPr>
            <p:txBody>
              <a:bodyPr/>
              <a:lstStyle/>
              <a:p>
                <a:endParaRPr lang="de-DE"/>
              </a:p>
            </p:txBody>
          </p:sp>
          <p:sp>
            <p:nvSpPr>
              <p:cNvPr id="876" name="Rectangle 545"/>
              <p:cNvSpPr>
                <a:spLocks noChangeArrowheads="1"/>
              </p:cNvSpPr>
              <p:nvPr/>
            </p:nvSpPr>
            <p:spPr bwMode="auto">
              <a:xfrm>
                <a:off x="2404" y="2448"/>
                <a:ext cx="6" cy="956"/>
              </a:xfrm>
              <a:prstGeom prst="rect">
                <a:avLst/>
              </a:prstGeom>
              <a:solidFill>
                <a:srgbClr val="FFCC00"/>
              </a:solidFill>
              <a:ln w="9525">
                <a:noFill/>
                <a:miter lim="800000"/>
                <a:headEnd/>
                <a:tailEnd/>
              </a:ln>
            </p:spPr>
            <p:txBody>
              <a:bodyPr/>
              <a:lstStyle/>
              <a:p>
                <a:endParaRPr lang="de-DE"/>
              </a:p>
            </p:txBody>
          </p:sp>
          <p:sp>
            <p:nvSpPr>
              <p:cNvPr id="877" name="Rectangle 546"/>
              <p:cNvSpPr>
                <a:spLocks noChangeArrowheads="1"/>
              </p:cNvSpPr>
              <p:nvPr/>
            </p:nvSpPr>
            <p:spPr bwMode="auto">
              <a:xfrm>
                <a:off x="2410" y="2448"/>
                <a:ext cx="6" cy="956"/>
              </a:xfrm>
              <a:prstGeom prst="rect">
                <a:avLst/>
              </a:prstGeom>
              <a:solidFill>
                <a:srgbClr val="FFCC00"/>
              </a:solidFill>
              <a:ln w="9525">
                <a:noFill/>
                <a:miter lim="800000"/>
                <a:headEnd/>
                <a:tailEnd/>
              </a:ln>
            </p:spPr>
            <p:txBody>
              <a:bodyPr/>
              <a:lstStyle/>
              <a:p>
                <a:endParaRPr lang="de-DE"/>
              </a:p>
            </p:txBody>
          </p:sp>
          <p:sp>
            <p:nvSpPr>
              <p:cNvPr id="878" name="Rectangle 547"/>
              <p:cNvSpPr>
                <a:spLocks noChangeArrowheads="1"/>
              </p:cNvSpPr>
              <p:nvPr/>
            </p:nvSpPr>
            <p:spPr bwMode="auto">
              <a:xfrm>
                <a:off x="2416" y="2448"/>
                <a:ext cx="6" cy="956"/>
              </a:xfrm>
              <a:prstGeom prst="rect">
                <a:avLst/>
              </a:prstGeom>
              <a:solidFill>
                <a:srgbClr val="FBC900"/>
              </a:solidFill>
              <a:ln w="9525">
                <a:noFill/>
                <a:miter lim="800000"/>
                <a:headEnd/>
                <a:tailEnd/>
              </a:ln>
            </p:spPr>
            <p:txBody>
              <a:bodyPr/>
              <a:lstStyle/>
              <a:p>
                <a:endParaRPr lang="de-DE"/>
              </a:p>
            </p:txBody>
          </p:sp>
          <p:sp>
            <p:nvSpPr>
              <p:cNvPr id="879" name="Rectangle 548"/>
              <p:cNvSpPr>
                <a:spLocks noChangeArrowheads="1"/>
              </p:cNvSpPr>
              <p:nvPr/>
            </p:nvSpPr>
            <p:spPr bwMode="auto">
              <a:xfrm>
                <a:off x="2422" y="2448"/>
                <a:ext cx="6" cy="956"/>
              </a:xfrm>
              <a:prstGeom prst="rect">
                <a:avLst/>
              </a:prstGeom>
              <a:solidFill>
                <a:srgbClr val="F7C600"/>
              </a:solidFill>
              <a:ln w="9525">
                <a:noFill/>
                <a:miter lim="800000"/>
                <a:headEnd/>
                <a:tailEnd/>
              </a:ln>
            </p:spPr>
            <p:txBody>
              <a:bodyPr/>
              <a:lstStyle/>
              <a:p>
                <a:endParaRPr lang="de-DE"/>
              </a:p>
            </p:txBody>
          </p:sp>
          <p:sp>
            <p:nvSpPr>
              <p:cNvPr id="880" name="Rectangle 549"/>
              <p:cNvSpPr>
                <a:spLocks noChangeArrowheads="1"/>
              </p:cNvSpPr>
              <p:nvPr/>
            </p:nvSpPr>
            <p:spPr bwMode="auto">
              <a:xfrm>
                <a:off x="2428" y="2448"/>
                <a:ext cx="5" cy="956"/>
              </a:xfrm>
              <a:prstGeom prst="rect">
                <a:avLst/>
              </a:prstGeom>
              <a:solidFill>
                <a:srgbClr val="F1C000"/>
              </a:solidFill>
              <a:ln w="9525">
                <a:noFill/>
                <a:miter lim="800000"/>
                <a:headEnd/>
                <a:tailEnd/>
              </a:ln>
            </p:spPr>
            <p:txBody>
              <a:bodyPr/>
              <a:lstStyle/>
              <a:p>
                <a:endParaRPr lang="de-DE"/>
              </a:p>
            </p:txBody>
          </p:sp>
          <p:sp>
            <p:nvSpPr>
              <p:cNvPr id="881" name="Rectangle 550"/>
              <p:cNvSpPr>
                <a:spLocks noChangeArrowheads="1"/>
              </p:cNvSpPr>
              <p:nvPr/>
            </p:nvSpPr>
            <p:spPr bwMode="auto">
              <a:xfrm>
                <a:off x="2433" y="2448"/>
                <a:ext cx="6" cy="956"/>
              </a:xfrm>
              <a:prstGeom prst="rect">
                <a:avLst/>
              </a:prstGeom>
              <a:solidFill>
                <a:srgbClr val="E8BA00"/>
              </a:solidFill>
              <a:ln w="9525">
                <a:noFill/>
                <a:miter lim="800000"/>
                <a:headEnd/>
                <a:tailEnd/>
              </a:ln>
            </p:spPr>
            <p:txBody>
              <a:bodyPr/>
              <a:lstStyle/>
              <a:p>
                <a:endParaRPr lang="de-DE"/>
              </a:p>
            </p:txBody>
          </p:sp>
          <p:sp>
            <p:nvSpPr>
              <p:cNvPr id="882" name="Rectangle 551"/>
              <p:cNvSpPr>
                <a:spLocks noChangeArrowheads="1"/>
              </p:cNvSpPr>
              <p:nvPr/>
            </p:nvSpPr>
            <p:spPr bwMode="auto">
              <a:xfrm>
                <a:off x="2439" y="2448"/>
                <a:ext cx="6" cy="956"/>
              </a:xfrm>
              <a:prstGeom prst="rect">
                <a:avLst/>
              </a:prstGeom>
              <a:solidFill>
                <a:srgbClr val="DEB100"/>
              </a:solidFill>
              <a:ln w="9525">
                <a:noFill/>
                <a:miter lim="800000"/>
                <a:headEnd/>
                <a:tailEnd/>
              </a:ln>
            </p:spPr>
            <p:txBody>
              <a:bodyPr/>
              <a:lstStyle/>
              <a:p>
                <a:endParaRPr lang="de-DE"/>
              </a:p>
            </p:txBody>
          </p:sp>
          <p:sp>
            <p:nvSpPr>
              <p:cNvPr id="883" name="Rectangle 552"/>
              <p:cNvSpPr>
                <a:spLocks noChangeArrowheads="1"/>
              </p:cNvSpPr>
              <p:nvPr/>
            </p:nvSpPr>
            <p:spPr bwMode="auto">
              <a:xfrm>
                <a:off x="2445" y="2448"/>
                <a:ext cx="6" cy="956"/>
              </a:xfrm>
              <a:prstGeom prst="rect">
                <a:avLst/>
              </a:prstGeom>
              <a:solidFill>
                <a:srgbClr val="D1A700"/>
              </a:solidFill>
              <a:ln w="9525">
                <a:noFill/>
                <a:miter lim="800000"/>
                <a:headEnd/>
                <a:tailEnd/>
              </a:ln>
            </p:spPr>
            <p:txBody>
              <a:bodyPr/>
              <a:lstStyle/>
              <a:p>
                <a:endParaRPr lang="de-DE"/>
              </a:p>
            </p:txBody>
          </p:sp>
          <p:sp>
            <p:nvSpPr>
              <p:cNvPr id="884" name="Rectangle 553"/>
              <p:cNvSpPr>
                <a:spLocks noChangeArrowheads="1"/>
              </p:cNvSpPr>
              <p:nvPr/>
            </p:nvSpPr>
            <p:spPr bwMode="auto">
              <a:xfrm>
                <a:off x="2451" y="2448"/>
                <a:ext cx="5" cy="956"/>
              </a:xfrm>
              <a:prstGeom prst="rect">
                <a:avLst/>
              </a:prstGeom>
              <a:solidFill>
                <a:srgbClr val="C39C00"/>
              </a:solidFill>
              <a:ln w="9525">
                <a:noFill/>
                <a:miter lim="800000"/>
                <a:headEnd/>
                <a:tailEnd/>
              </a:ln>
            </p:spPr>
            <p:txBody>
              <a:bodyPr/>
              <a:lstStyle/>
              <a:p>
                <a:endParaRPr lang="de-DE"/>
              </a:p>
            </p:txBody>
          </p:sp>
          <p:sp>
            <p:nvSpPr>
              <p:cNvPr id="885" name="Rectangle 554"/>
              <p:cNvSpPr>
                <a:spLocks noChangeArrowheads="1"/>
              </p:cNvSpPr>
              <p:nvPr/>
            </p:nvSpPr>
            <p:spPr bwMode="auto">
              <a:xfrm>
                <a:off x="2456" y="2448"/>
                <a:ext cx="6" cy="956"/>
              </a:xfrm>
              <a:prstGeom prst="rect">
                <a:avLst/>
              </a:prstGeom>
              <a:solidFill>
                <a:srgbClr val="B49000"/>
              </a:solidFill>
              <a:ln w="9525">
                <a:noFill/>
                <a:miter lim="800000"/>
                <a:headEnd/>
                <a:tailEnd/>
              </a:ln>
            </p:spPr>
            <p:txBody>
              <a:bodyPr/>
              <a:lstStyle/>
              <a:p>
                <a:endParaRPr lang="de-DE"/>
              </a:p>
            </p:txBody>
          </p:sp>
          <p:sp>
            <p:nvSpPr>
              <p:cNvPr id="886" name="Rectangle 555"/>
              <p:cNvSpPr>
                <a:spLocks noChangeArrowheads="1"/>
              </p:cNvSpPr>
              <p:nvPr/>
            </p:nvSpPr>
            <p:spPr bwMode="auto">
              <a:xfrm>
                <a:off x="2462" y="2448"/>
                <a:ext cx="6" cy="956"/>
              </a:xfrm>
              <a:prstGeom prst="rect">
                <a:avLst/>
              </a:prstGeom>
              <a:solidFill>
                <a:srgbClr val="A78500"/>
              </a:solidFill>
              <a:ln w="9525">
                <a:noFill/>
                <a:miter lim="800000"/>
                <a:headEnd/>
                <a:tailEnd/>
              </a:ln>
            </p:spPr>
            <p:txBody>
              <a:bodyPr/>
              <a:lstStyle/>
              <a:p>
                <a:endParaRPr lang="de-DE"/>
              </a:p>
            </p:txBody>
          </p:sp>
          <p:sp>
            <p:nvSpPr>
              <p:cNvPr id="887" name="Rectangle 556"/>
              <p:cNvSpPr>
                <a:spLocks noChangeArrowheads="1"/>
              </p:cNvSpPr>
              <p:nvPr/>
            </p:nvSpPr>
            <p:spPr bwMode="auto">
              <a:xfrm>
                <a:off x="2468" y="2448"/>
                <a:ext cx="6" cy="956"/>
              </a:xfrm>
              <a:prstGeom prst="rect">
                <a:avLst/>
              </a:prstGeom>
              <a:solidFill>
                <a:srgbClr val="9A7B00"/>
              </a:solidFill>
              <a:ln w="9525">
                <a:noFill/>
                <a:miter lim="800000"/>
                <a:headEnd/>
                <a:tailEnd/>
              </a:ln>
            </p:spPr>
            <p:txBody>
              <a:bodyPr/>
              <a:lstStyle/>
              <a:p>
                <a:endParaRPr lang="de-DE"/>
              </a:p>
            </p:txBody>
          </p:sp>
          <p:sp>
            <p:nvSpPr>
              <p:cNvPr id="888" name="Rectangle 557"/>
              <p:cNvSpPr>
                <a:spLocks noChangeArrowheads="1"/>
              </p:cNvSpPr>
              <p:nvPr/>
            </p:nvSpPr>
            <p:spPr bwMode="auto">
              <a:xfrm>
                <a:off x="2474" y="2448"/>
                <a:ext cx="5" cy="956"/>
              </a:xfrm>
              <a:prstGeom prst="rect">
                <a:avLst/>
              </a:prstGeom>
              <a:solidFill>
                <a:srgbClr val="907300"/>
              </a:solidFill>
              <a:ln w="9525">
                <a:noFill/>
                <a:miter lim="800000"/>
                <a:headEnd/>
                <a:tailEnd/>
              </a:ln>
            </p:spPr>
            <p:txBody>
              <a:bodyPr/>
              <a:lstStyle/>
              <a:p>
                <a:endParaRPr lang="de-DE"/>
              </a:p>
            </p:txBody>
          </p:sp>
          <p:sp>
            <p:nvSpPr>
              <p:cNvPr id="889" name="Rectangle 558"/>
              <p:cNvSpPr>
                <a:spLocks noChangeArrowheads="1"/>
              </p:cNvSpPr>
              <p:nvPr/>
            </p:nvSpPr>
            <p:spPr bwMode="auto">
              <a:xfrm>
                <a:off x="2479" y="2448"/>
                <a:ext cx="6" cy="956"/>
              </a:xfrm>
              <a:prstGeom prst="rect">
                <a:avLst/>
              </a:prstGeom>
              <a:solidFill>
                <a:srgbClr val="896E00"/>
              </a:solidFill>
              <a:ln w="9525">
                <a:noFill/>
                <a:miter lim="800000"/>
                <a:headEnd/>
                <a:tailEnd/>
              </a:ln>
            </p:spPr>
            <p:txBody>
              <a:bodyPr/>
              <a:lstStyle/>
              <a:p>
                <a:endParaRPr lang="de-DE"/>
              </a:p>
            </p:txBody>
          </p:sp>
          <p:sp>
            <p:nvSpPr>
              <p:cNvPr id="890" name="Rectangle 559"/>
              <p:cNvSpPr>
                <a:spLocks noChangeArrowheads="1"/>
              </p:cNvSpPr>
              <p:nvPr/>
            </p:nvSpPr>
            <p:spPr bwMode="auto">
              <a:xfrm>
                <a:off x="2485" y="2448"/>
                <a:ext cx="6" cy="956"/>
              </a:xfrm>
              <a:prstGeom prst="rect">
                <a:avLst/>
              </a:prstGeom>
              <a:solidFill>
                <a:srgbClr val="836900"/>
              </a:solidFill>
              <a:ln w="9525">
                <a:noFill/>
                <a:miter lim="800000"/>
                <a:headEnd/>
                <a:tailEnd/>
              </a:ln>
            </p:spPr>
            <p:txBody>
              <a:bodyPr/>
              <a:lstStyle/>
              <a:p>
                <a:endParaRPr lang="de-DE"/>
              </a:p>
            </p:txBody>
          </p:sp>
        </p:grpSp>
        <p:sp>
          <p:nvSpPr>
            <p:cNvPr id="15" name="Rectangle 561"/>
            <p:cNvSpPr>
              <a:spLocks noChangeArrowheads="1"/>
            </p:cNvSpPr>
            <p:nvPr/>
          </p:nvSpPr>
          <p:spPr bwMode="auto">
            <a:xfrm>
              <a:off x="2330" y="2448"/>
              <a:ext cx="161" cy="956"/>
            </a:xfrm>
            <a:prstGeom prst="rect">
              <a:avLst/>
            </a:prstGeom>
            <a:noFill/>
            <a:ln w="9525">
              <a:solidFill>
                <a:srgbClr val="030875"/>
              </a:solidFill>
              <a:miter lim="800000"/>
              <a:headEnd/>
              <a:tailEnd/>
            </a:ln>
          </p:spPr>
          <p:txBody>
            <a:bodyPr/>
            <a:lstStyle/>
            <a:p>
              <a:endParaRPr lang="de-DE"/>
            </a:p>
          </p:txBody>
        </p:sp>
        <p:grpSp>
          <p:nvGrpSpPr>
            <p:cNvPr id="16" name="Group 591"/>
            <p:cNvGrpSpPr>
              <a:grpSpLocks/>
            </p:cNvGrpSpPr>
            <p:nvPr/>
          </p:nvGrpSpPr>
          <p:grpSpPr bwMode="auto">
            <a:xfrm>
              <a:off x="2606" y="2563"/>
              <a:ext cx="167" cy="841"/>
              <a:chOff x="2606" y="2563"/>
              <a:chExt cx="167" cy="841"/>
            </a:xfrm>
          </p:grpSpPr>
          <p:sp>
            <p:nvSpPr>
              <p:cNvPr id="834" name="Rectangle 562"/>
              <p:cNvSpPr>
                <a:spLocks noChangeArrowheads="1"/>
              </p:cNvSpPr>
              <p:nvPr/>
            </p:nvSpPr>
            <p:spPr bwMode="auto">
              <a:xfrm>
                <a:off x="2606" y="2563"/>
                <a:ext cx="6" cy="841"/>
              </a:xfrm>
              <a:prstGeom prst="rect">
                <a:avLst/>
              </a:prstGeom>
              <a:solidFill>
                <a:srgbClr val="846A00"/>
              </a:solidFill>
              <a:ln w="9525">
                <a:noFill/>
                <a:miter lim="800000"/>
                <a:headEnd/>
                <a:tailEnd/>
              </a:ln>
            </p:spPr>
            <p:txBody>
              <a:bodyPr/>
              <a:lstStyle/>
              <a:p>
                <a:endParaRPr lang="de-DE"/>
              </a:p>
            </p:txBody>
          </p:sp>
          <p:sp>
            <p:nvSpPr>
              <p:cNvPr id="835" name="Rectangle 563"/>
              <p:cNvSpPr>
                <a:spLocks noChangeArrowheads="1"/>
              </p:cNvSpPr>
              <p:nvPr/>
            </p:nvSpPr>
            <p:spPr bwMode="auto">
              <a:xfrm>
                <a:off x="2612" y="2563"/>
                <a:ext cx="6" cy="841"/>
              </a:xfrm>
              <a:prstGeom prst="rect">
                <a:avLst/>
              </a:prstGeom>
              <a:solidFill>
                <a:srgbClr val="896D00"/>
              </a:solidFill>
              <a:ln w="9525">
                <a:noFill/>
                <a:miter lim="800000"/>
                <a:headEnd/>
                <a:tailEnd/>
              </a:ln>
            </p:spPr>
            <p:txBody>
              <a:bodyPr/>
              <a:lstStyle/>
              <a:p>
                <a:endParaRPr lang="de-DE"/>
              </a:p>
            </p:txBody>
          </p:sp>
          <p:sp>
            <p:nvSpPr>
              <p:cNvPr id="836" name="Rectangle 564"/>
              <p:cNvSpPr>
                <a:spLocks noChangeArrowheads="1"/>
              </p:cNvSpPr>
              <p:nvPr/>
            </p:nvSpPr>
            <p:spPr bwMode="auto">
              <a:xfrm>
                <a:off x="2618" y="2563"/>
                <a:ext cx="5" cy="841"/>
              </a:xfrm>
              <a:prstGeom prst="rect">
                <a:avLst/>
              </a:prstGeom>
              <a:solidFill>
                <a:srgbClr val="907300"/>
              </a:solidFill>
              <a:ln w="9525">
                <a:noFill/>
                <a:miter lim="800000"/>
                <a:headEnd/>
                <a:tailEnd/>
              </a:ln>
            </p:spPr>
            <p:txBody>
              <a:bodyPr/>
              <a:lstStyle/>
              <a:p>
                <a:endParaRPr lang="de-DE"/>
              </a:p>
            </p:txBody>
          </p:sp>
          <p:sp>
            <p:nvSpPr>
              <p:cNvPr id="837" name="Rectangle 565"/>
              <p:cNvSpPr>
                <a:spLocks noChangeArrowheads="1"/>
              </p:cNvSpPr>
              <p:nvPr/>
            </p:nvSpPr>
            <p:spPr bwMode="auto">
              <a:xfrm>
                <a:off x="2623" y="2563"/>
                <a:ext cx="6" cy="841"/>
              </a:xfrm>
              <a:prstGeom prst="rect">
                <a:avLst/>
              </a:prstGeom>
              <a:solidFill>
                <a:srgbClr val="997A00"/>
              </a:solidFill>
              <a:ln w="9525">
                <a:noFill/>
                <a:miter lim="800000"/>
                <a:headEnd/>
                <a:tailEnd/>
              </a:ln>
            </p:spPr>
            <p:txBody>
              <a:bodyPr/>
              <a:lstStyle/>
              <a:p>
                <a:endParaRPr lang="de-DE"/>
              </a:p>
            </p:txBody>
          </p:sp>
          <p:sp>
            <p:nvSpPr>
              <p:cNvPr id="838" name="Rectangle 566"/>
              <p:cNvSpPr>
                <a:spLocks noChangeArrowheads="1"/>
              </p:cNvSpPr>
              <p:nvPr/>
            </p:nvSpPr>
            <p:spPr bwMode="auto">
              <a:xfrm>
                <a:off x="2629" y="2563"/>
                <a:ext cx="6" cy="841"/>
              </a:xfrm>
              <a:prstGeom prst="rect">
                <a:avLst/>
              </a:prstGeom>
              <a:solidFill>
                <a:srgbClr val="A48400"/>
              </a:solidFill>
              <a:ln w="9525">
                <a:noFill/>
                <a:miter lim="800000"/>
                <a:headEnd/>
                <a:tailEnd/>
              </a:ln>
            </p:spPr>
            <p:txBody>
              <a:bodyPr/>
              <a:lstStyle/>
              <a:p>
                <a:endParaRPr lang="de-DE"/>
              </a:p>
            </p:txBody>
          </p:sp>
          <p:sp>
            <p:nvSpPr>
              <p:cNvPr id="839" name="Rectangle 567"/>
              <p:cNvSpPr>
                <a:spLocks noChangeArrowheads="1"/>
              </p:cNvSpPr>
              <p:nvPr/>
            </p:nvSpPr>
            <p:spPr bwMode="auto">
              <a:xfrm>
                <a:off x="2635" y="2563"/>
                <a:ext cx="6" cy="841"/>
              </a:xfrm>
              <a:prstGeom prst="rect">
                <a:avLst/>
              </a:prstGeom>
              <a:solidFill>
                <a:srgbClr val="B28E00"/>
              </a:solidFill>
              <a:ln w="9525">
                <a:noFill/>
                <a:miter lim="800000"/>
                <a:headEnd/>
                <a:tailEnd/>
              </a:ln>
            </p:spPr>
            <p:txBody>
              <a:bodyPr/>
              <a:lstStyle/>
              <a:p>
                <a:endParaRPr lang="de-DE"/>
              </a:p>
            </p:txBody>
          </p:sp>
          <p:sp>
            <p:nvSpPr>
              <p:cNvPr id="840" name="Rectangle 568"/>
              <p:cNvSpPr>
                <a:spLocks noChangeArrowheads="1"/>
              </p:cNvSpPr>
              <p:nvPr/>
            </p:nvSpPr>
            <p:spPr bwMode="auto">
              <a:xfrm>
                <a:off x="2641" y="2563"/>
                <a:ext cx="5" cy="841"/>
              </a:xfrm>
              <a:prstGeom prst="rect">
                <a:avLst/>
              </a:prstGeom>
              <a:solidFill>
                <a:srgbClr val="C09900"/>
              </a:solidFill>
              <a:ln w="9525">
                <a:noFill/>
                <a:miter lim="800000"/>
                <a:headEnd/>
                <a:tailEnd/>
              </a:ln>
            </p:spPr>
            <p:txBody>
              <a:bodyPr/>
              <a:lstStyle/>
              <a:p>
                <a:endParaRPr lang="de-DE"/>
              </a:p>
            </p:txBody>
          </p:sp>
          <p:sp>
            <p:nvSpPr>
              <p:cNvPr id="841" name="Rectangle 569"/>
              <p:cNvSpPr>
                <a:spLocks noChangeArrowheads="1"/>
              </p:cNvSpPr>
              <p:nvPr/>
            </p:nvSpPr>
            <p:spPr bwMode="auto">
              <a:xfrm>
                <a:off x="2646" y="2563"/>
                <a:ext cx="6" cy="841"/>
              </a:xfrm>
              <a:prstGeom prst="rect">
                <a:avLst/>
              </a:prstGeom>
              <a:solidFill>
                <a:srgbClr val="CEA400"/>
              </a:solidFill>
              <a:ln w="9525">
                <a:noFill/>
                <a:miter lim="800000"/>
                <a:headEnd/>
                <a:tailEnd/>
              </a:ln>
            </p:spPr>
            <p:txBody>
              <a:bodyPr/>
              <a:lstStyle/>
              <a:p>
                <a:endParaRPr lang="de-DE"/>
              </a:p>
            </p:txBody>
          </p:sp>
          <p:sp>
            <p:nvSpPr>
              <p:cNvPr id="842" name="Rectangle 570"/>
              <p:cNvSpPr>
                <a:spLocks noChangeArrowheads="1"/>
              </p:cNvSpPr>
              <p:nvPr/>
            </p:nvSpPr>
            <p:spPr bwMode="auto">
              <a:xfrm>
                <a:off x="2652" y="2563"/>
                <a:ext cx="6" cy="841"/>
              </a:xfrm>
              <a:prstGeom prst="rect">
                <a:avLst/>
              </a:prstGeom>
              <a:solidFill>
                <a:srgbClr val="DBAF00"/>
              </a:solidFill>
              <a:ln w="9525">
                <a:noFill/>
                <a:miter lim="800000"/>
                <a:headEnd/>
                <a:tailEnd/>
              </a:ln>
            </p:spPr>
            <p:txBody>
              <a:bodyPr/>
              <a:lstStyle/>
              <a:p>
                <a:endParaRPr lang="de-DE"/>
              </a:p>
            </p:txBody>
          </p:sp>
          <p:sp>
            <p:nvSpPr>
              <p:cNvPr id="843" name="Rectangle 571"/>
              <p:cNvSpPr>
                <a:spLocks noChangeArrowheads="1"/>
              </p:cNvSpPr>
              <p:nvPr/>
            </p:nvSpPr>
            <p:spPr bwMode="auto">
              <a:xfrm>
                <a:off x="2658" y="2563"/>
                <a:ext cx="6" cy="841"/>
              </a:xfrm>
              <a:prstGeom prst="rect">
                <a:avLst/>
              </a:prstGeom>
              <a:solidFill>
                <a:srgbClr val="E5B700"/>
              </a:solidFill>
              <a:ln w="9525">
                <a:noFill/>
                <a:miter lim="800000"/>
                <a:headEnd/>
                <a:tailEnd/>
              </a:ln>
            </p:spPr>
            <p:txBody>
              <a:bodyPr/>
              <a:lstStyle/>
              <a:p>
                <a:endParaRPr lang="de-DE"/>
              </a:p>
            </p:txBody>
          </p:sp>
          <p:sp>
            <p:nvSpPr>
              <p:cNvPr id="844" name="Rectangle 572"/>
              <p:cNvSpPr>
                <a:spLocks noChangeArrowheads="1"/>
              </p:cNvSpPr>
              <p:nvPr/>
            </p:nvSpPr>
            <p:spPr bwMode="auto">
              <a:xfrm>
                <a:off x="2664" y="2563"/>
                <a:ext cx="5" cy="841"/>
              </a:xfrm>
              <a:prstGeom prst="rect">
                <a:avLst/>
              </a:prstGeom>
              <a:solidFill>
                <a:srgbClr val="EEBE00"/>
              </a:solidFill>
              <a:ln w="9525">
                <a:noFill/>
                <a:miter lim="800000"/>
                <a:headEnd/>
                <a:tailEnd/>
              </a:ln>
            </p:spPr>
            <p:txBody>
              <a:bodyPr/>
              <a:lstStyle/>
              <a:p>
                <a:endParaRPr lang="de-DE"/>
              </a:p>
            </p:txBody>
          </p:sp>
          <p:sp>
            <p:nvSpPr>
              <p:cNvPr id="845" name="Rectangle 573"/>
              <p:cNvSpPr>
                <a:spLocks noChangeArrowheads="1"/>
              </p:cNvSpPr>
              <p:nvPr/>
            </p:nvSpPr>
            <p:spPr bwMode="auto">
              <a:xfrm>
                <a:off x="2669" y="2563"/>
                <a:ext cx="6" cy="841"/>
              </a:xfrm>
              <a:prstGeom prst="rect">
                <a:avLst/>
              </a:prstGeom>
              <a:solidFill>
                <a:srgbClr val="F5C400"/>
              </a:solidFill>
              <a:ln w="9525">
                <a:noFill/>
                <a:miter lim="800000"/>
                <a:headEnd/>
                <a:tailEnd/>
              </a:ln>
            </p:spPr>
            <p:txBody>
              <a:bodyPr/>
              <a:lstStyle/>
              <a:p>
                <a:endParaRPr lang="de-DE"/>
              </a:p>
            </p:txBody>
          </p:sp>
          <p:sp>
            <p:nvSpPr>
              <p:cNvPr id="846" name="Rectangle 574"/>
              <p:cNvSpPr>
                <a:spLocks noChangeArrowheads="1"/>
              </p:cNvSpPr>
              <p:nvPr/>
            </p:nvSpPr>
            <p:spPr bwMode="auto">
              <a:xfrm>
                <a:off x="2675" y="2563"/>
                <a:ext cx="6" cy="841"/>
              </a:xfrm>
              <a:prstGeom prst="rect">
                <a:avLst/>
              </a:prstGeom>
              <a:solidFill>
                <a:srgbClr val="F9C700"/>
              </a:solidFill>
              <a:ln w="9525">
                <a:noFill/>
                <a:miter lim="800000"/>
                <a:headEnd/>
                <a:tailEnd/>
              </a:ln>
            </p:spPr>
            <p:txBody>
              <a:bodyPr/>
              <a:lstStyle/>
              <a:p>
                <a:endParaRPr lang="de-DE"/>
              </a:p>
            </p:txBody>
          </p:sp>
          <p:sp>
            <p:nvSpPr>
              <p:cNvPr id="847" name="Rectangle 575"/>
              <p:cNvSpPr>
                <a:spLocks noChangeArrowheads="1"/>
              </p:cNvSpPr>
              <p:nvPr/>
            </p:nvSpPr>
            <p:spPr bwMode="auto">
              <a:xfrm>
                <a:off x="2681" y="2563"/>
                <a:ext cx="6" cy="841"/>
              </a:xfrm>
              <a:prstGeom prst="rect">
                <a:avLst/>
              </a:prstGeom>
              <a:solidFill>
                <a:srgbClr val="FDCA00"/>
              </a:solidFill>
              <a:ln w="9525">
                <a:noFill/>
                <a:miter lim="800000"/>
                <a:headEnd/>
                <a:tailEnd/>
              </a:ln>
            </p:spPr>
            <p:txBody>
              <a:bodyPr/>
              <a:lstStyle/>
              <a:p>
                <a:endParaRPr lang="de-DE"/>
              </a:p>
            </p:txBody>
          </p:sp>
          <p:sp>
            <p:nvSpPr>
              <p:cNvPr id="848" name="Rectangle 576"/>
              <p:cNvSpPr>
                <a:spLocks noChangeArrowheads="1"/>
              </p:cNvSpPr>
              <p:nvPr/>
            </p:nvSpPr>
            <p:spPr bwMode="auto">
              <a:xfrm>
                <a:off x="2687" y="2563"/>
                <a:ext cx="5" cy="841"/>
              </a:xfrm>
              <a:prstGeom prst="rect">
                <a:avLst/>
              </a:prstGeom>
              <a:solidFill>
                <a:srgbClr val="FFCC00"/>
              </a:solidFill>
              <a:ln w="9525">
                <a:noFill/>
                <a:miter lim="800000"/>
                <a:headEnd/>
                <a:tailEnd/>
              </a:ln>
            </p:spPr>
            <p:txBody>
              <a:bodyPr/>
              <a:lstStyle/>
              <a:p>
                <a:endParaRPr lang="de-DE"/>
              </a:p>
            </p:txBody>
          </p:sp>
          <p:sp>
            <p:nvSpPr>
              <p:cNvPr id="849" name="Rectangle 577"/>
              <p:cNvSpPr>
                <a:spLocks noChangeArrowheads="1"/>
              </p:cNvSpPr>
              <p:nvPr/>
            </p:nvSpPr>
            <p:spPr bwMode="auto">
              <a:xfrm>
                <a:off x="2692" y="2563"/>
                <a:ext cx="6" cy="841"/>
              </a:xfrm>
              <a:prstGeom prst="rect">
                <a:avLst/>
              </a:prstGeom>
              <a:solidFill>
                <a:srgbClr val="FFCC00"/>
              </a:solidFill>
              <a:ln w="9525">
                <a:noFill/>
                <a:miter lim="800000"/>
                <a:headEnd/>
                <a:tailEnd/>
              </a:ln>
            </p:spPr>
            <p:txBody>
              <a:bodyPr/>
              <a:lstStyle/>
              <a:p>
                <a:endParaRPr lang="de-DE"/>
              </a:p>
            </p:txBody>
          </p:sp>
          <p:sp>
            <p:nvSpPr>
              <p:cNvPr id="850" name="Rectangle 578"/>
              <p:cNvSpPr>
                <a:spLocks noChangeArrowheads="1"/>
              </p:cNvSpPr>
              <p:nvPr/>
            </p:nvSpPr>
            <p:spPr bwMode="auto">
              <a:xfrm>
                <a:off x="2698" y="2563"/>
                <a:ext cx="6" cy="841"/>
              </a:xfrm>
              <a:prstGeom prst="rect">
                <a:avLst/>
              </a:prstGeom>
              <a:solidFill>
                <a:srgbClr val="F9C700"/>
              </a:solidFill>
              <a:ln w="9525">
                <a:noFill/>
                <a:miter lim="800000"/>
                <a:headEnd/>
                <a:tailEnd/>
              </a:ln>
            </p:spPr>
            <p:txBody>
              <a:bodyPr/>
              <a:lstStyle/>
              <a:p>
                <a:endParaRPr lang="de-DE"/>
              </a:p>
            </p:txBody>
          </p:sp>
          <p:sp>
            <p:nvSpPr>
              <p:cNvPr id="851" name="Rectangle 579"/>
              <p:cNvSpPr>
                <a:spLocks noChangeArrowheads="1"/>
              </p:cNvSpPr>
              <p:nvPr/>
            </p:nvSpPr>
            <p:spPr bwMode="auto">
              <a:xfrm>
                <a:off x="2704" y="2563"/>
                <a:ext cx="6" cy="841"/>
              </a:xfrm>
              <a:prstGeom prst="rect">
                <a:avLst/>
              </a:prstGeom>
              <a:solidFill>
                <a:srgbClr val="F5C400"/>
              </a:solidFill>
              <a:ln w="9525">
                <a:noFill/>
                <a:miter lim="800000"/>
                <a:headEnd/>
                <a:tailEnd/>
              </a:ln>
            </p:spPr>
            <p:txBody>
              <a:bodyPr/>
              <a:lstStyle/>
              <a:p>
                <a:endParaRPr lang="de-DE"/>
              </a:p>
            </p:txBody>
          </p:sp>
          <p:sp>
            <p:nvSpPr>
              <p:cNvPr id="852" name="Rectangle 580"/>
              <p:cNvSpPr>
                <a:spLocks noChangeArrowheads="1"/>
              </p:cNvSpPr>
              <p:nvPr/>
            </p:nvSpPr>
            <p:spPr bwMode="auto">
              <a:xfrm>
                <a:off x="2710" y="2563"/>
                <a:ext cx="5" cy="841"/>
              </a:xfrm>
              <a:prstGeom prst="rect">
                <a:avLst/>
              </a:prstGeom>
              <a:solidFill>
                <a:srgbClr val="EEBE00"/>
              </a:solidFill>
              <a:ln w="9525">
                <a:noFill/>
                <a:miter lim="800000"/>
                <a:headEnd/>
                <a:tailEnd/>
              </a:ln>
            </p:spPr>
            <p:txBody>
              <a:bodyPr/>
              <a:lstStyle/>
              <a:p>
                <a:endParaRPr lang="de-DE"/>
              </a:p>
            </p:txBody>
          </p:sp>
          <p:sp>
            <p:nvSpPr>
              <p:cNvPr id="853" name="Rectangle 581"/>
              <p:cNvSpPr>
                <a:spLocks noChangeArrowheads="1"/>
              </p:cNvSpPr>
              <p:nvPr/>
            </p:nvSpPr>
            <p:spPr bwMode="auto">
              <a:xfrm>
                <a:off x="2715" y="2563"/>
                <a:ext cx="6" cy="841"/>
              </a:xfrm>
              <a:prstGeom prst="rect">
                <a:avLst/>
              </a:prstGeom>
              <a:solidFill>
                <a:srgbClr val="E5B700"/>
              </a:solidFill>
              <a:ln w="9525">
                <a:noFill/>
                <a:miter lim="800000"/>
                <a:headEnd/>
                <a:tailEnd/>
              </a:ln>
            </p:spPr>
            <p:txBody>
              <a:bodyPr/>
              <a:lstStyle/>
              <a:p>
                <a:endParaRPr lang="de-DE"/>
              </a:p>
            </p:txBody>
          </p:sp>
          <p:sp>
            <p:nvSpPr>
              <p:cNvPr id="854" name="Rectangle 582"/>
              <p:cNvSpPr>
                <a:spLocks noChangeArrowheads="1"/>
              </p:cNvSpPr>
              <p:nvPr/>
            </p:nvSpPr>
            <p:spPr bwMode="auto">
              <a:xfrm>
                <a:off x="2721" y="2563"/>
                <a:ext cx="6" cy="841"/>
              </a:xfrm>
              <a:prstGeom prst="rect">
                <a:avLst/>
              </a:prstGeom>
              <a:solidFill>
                <a:srgbClr val="DBAF00"/>
              </a:solidFill>
              <a:ln w="9525">
                <a:noFill/>
                <a:miter lim="800000"/>
                <a:headEnd/>
                <a:tailEnd/>
              </a:ln>
            </p:spPr>
            <p:txBody>
              <a:bodyPr/>
              <a:lstStyle/>
              <a:p>
                <a:endParaRPr lang="de-DE"/>
              </a:p>
            </p:txBody>
          </p:sp>
          <p:sp>
            <p:nvSpPr>
              <p:cNvPr id="855" name="Rectangle 583"/>
              <p:cNvSpPr>
                <a:spLocks noChangeArrowheads="1"/>
              </p:cNvSpPr>
              <p:nvPr/>
            </p:nvSpPr>
            <p:spPr bwMode="auto">
              <a:xfrm>
                <a:off x="2727" y="2563"/>
                <a:ext cx="6" cy="841"/>
              </a:xfrm>
              <a:prstGeom prst="rect">
                <a:avLst/>
              </a:prstGeom>
              <a:solidFill>
                <a:srgbClr val="CEA400"/>
              </a:solidFill>
              <a:ln w="9525">
                <a:noFill/>
                <a:miter lim="800000"/>
                <a:headEnd/>
                <a:tailEnd/>
              </a:ln>
            </p:spPr>
            <p:txBody>
              <a:bodyPr/>
              <a:lstStyle/>
              <a:p>
                <a:endParaRPr lang="de-DE"/>
              </a:p>
            </p:txBody>
          </p:sp>
          <p:sp>
            <p:nvSpPr>
              <p:cNvPr id="856" name="Rectangle 584"/>
              <p:cNvSpPr>
                <a:spLocks noChangeArrowheads="1"/>
              </p:cNvSpPr>
              <p:nvPr/>
            </p:nvSpPr>
            <p:spPr bwMode="auto">
              <a:xfrm>
                <a:off x="2733" y="2563"/>
                <a:ext cx="5" cy="841"/>
              </a:xfrm>
              <a:prstGeom prst="rect">
                <a:avLst/>
              </a:prstGeom>
              <a:solidFill>
                <a:srgbClr val="C09900"/>
              </a:solidFill>
              <a:ln w="9525">
                <a:noFill/>
                <a:miter lim="800000"/>
                <a:headEnd/>
                <a:tailEnd/>
              </a:ln>
            </p:spPr>
            <p:txBody>
              <a:bodyPr/>
              <a:lstStyle/>
              <a:p>
                <a:endParaRPr lang="de-DE"/>
              </a:p>
            </p:txBody>
          </p:sp>
          <p:sp>
            <p:nvSpPr>
              <p:cNvPr id="857" name="Rectangle 585"/>
              <p:cNvSpPr>
                <a:spLocks noChangeArrowheads="1"/>
              </p:cNvSpPr>
              <p:nvPr/>
            </p:nvSpPr>
            <p:spPr bwMode="auto">
              <a:xfrm>
                <a:off x="2738" y="2563"/>
                <a:ext cx="6" cy="841"/>
              </a:xfrm>
              <a:prstGeom prst="rect">
                <a:avLst/>
              </a:prstGeom>
              <a:solidFill>
                <a:srgbClr val="B28E00"/>
              </a:solidFill>
              <a:ln w="9525">
                <a:noFill/>
                <a:miter lim="800000"/>
                <a:headEnd/>
                <a:tailEnd/>
              </a:ln>
            </p:spPr>
            <p:txBody>
              <a:bodyPr/>
              <a:lstStyle/>
              <a:p>
                <a:endParaRPr lang="de-DE"/>
              </a:p>
            </p:txBody>
          </p:sp>
          <p:sp>
            <p:nvSpPr>
              <p:cNvPr id="858" name="Rectangle 586"/>
              <p:cNvSpPr>
                <a:spLocks noChangeArrowheads="1"/>
              </p:cNvSpPr>
              <p:nvPr/>
            </p:nvSpPr>
            <p:spPr bwMode="auto">
              <a:xfrm>
                <a:off x="2744" y="2563"/>
                <a:ext cx="6" cy="841"/>
              </a:xfrm>
              <a:prstGeom prst="rect">
                <a:avLst/>
              </a:prstGeom>
              <a:solidFill>
                <a:srgbClr val="A48400"/>
              </a:solidFill>
              <a:ln w="9525">
                <a:noFill/>
                <a:miter lim="800000"/>
                <a:headEnd/>
                <a:tailEnd/>
              </a:ln>
            </p:spPr>
            <p:txBody>
              <a:bodyPr/>
              <a:lstStyle/>
              <a:p>
                <a:endParaRPr lang="de-DE"/>
              </a:p>
            </p:txBody>
          </p:sp>
          <p:sp>
            <p:nvSpPr>
              <p:cNvPr id="859" name="Rectangle 587"/>
              <p:cNvSpPr>
                <a:spLocks noChangeArrowheads="1"/>
              </p:cNvSpPr>
              <p:nvPr/>
            </p:nvSpPr>
            <p:spPr bwMode="auto">
              <a:xfrm>
                <a:off x="2750" y="2563"/>
                <a:ext cx="6" cy="841"/>
              </a:xfrm>
              <a:prstGeom prst="rect">
                <a:avLst/>
              </a:prstGeom>
              <a:solidFill>
                <a:srgbClr val="997A00"/>
              </a:solidFill>
              <a:ln w="9525">
                <a:noFill/>
                <a:miter lim="800000"/>
                <a:headEnd/>
                <a:tailEnd/>
              </a:ln>
            </p:spPr>
            <p:txBody>
              <a:bodyPr/>
              <a:lstStyle/>
              <a:p>
                <a:endParaRPr lang="de-DE"/>
              </a:p>
            </p:txBody>
          </p:sp>
          <p:sp>
            <p:nvSpPr>
              <p:cNvPr id="860" name="Rectangle 588"/>
              <p:cNvSpPr>
                <a:spLocks noChangeArrowheads="1"/>
              </p:cNvSpPr>
              <p:nvPr/>
            </p:nvSpPr>
            <p:spPr bwMode="auto">
              <a:xfrm>
                <a:off x="2756" y="2563"/>
                <a:ext cx="5" cy="841"/>
              </a:xfrm>
              <a:prstGeom prst="rect">
                <a:avLst/>
              </a:prstGeom>
              <a:solidFill>
                <a:srgbClr val="907300"/>
              </a:solidFill>
              <a:ln w="9525">
                <a:noFill/>
                <a:miter lim="800000"/>
                <a:headEnd/>
                <a:tailEnd/>
              </a:ln>
            </p:spPr>
            <p:txBody>
              <a:bodyPr/>
              <a:lstStyle/>
              <a:p>
                <a:endParaRPr lang="de-DE"/>
              </a:p>
            </p:txBody>
          </p:sp>
          <p:sp>
            <p:nvSpPr>
              <p:cNvPr id="861" name="Rectangle 589"/>
              <p:cNvSpPr>
                <a:spLocks noChangeArrowheads="1"/>
              </p:cNvSpPr>
              <p:nvPr/>
            </p:nvSpPr>
            <p:spPr bwMode="auto">
              <a:xfrm>
                <a:off x="2761" y="2563"/>
                <a:ext cx="6" cy="841"/>
              </a:xfrm>
              <a:prstGeom prst="rect">
                <a:avLst/>
              </a:prstGeom>
              <a:solidFill>
                <a:srgbClr val="896D00"/>
              </a:solidFill>
              <a:ln w="9525">
                <a:noFill/>
                <a:miter lim="800000"/>
                <a:headEnd/>
                <a:tailEnd/>
              </a:ln>
            </p:spPr>
            <p:txBody>
              <a:bodyPr/>
              <a:lstStyle/>
              <a:p>
                <a:endParaRPr lang="de-DE"/>
              </a:p>
            </p:txBody>
          </p:sp>
          <p:sp>
            <p:nvSpPr>
              <p:cNvPr id="862" name="Rectangle 590"/>
              <p:cNvSpPr>
                <a:spLocks noChangeArrowheads="1"/>
              </p:cNvSpPr>
              <p:nvPr/>
            </p:nvSpPr>
            <p:spPr bwMode="auto">
              <a:xfrm>
                <a:off x="2767" y="2563"/>
                <a:ext cx="6" cy="841"/>
              </a:xfrm>
              <a:prstGeom prst="rect">
                <a:avLst/>
              </a:prstGeom>
              <a:solidFill>
                <a:srgbClr val="836900"/>
              </a:solidFill>
              <a:ln w="9525">
                <a:noFill/>
                <a:miter lim="800000"/>
                <a:headEnd/>
                <a:tailEnd/>
              </a:ln>
            </p:spPr>
            <p:txBody>
              <a:bodyPr/>
              <a:lstStyle/>
              <a:p>
                <a:endParaRPr lang="de-DE"/>
              </a:p>
            </p:txBody>
          </p:sp>
        </p:grpSp>
        <p:sp>
          <p:nvSpPr>
            <p:cNvPr id="17" name="Rectangle 592"/>
            <p:cNvSpPr>
              <a:spLocks noChangeArrowheads="1"/>
            </p:cNvSpPr>
            <p:nvPr/>
          </p:nvSpPr>
          <p:spPr bwMode="auto">
            <a:xfrm>
              <a:off x="2606" y="2563"/>
              <a:ext cx="167" cy="841"/>
            </a:xfrm>
            <a:prstGeom prst="rect">
              <a:avLst/>
            </a:prstGeom>
            <a:noFill/>
            <a:ln w="9525">
              <a:solidFill>
                <a:srgbClr val="030875"/>
              </a:solidFill>
              <a:miter lim="800000"/>
              <a:headEnd/>
              <a:tailEnd/>
            </a:ln>
          </p:spPr>
          <p:txBody>
            <a:bodyPr/>
            <a:lstStyle/>
            <a:p>
              <a:endParaRPr lang="de-DE"/>
            </a:p>
          </p:txBody>
        </p:sp>
        <p:grpSp>
          <p:nvGrpSpPr>
            <p:cNvPr id="18" name="Group 621"/>
            <p:cNvGrpSpPr>
              <a:grpSpLocks/>
            </p:cNvGrpSpPr>
            <p:nvPr/>
          </p:nvGrpSpPr>
          <p:grpSpPr bwMode="auto">
            <a:xfrm>
              <a:off x="2888" y="2540"/>
              <a:ext cx="161" cy="864"/>
              <a:chOff x="2888" y="2540"/>
              <a:chExt cx="161" cy="864"/>
            </a:xfrm>
          </p:grpSpPr>
          <p:sp>
            <p:nvSpPr>
              <p:cNvPr id="806" name="Rectangle 593"/>
              <p:cNvSpPr>
                <a:spLocks noChangeArrowheads="1"/>
              </p:cNvSpPr>
              <p:nvPr/>
            </p:nvSpPr>
            <p:spPr bwMode="auto">
              <a:xfrm>
                <a:off x="2888" y="2540"/>
                <a:ext cx="6" cy="864"/>
              </a:xfrm>
              <a:prstGeom prst="rect">
                <a:avLst/>
              </a:prstGeom>
              <a:solidFill>
                <a:srgbClr val="846A00"/>
              </a:solidFill>
              <a:ln w="9525">
                <a:noFill/>
                <a:miter lim="800000"/>
                <a:headEnd/>
                <a:tailEnd/>
              </a:ln>
            </p:spPr>
            <p:txBody>
              <a:bodyPr/>
              <a:lstStyle/>
              <a:p>
                <a:endParaRPr lang="de-DE"/>
              </a:p>
            </p:txBody>
          </p:sp>
          <p:sp>
            <p:nvSpPr>
              <p:cNvPr id="807" name="Rectangle 594"/>
              <p:cNvSpPr>
                <a:spLocks noChangeArrowheads="1"/>
              </p:cNvSpPr>
              <p:nvPr/>
            </p:nvSpPr>
            <p:spPr bwMode="auto">
              <a:xfrm>
                <a:off x="2894" y="2540"/>
                <a:ext cx="6" cy="864"/>
              </a:xfrm>
              <a:prstGeom prst="rect">
                <a:avLst/>
              </a:prstGeom>
              <a:solidFill>
                <a:srgbClr val="896E00"/>
              </a:solidFill>
              <a:ln w="9525">
                <a:noFill/>
                <a:miter lim="800000"/>
                <a:headEnd/>
                <a:tailEnd/>
              </a:ln>
            </p:spPr>
            <p:txBody>
              <a:bodyPr/>
              <a:lstStyle/>
              <a:p>
                <a:endParaRPr lang="de-DE"/>
              </a:p>
            </p:txBody>
          </p:sp>
          <p:sp>
            <p:nvSpPr>
              <p:cNvPr id="808" name="Rectangle 595"/>
              <p:cNvSpPr>
                <a:spLocks noChangeArrowheads="1"/>
              </p:cNvSpPr>
              <p:nvPr/>
            </p:nvSpPr>
            <p:spPr bwMode="auto">
              <a:xfrm>
                <a:off x="2900" y="2540"/>
                <a:ext cx="5" cy="864"/>
              </a:xfrm>
              <a:prstGeom prst="rect">
                <a:avLst/>
              </a:prstGeom>
              <a:solidFill>
                <a:srgbClr val="907300"/>
              </a:solidFill>
              <a:ln w="9525">
                <a:noFill/>
                <a:miter lim="800000"/>
                <a:headEnd/>
                <a:tailEnd/>
              </a:ln>
            </p:spPr>
            <p:txBody>
              <a:bodyPr/>
              <a:lstStyle/>
              <a:p>
                <a:endParaRPr lang="de-DE"/>
              </a:p>
            </p:txBody>
          </p:sp>
          <p:sp>
            <p:nvSpPr>
              <p:cNvPr id="809" name="Rectangle 596"/>
              <p:cNvSpPr>
                <a:spLocks noChangeArrowheads="1"/>
              </p:cNvSpPr>
              <p:nvPr/>
            </p:nvSpPr>
            <p:spPr bwMode="auto">
              <a:xfrm>
                <a:off x="2905" y="2540"/>
                <a:ext cx="6" cy="864"/>
              </a:xfrm>
              <a:prstGeom prst="rect">
                <a:avLst/>
              </a:prstGeom>
              <a:solidFill>
                <a:srgbClr val="9A7C00"/>
              </a:solidFill>
              <a:ln w="9525">
                <a:noFill/>
                <a:miter lim="800000"/>
                <a:headEnd/>
                <a:tailEnd/>
              </a:ln>
            </p:spPr>
            <p:txBody>
              <a:bodyPr/>
              <a:lstStyle/>
              <a:p>
                <a:endParaRPr lang="de-DE"/>
              </a:p>
            </p:txBody>
          </p:sp>
          <p:sp>
            <p:nvSpPr>
              <p:cNvPr id="810" name="Rectangle 597"/>
              <p:cNvSpPr>
                <a:spLocks noChangeArrowheads="1"/>
              </p:cNvSpPr>
              <p:nvPr/>
            </p:nvSpPr>
            <p:spPr bwMode="auto">
              <a:xfrm>
                <a:off x="2911" y="2540"/>
                <a:ext cx="6" cy="864"/>
              </a:xfrm>
              <a:prstGeom prst="rect">
                <a:avLst/>
              </a:prstGeom>
              <a:solidFill>
                <a:srgbClr val="A78500"/>
              </a:solidFill>
              <a:ln w="9525">
                <a:noFill/>
                <a:miter lim="800000"/>
                <a:headEnd/>
                <a:tailEnd/>
              </a:ln>
            </p:spPr>
            <p:txBody>
              <a:bodyPr/>
              <a:lstStyle/>
              <a:p>
                <a:endParaRPr lang="de-DE"/>
              </a:p>
            </p:txBody>
          </p:sp>
          <p:sp>
            <p:nvSpPr>
              <p:cNvPr id="811" name="Rectangle 598"/>
              <p:cNvSpPr>
                <a:spLocks noChangeArrowheads="1"/>
              </p:cNvSpPr>
              <p:nvPr/>
            </p:nvSpPr>
            <p:spPr bwMode="auto">
              <a:xfrm>
                <a:off x="2917" y="2540"/>
                <a:ext cx="6" cy="864"/>
              </a:xfrm>
              <a:prstGeom prst="rect">
                <a:avLst/>
              </a:prstGeom>
              <a:solidFill>
                <a:srgbClr val="B49000"/>
              </a:solidFill>
              <a:ln w="9525">
                <a:noFill/>
                <a:miter lim="800000"/>
                <a:headEnd/>
                <a:tailEnd/>
              </a:ln>
            </p:spPr>
            <p:txBody>
              <a:bodyPr/>
              <a:lstStyle/>
              <a:p>
                <a:endParaRPr lang="de-DE"/>
              </a:p>
            </p:txBody>
          </p:sp>
          <p:sp>
            <p:nvSpPr>
              <p:cNvPr id="812" name="Rectangle 599"/>
              <p:cNvSpPr>
                <a:spLocks noChangeArrowheads="1"/>
              </p:cNvSpPr>
              <p:nvPr/>
            </p:nvSpPr>
            <p:spPr bwMode="auto">
              <a:xfrm>
                <a:off x="2923" y="2540"/>
                <a:ext cx="5" cy="864"/>
              </a:xfrm>
              <a:prstGeom prst="rect">
                <a:avLst/>
              </a:prstGeom>
              <a:solidFill>
                <a:srgbClr val="C39C00"/>
              </a:solidFill>
              <a:ln w="9525">
                <a:noFill/>
                <a:miter lim="800000"/>
                <a:headEnd/>
                <a:tailEnd/>
              </a:ln>
            </p:spPr>
            <p:txBody>
              <a:bodyPr/>
              <a:lstStyle/>
              <a:p>
                <a:endParaRPr lang="de-DE"/>
              </a:p>
            </p:txBody>
          </p:sp>
          <p:sp>
            <p:nvSpPr>
              <p:cNvPr id="813" name="Rectangle 600"/>
              <p:cNvSpPr>
                <a:spLocks noChangeArrowheads="1"/>
              </p:cNvSpPr>
              <p:nvPr/>
            </p:nvSpPr>
            <p:spPr bwMode="auto">
              <a:xfrm>
                <a:off x="2928" y="2540"/>
                <a:ext cx="6" cy="864"/>
              </a:xfrm>
              <a:prstGeom prst="rect">
                <a:avLst/>
              </a:prstGeom>
              <a:solidFill>
                <a:srgbClr val="D1A700"/>
              </a:solidFill>
              <a:ln w="9525">
                <a:noFill/>
                <a:miter lim="800000"/>
                <a:headEnd/>
                <a:tailEnd/>
              </a:ln>
            </p:spPr>
            <p:txBody>
              <a:bodyPr/>
              <a:lstStyle/>
              <a:p>
                <a:endParaRPr lang="de-DE"/>
              </a:p>
            </p:txBody>
          </p:sp>
          <p:sp>
            <p:nvSpPr>
              <p:cNvPr id="814" name="Rectangle 601"/>
              <p:cNvSpPr>
                <a:spLocks noChangeArrowheads="1"/>
              </p:cNvSpPr>
              <p:nvPr/>
            </p:nvSpPr>
            <p:spPr bwMode="auto">
              <a:xfrm>
                <a:off x="2934" y="2540"/>
                <a:ext cx="6" cy="864"/>
              </a:xfrm>
              <a:prstGeom prst="rect">
                <a:avLst/>
              </a:prstGeom>
              <a:solidFill>
                <a:srgbClr val="DEB100"/>
              </a:solidFill>
              <a:ln w="9525">
                <a:noFill/>
                <a:miter lim="800000"/>
                <a:headEnd/>
                <a:tailEnd/>
              </a:ln>
            </p:spPr>
            <p:txBody>
              <a:bodyPr/>
              <a:lstStyle/>
              <a:p>
                <a:endParaRPr lang="de-DE"/>
              </a:p>
            </p:txBody>
          </p:sp>
          <p:sp>
            <p:nvSpPr>
              <p:cNvPr id="815" name="Rectangle 602"/>
              <p:cNvSpPr>
                <a:spLocks noChangeArrowheads="1"/>
              </p:cNvSpPr>
              <p:nvPr/>
            </p:nvSpPr>
            <p:spPr bwMode="auto">
              <a:xfrm>
                <a:off x="2940" y="2540"/>
                <a:ext cx="6" cy="864"/>
              </a:xfrm>
              <a:prstGeom prst="rect">
                <a:avLst/>
              </a:prstGeom>
              <a:solidFill>
                <a:srgbClr val="E8BA00"/>
              </a:solidFill>
              <a:ln w="9525">
                <a:noFill/>
                <a:miter lim="800000"/>
                <a:headEnd/>
                <a:tailEnd/>
              </a:ln>
            </p:spPr>
            <p:txBody>
              <a:bodyPr/>
              <a:lstStyle/>
              <a:p>
                <a:endParaRPr lang="de-DE"/>
              </a:p>
            </p:txBody>
          </p:sp>
          <p:sp>
            <p:nvSpPr>
              <p:cNvPr id="816" name="Rectangle 603"/>
              <p:cNvSpPr>
                <a:spLocks noChangeArrowheads="1"/>
              </p:cNvSpPr>
              <p:nvPr/>
            </p:nvSpPr>
            <p:spPr bwMode="auto">
              <a:xfrm>
                <a:off x="2946" y="2540"/>
                <a:ext cx="5" cy="864"/>
              </a:xfrm>
              <a:prstGeom prst="rect">
                <a:avLst/>
              </a:prstGeom>
              <a:solidFill>
                <a:srgbClr val="F1C100"/>
              </a:solidFill>
              <a:ln w="9525">
                <a:noFill/>
                <a:miter lim="800000"/>
                <a:headEnd/>
                <a:tailEnd/>
              </a:ln>
            </p:spPr>
            <p:txBody>
              <a:bodyPr/>
              <a:lstStyle/>
              <a:p>
                <a:endParaRPr lang="de-DE"/>
              </a:p>
            </p:txBody>
          </p:sp>
          <p:sp>
            <p:nvSpPr>
              <p:cNvPr id="817" name="Rectangle 604"/>
              <p:cNvSpPr>
                <a:spLocks noChangeArrowheads="1"/>
              </p:cNvSpPr>
              <p:nvPr/>
            </p:nvSpPr>
            <p:spPr bwMode="auto">
              <a:xfrm>
                <a:off x="2951" y="2540"/>
                <a:ext cx="6" cy="864"/>
              </a:xfrm>
              <a:prstGeom prst="rect">
                <a:avLst/>
              </a:prstGeom>
              <a:solidFill>
                <a:srgbClr val="F7C600"/>
              </a:solidFill>
              <a:ln w="9525">
                <a:noFill/>
                <a:miter lim="800000"/>
                <a:headEnd/>
                <a:tailEnd/>
              </a:ln>
            </p:spPr>
            <p:txBody>
              <a:bodyPr/>
              <a:lstStyle/>
              <a:p>
                <a:endParaRPr lang="de-DE"/>
              </a:p>
            </p:txBody>
          </p:sp>
          <p:sp>
            <p:nvSpPr>
              <p:cNvPr id="818" name="Rectangle 605"/>
              <p:cNvSpPr>
                <a:spLocks noChangeArrowheads="1"/>
              </p:cNvSpPr>
              <p:nvPr/>
            </p:nvSpPr>
            <p:spPr bwMode="auto">
              <a:xfrm>
                <a:off x="2957" y="2540"/>
                <a:ext cx="6" cy="864"/>
              </a:xfrm>
              <a:prstGeom prst="rect">
                <a:avLst/>
              </a:prstGeom>
              <a:solidFill>
                <a:srgbClr val="FBC900"/>
              </a:solidFill>
              <a:ln w="9525">
                <a:noFill/>
                <a:miter lim="800000"/>
                <a:headEnd/>
                <a:tailEnd/>
              </a:ln>
            </p:spPr>
            <p:txBody>
              <a:bodyPr/>
              <a:lstStyle/>
              <a:p>
                <a:endParaRPr lang="de-DE"/>
              </a:p>
            </p:txBody>
          </p:sp>
          <p:sp>
            <p:nvSpPr>
              <p:cNvPr id="819" name="Rectangle 606"/>
              <p:cNvSpPr>
                <a:spLocks noChangeArrowheads="1"/>
              </p:cNvSpPr>
              <p:nvPr/>
            </p:nvSpPr>
            <p:spPr bwMode="auto">
              <a:xfrm>
                <a:off x="2963" y="2540"/>
                <a:ext cx="6" cy="864"/>
              </a:xfrm>
              <a:prstGeom prst="rect">
                <a:avLst/>
              </a:prstGeom>
              <a:solidFill>
                <a:srgbClr val="FFCC00"/>
              </a:solidFill>
              <a:ln w="9525">
                <a:noFill/>
                <a:miter lim="800000"/>
                <a:headEnd/>
                <a:tailEnd/>
              </a:ln>
            </p:spPr>
            <p:txBody>
              <a:bodyPr/>
              <a:lstStyle/>
              <a:p>
                <a:endParaRPr lang="de-DE"/>
              </a:p>
            </p:txBody>
          </p:sp>
          <p:sp>
            <p:nvSpPr>
              <p:cNvPr id="820" name="Rectangle 607"/>
              <p:cNvSpPr>
                <a:spLocks noChangeArrowheads="1"/>
              </p:cNvSpPr>
              <p:nvPr/>
            </p:nvSpPr>
            <p:spPr bwMode="auto">
              <a:xfrm>
                <a:off x="2969" y="2540"/>
                <a:ext cx="6" cy="864"/>
              </a:xfrm>
              <a:prstGeom prst="rect">
                <a:avLst/>
              </a:prstGeom>
              <a:solidFill>
                <a:srgbClr val="FFCC00"/>
              </a:solidFill>
              <a:ln w="9525">
                <a:noFill/>
                <a:miter lim="800000"/>
                <a:headEnd/>
                <a:tailEnd/>
              </a:ln>
            </p:spPr>
            <p:txBody>
              <a:bodyPr/>
              <a:lstStyle/>
              <a:p>
                <a:endParaRPr lang="de-DE"/>
              </a:p>
            </p:txBody>
          </p:sp>
          <p:sp>
            <p:nvSpPr>
              <p:cNvPr id="821" name="Rectangle 608"/>
              <p:cNvSpPr>
                <a:spLocks noChangeArrowheads="1"/>
              </p:cNvSpPr>
              <p:nvPr/>
            </p:nvSpPr>
            <p:spPr bwMode="auto">
              <a:xfrm>
                <a:off x="2975" y="2540"/>
                <a:ext cx="5" cy="864"/>
              </a:xfrm>
              <a:prstGeom prst="rect">
                <a:avLst/>
              </a:prstGeom>
              <a:solidFill>
                <a:srgbClr val="FBC900"/>
              </a:solidFill>
              <a:ln w="9525">
                <a:noFill/>
                <a:miter lim="800000"/>
                <a:headEnd/>
                <a:tailEnd/>
              </a:ln>
            </p:spPr>
            <p:txBody>
              <a:bodyPr/>
              <a:lstStyle/>
              <a:p>
                <a:endParaRPr lang="de-DE"/>
              </a:p>
            </p:txBody>
          </p:sp>
          <p:sp>
            <p:nvSpPr>
              <p:cNvPr id="822" name="Rectangle 609"/>
              <p:cNvSpPr>
                <a:spLocks noChangeArrowheads="1"/>
              </p:cNvSpPr>
              <p:nvPr/>
            </p:nvSpPr>
            <p:spPr bwMode="auto">
              <a:xfrm>
                <a:off x="2980" y="2540"/>
                <a:ext cx="6" cy="864"/>
              </a:xfrm>
              <a:prstGeom prst="rect">
                <a:avLst/>
              </a:prstGeom>
              <a:solidFill>
                <a:srgbClr val="F7C600"/>
              </a:solidFill>
              <a:ln w="9525">
                <a:noFill/>
                <a:miter lim="800000"/>
                <a:headEnd/>
                <a:tailEnd/>
              </a:ln>
            </p:spPr>
            <p:txBody>
              <a:bodyPr/>
              <a:lstStyle/>
              <a:p>
                <a:endParaRPr lang="de-DE"/>
              </a:p>
            </p:txBody>
          </p:sp>
          <p:sp>
            <p:nvSpPr>
              <p:cNvPr id="823" name="Rectangle 610"/>
              <p:cNvSpPr>
                <a:spLocks noChangeArrowheads="1"/>
              </p:cNvSpPr>
              <p:nvPr/>
            </p:nvSpPr>
            <p:spPr bwMode="auto">
              <a:xfrm>
                <a:off x="2986" y="2540"/>
                <a:ext cx="6" cy="864"/>
              </a:xfrm>
              <a:prstGeom prst="rect">
                <a:avLst/>
              </a:prstGeom>
              <a:solidFill>
                <a:srgbClr val="F1C000"/>
              </a:solidFill>
              <a:ln w="9525">
                <a:noFill/>
                <a:miter lim="800000"/>
                <a:headEnd/>
                <a:tailEnd/>
              </a:ln>
            </p:spPr>
            <p:txBody>
              <a:bodyPr/>
              <a:lstStyle/>
              <a:p>
                <a:endParaRPr lang="de-DE"/>
              </a:p>
            </p:txBody>
          </p:sp>
          <p:sp>
            <p:nvSpPr>
              <p:cNvPr id="824" name="Rectangle 611"/>
              <p:cNvSpPr>
                <a:spLocks noChangeArrowheads="1"/>
              </p:cNvSpPr>
              <p:nvPr/>
            </p:nvSpPr>
            <p:spPr bwMode="auto">
              <a:xfrm>
                <a:off x="2992" y="2540"/>
                <a:ext cx="6" cy="864"/>
              </a:xfrm>
              <a:prstGeom prst="rect">
                <a:avLst/>
              </a:prstGeom>
              <a:solidFill>
                <a:srgbClr val="E8BA00"/>
              </a:solidFill>
              <a:ln w="9525">
                <a:noFill/>
                <a:miter lim="800000"/>
                <a:headEnd/>
                <a:tailEnd/>
              </a:ln>
            </p:spPr>
            <p:txBody>
              <a:bodyPr/>
              <a:lstStyle/>
              <a:p>
                <a:endParaRPr lang="de-DE"/>
              </a:p>
            </p:txBody>
          </p:sp>
          <p:sp>
            <p:nvSpPr>
              <p:cNvPr id="825" name="Rectangle 612"/>
              <p:cNvSpPr>
                <a:spLocks noChangeArrowheads="1"/>
              </p:cNvSpPr>
              <p:nvPr/>
            </p:nvSpPr>
            <p:spPr bwMode="auto">
              <a:xfrm>
                <a:off x="2998" y="2540"/>
                <a:ext cx="5" cy="864"/>
              </a:xfrm>
              <a:prstGeom prst="rect">
                <a:avLst/>
              </a:prstGeom>
              <a:solidFill>
                <a:srgbClr val="DEB100"/>
              </a:solidFill>
              <a:ln w="9525">
                <a:noFill/>
                <a:miter lim="800000"/>
                <a:headEnd/>
                <a:tailEnd/>
              </a:ln>
            </p:spPr>
            <p:txBody>
              <a:bodyPr/>
              <a:lstStyle/>
              <a:p>
                <a:endParaRPr lang="de-DE"/>
              </a:p>
            </p:txBody>
          </p:sp>
          <p:sp>
            <p:nvSpPr>
              <p:cNvPr id="826" name="Rectangle 613"/>
              <p:cNvSpPr>
                <a:spLocks noChangeArrowheads="1"/>
              </p:cNvSpPr>
              <p:nvPr/>
            </p:nvSpPr>
            <p:spPr bwMode="auto">
              <a:xfrm>
                <a:off x="3003" y="2540"/>
                <a:ext cx="6" cy="864"/>
              </a:xfrm>
              <a:prstGeom prst="rect">
                <a:avLst/>
              </a:prstGeom>
              <a:solidFill>
                <a:srgbClr val="D1A700"/>
              </a:solidFill>
              <a:ln w="9525">
                <a:noFill/>
                <a:miter lim="800000"/>
                <a:headEnd/>
                <a:tailEnd/>
              </a:ln>
            </p:spPr>
            <p:txBody>
              <a:bodyPr/>
              <a:lstStyle/>
              <a:p>
                <a:endParaRPr lang="de-DE"/>
              </a:p>
            </p:txBody>
          </p:sp>
          <p:sp>
            <p:nvSpPr>
              <p:cNvPr id="827" name="Rectangle 614"/>
              <p:cNvSpPr>
                <a:spLocks noChangeArrowheads="1"/>
              </p:cNvSpPr>
              <p:nvPr/>
            </p:nvSpPr>
            <p:spPr bwMode="auto">
              <a:xfrm>
                <a:off x="3009" y="2540"/>
                <a:ext cx="6" cy="864"/>
              </a:xfrm>
              <a:prstGeom prst="rect">
                <a:avLst/>
              </a:prstGeom>
              <a:solidFill>
                <a:srgbClr val="C39C00"/>
              </a:solidFill>
              <a:ln w="9525">
                <a:noFill/>
                <a:miter lim="800000"/>
                <a:headEnd/>
                <a:tailEnd/>
              </a:ln>
            </p:spPr>
            <p:txBody>
              <a:bodyPr/>
              <a:lstStyle/>
              <a:p>
                <a:endParaRPr lang="de-DE"/>
              </a:p>
            </p:txBody>
          </p:sp>
          <p:sp>
            <p:nvSpPr>
              <p:cNvPr id="828" name="Rectangle 615"/>
              <p:cNvSpPr>
                <a:spLocks noChangeArrowheads="1"/>
              </p:cNvSpPr>
              <p:nvPr/>
            </p:nvSpPr>
            <p:spPr bwMode="auto">
              <a:xfrm>
                <a:off x="3015" y="2540"/>
                <a:ext cx="6" cy="864"/>
              </a:xfrm>
              <a:prstGeom prst="rect">
                <a:avLst/>
              </a:prstGeom>
              <a:solidFill>
                <a:srgbClr val="B49000"/>
              </a:solidFill>
              <a:ln w="9525">
                <a:noFill/>
                <a:miter lim="800000"/>
                <a:headEnd/>
                <a:tailEnd/>
              </a:ln>
            </p:spPr>
            <p:txBody>
              <a:bodyPr/>
              <a:lstStyle/>
              <a:p>
                <a:endParaRPr lang="de-DE"/>
              </a:p>
            </p:txBody>
          </p:sp>
          <p:sp>
            <p:nvSpPr>
              <p:cNvPr id="829" name="Rectangle 616"/>
              <p:cNvSpPr>
                <a:spLocks noChangeArrowheads="1"/>
              </p:cNvSpPr>
              <p:nvPr/>
            </p:nvSpPr>
            <p:spPr bwMode="auto">
              <a:xfrm>
                <a:off x="3021" y="2540"/>
                <a:ext cx="5" cy="864"/>
              </a:xfrm>
              <a:prstGeom prst="rect">
                <a:avLst/>
              </a:prstGeom>
              <a:solidFill>
                <a:srgbClr val="A78500"/>
              </a:solidFill>
              <a:ln w="9525">
                <a:noFill/>
                <a:miter lim="800000"/>
                <a:headEnd/>
                <a:tailEnd/>
              </a:ln>
            </p:spPr>
            <p:txBody>
              <a:bodyPr/>
              <a:lstStyle/>
              <a:p>
                <a:endParaRPr lang="de-DE"/>
              </a:p>
            </p:txBody>
          </p:sp>
          <p:sp>
            <p:nvSpPr>
              <p:cNvPr id="830" name="Rectangle 617"/>
              <p:cNvSpPr>
                <a:spLocks noChangeArrowheads="1"/>
              </p:cNvSpPr>
              <p:nvPr/>
            </p:nvSpPr>
            <p:spPr bwMode="auto">
              <a:xfrm>
                <a:off x="3026" y="2540"/>
                <a:ext cx="6" cy="864"/>
              </a:xfrm>
              <a:prstGeom prst="rect">
                <a:avLst/>
              </a:prstGeom>
              <a:solidFill>
                <a:srgbClr val="9A7B00"/>
              </a:solidFill>
              <a:ln w="9525">
                <a:noFill/>
                <a:miter lim="800000"/>
                <a:headEnd/>
                <a:tailEnd/>
              </a:ln>
            </p:spPr>
            <p:txBody>
              <a:bodyPr/>
              <a:lstStyle/>
              <a:p>
                <a:endParaRPr lang="de-DE"/>
              </a:p>
            </p:txBody>
          </p:sp>
          <p:sp>
            <p:nvSpPr>
              <p:cNvPr id="831" name="Rectangle 618"/>
              <p:cNvSpPr>
                <a:spLocks noChangeArrowheads="1"/>
              </p:cNvSpPr>
              <p:nvPr/>
            </p:nvSpPr>
            <p:spPr bwMode="auto">
              <a:xfrm>
                <a:off x="3032" y="2540"/>
                <a:ext cx="6" cy="864"/>
              </a:xfrm>
              <a:prstGeom prst="rect">
                <a:avLst/>
              </a:prstGeom>
              <a:solidFill>
                <a:srgbClr val="907300"/>
              </a:solidFill>
              <a:ln w="9525">
                <a:noFill/>
                <a:miter lim="800000"/>
                <a:headEnd/>
                <a:tailEnd/>
              </a:ln>
            </p:spPr>
            <p:txBody>
              <a:bodyPr/>
              <a:lstStyle/>
              <a:p>
                <a:endParaRPr lang="de-DE"/>
              </a:p>
            </p:txBody>
          </p:sp>
          <p:sp>
            <p:nvSpPr>
              <p:cNvPr id="832" name="Rectangle 619"/>
              <p:cNvSpPr>
                <a:spLocks noChangeArrowheads="1"/>
              </p:cNvSpPr>
              <p:nvPr/>
            </p:nvSpPr>
            <p:spPr bwMode="auto">
              <a:xfrm>
                <a:off x="3038" y="2540"/>
                <a:ext cx="6" cy="864"/>
              </a:xfrm>
              <a:prstGeom prst="rect">
                <a:avLst/>
              </a:prstGeom>
              <a:solidFill>
                <a:srgbClr val="896E00"/>
              </a:solidFill>
              <a:ln w="9525">
                <a:noFill/>
                <a:miter lim="800000"/>
                <a:headEnd/>
                <a:tailEnd/>
              </a:ln>
            </p:spPr>
            <p:txBody>
              <a:bodyPr/>
              <a:lstStyle/>
              <a:p>
                <a:endParaRPr lang="de-DE"/>
              </a:p>
            </p:txBody>
          </p:sp>
          <p:sp>
            <p:nvSpPr>
              <p:cNvPr id="833" name="Rectangle 620"/>
              <p:cNvSpPr>
                <a:spLocks noChangeArrowheads="1"/>
              </p:cNvSpPr>
              <p:nvPr/>
            </p:nvSpPr>
            <p:spPr bwMode="auto">
              <a:xfrm>
                <a:off x="3044" y="2540"/>
                <a:ext cx="5" cy="864"/>
              </a:xfrm>
              <a:prstGeom prst="rect">
                <a:avLst/>
              </a:prstGeom>
              <a:solidFill>
                <a:srgbClr val="836900"/>
              </a:solidFill>
              <a:ln w="9525">
                <a:noFill/>
                <a:miter lim="800000"/>
                <a:headEnd/>
                <a:tailEnd/>
              </a:ln>
            </p:spPr>
            <p:txBody>
              <a:bodyPr/>
              <a:lstStyle/>
              <a:p>
                <a:endParaRPr lang="de-DE"/>
              </a:p>
            </p:txBody>
          </p:sp>
        </p:grpSp>
        <p:sp>
          <p:nvSpPr>
            <p:cNvPr id="19" name="Rectangle 622"/>
            <p:cNvSpPr>
              <a:spLocks noChangeArrowheads="1"/>
            </p:cNvSpPr>
            <p:nvPr/>
          </p:nvSpPr>
          <p:spPr bwMode="auto">
            <a:xfrm>
              <a:off x="2888" y="2540"/>
              <a:ext cx="161" cy="864"/>
            </a:xfrm>
            <a:prstGeom prst="rect">
              <a:avLst/>
            </a:prstGeom>
            <a:noFill/>
            <a:ln w="9525">
              <a:solidFill>
                <a:srgbClr val="030875"/>
              </a:solidFill>
              <a:miter lim="800000"/>
              <a:headEnd/>
              <a:tailEnd/>
            </a:ln>
          </p:spPr>
          <p:txBody>
            <a:bodyPr/>
            <a:lstStyle/>
            <a:p>
              <a:endParaRPr lang="de-DE"/>
            </a:p>
          </p:txBody>
        </p:sp>
        <p:grpSp>
          <p:nvGrpSpPr>
            <p:cNvPr id="20" name="Group 652"/>
            <p:cNvGrpSpPr>
              <a:grpSpLocks/>
            </p:cNvGrpSpPr>
            <p:nvPr/>
          </p:nvGrpSpPr>
          <p:grpSpPr bwMode="auto">
            <a:xfrm>
              <a:off x="3165" y="2494"/>
              <a:ext cx="166" cy="910"/>
              <a:chOff x="3165" y="2494"/>
              <a:chExt cx="166" cy="910"/>
            </a:xfrm>
          </p:grpSpPr>
          <p:sp>
            <p:nvSpPr>
              <p:cNvPr id="777" name="Rectangle 623"/>
              <p:cNvSpPr>
                <a:spLocks noChangeArrowheads="1"/>
              </p:cNvSpPr>
              <p:nvPr/>
            </p:nvSpPr>
            <p:spPr bwMode="auto">
              <a:xfrm>
                <a:off x="3165" y="2494"/>
                <a:ext cx="5" cy="910"/>
              </a:xfrm>
              <a:prstGeom prst="rect">
                <a:avLst/>
              </a:prstGeom>
              <a:solidFill>
                <a:srgbClr val="846A00"/>
              </a:solidFill>
              <a:ln w="9525">
                <a:noFill/>
                <a:miter lim="800000"/>
                <a:headEnd/>
                <a:tailEnd/>
              </a:ln>
            </p:spPr>
            <p:txBody>
              <a:bodyPr/>
              <a:lstStyle/>
              <a:p>
                <a:endParaRPr lang="de-DE"/>
              </a:p>
            </p:txBody>
          </p:sp>
          <p:sp>
            <p:nvSpPr>
              <p:cNvPr id="778" name="Rectangle 624"/>
              <p:cNvSpPr>
                <a:spLocks noChangeArrowheads="1"/>
              </p:cNvSpPr>
              <p:nvPr/>
            </p:nvSpPr>
            <p:spPr bwMode="auto">
              <a:xfrm>
                <a:off x="3170" y="2494"/>
                <a:ext cx="6" cy="910"/>
              </a:xfrm>
              <a:prstGeom prst="rect">
                <a:avLst/>
              </a:prstGeom>
              <a:solidFill>
                <a:srgbClr val="896D00"/>
              </a:solidFill>
              <a:ln w="9525">
                <a:noFill/>
                <a:miter lim="800000"/>
                <a:headEnd/>
                <a:tailEnd/>
              </a:ln>
            </p:spPr>
            <p:txBody>
              <a:bodyPr/>
              <a:lstStyle/>
              <a:p>
                <a:endParaRPr lang="de-DE"/>
              </a:p>
            </p:txBody>
          </p:sp>
          <p:sp>
            <p:nvSpPr>
              <p:cNvPr id="779" name="Rectangle 625"/>
              <p:cNvSpPr>
                <a:spLocks noChangeArrowheads="1"/>
              </p:cNvSpPr>
              <p:nvPr/>
            </p:nvSpPr>
            <p:spPr bwMode="auto">
              <a:xfrm>
                <a:off x="3176" y="2494"/>
                <a:ext cx="6" cy="910"/>
              </a:xfrm>
              <a:prstGeom prst="rect">
                <a:avLst/>
              </a:prstGeom>
              <a:solidFill>
                <a:srgbClr val="907300"/>
              </a:solidFill>
              <a:ln w="9525">
                <a:noFill/>
                <a:miter lim="800000"/>
                <a:headEnd/>
                <a:tailEnd/>
              </a:ln>
            </p:spPr>
            <p:txBody>
              <a:bodyPr/>
              <a:lstStyle/>
              <a:p>
                <a:endParaRPr lang="de-DE"/>
              </a:p>
            </p:txBody>
          </p:sp>
          <p:sp>
            <p:nvSpPr>
              <p:cNvPr id="780" name="Rectangle 626"/>
              <p:cNvSpPr>
                <a:spLocks noChangeArrowheads="1"/>
              </p:cNvSpPr>
              <p:nvPr/>
            </p:nvSpPr>
            <p:spPr bwMode="auto">
              <a:xfrm>
                <a:off x="3182" y="2494"/>
                <a:ext cx="6" cy="910"/>
              </a:xfrm>
              <a:prstGeom prst="rect">
                <a:avLst/>
              </a:prstGeom>
              <a:solidFill>
                <a:srgbClr val="997A00"/>
              </a:solidFill>
              <a:ln w="9525">
                <a:noFill/>
                <a:miter lim="800000"/>
                <a:headEnd/>
                <a:tailEnd/>
              </a:ln>
            </p:spPr>
            <p:txBody>
              <a:bodyPr/>
              <a:lstStyle/>
              <a:p>
                <a:endParaRPr lang="de-DE"/>
              </a:p>
            </p:txBody>
          </p:sp>
          <p:sp>
            <p:nvSpPr>
              <p:cNvPr id="781" name="Rectangle 627"/>
              <p:cNvSpPr>
                <a:spLocks noChangeArrowheads="1"/>
              </p:cNvSpPr>
              <p:nvPr/>
            </p:nvSpPr>
            <p:spPr bwMode="auto">
              <a:xfrm>
                <a:off x="3188" y="2494"/>
                <a:ext cx="5" cy="910"/>
              </a:xfrm>
              <a:prstGeom prst="rect">
                <a:avLst/>
              </a:prstGeom>
              <a:solidFill>
                <a:srgbClr val="A48400"/>
              </a:solidFill>
              <a:ln w="9525">
                <a:noFill/>
                <a:miter lim="800000"/>
                <a:headEnd/>
                <a:tailEnd/>
              </a:ln>
            </p:spPr>
            <p:txBody>
              <a:bodyPr/>
              <a:lstStyle/>
              <a:p>
                <a:endParaRPr lang="de-DE"/>
              </a:p>
            </p:txBody>
          </p:sp>
          <p:sp>
            <p:nvSpPr>
              <p:cNvPr id="782" name="Rectangle 628"/>
              <p:cNvSpPr>
                <a:spLocks noChangeArrowheads="1"/>
              </p:cNvSpPr>
              <p:nvPr/>
            </p:nvSpPr>
            <p:spPr bwMode="auto">
              <a:xfrm>
                <a:off x="3193" y="2494"/>
                <a:ext cx="6" cy="910"/>
              </a:xfrm>
              <a:prstGeom prst="rect">
                <a:avLst/>
              </a:prstGeom>
              <a:solidFill>
                <a:srgbClr val="B28E00"/>
              </a:solidFill>
              <a:ln w="9525">
                <a:noFill/>
                <a:miter lim="800000"/>
                <a:headEnd/>
                <a:tailEnd/>
              </a:ln>
            </p:spPr>
            <p:txBody>
              <a:bodyPr/>
              <a:lstStyle/>
              <a:p>
                <a:endParaRPr lang="de-DE"/>
              </a:p>
            </p:txBody>
          </p:sp>
          <p:sp>
            <p:nvSpPr>
              <p:cNvPr id="783" name="Rectangle 629"/>
              <p:cNvSpPr>
                <a:spLocks noChangeArrowheads="1"/>
              </p:cNvSpPr>
              <p:nvPr/>
            </p:nvSpPr>
            <p:spPr bwMode="auto">
              <a:xfrm>
                <a:off x="3199" y="2494"/>
                <a:ext cx="6" cy="910"/>
              </a:xfrm>
              <a:prstGeom prst="rect">
                <a:avLst/>
              </a:prstGeom>
              <a:solidFill>
                <a:srgbClr val="C09900"/>
              </a:solidFill>
              <a:ln w="9525">
                <a:noFill/>
                <a:miter lim="800000"/>
                <a:headEnd/>
                <a:tailEnd/>
              </a:ln>
            </p:spPr>
            <p:txBody>
              <a:bodyPr/>
              <a:lstStyle/>
              <a:p>
                <a:endParaRPr lang="de-DE"/>
              </a:p>
            </p:txBody>
          </p:sp>
          <p:sp>
            <p:nvSpPr>
              <p:cNvPr id="784" name="Rectangle 630"/>
              <p:cNvSpPr>
                <a:spLocks noChangeArrowheads="1"/>
              </p:cNvSpPr>
              <p:nvPr/>
            </p:nvSpPr>
            <p:spPr bwMode="auto">
              <a:xfrm>
                <a:off x="3205" y="2494"/>
                <a:ext cx="6" cy="910"/>
              </a:xfrm>
              <a:prstGeom prst="rect">
                <a:avLst/>
              </a:prstGeom>
              <a:solidFill>
                <a:srgbClr val="CEA400"/>
              </a:solidFill>
              <a:ln w="9525">
                <a:noFill/>
                <a:miter lim="800000"/>
                <a:headEnd/>
                <a:tailEnd/>
              </a:ln>
            </p:spPr>
            <p:txBody>
              <a:bodyPr/>
              <a:lstStyle/>
              <a:p>
                <a:endParaRPr lang="de-DE"/>
              </a:p>
            </p:txBody>
          </p:sp>
          <p:sp>
            <p:nvSpPr>
              <p:cNvPr id="785" name="Rectangle 631"/>
              <p:cNvSpPr>
                <a:spLocks noChangeArrowheads="1"/>
              </p:cNvSpPr>
              <p:nvPr/>
            </p:nvSpPr>
            <p:spPr bwMode="auto">
              <a:xfrm>
                <a:off x="3211" y="2494"/>
                <a:ext cx="5" cy="910"/>
              </a:xfrm>
              <a:prstGeom prst="rect">
                <a:avLst/>
              </a:prstGeom>
              <a:solidFill>
                <a:srgbClr val="DBAF00"/>
              </a:solidFill>
              <a:ln w="9525">
                <a:noFill/>
                <a:miter lim="800000"/>
                <a:headEnd/>
                <a:tailEnd/>
              </a:ln>
            </p:spPr>
            <p:txBody>
              <a:bodyPr/>
              <a:lstStyle/>
              <a:p>
                <a:endParaRPr lang="de-DE"/>
              </a:p>
            </p:txBody>
          </p:sp>
          <p:sp>
            <p:nvSpPr>
              <p:cNvPr id="786" name="Rectangle 632"/>
              <p:cNvSpPr>
                <a:spLocks noChangeArrowheads="1"/>
              </p:cNvSpPr>
              <p:nvPr/>
            </p:nvSpPr>
            <p:spPr bwMode="auto">
              <a:xfrm>
                <a:off x="3216" y="2494"/>
                <a:ext cx="6" cy="910"/>
              </a:xfrm>
              <a:prstGeom prst="rect">
                <a:avLst/>
              </a:prstGeom>
              <a:solidFill>
                <a:srgbClr val="E5B700"/>
              </a:solidFill>
              <a:ln w="9525">
                <a:noFill/>
                <a:miter lim="800000"/>
                <a:headEnd/>
                <a:tailEnd/>
              </a:ln>
            </p:spPr>
            <p:txBody>
              <a:bodyPr/>
              <a:lstStyle/>
              <a:p>
                <a:endParaRPr lang="de-DE"/>
              </a:p>
            </p:txBody>
          </p:sp>
          <p:sp>
            <p:nvSpPr>
              <p:cNvPr id="787" name="Rectangle 633"/>
              <p:cNvSpPr>
                <a:spLocks noChangeArrowheads="1"/>
              </p:cNvSpPr>
              <p:nvPr/>
            </p:nvSpPr>
            <p:spPr bwMode="auto">
              <a:xfrm>
                <a:off x="3222" y="2494"/>
                <a:ext cx="6" cy="910"/>
              </a:xfrm>
              <a:prstGeom prst="rect">
                <a:avLst/>
              </a:prstGeom>
              <a:solidFill>
                <a:srgbClr val="EEBE00"/>
              </a:solidFill>
              <a:ln w="9525">
                <a:noFill/>
                <a:miter lim="800000"/>
                <a:headEnd/>
                <a:tailEnd/>
              </a:ln>
            </p:spPr>
            <p:txBody>
              <a:bodyPr/>
              <a:lstStyle/>
              <a:p>
                <a:endParaRPr lang="de-DE"/>
              </a:p>
            </p:txBody>
          </p:sp>
          <p:sp>
            <p:nvSpPr>
              <p:cNvPr id="788" name="Rectangle 634"/>
              <p:cNvSpPr>
                <a:spLocks noChangeArrowheads="1"/>
              </p:cNvSpPr>
              <p:nvPr/>
            </p:nvSpPr>
            <p:spPr bwMode="auto">
              <a:xfrm>
                <a:off x="3228" y="2494"/>
                <a:ext cx="6" cy="910"/>
              </a:xfrm>
              <a:prstGeom prst="rect">
                <a:avLst/>
              </a:prstGeom>
              <a:solidFill>
                <a:srgbClr val="F5C400"/>
              </a:solidFill>
              <a:ln w="9525">
                <a:noFill/>
                <a:miter lim="800000"/>
                <a:headEnd/>
                <a:tailEnd/>
              </a:ln>
            </p:spPr>
            <p:txBody>
              <a:bodyPr/>
              <a:lstStyle/>
              <a:p>
                <a:endParaRPr lang="de-DE"/>
              </a:p>
            </p:txBody>
          </p:sp>
          <p:sp>
            <p:nvSpPr>
              <p:cNvPr id="789" name="Rectangle 635"/>
              <p:cNvSpPr>
                <a:spLocks noChangeArrowheads="1"/>
              </p:cNvSpPr>
              <p:nvPr/>
            </p:nvSpPr>
            <p:spPr bwMode="auto">
              <a:xfrm>
                <a:off x="3234" y="2494"/>
                <a:ext cx="5" cy="910"/>
              </a:xfrm>
              <a:prstGeom prst="rect">
                <a:avLst/>
              </a:prstGeom>
              <a:solidFill>
                <a:srgbClr val="F9C700"/>
              </a:solidFill>
              <a:ln w="9525">
                <a:noFill/>
                <a:miter lim="800000"/>
                <a:headEnd/>
                <a:tailEnd/>
              </a:ln>
            </p:spPr>
            <p:txBody>
              <a:bodyPr/>
              <a:lstStyle/>
              <a:p>
                <a:endParaRPr lang="de-DE"/>
              </a:p>
            </p:txBody>
          </p:sp>
          <p:sp>
            <p:nvSpPr>
              <p:cNvPr id="790" name="Rectangle 636"/>
              <p:cNvSpPr>
                <a:spLocks noChangeArrowheads="1"/>
              </p:cNvSpPr>
              <p:nvPr/>
            </p:nvSpPr>
            <p:spPr bwMode="auto">
              <a:xfrm>
                <a:off x="3239" y="2494"/>
                <a:ext cx="6" cy="910"/>
              </a:xfrm>
              <a:prstGeom prst="rect">
                <a:avLst/>
              </a:prstGeom>
              <a:solidFill>
                <a:srgbClr val="FDCA00"/>
              </a:solidFill>
              <a:ln w="9525">
                <a:noFill/>
                <a:miter lim="800000"/>
                <a:headEnd/>
                <a:tailEnd/>
              </a:ln>
            </p:spPr>
            <p:txBody>
              <a:bodyPr/>
              <a:lstStyle/>
              <a:p>
                <a:endParaRPr lang="de-DE"/>
              </a:p>
            </p:txBody>
          </p:sp>
          <p:sp>
            <p:nvSpPr>
              <p:cNvPr id="791" name="Rectangle 637"/>
              <p:cNvSpPr>
                <a:spLocks noChangeArrowheads="1"/>
              </p:cNvSpPr>
              <p:nvPr/>
            </p:nvSpPr>
            <p:spPr bwMode="auto">
              <a:xfrm>
                <a:off x="3245" y="2494"/>
                <a:ext cx="6" cy="910"/>
              </a:xfrm>
              <a:prstGeom prst="rect">
                <a:avLst/>
              </a:prstGeom>
              <a:solidFill>
                <a:srgbClr val="FFCC00"/>
              </a:solidFill>
              <a:ln w="9525">
                <a:noFill/>
                <a:miter lim="800000"/>
                <a:headEnd/>
                <a:tailEnd/>
              </a:ln>
            </p:spPr>
            <p:txBody>
              <a:bodyPr/>
              <a:lstStyle/>
              <a:p>
                <a:endParaRPr lang="de-DE"/>
              </a:p>
            </p:txBody>
          </p:sp>
          <p:sp>
            <p:nvSpPr>
              <p:cNvPr id="792" name="Rectangle 638"/>
              <p:cNvSpPr>
                <a:spLocks noChangeArrowheads="1"/>
              </p:cNvSpPr>
              <p:nvPr/>
            </p:nvSpPr>
            <p:spPr bwMode="auto">
              <a:xfrm>
                <a:off x="3251" y="2494"/>
                <a:ext cx="6" cy="910"/>
              </a:xfrm>
              <a:prstGeom prst="rect">
                <a:avLst/>
              </a:prstGeom>
              <a:solidFill>
                <a:srgbClr val="FFCC00"/>
              </a:solidFill>
              <a:ln w="9525">
                <a:noFill/>
                <a:miter lim="800000"/>
                <a:headEnd/>
                <a:tailEnd/>
              </a:ln>
            </p:spPr>
            <p:txBody>
              <a:bodyPr/>
              <a:lstStyle/>
              <a:p>
                <a:endParaRPr lang="de-DE"/>
              </a:p>
            </p:txBody>
          </p:sp>
          <p:sp>
            <p:nvSpPr>
              <p:cNvPr id="793" name="Rectangle 639"/>
              <p:cNvSpPr>
                <a:spLocks noChangeArrowheads="1"/>
              </p:cNvSpPr>
              <p:nvPr/>
            </p:nvSpPr>
            <p:spPr bwMode="auto">
              <a:xfrm>
                <a:off x="3257" y="2494"/>
                <a:ext cx="5" cy="910"/>
              </a:xfrm>
              <a:prstGeom prst="rect">
                <a:avLst/>
              </a:prstGeom>
              <a:solidFill>
                <a:srgbClr val="F9C700"/>
              </a:solidFill>
              <a:ln w="9525">
                <a:noFill/>
                <a:miter lim="800000"/>
                <a:headEnd/>
                <a:tailEnd/>
              </a:ln>
            </p:spPr>
            <p:txBody>
              <a:bodyPr/>
              <a:lstStyle/>
              <a:p>
                <a:endParaRPr lang="de-DE"/>
              </a:p>
            </p:txBody>
          </p:sp>
          <p:sp>
            <p:nvSpPr>
              <p:cNvPr id="794" name="Rectangle 640"/>
              <p:cNvSpPr>
                <a:spLocks noChangeArrowheads="1"/>
              </p:cNvSpPr>
              <p:nvPr/>
            </p:nvSpPr>
            <p:spPr bwMode="auto">
              <a:xfrm>
                <a:off x="3262" y="2494"/>
                <a:ext cx="6" cy="910"/>
              </a:xfrm>
              <a:prstGeom prst="rect">
                <a:avLst/>
              </a:prstGeom>
              <a:solidFill>
                <a:srgbClr val="F5C400"/>
              </a:solidFill>
              <a:ln w="9525">
                <a:noFill/>
                <a:miter lim="800000"/>
                <a:headEnd/>
                <a:tailEnd/>
              </a:ln>
            </p:spPr>
            <p:txBody>
              <a:bodyPr/>
              <a:lstStyle/>
              <a:p>
                <a:endParaRPr lang="de-DE"/>
              </a:p>
            </p:txBody>
          </p:sp>
          <p:sp>
            <p:nvSpPr>
              <p:cNvPr id="795" name="Rectangle 641"/>
              <p:cNvSpPr>
                <a:spLocks noChangeArrowheads="1"/>
              </p:cNvSpPr>
              <p:nvPr/>
            </p:nvSpPr>
            <p:spPr bwMode="auto">
              <a:xfrm>
                <a:off x="3268" y="2494"/>
                <a:ext cx="6" cy="910"/>
              </a:xfrm>
              <a:prstGeom prst="rect">
                <a:avLst/>
              </a:prstGeom>
              <a:solidFill>
                <a:srgbClr val="EEBE00"/>
              </a:solidFill>
              <a:ln w="9525">
                <a:noFill/>
                <a:miter lim="800000"/>
                <a:headEnd/>
                <a:tailEnd/>
              </a:ln>
            </p:spPr>
            <p:txBody>
              <a:bodyPr/>
              <a:lstStyle/>
              <a:p>
                <a:endParaRPr lang="de-DE"/>
              </a:p>
            </p:txBody>
          </p:sp>
          <p:sp>
            <p:nvSpPr>
              <p:cNvPr id="796" name="Rectangle 642"/>
              <p:cNvSpPr>
                <a:spLocks noChangeArrowheads="1"/>
              </p:cNvSpPr>
              <p:nvPr/>
            </p:nvSpPr>
            <p:spPr bwMode="auto">
              <a:xfrm>
                <a:off x="3274" y="2494"/>
                <a:ext cx="6" cy="910"/>
              </a:xfrm>
              <a:prstGeom prst="rect">
                <a:avLst/>
              </a:prstGeom>
              <a:solidFill>
                <a:srgbClr val="E5B700"/>
              </a:solidFill>
              <a:ln w="9525">
                <a:noFill/>
                <a:miter lim="800000"/>
                <a:headEnd/>
                <a:tailEnd/>
              </a:ln>
            </p:spPr>
            <p:txBody>
              <a:bodyPr/>
              <a:lstStyle/>
              <a:p>
                <a:endParaRPr lang="de-DE"/>
              </a:p>
            </p:txBody>
          </p:sp>
          <p:sp>
            <p:nvSpPr>
              <p:cNvPr id="797" name="Rectangle 643"/>
              <p:cNvSpPr>
                <a:spLocks noChangeArrowheads="1"/>
              </p:cNvSpPr>
              <p:nvPr/>
            </p:nvSpPr>
            <p:spPr bwMode="auto">
              <a:xfrm>
                <a:off x="3280" y="2494"/>
                <a:ext cx="5" cy="910"/>
              </a:xfrm>
              <a:prstGeom prst="rect">
                <a:avLst/>
              </a:prstGeom>
              <a:solidFill>
                <a:srgbClr val="DBAF00"/>
              </a:solidFill>
              <a:ln w="9525">
                <a:noFill/>
                <a:miter lim="800000"/>
                <a:headEnd/>
                <a:tailEnd/>
              </a:ln>
            </p:spPr>
            <p:txBody>
              <a:bodyPr/>
              <a:lstStyle/>
              <a:p>
                <a:endParaRPr lang="de-DE"/>
              </a:p>
            </p:txBody>
          </p:sp>
          <p:sp>
            <p:nvSpPr>
              <p:cNvPr id="798" name="Rectangle 644"/>
              <p:cNvSpPr>
                <a:spLocks noChangeArrowheads="1"/>
              </p:cNvSpPr>
              <p:nvPr/>
            </p:nvSpPr>
            <p:spPr bwMode="auto">
              <a:xfrm>
                <a:off x="3285" y="2494"/>
                <a:ext cx="6" cy="910"/>
              </a:xfrm>
              <a:prstGeom prst="rect">
                <a:avLst/>
              </a:prstGeom>
              <a:solidFill>
                <a:srgbClr val="CEA400"/>
              </a:solidFill>
              <a:ln w="9525">
                <a:noFill/>
                <a:miter lim="800000"/>
                <a:headEnd/>
                <a:tailEnd/>
              </a:ln>
            </p:spPr>
            <p:txBody>
              <a:bodyPr/>
              <a:lstStyle/>
              <a:p>
                <a:endParaRPr lang="de-DE"/>
              </a:p>
            </p:txBody>
          </p:sp>
          <p:sp>
            <p:nvSpPr>
              <p:cNvPr id="799" name="Rectangle 645"/>
              <p:cNvSpPr>
                <a:spLocks noChangeArrowheads="1"/>
              </p:cNvSpPr>
              <p:nvPr/>
            </p:nvSpPr>
            <p:spPr bwMode="auto">
              <a:xfrm>
                <a:off x="3291" y="2494"/>
                <a:ext cx="6" cy="910"/>
              </a:xfrm>
              <a:prstGeom prst="rect">
                <a:avLst/>
              </a:prstGeom>
              <a:solidFill>
                <a:srgbClr val="C09900"/>
              </a:solidFill>
              <a:ln w="9525">
                <a:noFill/>
                <a:miter lim="800000"/>
                <a:headEnd/>
                <a:tailEnd/>
              </a:ln>
            </p:spPr>
            <p:txBody>
              <a:bodyPr/>
              <a:lstStyle/>
              <a:p>
                <a:endParaRPr lang="de-DE"/>
              </a:p>
            </p:txBody>
          </p:sp>
          <p:sp>
            <p:nvSpPr>
              <p:cNvPr id="800" name="Rectangle 646"/>
              <p:cNvSpPr>
                <a:spLocks noChangeArrowheads="1"/>
              </p:cNvSpPr>
              <p:nvPr/>
            </p:nvSpPr>
            <p:spPr bwMode="auto">
              <a:xfrm>
                <a:off x="3297" y="2494"/>
                <a:ext cx="6" cy="910"/>
              </a:xfrm>
              <a:prstGeom prst="rect">
                <a:avLst/>
              </a:prstGeom>
              <a:solidFill>
                <a:srgbClr val="B28E00"/>
              </a:solidFill>
              <a:ln w="9525">
                <a:noFill/>
                <a:miter lim="800000"/>
                <a:headEnd/>
                <a:tailEnd/>
              </a:ln>
            </p:spPr>
            <p:txBody>
              <a:bodyPr/>
              <a:lstStyle/>
              <a:p>
                <a:endParaRPr lang="de-DE"/>
              </a:p>
            </p:txBody>
          </p:sp>
          <p:sp>
            <p:nvSpPr>
              <p:cNvPr id="801" name="Rectangle 647"/>
              <p:cNvSpPr>
                <a:spLocks noChangeArrowheads="1"/>
              </p:cNvSpPr>
              <p:nvPr/>
            </p:nvSpPr>
            <p:spPr bwMode="auto">
              <a:xfrm>
                <a:off x="3303" y="2494"/>
                <a:ext cx="5" cy="910"/>
              </a:xfrm>
              <a:prstGeom prst="rect">
                <a:avLst/>
              </a:prstGeom>
              <a:solidFill>
                <a:srgbClr val="A48400"/>
              </a:solidFill>
              <a:ln w="9525">
                <a:noFill/>
                <a:miter lim="800000"/>
                <a:headEnd/>
                <a:tailEnd/>
              </a:ln>
            </p:spPr>
            <p:txBody>
              <a:bodyPr/>
              <a:lstStyle/>
              <a:p>
                <a:endParaRPr lang="de-DE"/>
              </a:p>
            </p:txBody>
          </p:sp>
          <p:sp>
            <p:nvSpPr>
              <p:cNvPr id="802" name="Rectangle 648"/>
              <p:cNvSpPr>
                <a:spLocks noChangeArrowheads="1"/>
              </p:cNvSpPr>
              <p:nvPr/>
            </p:nvSpPr>
            <p:spPr bwMode="auto">
              <a:xfrm>
                <a:off x="3308" y="2494"/>
                <a:ext cx="6" cy="910"/>
              </a:xfrm>
              <a:prstGeom prst="rect">
                <a:avLst/>
              </a:prstGeom>
              <a:solidFill>
                <a:srgbClr val="997A00"/>
              </a:solidFill>
              <a:ln w="9525">
                <a:noFill/>
                <a:miter lim="800000"/>
                <a:headEnd/>
                <a:tailEnd/>
              </a:ln>
            </p:spPr>
            <p:txBody>
              <a:bodyPr/>
              <a:lstStyle/>
              <a:p>
                <a:endParaRPr lang="de-DE"/>
              </a:p>
            </p:txBody>
          </p:sp>
          <p:sp>
            <p:nvSpPr>
              <p:cNvPr id="803" name="Rectangle 649"/>
              <p:cNvSpPr>
                <a:spLocks noChangeArrowheads="1"/>
              </p:cNvSpPr>
              <p:nvPr/>
            </p:nvSpPr>
            <p:spPr bwMode="auto">
              <a:xfrm>
                <a:off x="3314" y="2494"/>
                <a:ext cx="6" cy="910"/>
              </a:xfrm>
              <a:prstGeom prst="rect">
                <a:avLst/>
              </a:prstGeom>
              <a:solidFill>
                <a:srgbClr val="907300"/>
              </a:solidFill>
              <a:ln w="9525">
                <a:noFill/>
                <a:miter lim="800000"/>
                <a:headEnd/>
                <a:tailEnd/>
              </a:ln>
            </p:spPr>
            <p:txBody>
              <a:bodyPr/>
              <a:lstStyle/>
              <a:p>
                <a:endParaRPr lang="de-DE"/>
              </a:p>
            </p:txBody>
          </p:sp>
          <p:sp>
            <p:nvSpPr>
              <p:cNvPr id="804" name="Rectangle 650"/>
              <p:cNvSpPr>
                <a:spLocks noChangeArrowheads="1"/>
              </p:cNvSpPr>
              <p:nvPr/>
            </p:nvSpPr>
            <p:spPr bwMode="auto">
              <a:xfrm>
                <a:off x="3320" y="2494"/>
                <a:ext cx="6" cy="910"/>
              </a:xfrm>
              <a:prstGeom prst="rect">
                <a:avLst/>
              </a:prstGeom>
              <a:solidFill>
                <a:srgbClr val="896D00"/>
              </a:solidFill>
              <a:ln w="9525">
                <a:noFill/>
                <a:miter lim="800000"/>
                <a:headEnd/>
                <a:tailEnd/>
              </a:ln>
            </p:spPr>
            <p:txBody>
              <a:bodyPr/>
              <a:lstStyle/>
              <a:p>
                <a:endParaRPr lang="de-DE"/>
              </a:p>
            </p:txBody>
          </p:sp>
          <p:sp>
            <p:nvSpPr>
              <p:cNvPr id="805" name="Rectangle 651"/>
              <p:cNvSpPr>
                <a:spLocks noChangeArrowheads="1"/>
              </p:cNvSpPr>
              <p:nvPr/>
            </p:nvSpPr>
            <p:spPr bwMode="auto">
              <a:xfrm>
                <a:off x="3326" y="2494"/>
                <a:ext cx="5" cy="910"/>
              </a:xfrm>
              <a:prstGeom prst="rect">
                <a:avLst/>
              </a:prstGeom>
              <a:solidFill>
                <a:srgbClr val="836900"/>
              </a:solidFill>
              <a:ln w="9525">
                <a:noFill/>
                <a:miter lim="800000"/>
                <a:headEnd/>
                <a:tailEnd/>
              </a:ln>
            </p:spPr>
            <p:txBody>
              <a:bodyPr/>
              <a:lstStyle/>
              <a:p>
                <a:endParaRPr lang="de-DE"/>
              </a:p>
            </p:txBody>
          </p:sp>
        </p:grpSp>
        <p:sp>
          <p:nvSpPr>
            <p:cNvPr id="21" name="Rectangle 653"/>
            <p:cNvSpPr>
              <a:spLocks noChangeArrowheads="1"/>
            </p:cNvSpPr>
            <p:nvPr/>
          </p:nvSpPr>
          <p:spPr bwMode="auto">
            <a:xfrm>
              <a:off x="3165" y="2494"/>
              <a:ext cx="166" cy="910"/>
            </a:xfrm>
            <a:prstGeom prst="rect">
              <a:avLst/>
            </a:prstGeom>
            <a:noFill/>
            <a:ln w="9525">
              <a:solidFill>
                <a:srgbClr val="030875"/>
              </a:solidFill>
              <a:miter lim="800000"/>
              <a:headEnd/>
              <a:tailEnd/>
            </a:ln>
          </p:spPr>
          <p:txBody>
            <a:bodyPr/>
            <a:lstStyle/>
            <a:p>
              <a:endParaRPr lang="de-DE"/>
            </a:p>
          </p:txBody>
        </p:sp>
        <p:grpSp>
          <p:nvGrpSpPr>
            <p:cNvPr id="22" name="Group 682"/>
            <p:cNvGrpSpPr>
              <a:grpSpLocks/>
            </p:cNvGrpSpPr>
            <p:nvPr/>
          </p:nvGrpSpPr>
          <p:grpSpPr bwMode="auto">
            <a:xfrm>
              <a:off x="3447" y="2465"/>
              <a:ext cx="161" cy="939"/>
              <a:chOff x="3447" y="2465"/>
              <a:chExt cx="161" cy="939"/>
            </a:xfrm>
          </p:grpSpPr>
          <p:sp>
            <p:nvSpPr>
              <p:cNvPr id="749" name="Rectangle 654"/>
              <p:cNvSpPr>
                <a:spLocks noChangeArrowheads="1"/>
              </p:cNvSpPr>
              <p:nvPr/>
            </p:nvSpPr>
            <p:spPr bwMode="auto">
              <a:xfrm>
                <a:off x="3447" y="2465"/>
                <a:ext cx="5" cy="939"/>
              </a:xfrm>
              <a:prstGeom prst="rect">
                <a:avLst/>
              </a:prstGeom>
              <a:solidFill>
                <a:srgbClr val="846A00"/>
              </a:solidFill>
              <a:ln w="9525">
                <a:noFill/>
                <a:miter lim="800000"/>
                <a:headEnd/>
                <a:tailEnd/>
              </a:ln>
            </p:spPr>
            <p:txBody>
              <a:bodyPr/>
              <a:lstStyle/>
              <a:p>
                <a:endParaRPr lang="de-DE"/>
              </a:p>
            </p:txBody>
          </p:sp>
          <p:sp>
            <p:nvSpPr>
              <p:cNvPr id="750" name="Rectangle 655"/>
              <p:cNvSpPr>
                <a:spLocks noChangeArrowheads="1"/>
              </p:cNvSpPr>
              <p:nvPr/>
            </p:nvSpPr>
            <p:spPr bwMode="auto">
              <a:xfrm>
                <a:off x="3452" y="2465"/>
                <a:ext cx="6" cy="939"/>
              </a:xfrm>
              <a:prstGeom prst="rect">
                <a:avLst/>
              </a:prstGeom>
              <a:solidFill>
                <a:srgbClr val="896E00"/>
              </a:solidFill>
              <a:ln w="9525">
                <a:noFill/>
                <a:miter lim="800000"/>
                <a:headEnd/>
                <a:tailEnd/>
              </a:ln>
            </p:spPr>
            <p:txBody>
              <a:bodyPr/>
              <a:lstStyle/>
              <a:p>
                <a:endParaRPr lang="de-DE"/>
              </a:p>
            </p:txBody>
          </p:sp>
          <p:sp>
            <p:nvSpPr>
              <p:cNvPr id="751" name="Rectangle 656"/>
              <p:cNvSpPr>
                <a:spLocks noChangeArrowheads="1"/>
              </p:cNvSpPr>
              <p:nvPr/>
            </p:nvSpPr>
            <p:spPr bwMode="auto">
              <a:xfrm>
                <a:off x="3458" y="2465"/>
                <a:ext cx="6" cy="939"/>
              </a:xfrm>
              <a:prstGeom prst="rect">
                <a:avLst/>
              </a:prstGeom>
              <a:solidFill>
                <a:srgbClr val="907300"/>
              </a:solidFill>
              <a:ln w="9525">
                <a:noFill/>
                <a:miter lim="800000"/>
                <a:headEnd/>
                <a:tailEnd/>
              </a:ln>
            </p:spPr>
            <p:txBody>
              <a:bodyPr/>
              <a:lstStyle/>
              <a:p>
                <a:endParaRPr lang="de-DE"/>
              </a:p>
            </p:txBody>
          </p:sp>
          <p:sp>
            <p:nvSpPr>
              <p:cNvPr id="752" name="Rectangle 657"/>
              <p:cNvSpPr>
                <a:spLocks noChangeArrowheads="1"/>
              </p:cNvSpPr>
              <p:nvPr/>
            </p:nvSpPr>
            <p:spPr bwMode="auto">
              <a:xfrm>
                <a:off x="3464" y="2465"/>
                <a:ext cx="6" cy="939"/>
              </a:xfrm>
              <a:prstGeom prst="rect">
                <a:avLst/>
              </a:prstGeom>
              <a:solidFill>
                <a:srgbClr val="9A7C00"/>
              </a:solidFill>
              <a:ln w="9525">
                <a:noFill/>
                <a:miter lim="800000"/>
                <a:headEnd/>
                <a:tailEnd/>
              </a:ln>
            </p:spPr>
            <p:txBody>
              <a:bodyPr/>
              <a:lstStyle/>
              <a:p>
                <a:endParaRPr lang="de-DE"/>
              </a:p>
            </p:txBody>
          </p:sp>
          <p:sp>
            <p:nvSpPr>
              <p:cNvPr id="753" name="Rectangle 658"/>
              <p:cNvSpPr>
                <a:spLocks noChangeArrowheads="1"/>
              </p:cNvSpPr>
              <p:nvPr/>
            </p:nvSpPr>
            <p:spPr bwMode="auto">
              <a:xfrm>
                <a:off x="3470" y="2465"/>
                <a:ext cx="5" cy="939"/>
              </a:xfrm>
              <a:prstGeom prst="rect">
                <a:avLst/>
              </a:prstGeom>
              <a:solidFill>
                <a:srgbClr val="A78500"/>
              </a:solidFill>
              <a:ln w="9525">
                <a:noFill/>
                <a:miter lim="800000"/>
                <a:headEnd/>
                <a:tailEnd/>
              </a:ln>
            </p:spPr>
            <p:txBody>
              <a:bodyPr/>
              <a:lstStyle/>
              <a:p>
                <a:endParaRPr lang="de-DE"/>
              </a:p>
            </p:txBody>
          </p:sp>
          <p:sp>
            <p:nvSpPr>
              <p:cNvPr id="754" name="Rectangle 659"/>
              <p:cNvSpPr>
                <a:spLocks noChangeArrowheads="1"/>
              </p:cNvSpPr>
              <p:nvPr/>
            </p:nvSpPr>
            <p:spPr bwMode="auto">
              <a:xfrm>
                <a:off x="3475" y="2465"/>
                <a:ext cx="6" cy="939"/>
              </a:xfrm>
              <a:prstGeom prst="rect">
                <a:avLst/>
              </a:prstGeom>
              <a:solidFill>
                <a:srgbClr val="B49000"/>
              </a:solidFill>
              <a:ln w="9525">
                <a:noFill/>
                <a:miter lim="800000"/>
                <a:headEnd/>
                <a:tailEnd/>
              </a:ln>
            </p:spPr>
            <p:txBody>
              <a:bodyPr/>
              <a:lstStyle/>
              <a:p>
                <a:endParaRPr lang="de-DE"/>
              </a:p>
            </p:txBody>
          </p:sp>
          <p:sp>
            <p:nvSpPr>
              <p:cNvPr id="755" name="Rectangle 660"/>
              <p:cNvSpPr>
                <a:spLocks noChangeArrowheads="1"/>
              </p:cNvSpPr>
              <p:nvPr/>
            </p:nvSpPr>
            <p:spPr bwMode="auto">
              <a:xfrm>
                <a:off x="3481" y="2465"/>
                <a:ext cx="6" cy="939"/>
              </a:xfrm>
              <a:prstGeom prst="rect">
                <a:avLst/>
              </a:prstGeom>
              <a:solidFill>
                <a:srgbClr val="C39C00"/>
              </a:solidFill>
              <a:ln w="9525">
                <a:noFill/>
                <a:miter lim="800000"/>
                <a:headEnd/>
                <a:tailEnd/>
              </a:ln>
            </p:spPr>
            <p:txBody>
              <a:bodyPr/>
              <a:lstStyle/>
              <a:p>
                <a:endParaRPr lang="de-DE"/>
              </a:p>
            </p:txBody>
          </p:sp>
          <p:sp>
            <p:nvSpPr>
              <p:cNvPr id="756" name="Rectangle 661"/>
              <p:cNvSpPr>
                <a:spLocks noChangeArrowheads="1"/>
              </p:cNvSpPr>
              <p:nvPr/>
            </p:nvSpPr>
            <p:spPr bwMode="auto">
              <a:xfrm>
                <a:off x="3487" y="2465"/>
                <a:ext cx="6" cy="939"/>
              </a:xfrm>
              <a:prstGeom prst="rect">
                <a:avLst/>
              </a:prstGeom>
              <a:solidFill>
                <a:srgbClr val="D1A700"/>
              </a:solidFill>
              <a:ln w="9525">
                <a:noFill/>
                <a:miter lim="800000"/>
                <a:headEnd/>
                <a:tailEnd/>
              </a:ln>
            </p:spPr>
            <p:txBody>
              <a:bodyPr/>
              <a:lstStyle/>
              <a:p>
                <a:endParaRPr lang="de-DE"/>
              </a:p>
            </p:txBody>
          </p:sp>
          <p:sp>
            <p:nvSpPr>
              <p:cNvPr id="757" name="Rectangle 662"/>
              <p:cNvSpPr>
                <a:spLocks noChangeArrowheads="1"/>
              </p:cNvSpPr>
              <p:nvPr/>
            </p:nvSpPr>
            <p:spPr bwMode="auto">
              <a:xfrm>
                <a:off x="3493" y="2465"/>
                <a:ext cx="5" cy="939"/>
              </a:xfrm>
              <a:prstGeom prst="rect">
                <a:avLst/>
              </a:prstGeom>
              <a:solidFill>
                <a:srgbClr val="DEB100"/>
              </a:solidFill>
              <a:ln w="9525">
                <a:noFill/>
                <a:miter lim="800000"/>
                <a:headEnd/>
                <a:tailEnd/>
              </a:ln>
            </p:spPr>
            <p:txBody>
              <a:bodyPr/>
              <a:lstStyle/>
              <a:p>
                <a:endParaRPr lang="de-DE"/>
              </a:p>
            </p:txBody>
          </p:sp>
          <p:sp>
            <p:nvSpPr>
              <p:cNvPr id="758" name="Rectangle 663"/>
              <p:cNvSpPr>
                <a:spLocks noChangeArrowheads="1"/>
              </p:cNvSpPr>
              <p:nvPr/>
            </p:nvSpPr>
            <p:spPr bwMode="auto">
              <a:xfrm>
                <a:off x="3498" y="2465"/>
                <a:ext cx="6" cy="939"/>
              </a:xfrm>
              <a:prstGeom prst="rect">
                <a:avLst/>
              </a:prstGeom>
              <a:solidFill>
                <a:srgbClr val="E8BA00"/>
              </a:solidFill>
              <a:ln w="9525">
                <a:noFill/>
                <a:miter lim="800000"/>
                <a:headEnd/>
                <a:tailEnd/>
              </a:ln>
            </p:spPr>
            <p:txBody>
              <a:bodyPr/>
              <a:lstStyle/>
              <a:p>
                <a:endParaRPr lang="de-DE"/>
              </a:p>
            </p:txBody>
          </p:sp>
          <p:sp>
            <p:nvSpPr>
              <p:cNvPr id="759" name="Rectangle 664"/>
              <p:cNvSpPr>
                <a:spLocks noChangeArrowheads="1"/>
              </p:cNvSpPr>
              <p:nvPr/>
            </p:nvSpPr>
            <p:spPr bwMode="auto">
              <a:xfrm>
                <a:off x="3504" y="2465"/>
                <a:ext cx="6" cy="939"/>
              </a:xfrm>
              <a:prstGeom prst="rect">
                <a:avLst/>
              </a:prstGeom>
              <a:solidFill>
                <a:srgbClr val="F1C100"/>
              </a:solidFill>
              <a:ln w="9525">
                <a:noFill/>
                <a:miter lim="800000"/>
                <a:headEnd/>
                <a:tailEnd/>
              </a:ln>
            </p:spPr>
            <p:txBody>
              <a:bodyPr/>
              <a:lstStyle/>
              <a:p>
                <a:endParaRPr lang="de-DE"/>
              </a:p>
            </p:txBody>
          </p:sp>
          <p:sp>
            <p:nvSpPr>
              <p:cNvPr id="760" name="Rectangle 665"/>
              <p:cNvSpPr>
                <a:spLocks noChangeArrowheads="1"/>
              </p:cNvSpPr>
              <p:nvPr/>
            </p:nvSpPr>
            <p:spPr bwMode="auto">
              <a:xfrm>
                <a:off x="3510" y="2465"/>
                <a:ext cx="6" cy="939"/>
              </a:xfrm>
              <a:prstGeom prst="rect">
                <a:avLst/>
              </a:prstGeom>
              <a:solidFill>
                <a:srgbClr val="F7C600"/>
              </a:solidFill>
              <a:ln w="9525">
                <a:noFill/>
                <a:miter lim="800000"/>
                <a:headEnd/>
                <a:tailEnd/>
              </a:ln>
            </p:spPr>
            <p:txBody>
              <a:bodyPr/>
              <a:lstStyle/>
              <a:p>
                <a:endParaRPr lang="de-DE"/>
              </a:p>
            </p:txBody>
          </p:sp>
          <p:sp>
            <p:nvSpPr>
              <p:cNvPr id="761" name="Rectangle 666"/>
              <p:cNvSpPr>
                <a:spLocks noChangeArrowheads="1"/>
              </p:cNvSpPr>
              <p:nvPr/>
            </p:nvSpPr>
            <p:spPr bwMode="auto">
              <a:xfrm>
                <a:off x="3516" y="2465"/>
                <a:ext cx="5" cy="939"/>
              </a:xfrm>
              <a:prstGeom prst="rect">
                <a:avLst/>
              </a:prstGeom>
              <a:solidFill>
                <a:srgbClr val="FBC900"/>
              </a:solidFill>
              <a:ln w="9525">
                <a:noFill/>
                <a:miter lim="800000"/>
                <a:headEnd/>
                <a:tailEnd/>
              </a:ln>
            </p:spPr>
            <p:txBody>
              <a:bodyPr/>
              <a:lstStyle/>
              <a:p>
                <a:endParaRPr lang="de-DE"/>
              </a:p>
            </p:txBody>
          </p:sp>
          <p:sp>
            <p:nvSpPr>
              <p:cNvPr id="762" name="Rectangle 667"/>
              <p:cNvSpPr>
                <a:spLocks noChangeArrowheads="1"/>
              </p:cNvSpPr>
              <p:nvPr/>
            </p:nvSpPr>
            <p:spPr bwMode="auto">
              <a:xfrm>
                <a:off x="3521" y="2465"/>
                <a:ext cx="6" cy="939"/>
              </a:xfrm>
              <a:prstGeom prst="rect">
                <a:avLst/>
              </a:prstGeom>
              <a:solidFill>
                <a:srgbClr val="FFCC00"/>
              </a:solidFill>
              <a:ln w="9525">
                <a:noFill/>
                <a:miter lim="800000"/>
                <a:headEnd/>
                <a:tailEnd/>
              </a:ln>
            </p:spPr>
            <p:txBody>
              <a:bodyPr/>
              <a:lstStyle/>
              <a:p>
                <a:endParaRPr lang="de-DE"/>
              </a:p>
            </p:txBody>
          </p:sp>
          <p:sp>
            <p:nvSpPr>
              <p:cNvPr id="763" name="Rectangle 668"/>
              <p:cNvSpPr>
                <a:spLocks noChangeArrowheads="1"/>
              </p:cNvSpPr>
              <p:nvPr/>
            </p:nvSpPr>
            <p:spPr bwMode="auto">
              <a:xfrm>
                <a:off x="3527" y="2465"/>
                <a:ext cx="6" cy="939"/>
              </a:xfrm>
              <a:prstGeom prst="rect">
                <a:avLst/>
              </a:prstGeom>
              <a:solidFill>
                <a:srgbClr val="FFCC00"/>
              </a:solidFill>
              <a:ln w="9525">
                <a:noFill/>
                <a:miter lim="800000"/>
                <a:headEnd/>
                <a:tailEnd/>
              </a:ln>
            </p:spPr>
            <p:txBody>
              <a:bodyPr/>
              <a:lstStyle/>
              <a:p>
                <a:endParaRPr lang="de-DE"/>
              </a:p>
            </p:txBody>
          </p:sp>
          <p:sp>
            <p:nvSpPr>
              <p:cNvPr id="764" name="Rectangle 669"/>
              <p:cNvSpPr>
                <a:spLocks noChangeArrowheads="1"/>
              </p:cNvSpPr>
              <p:nvPr/>
            </p:nvSpPr>
            <p:spPr bwMode="auto">
              <a:xfrm>
                <a:off x="3533" y="2465"/>
                <a:ext cx="6" cy="939"/>
              </a:xfrm>
              <a:prstGeom prst="rect">
                <a:avLst/>
              </a:prstGeom>
              <a:solidFill>
                <a:srgbClr val="FBC900"/>
              </a:solidFill>
              <a:ln w="9525">
                <a:noFill/>
                <a:miter lim="800000"/>
                <a:headEnd/>
                <a:tailEnd/>
              </a:ln>
            </p:spPr>
            <p:txBody>
              <a:bodyPr/>
              <a:lstStyle/>
              <a:p>
                <a:endParaRPr lang="de-DE"/>
              </a:p>
            </p:txBody>
          </p:sp>
          <p:sp>
            <p:nvSpPr>
              <p:cNvPr id="765" name="Rectangle 670"/>
              <p:cNvSpPr>
                <a:spLocks noChangeArrowheads="1"/>
              </p:cNvSpPr>
              <p:nvPr/>
            </p:nvSpPr>
            <p:spPr bwMode="auto">
              <a:xfrm>
                <a:off x="3539" y="2465"/>
                <a:ext cx="6" cy="939"/>
              </a:xfrm>
              <a:prstGeom prst="rect">
                <a:avLst/>
              </a:prstGeom>
              <a:solidFill>
                <a:srgbClr val="F7C600"/>
              </a:solidFill>
              <a:ln w="9525">
                <a:noFill/>
                <a:miter lim="800000"/>
                <a:headEnd/>
                <a:tailEnd/>
              </a:ln>
            </p:spPr>
            <p:txBody>
              <a:bodyPr/>
              <a:lstStyle/>
              <a:p>
                <a:endParaRPr lang="de-DE"/>
              </a:p>
            </p:txBody>
          </p:sp>
          <p:sp>
            <p:nvSpPr>
              <p:cNvPr id="766" name="Rectangle 671"/>
              <p:cNvSpPr>
                <a:spLocks noChangeArrowheads="1"/>
              </p:cNvSpPr>
              <p:nvPr/>
            </p:nvSpPr>
            <p:spPr bwMode="auto">
              <a:xfrm>
                <a:off x="3545" y="2465"/>
                <a:ext cx="5" cy="939"/>
              </a:xfrm>
              <a:prstGeom prst="rect">
                <a:avLst/>
              </a:prstGeom>
              <a:solidFill>
                <a:srgbClr val="F1C000"/>
              </a:solidFill>
              <a:ln w="9525">
                <a:noFill/>
                <a:miter lim="800000"/>
                <a:headEnd/>
                <a:tailEnd/>
              </a:ln>
            </p:spPr>
            <p:txBody>
              <a:bodyPr/>
              <a:lstStyle/>
              <a:p>
                <a:endParaRPr lang="de-DE"/>
              </a:p>
            </p:txBody>
          </p:sp>
          <p:sp>
            <p:nvSpPr>
              <p:cNvPr id="767" name="Rectangle 672"/>
              <p:cNvSpPr>
                <a:spLocks noChangeArrowheads="1"/>
              </p:cNvSpPr>
              <p:nvPr/>
            </p:nvSpPr>
            <p:spPr bwMode="auto">
              <a:xfrm>
                <a:off x="3550" y="2465"/>
                <a:ext cx="6" cy="939"/>
              </a:xfrm>
              <a:prstGeom prst="rect">
                <a:avLst/>
              </a:prstGeom>
              <a:solidFill>
                <a:srgbClr val="E8BA00"/>
              </a:solidFill>
              <a:ln w="9525">
                <a:noFill/>
                <a:miter lim="800000"/>
                <a:headEnd/>
                <a:tailEnd/>
              </a:ln>
            </p:spPr>
            <p:txBody>
              <a:bodyPr/>
              <a:lstStyle/>
              <a:p>
                <a:endParaRPr lang="de-DE"/>
              </a:p>
            </p:txBody>
          </p:sp>
          <p:sp>
            <p:nvSpPr>
              <p:cNvPr id="768" name="Rectangle 673"/>
              <p:cNvSpPr>
                <a:spLocks noChangeArrowheads="1"/>
              </p:cNvSpPr>
              <p:nvPr/>
            </p:nvSpPr>
            <p:spPr bwMode="auto">
              <a:xfrm>
                <a:off x="3556" y="2465"/>
                <a:ext cx="6" cy="939"/>
              </a:xfrm>
              <a:prstGeom prst="rect">
                <a:avLst/>
              </a:prstGeom>
              <a:solidFill>
                <a:srgbClr val="DEB100"/>
              </a:solidFill>
              <a:ln w="9525">
                <a:noFill/>
                <a:miter lim="800000"/>
                <a:headEnd/>
                <a:tailEnd/>
              </a:ln>
            </p:spPr>
            <p:txBody>
              <a:bodyPr/>
              <a:lstStyle/>
              <a:p>
                <a:endParaRPr lang="de-DE"/>
              </a:p>
            </p:txBody>
          </p:sp>
          <p:sp>
            <p:nvSpPr>
              <p:cNvPr id="769" name="Rectangle 674"/>
              <p:cNvSpPr>
                <a:spLocks noChangeArrowheads="1"/>
              </p:cNvSpPr>
              <p:nvPr/>
            </p:nvSpPr>
            <p:spPr bwMode="auto">
              <a:xfrm>
                <a:off x="3562" y="2465"/>
                <a:ext cx="6" cy="939"/>
              </a:xfrm>
              <a:prstGeom prst="rect">
                <a:avLst/>
              </a:prstGeom>
              <a:solidFill>
                <a:srgbClr val="D1A700"/>
              </a:solidFill>
              <a:ln w="9525">
                <a:noFill/>
                <a:miter lim="800000"/>
                <a:headEnd/>
                <a:tailEnd/>
              </a:ln>
            </p:spPr>
            <p:txBody>
              <a:bodyPr/>
              <a:lstStyle/>
              <a:p>
                <a:endParaRPr lang="de-DE"/>
              </a:p>
            </p:txBody>
          </p:sp>
          <p:sp>
            <p:nvSpPr>
              <p:cNvPr id="770" name="Rectangle 675"/>
              <p:cNvSpPr>
                <a:spLocks noChangeArrowheads="1"/>
              </p:cNvSpPr>
              <p:nvPr/>
            </p:nvSpPr>
            <p:spPr bwMode="auto">
              <a:xfrm>
                <a:off x="3568" y="2465"/>
                <a:ext cx="5" cy="939"/>
              </a:xfrm>
              <a:prstGeom prst="rect">
                <a:avLst/>
              </a:prstGeom>
              <a:solidFill>
                <a:srgbClr val="C39C00"/>
              </a:solidFill>
              <a:ln w="9525">
                <a:noFill/>
                <a:miter lim="800000"/>
                <a:headEnd/>
                <a:tailEnd/>
              </a:ln>
            </p:spPr>
            <p:txBody>
              <a:bodyPr/>
              <a:lstStyle/>
              <a:p>
                <a:endParaRPr lang="de-DE"/>
              </a:p>
            </p:txBody>
          </p:sp>
          <p:sp>
            <p:nvSpPr>
              <p:cNvPr id="771" name="Rectangle 676"/>
              <p:cNvSpPr>
                <a:spLocks noChangeArrowheads="1"/>
              </p:cNvSpPr>
              <p:nvPr/>
            </p:nvSpPr>
            <p:spPr bwMode="auto">
              <a:xfrm>
                <a:off x="3573" y="2465"/>
                <a:ext cx="6" cy="939"/>
              </a:xfrm>
              <a:prstGeom prst="rect">
                <a:avLst/>
              </a:prstGeom>
              <a:solidFill>
                <a:srgbClr val="B49000"/>
              </a:solidFill>
              <a:ln w="9525">
                <a:noFill/>
                <a:miter lim="800000"/>
                <a:headEnd/>
                <a:tailEnd/>
              </a:ln>
            </p:spPr>
            <p:txBody>
              <a:bodyPr/>
              <a:lstStyle/>
              <a:p>
                <a:endParaRPr lang="de-DE"/>
              </a:p>
            </p:txBody>
          </p:sp>
          <p:sp>
            <p:nvSpPr>
              <p:cNvPr id="772" name="Rectangle 677"/>
              <p:cNvSpPr>
                <a:spLocks noChangeArrowheads="1"/>
              </p:cNvSpPr>
              <p:nvPr/>
            </p:nvSpPr>
            <p:spPr bwMode="auto">
              <a:xfrm>
                <a:off x="3579" y="2465"/>
                <a:ext cx="6" cy="939"/>
              </a:xfrm>
              <a:prstGeom prst="rect">
                <a:avLst/>
              </a:prstGeom>
              <a:solidFill>
                <a:srgbClr val="A78500"/>
              </a:solidFill>
              <a:ln w="9525">
                <a:noFill/>
                <a:miter lim="800000"/>
                <a:headEnd/>
                <a:tailEnd/>
              </a:ln>
            </p:spPr>
            <p:txBody>
              <a:bodyPr/>
              <a:lstStyle/>
              <a:p>
                <a:endParaRPr lang="de-DE"/>
              </a:p>
            </p:txBody>
          </p:sp>
          <p:sp>
            <p:nvSpPr>
              <p:cNvPr id="773" name="Rectangle 678"/>
              <p:cNvSpPr>
                <a:spLocks noChangeArrowheads="1"/>
              </p:cNvSpPr>
              <p:nvPr/>
            </p:nvSpPr>
            <p:spPr bwMode="auto">
              <a:xfrm>
                <a:off x="3585" y="2465"/>
                <a:ext cx="6" cy="939"/>
              </a:xfrm>
              <a:prstGeom prst="rect">
                <a:avLst/>
              </a:prstGeom>
              <a:solidFill>
                <a:srgbClr val="9A7B00"/>
              </a:solidFill>
              <a:ln w="9525">
                <a:noFill/>
                <a:miter lim="800000"/>
                <a:headEnd/>
                <a:tailEnd/>
              </a:ln>
            </p:spPr>
            <p:txBody>
              <a:bodyPr/>
              <a:lstStyle/>
              <a:p>
                <a:endParaRPr lang="de-DE"/>
              </a:p>
            </p:txBody>
          </p:sp>
          <p:sp>
            <p:nvSpPr>
              <p:cNvPr id="774" name="Rectangle 679"/>
              <p:cNvSpPr>
                <a:spLocks noChangeArrowheads="1"/>
              </p:cNvSpPr>
              <p:nvPr/>
            </p:nvSpPr>
            <p:spPr bwMode="auto">
              <a:xfrm>
                <a:off x="3591" y="2465"/>
                <a:ext cx="5" cy="939"/>
              </a:xfrm>
              <a:prstGeom prst="rect">
                <a:avLst/>
              </a:prstGeom>
              <a:solidFill>
                <a:srgbClr val="907300"/>
              </a:solidFill>
              <a:ln w="9525">
                <a:noFill/>
                <a:miter lim="800000"/>
                <a:headEnd/>
                <a:tailEnd/>
              </a:ln>
            </p:spPr>
            <p:txBody>
              <a:bodyPr/>
              <a:lstStyle/>
              <a:p>
                <a:endParaRPr lang="de-DE"/>
              </a:p>
            </p:txBody>
          </p:sp>
          <p:sp>
            <p:nvSpPr>
              <p:cNvPr id="775" name="Rectangle 680"/>
              <p:cNvSpPr>
                <a:spLocks noChangeArrowheads="1"/>
              </p:cNvSpPr>
              <p:nvPr/>
            </p:nvSpPr>
            <p:spPr bwMode="auto">
              <a:xfrm>
                <a:off x="3596" y="2465"/>
                <a:ext cx="6" cy="939"/>
              </a:xfrm>
              <a:prstGeom prst="rect">
                <a:avLst/>
              </a:prstGeom>
              <a:solidFill>
                <a:srgbClr val="896E00"/>
              </a:solidFill>
              <a:ln w="9525">
                <a:noFill/>
                <a:miter lim="800000"/>
                <a:headEnd/>
                <a:tailEnd/>
              </a:ln>
            </p:spPr>
            <p:txBody>
              <a:bodyPr/>
              <a:lstStyle/>
              <a:p>
                <a:endParaRPr lang="de-DE"/>
              </a:p>
            </p:txBody>
          </p:sp>
          <p:sp>
            <p:nvSpPr>
              <p:cNvPr id="776" name="Rectangle 681"/>
              <p:cNvSpPr>
                <a:spLocks noChangeArrowheads="1"/>
              </p:cNvSpPr>
              <p:nvPr/>
            </p:nvSpPr>
            <p:spPr bwMode="auto">
              <a:xfrm>
                <a:off x="3602" y="2465"/>
                <a:ext cx="6" cy="939"/>
              </a:xfrm>
              <a:prstGeom prst="rect">
                <a:avLst/>
              </a:prstGeom>
              <a:solidFill>
                <a:srgbClr val="836900"/>
              </a:solidFill>
              <a:ln w="9525">
                <a:noFill/>
                <a:miter lim="800000"/>
                <a:headEnd/>
                <a:tailEnd/>
              </a:ln>
            </p:spPr>
            <p:txBody>
              <a:bodyPr/>
              <a:lstStyle/>
              <a:p>
                <a:endParaRPr lang="de-DE"/>
              </a:p>
            </p:txBody>
          </p:sp>
        </p:grpSp>
        <p:sp>
          <p:nvSpPr>
            <p:cNvPr id="23" name="Rectangle 683"/>
            <p:cNvSpPr>
              <a:spLocks noChangeArrowheads="1"/>
            </p:cNvSpPr>
            <p:nvPr/>
          </p:nvSpPr>
          <p:spPr bwMode="auto">
            <a:xfrm>
              <a:off x="3447" y="2465"/>
              <a:ext cx="161" cy="939"/>
            </a:xfrm>
            <a:prstGeom prst="rect">
              <a:avLst/>
            </a:prstGeom>
            <a:noFill/>
            <a:ln w="9525">
              <a:solidFill>
                <a:srgbClr val="030875"/>
              </a:solidFill>
              <a:miter lim="800000"/>
              <a:headEnd/>
              <a:tailEnd/>
            </a:ln>
          </p:spPr>
          <p:txBody>
            <a:bodyPr/>
            <a:lstStyle/>
            <a:p>
              <a:endParaRPr lang="de-DE"/>
            </a:p>
          </p:txBody>
        </p:sp>
        <p:grpSp>
          <p:nvGrpSpPr>
            <p:cNvPr id="24" name="Group 713"/>
            <p:cNvGrpSpPr>
              <a:grpSpLocks/>
            </p:cNvGrpSpPr>
            <p:nvPr/>
          </p:nvGrpSpPr>
          <p:grpSpPr bwMode="auto">
            <a:xfrm>
              <a:off x="3723" y="2459"/>
              <a:ext cx="167" cy="945"/>
              <a:chOff x="3723" y="2459"/>
              <a:chExt cx="167" cy="945"/>
            </a:xfrm>
          </p:grpSpPr>
          <p:sp>
            <p:nvSpPr>
              <p:cNvPr id="720" name="Rectangle 684"/>
              <p:cNvSpPr>
                <a:spLocks noChangeArrowheads="1"/>
              </p:cNvSpPr>
              <p:nvPr/>
            </p:nvSpPr>
            <p:spPr bwMode="auto">
              <a:xfrm>
                <a:off x="3723" y="2459"/>
                <a:ext cx="6" cy="945"/>
              </a:xfrm>
              <a:prstGeom prst="rect">
                <a:avLst/>
              </a:prstGeom>
              <a:solidFill>
                <a:srgbClr val="846A00"/>
              </a:solidFill>
              <a:ln w="9525">
                <a:noFill/>
                <a:miter lim="800000"/>
                <a:headEnd/>
                <a:tailEnd/>
              </a:ln>
            </p:spPr>
            <p:txBody>
              <a:bodyPr/>
              <a:lstStyle/>
              <a:p>
                <a:endParaRPr lang="de-DE"/>
              </a:p>
            </p:txBody>
          </p:sp>
          <p:sp>
            <p:nvSpPr>
              <p:cNvPr id="721" name="Rectangle 685"/>
              <p:cNvSpPr>
                <a:spLocks noChangeArrowheads="1"/>
              </p:cNvSpPr>
              <p:nvPr/>
            </p:nvSpPr>
            <p:spPr bwMode="auto">
              <a:xfrm>
                <a:off x="3729" y="2459"/>
                <a:ext cx="6" cy="945"/>
              </a:xfrm>
              <a:prstGeom prst="rect">
                <a:avLst/>
              </a:prstGeom>
              <a:solidFill>
                <a:srgbClr val="896D00"/>
              </a:solidFill>
              <a:ln w="9525">
                <a:noFill/>
                <a:miter lim="800000"/>
                <a:headEnd/>
                <a:tailEnd/>
              </a:ln>
            </p:spPr>
            <p:txBody>
              <a:bodyPr/>
              <a:lstStyle/>
              <a:p>
                <a:endParaRPr lang="de-DE"/>
              </a:p>
            </p:txBody>
          </p:sp>
          <p:sp>
            <p:nvSpPr>
              <p:cNvPr id="722" name="Rectangle 686"/>
              <p:cNvSpPr>
                <a:spLocks noChangeArrowheads="1"/>
              </p:cNvSpPr>
              <p:nvPr/>
            </p:nvSpPr>
            <p:spPr bwMode="auto">
              <a:xfrm>
                <a:off x="3735" y="2459"/>
                <a:ext cx="5" cy="945"/>
              </a:xfrm>
              <a:prstGeom prst="rect">
                <a:avLst/>
              </a:prstGeom>
              <a:solidFill>
                <a:srgbClr val="907300"/>
              </a:solidFill>
              <a:ln w="9525">
                <a:noFill/>
                <a:miter lim="800000"/>
                <a:headEnd/>
                <a:tailEnd/>
              </a:ln>
            </p:spPr>
            <p:txBody>
              <a:bodyPr/>
              <a:lstStyle/>
              <a:p>
                <a:endParaRPr lang="de-DE"/>
              </a:p>
            </p:txBody>
          </p:sp>
          <p:sp>
            <p:nvSpPr>
              <p:cNvPr id="723" name="Rectangle 687"/>
              <p:cNvSpPr>
                <a:spLocks noChangeArrowheads="1"/>
              </p:cNvSpPr>
              <p:nvPr/>
            </p:nvSpPr>
            <p:spPr bwMode="auto">
              <a:xfrm>
                <a:off x="3740" y="2459"/>
                <a:ext cx="6" cy="945"/>
              </a:xfrm>
              <a:prstGeom prst="rect">
                <a:avLst/>
              </a:prstGeom>
              <a:solidFill>
                <a:srgbClr val="997A00"/>
              </a:solidFill>
              <a:ln w="9525">
                <a:noFill/>
                <a:miter lim="800000"/>
                <a:headEnd/>
                <a:tailEnd/>
              </a:ln>
            </p:spPr>
            <p:txBody>
              <a:bodyPr/>
              <a:lstStyle/>
              <a:p>
                <a:endParaRPr lang="de-DE"/>
              </a:p>
            </p:txBody>
          </p:sp>
          <p:sp>
            <p:nvSpPr>
              <p:cNvPr id="724" name="Rectangle 688"/>
              <p:cNvSpPr>
                <a:spLocks noChangeArrowheads="1"/>
              </p:cNvSpPr>
              <p:nvPr/>
            </p:nvSpPr>
            <p:spPr bwMode="auto">
              <a:xfrm>
                <a:off x="3746" y="2459"/>
                <a:ext cx="6" cy="945"/>
              </a:xfrm>
              <a:prstGeom prst="rect">
                <a:avLst/>
              </a:prstGeom>
              <a:solidFill>
                <a:srgbClr val="A48400"/>
              </a:solidFill>
              <a:ln w="9525">
                <a:noFill/>
                <a:miter lim="800000"/>
                <a:headEnd/>
                <a:tailEnd/>
              </a:ln>
            </p:spPr>
            <p:txBody>
              <a:bodyPr/>
              <a:lstStyle/>
              <a:p>
                <a:endParaRPr lang="de-DE"/>
              </a:p>
            </p:txBody>
          </p:sp>
          <p:sp>
            <p:nvSpPr>
              <p:cNvPr id="725" name="Rectangle 689"/>
              <p:cNvSpPr>
                <a:spLocks noChangeArrowheads="1"/>
              </p:cNvSpPr>
              <p:nvPr/>
            </p:nvSpPr>
            <p:spPr bwMode="auto">
              <a:xfrm>
                <a:off x="3752" y="2459"/>
                <a:ext cx="6" cy="945"/>
              </a:xfrm>
              <a:prstGeom prst="rect">
                <a:avLst/>
              </a:prstGeom>
              <a:solidFill>
                <a:srgbClr val="B28E00"/>
              </a:solidFill>
              <a:ln w="9525">
                <a:noFill/>
                <a:miter lim="800000"/>
                <a:headEnd/>
                <a:tailEnd/>
              </a:ln>
            </p:spPr>
            <p:txBody>
              <a:bodyPr/>
              <a:lstStyle/>
              <a:p>
                <a:endParaRPr lang="de-DE"/>
              </a:p>
            </p:txBody>
          </p:sp>
          <p:sp>
            <p:nvSpPr>
              <p:cNvPr id="726" name="Rectangle 690"/>
              <p:cNvSpPr>
                <a:spLocks noChangeArrowheads="1"/>
              </p:cNvSpPr>
              <p:nvPr/>
            </p:nvSpPr>
            <p:spPr bwMode="auto">
              <a:xfrm>
                <a:off x="3758" y="2459"/>
                <a:ext cx="5" cy="945"/>
              </a:xfrm>
              <a:prstGeom prst="rect">
                <a:avLst/>
              </a:prstGeom>
              <a:solidFill>
                <a:srgbClr val="C09900"/>
              </a:solidFill>
              <a:ln w="9525">
                <a:noFill/>
                <a:miter lim="800000"/>
                <a:headEnd/>
                <a:tailEnd/>
              </a:ln>
            </p:spPr>
            <p:txBody>
              <a:bodyPr/>
              <a:lstStyle/>
              <a:p>
                <a:endParaRPr lang="de-DE"/>
              </a:p>
            </p:txBody>
          </p:sp>
          <p:sp>
            <p:nvSpPr>
              <p:cNvPr id="727" name="Rectangle 691"/>
              <p:cNvSpPr>
                <a:spLocks noChangeArrowheads="1"/>
              </p:cNvSpPr>
              <p:nvPr/>
            </p:nvSpPr>
            <p:spPr bwMode="auto">
              <a:xfrm>
                <a:off x="3763" y="2459"/>
                <a:ext cx="6" cy="945"/>
              </a:xfrm>
              <a:prstGeom prst="rect">
                <a:avLst/>
              </a:prstGeom>
              <a:solidFill>
                <a:srgbClr val="CEA400"/>
              </a:solidFill>
              <a:ln w="9525">
                <a:noFill/>
                <a:miter lim="800000"/>
                <a:headEnd/>
                <a:tailEnd/>
              </a:ln>
            </p:spPr>
            <p:txBody>
              <a:bodyPr/>
              <a:lstStyle/>
              <a:p>
                <a:endParaRPr lang="de-DE"/>
              </a:p>
            </p:txBody>
          </p:sp>
          <p:sp>
            <p:nvSpPr>
              <p:cNvPr id="728" name="Rectangle 692"/>
              <p:cNvSpPr>
                <a:spLocks noChangeArrowheads="1"/>
              </p:cNvSpPr>
              <p:nvPr/>
            </p:nvSpPr>
            <p:spPr bwMode="auto">
              <a:xfrm>
                <a:off x="3769" y="2459"/>
                <a:ext cx="6" cy="945"/>
              </a:xfrm>
              <a:prstGeom prst="rect">
                <a:avLst/>
              </a:prstGeom>
              <a:solidFill>
                <a:srgbClr val="DBAF00"/>
              </a:solidFill>
              <a:ln w="9525">
                <a:noFill/>
                <a:miter lim="800000"/>
                <a:headEnd/>
                <a:tailEnd/>
              </a:ln>
            </p:spPr>
            <p:txBody>
              <a:bodyPr/>
              <a:lstStyle/>
              <a:p>
                <a:endParaRPr lang="de-DE"/>
              </a:p>
            </p:txBody>
          </p:sp>
          <p:sp>
            <p:nvSpPr>
              <p:cNvPr id="729" name="Rectangle 693"/>
              <p:cNvSpPr>
                <a:spLocks noChangeArrowheads="1"/>
              </p:cNvSpPr>
              <p:nvPr/>
            </p:nvSpPr>
            <p:spPr bwMode="auto">
              <a:xfrm>
                <a:off x="3775" y="2459"/>
                <a:ext cx="6" cy="945"/>
              </a:xfrm>
              <a:prstGeom prst="rect">
                <a:avLst/>
              </a:prstGeom>
              <a:solidFill>
                <a:srgbClr val="E5B700"/>
              </a:solidFill>
              <a:ln w="9525">
                <a:noFill/>
                <a:miter lim="800000"/>
                <a:headEnd/>
                <a:tailEnd/>
              </a:ln>
            </p:spPr>
            <p:txBody>
              <a:bodyPr/>
              <a:lstStyle/>
              <a:p>
                <a:endParaRPr lang="de-DE"/>
              </a:p>
            </p:txBody>
          </p:sp>
          <p:sp>
            <p:nvSpPr>
              <p:cNvPr id="730" name="Rectangle 694"/>
              <p:cNvSpPr>
                <a:spLocks noChangeArrowheads="1"/>
              </p:cNvSpPr>
              <p:nvPr/>
            </p:nvSpPr>
            <p:spPr bwMode="auto">
              <a:xfrm>
                <a:off x="3781" y="2459"/>
                <a:ext cx="5" cy="945"/>
              </a:xfrm>
              <a:prstGeom prst="rect">
                <a:avLst/>
              </a:prstGeom>
              <a:solidFill>
                <a:srgbClr val="EEBE00"/>
              </a:solidFill>
              <a:ln w="9525">
                <a:noFill/>
                <a:miter lim="800000"/>
                <a:headEnd/>
                <a:tailEnd/>
              </a:ln>
            </p:spPr>
            <p:txBody>
              <a:bodyPr/>
              <a:lstStyle/>
              <a:p>
                <a:endParaRPr lang="de-DE"/>
              </a:p>
            </p:txBody>
          </p:sp>
          <p:sp>
            <p:nvSpPr>
              <p:cNvPr id="731" name="Rectangle 695"/>
              <p:cNvSpPr>
                <a:spLocks noChangeArrowheads="1"/>
              </p:cNvSpPr>
              <p:nvPr/>
            </p:nvSpPr>
            <p:spPr bwMode="auto">
              <a:xfrm>
                <a:off x="3786" y="2459"/>
                <a:ext cx="6" cy="945"/>
              </a:xfrm>
              <a:prstGeom prst="rect">
                <a:avLst/>
              </a:prstGeom>
              <a:solidFill>
                <a:srgbClr val="F5C400"/>
              </a:solidFill>
              <a:ln w="9525">
                <a:noFill/>
                <a:miter lim="800000"/>
                <a:headEnd/>
                <a:tailEnd/>
              </a:ln>
            </p:spPr>
            <p:txBody>
              <a:bodyPr/>
              <a:lstStyle/>
              <a:p>
                <a:endParaRPr lang="de-DE"/>
              </a:p>
            </p:txBody>
          </p:sp>
          <p:sp>
            <p:nvSpPr>
              <p:cNvPr id="732" name="Rectangle 696"/>
              <p:cNvSpPr>
                <a:spLocks noChangeArrowheads="1"/>
              </p:cNvSpPr>
              <p:nvPr/>
            </p:nvSpPr>
            <p:spPr bwMode="auto">
              <a:xfrm>
                <a:off x="3792" y="2459"/>
                <a:ext cx="6" cy="945"/>
              </a:xfrm>
              <a:prstGeom prst="rect">
                <a:avLst/>
              </a:prstGeom>
              <a:solidFill>
                <a:srgbClr val="F9C700"/>
              </a:solidFill>
              <a:ln w="9525">
                <a:noFill/>
                <a:miter lim="800000"/>
                <a:headEnd/>
                <a:tailEnd/>
              </a:ln>
            </p:spPr>
            <p:txBody>
              <a:bodyPr/>
              <a:lstStyle/>
              <a:p>
                <a:endParaRPr lang="de-DE"/>
              </a:p>
            </p:txBody>
          </p:sp>
          <p:sp>
            <p:nvSpPr>
              <p:cNvPr id="733" name="Rectangle 697"/>
              <p:cNvSpPr>
                <a:spLocks noChangeArrowheads="1"/>
              </p:cNvSpPr>
              <p:nvPr/>
            </p:nvSpPr>
            <p:spPr bwMode="auto">
              <a:xfrm>
                <a:off x="3798" y="2459"/>
                <a:ext cx="6" cy="945"/>
              </a:xfrm>
              <a:prstGeom prst="rect">
                <a:avLst/>
              </a:prstGeom>
              <a:solidFill>
                <a:srgbClr val="FDCA00"/>
              </a:solidFill>
              <a:ln w="9525">
                <a:noFill/>
                <a:miter lim="800000"/>
                <a:headEnd/>
                <a:tailEnd/>
              </a:ln>
            </p:spPr>
            <p:txBody>
              <a:bodyPr/>
              <a:lstStyle/>
              <a:p>
                <a:endParaRPr lang="de-DE"/>
              </a:p>
            </p:txBody>
          </p:sp>
          <p:sp>
            <p:nvSpPr>
              <p:cNvPr id="734" name="Rectangle 698"/>
              <p:cNvSpPr>
                <a:spLocks noChangeArrowheads="1"/>
              </p:cNvSpPr>
              <p:nvPr/>
            </p:nvSpPr>
            <p:spPr bwMode="auto">
              <a:xfrm>
                <a:off x="3804" y="2459"/>
                <a:ext cx="5" cy="945"/>
              </a:xfrm>
              <a:prstGeom prst="rect">
                <a:avLst/>
              </a:prstGeom>
              <a:solidFill>
                <a:srgbClr val="FFCC00"/>
              </a:solidFill>
              <a:ln w="9525">
                <a:noFill/>
                <a:miter lim="800000"/>
                <a:headEnd/>
                <a:tailEnd/>
              </a:ln>
            </p:spPr>
            <p:txBody>
              <a:bodyPr/>
              <a:lstStyle/>
              <a:p>
                <a:endParaRPr lang="de-DE"/>
              </a:p>
            </p:txBody>
          </p:sp>
          <p:sp>
            <p:nvSpPr>
              <p:cNvPr id="735" name="Rectangle 699"/>
              <p:cNvSpPr>
                <a:spLocks noChangeArrowheads="1"/>
              </p:cNvSpPr>
              <p:nvPr/>
            </p:nvSpPr>
            <p:spPr bwMode="auto">
              <a:xfrm>
                <a:off x="3809" y="2459"/>
                <a:ext cx="6" cy="945"/>
              </a:xfrm>
              <a:prstGeom prst="rect">
                <a:avLst/>
              </a:prstGeom>
              <a:solidFill>
                <a:srgbClr val="FFCC00"/>
              </a:solidFill>
              <a:ln w="9525">
                <a:noFill/>
                <a:miter lim="800000"/>
                <a:headEnd/>
                <a:tailEnd/>
              </a:ln>
            </p:spPr>
            <p:txBody>
              <a:bodyPr/>
              <a:lstStyle/>
              <a:p>
                <a:endParaRPr lang="de-DE"/>
              </a:p>
            </p:txBody>
          </p:sp>
          <p:sp>
            <p:nvSpPr>
              <p:cNvPr id="736" name="Rectangle 700"/>
              <p:cNvSpPr>
                <a:spLocks noChangeArrowheads="1"/>
              </p:cNvSpPr>
              <p:nvPr/>
            </p:nvSpPr>
            <p:spPr bwMode="auto">
              <a:xfrm>
                <a:off x="3815" y="2459"/>
                <a:ext cx="6" cy="945"/>
              </a:xfrm>
              <a:prstGeom prst="rect">
                <a:avLst/>
              </a:prstGeom>
              <a:solidFill>
                <a:srgbClr val="F9C700"/>
              </a:solidFill>
              <a:ln w="9525">
                <a:noFill/>
                <a:miter lim="800000"/>
                <a:headEnd/>
                <a:tailEnd/>
              </a:ln>
            </p:spPr>
            <p:txBody>
              <a:bodyPr/>
              <a:lstStyle/>
              <a:p>
                <a:endParaRPr lang="de-DE"/>
              </a:p>
            </p:txBody>
          </p:sp>
          <p:sp>
            <p:nvSpPr>
              <p:cNvPr id="737" name="Rectangle 701"/>
              <p:cNvSpPr>
                <a:spLocks noChangeArrowheads="1"/>
              </p:cNvSpPr>
              <p:nvPr/>
            </p:nvSpPr>
            <p:spPr bwMode="auto">
              <a:xfrm>
                <a:off x="3821" y="2459"/>
                <a:ext cx="6" cy="945"/>
              </a:xfrm>
              <a:prstGeom prst="rect">
                <a:avLst/>
              </a:prstGeom>
              <a:solidFill>
                <a:srgbClr val="F5C400"/>
              </a:solidFill>
              <a:ln w="9525">
                <a:noFill/>
                <a:miter lim="800000"/>
                <a:headEnd/>
                <a:tailEnd/>
              </a:ln>
            </p:spPr>
            <p:txBody>
              <a:bodyPr/>
              <a:lstStyle/>
              <a:p>
                <a:endParaRPr lang="de-DE"/>
              </a:p>
            </p:txBody>
          </p:sp>
          <p:sp>
            <p:nvSpPr>
              <p:cNvPr id="738" name="Rectangle 702"/>
              <p:cNvSpPr>
                <a:spLocks noChangeArrowheads="1"/>
              </p:cNvSpPr>
              <p:nvPr/>
            </p:nvSpPr>
            <p:spPr bwMode="auto">
              <a:xfrm>
                <a:off x="3827" y="2459"/>
                <a:ext cx="5" cy="945"/>
              </a:xfrm>
              <a:prstGeom prst="rect">
                <a:avLst/>
              </a:prstGeom>
              <a:solidFill>
                <a:srgbClr val="EEBE00"/>
              </a:solidFill>
              <a:ln w="9525">
                <a:noFill/>
                <a:miter lim="800000"/>
                <a:headEnd/>
                <a:tailEnd/>
              </a:ln>
            </p:spPr>
            <p:txBody>
              <a:bodyPr/>
              <a:lstStyle/>
              <a:p>
                <a:endParaRPr lang="de-DE"/>
              </a:p>
            </p:txBody>
          </p:sp>
          <p:sp>
            <p:nvSpPr>
              <p:cNvPr id="739" name="Rectangle 703"/>
              <p:cNvSpPr>
                <a:spLocks noChangeArrowheads="1"/>
              </p:cNvSpPr>
              <p:nvPr/>
            </p:nvSpPr>
            <p:spPr bwMode="auto">
              <a:xfrm>
                <a:off x="3832" y="2459"/>
                <a:ext cx="6" cy="945"/>
              </a:xfrm>
              <a:prstGeom prst="rect">
                <a:avLst/>
              </a:prstGeom>
              <a:solidFill>
                <a:srgbClr val="E5B700"/>
              </a:solidFill>
              <a:ln w="9525">
                <a:noFill/>
                <a:miter lim="800000"/>
                <a:headEnd/>
                <a:tailEnd/>
              </a:ln>
            </p:spPr>
            <p:txBody>
              <a:bodyPr/>
              <a:lstStyle/>
              <a:p>
                <a:endParaRPr lang="de-DE"/>
              </a:p>
            </p:txBody>
          </p:sp>
          <p:sp>
            <p:nvSpPr>
              <p:cNvPr id="740" name="Rectangle 704"/>
              <p:cNvSpPr>
                <a:spLocks noChangeArrowheads="1"/>
              </p:cNvSpPr>
              <p:nvPr/>
            </p:nvSpPr>
            <p:spPr bwMode="auto">
              <a:xfrm>
                <a:off x="3838" y="2459"/>
                <a:ext cx="6" cy="945"/>
              </a:xfrm>
              <a:prstGeom prst="rect">
                <a:avLst/>
              </a:prstGeom>
              <a:solidFill>
                <a:srgbClr val="DBAF00"/>
              </a:solidFill>
              <a:ln w="9525">
                <a:noFill/>
                <a:miter lim="800000"/>
                <a:headEnd/>
                <a:tailEnd/>
              </a:ln>
            </p:spPr>
            <p:txBody>
              <a:bodyPr/>
              <a:lstStyle/>
              <a:p>
                <a:endParaRPr lang="de-DE"/>
              </a:p>
            </p:txBody>
          </p:sp>
          <p:sp>
            <p:nvSpPr>
              <p:cNvPr id="741" name="Rectangle 705"/>
              <p:cNvSpPr>
                <a:spLocks noChangeArrowheads="1"/>
              </p:cNvSpPr>
              <p:nvPr/>
            </p:nvSpPr>
            <p:spPr bwMode="auto">
              <a:xfrm>
                <a:off x="3844" y="2459"/>
                <a:ext cx="6" cy="945"/>
              </a:xfrm>
              <a:prstGeom prst="rect">
                <a:avLst/>
              </a:prstGeom>
              <a:solidFill>
                <a:srgbClr val="CEA400"/>
              </a:solidFill>
              <a:ln w="9525">
                <a:noFill/>
                <a:miter lim="800000"/>
                <a:headEnd/>
                <a:tailEnd/>
              </a:ln>
            </p:spPr>
            <p:txBody>
              <a:bodyPr/>
              <a:lstStyle/>
              <a:p>
                <a:endParaRPr lang="de-DE"/>
              </a:p>
            </p:txBody>
          </p:sp>
          <p:sp>
            <p:nvSpPr>
              <p:cNvPr id="742" name="Rectangle 706"/>
              <p:cNvSpPr>
                <a:spLocks noChangeArrowheads="1"/>
              </p:cNvSpPr>
              <p:nvPr/>
            </p:nvSpPr>
            <p:spPr bwMode="auto">
              <a:xfrm>
                <a:off x="3850" y="2459"/>
                <a:ext cx="5" cy="945"/>
              </a:xfrm>
              <a:prstGeom prst="rect">
                <a:avLst/>
              </a:prstGeom>
              <a:solidFill>
                <a:srgbClr val="C09900"/>
              </a:solidFill>
              <a:ln w="9525">
                <a:noFill/>
                <a:miter lim="800000"/>
                <a:headEnd/>
                <a:tailEnd/>
              </a:ln>
            </p:spPr>
            <p:txBody>
              <a:bodyPr/>
              <a:lstStyle/>
              <a:p>
                <a:endParaRPr lang="de-DE"/>
              </a:p>
            </p:txBody>
          </p:sp>
          <p:sp>
            <p:nvSpPr>
              <p:cNvPr id="743" name="Rectangle 707"/>
              <p:cNvSpPr>
                <a:spLocks noChangeArrowheads="1"/>
              </p:cNvSpPr>
              <p:nvPr/>
            </p:nvSpPr>
            <p:spPr bwMode="auto">
              <a:xfrm>
                <a:off x="3855" y="2459"/>
                <a:ext cx="6" cy="945"/>
              </a:xfrm>
              <a:prstGeom prst="rect">
                <a:avLst/>
              </a:prstGeom>
              <a:solidFill>
                <a:srgbClr val="B28E00"/>
              </a:solidFill>
              <a:ln w="9525">
                <a:noFill/>
                <a:miter lim="800000"/>
                <a:headEnd/>
                <a:tailEnd/>
              </a:ln>
            </p:spPr>
            <p:txBody>
              <a:bodyPr/>
              <a:lstStyle/>
              <a:p>
                <a:endParaRPr lang="de-DE"/>
              </a:p>
            </p:txBody>
          </p:sp>
          <p:sp>
            <p:nvSpPr>
              <p:cNvPr id="744" name="Rectangle 708"/>
              <p:cNvSpPr>
                <a:spLocks noChangeArrowheads="1"/>
              </p:cNvSpPr>
              <p:nvPr/>
            </p:nvSpPr>
            <p:spPr bwMode="auto">
              <a:xfrm>
                <a:off x="3861" y="2459"/>
                <a:ext cx="6" cy="945"/>
              </a:xfrm>
              <a:prstGeom prst="rect">
                <a:avLst/>
              </a:prstGeom>
              <a:solidFill>
                <a:srgbClr val="A48400"/>
              </a:solidFill>
              <a:ln w="9525">
                <a:noFill/>
                <a:miter lim="800000"/>
                <a:headEnd/>
                <a:tailEnd/>
              </a:ln>
            </p:spPr>
            <p:txBody>
              <a:bodyPr/>
              <a:lstStyle/>
              <a:p>
                <a:endParaRPr lang="de-DE"/>
              </a:p>
            </p:txBody>
          </p:sp>
          <p:sp>
            <p:nvSpPr>
              <p:cNvPr id="745" name="Rectangle 709"/>
              <p:cNvSpPr>
                <a:spLocks noChangeArrowheads="1"/>
              </p:cNvSpPr>
              <p:nvPr/>
            </p:nvSpPr>
            <p:spPr bwMode="auto">
              <a:xfrm>
                <a:off x="3867" y="2459"/>
                <a:ext cx="6" cy="945"/>
              </a:xfrm>
              <a:prstGeom prst="rect">
                <a:avLst/>
              </a:prstGeom>
              <a:solidFill>
                <a:srgbClr val="997A00"/>
              </a:solidFill>
              <a:ln w="9525">
                <a:noFill/>
                <a:miter lim="800000"/>
                <a:headEnd/>
                <a:tailEnd/>
              </a:ln>
            </p:spPr>
            <p:txBody>
              <a:bodyPr/>
              <a:lstStyle/>
              <a:p>
                <a:endParaRPr lang="de-DE"/>
              </a:p>
            </p:txBody>
          </p:sp>
          <p:sp>
            <p:nvSpPr>
              <p:cNvPr id="746" name="Rectangle 710"/>
              <p:cNvSpPr>
                <a:spLocks noChangeArrowheads="1"/>
              </p:cNvSpPr>
              <p:nvPr/>
            </p:nvSpPr>
            <p:spPr bwMode="auto">
              <a:xfrm>
                <a:off x="3873" y="2459"/>
                <a:ext cx="5" cy="945"/>
              </a:xfrm>
              <a:prstGeom prst="rect">
                <a:avLst/>
              </a:prstGeom>
              <a:solidFill>
                <a:srgbClr val="907300"/>
              </a:solidFill>
              <a:ln w="9525">
                <a:noFill/>
                <a:miter lim="800000"/>
                <a:headEnd/>
                <a:tailEnd/>
              </a:ln>
            </p:spPr>
            <p:txBody>
              <a:bodyPr/>
              <a:lstStyle/>
              <a:p>
                <a:endParaRPr lang="de-DE"/>
              </a:p>
            </p:txBody>
          </p:sp>
          <p:sp>
            <p:nvSpPr>
              <p:cNvPr id="747" name="Rectangle 711"/>
              <p:cNvSpPr>
                <a:spLocks noChangeArrowheads="1"/>
              </p:cNvSpPr>
              <p:nvPr/>
            </p:nvSpPr>
            <p:spPr bwMode="auto">
              <a:xfrm>
                <a:off x="3878" y="2459"/>
                <a:ext cx="6" cy="945"/>
              </a:xfrm>
              <a:prstGeom prst="rect">
                <a:avLst/>
              </a:prstGeom>
              <a:solidFill>
                <a:srgbClr val="896D00"/>
              </a:solidFill>
              <a:ln w="9525">
                <a:noFill/>
                <a:miter lim="800000"/>
                <a:headEnd/>
                <a:tailEnd/>
              </a:ln>
            </p:spPr>
            <p:txBody>
              <a:bodyPr/>
              <a:lstStyle/>
              <a:p>
                <a:endParaRPr lang="de-DE"/>
              </a:p>
            </p:txBody>
          </p:sp>
          <p:sp>
            <p:nvSpPr>
              <p:cNvPr id="748" name="Rectangle 712"/>
              <p:cNvSpPr>
                <a:spLocks noChangeArrowheads="1"/>
              </p:cNvSpPr>
              <p:nvPr/>
            </p:nvSpPr>
            <p:spPr bwMode="auto">
              <a:xfrm>
                <a:off x="3884" y="2459"/>
                <a:ext cx="6" cy="945"/>
              </a:xfrm>
              <a:prstGeom prst="rect">
                <a:avLst/>
              </a:prstGeom>
              <a:solidFill>
                <a:srgbClr val="836900"/>
              </a:solidFill>
              <a:ln w="9525">
                <a:noFill/>
                <a:miter lim="800000"/>
                <a:headEnd/>
                <a:tailEnd/>
              </a:ln>
            </p:spPr>
            <p:txBody>
              <a:bodyPr/>
              <a:lstStyle/>
              <a:p>
                <a:endParaRPr lang="de-DE"/>
              </a:p>
            </p:txBody>
          </p:sp>
        </p:grpSp>
        <p:sp>
          <p:nvSpPr>
            <p:cNvPr id="25" name="Rectangle 714"/>
            <p:cNvSpPr>
              <a:spLocks noChangeArrowheads="1"/>
            </p:cNvSpPr>
            <p:nvPr/>
          </p:nvSpPr>
          <p:spPr bwMode="auto">
            <a:xfrm>
              <a:off x="3723" y="2459"/>
              <a:ext cx="167" cy="945"/>
            </a:xfrm>
            <a:prstGeom prst="rect">
              <a:avLst/>
            </a:prstGeom>
            <a:noFill/>
            <a:ln w="9525">
              <a:solidFill>
                <a:srgbClr val="030875"/>
              </a:solidFill>
              <a:miter lim="800000"/>
              <a:headEnd/>
              <a:tailEnd/>
            </a:ln>
          </p:spPr>
          <p:txBody>
            <a:bodyPr/>
            <a:lstStyle/>
            <a:p>
              <a:endParaRPr lang="de-DE"/>
            </a:p>
          </p:txBody>
        </p:sp>
        <p:grpSp>
          <p:nvGrpSpPr>
            <p:cNvPr id="26" name="Group 743"/>
            <p:cNvGrpSpPr>
              <a:grpSpLocks/>
            </p:cNvGrpSpPr>
            <p:nvPr/>
          </p:nvGrpSpPr>
          <p:grpSpPr bwMode="auto">
            <a:xfrm>
              <a:off x="4005" y="2430"/>
              <a:ext cx="161" cy="974"/>
              <a:chOff x="4005" y="2430"/>
              <a:chExt cx="161" cy="974"/>
            </a:xfrm>
          </p:grpSpPr>
          <p:sp>
            <p:nvSpPr>
              <p:cNvPr id="692" name="Rectangle 715"/>
              <p:cNvSpPr>
                <a:spLocks noChangeArrowheads="1"/>
              </p:cNvSpPr>
              <p:nvPr/>
            </p:nvSpPr>
            <p:spPr bwMode="auto">
              <a:xfrm>
                <a:off x="4005" y="2430"/>
                <a:ext cx="6" cy="974"/>
              </a:xfrm>
              <a:prstGeom prst="rect">
                <a:avLst/>
              </a:prstGeom>
              <a:solidFill>
                <a:srgbClr val="846A00"/>
              </a:solidFill>
              <a:ln w="9525">
                <a:noFill/>
                <a:miter lim="800000"/>
                <a:headEnd/>
                <a:tailEnd/>
              </a:ln>
            </p:spPr>
            <p:txBody>
              <a:bodyPr/>
              <a:lstStyle/>
              <a:p>
                <a:endParaRPr lang="de-DE"/>
              </a:p>
            </p:txBody>
          </p:sp>
          <p:sp>
            <p:nvSpPr>
              <p:cNvPr id="693" name="Rectangle 716"/>
              <p:cNvSpPr>
                <a:spLocks noChangeArrowheads="1"/>
              </p:cNvSpPr>
              <p:nvPr/>
            </p:nvSpPr>
            <p:spPr bwMode="auto">
              <a:xfrm>
                <a:off x="4011" y="2430"/>
                <a:ext cx="6" cy="974"/>
              </a:xfrm>
              <a:prstGeom prst="rect">
                <a:avLst/>
              </a:prstGeom>
              <a:solidFill>
                <a:srgbClr val="896E00"/>
              </a:solidFill>
              <a:ln w="9525">
                <a:noFill/>
                <a:miter lim="800000"/>
                <a:headEnd/>
                <a:tailEnd/>
              </a:ln>
            </p:spPr>
            <p:txBody>
              <a:bodyPr/>
              <a:lstStyle/>
              <a:p>
                <a:endParaRPr lang="de-DE"/>
              </a:p>
            </p:txBody>
          </p:sp>
          <p:sp>
            <p:nvSpPr>
              <p:cNvPr id="694" name="Rectangle 717"/>
              <p:cNvSpPr>
                <a:spLocks noChangeArrowheads="1"/>
              </p:cNvSpPr>
              <p:nvPr/>
            </p:nvSpPr>
            <p:spPr bwMode="auto">
              <a:xfrm>
                <a:off x="4017" y="2430"/>
                <a:ext cx="5" cy="974"/>
              </a:xfrm>
              <a:prstGeom prst="rect">
                <a:avLst/>
              </a:prstGeom>
              <a:solidFill>
                <a:srgbClr val="907300"/>
              </a:solidFill>
              <a:ln w="9525">
                <a:noFill/>
                <a:miter lim="800000"/>
                <a:headEnd/>
                <a:tailEnd/>
              </a:ln>
            </p:spPr>
            <p:txBody>
              <a:bodyPr/>
              <a:lstStyle/>
              <a:p>
                <a:endParaRPr lang="de-DE"/>
              </a:p>
            </p:txBody>
          </p:sp>
          <p:sp>
            <p:nvSpPr>
              <p:cNvPr id="695" name="Rectangle 718"/>
              <p:cNvSpPr>
                <a:spLocks noChangeArrowheads="1"/>
              </p:cNvSpPr>
              <p:nvPr/>
            </p:nvSpPr>
            <p:spPr bwMode="auto">
              <a:xfrm>
                <a:off x="4022" y="2430"/>
                <a:ext cx="6" cy="974"/>
              </a:xfrm>
              <a:prstGeom prst="rect">
                <a:avLst/>
              </a:prstGeom>
              <a:solidFill>
                <a:srgbClr val="9A7C00"/>
              </a:solidFill>
              <a:ln w="9525">
                <a:noFill/>
                <a:miter lim="800000"/>
                <a:headEnd/>
                <a:tailEnd/>
              </a:ln>
            </p:spPr>
            <p:txBody>
              <a:bodyPr/>
              <a:lstStyle/>
              <a:p>
                <a:endParaRPr lang="de-DE"/>
              </a:p>
            </p:txBody>
          </p:sp>
          <p:sp>
            <p:nvSpPr>
              <p:cNvPr id="696" name="Rectangle 719"/>
              <p:cNvSpPr>
                <a:spLocks noChangeArrowheads="1"/>
              </p:cNvSpPr>
              <p:nvPr/>
            </p:nvSpPr>
            <p:spPr bwMode="auto">
              <a:xfrm>
                <a:off x="4028" y="2430"/>
                <a:ext cx="6" cy="974"/>
              </a:xfrm>
              <a:prstGeom prst="rect">
                <a:avLst/>
              </a:prstGeom>
              <a:solidFill>
                <a:srgbClr val="A78500"/>
              </a:solidFill>
              <a:ln w="9525">
                <a:noFill/>
                <a:miter lim="800000"/>
                <a:headEnd/>
                <a:tailEnd/>
              </a:ln>
            </p:spPr>
            <p:txBody>
              <a:bodyPr/>
              <a:lstStyle/>
              <a:p>
                <a:endParaRPr lang="de-DE"/>
              </a:p>
            </p:txBody>
          </p:sp>
          <p:sp>
            <p:nvSpPr>
              <p:cNvPr id="697" name="Rectangle 720"/>
              <p:cNvSpPr>
                <a:spLocks noChangeArrowheads="1"/>
              </p:cNvSpPr>
              <p:nvPr/>
            </p:nvSpPr>
            <p:spPr bwMode="auto">
              <a:xfrm>
                <a:off x="4034" y="2430"/>
                <a:ext cx="6" cy="974"/>
              </a:xfrm>
              <a:prstGeom prst="rect">
                <a:avLst/>
              </a:prstGeom>
              <a:solidFill>
                <a:srgbClr val="B49000"/>
              </a:solidFill>
              <a:ln w="9525">
                <a:noFill/>
                <a:miter lim="800000"/>
                <a:headEnd/>
                <a:tailEnd/>
              </a:ln>
            </p:spPr>
            <p:txBody>
              <a:bodyPr/>
              <a:lstStyle/>
              <a:p>
                <a:endParaRPr lang="de-DE"/>
              </a:p>
            </p:txBody>
          </p:sp>
          <p:sp>
            <p:nvSpPr>
              <p:cNvPr id="698" name="Rectangle 721"/>
              <p:cNvSpPr>
                <a:spLocks noChangeArrowheads="1"/>
              </p:cNvSpPr>
              <p:nvPr/>
            </p:nvSpPr>
            <p:spPr bwMode="auto">
              <a:xfrm>
                <a:off x="4040" y="2430"/>
                <a:ext cx="5" cy="974"/>
              </a:xfrm>
              <a:prstGeom prst="rect">
                <a:avLst/>
              </a:prstGeom>
              <a:solidFill>
                <a:srgbClr val="C39C00"/>
              </a:solidFill>
              <a:ln w="9525">
                <a:noFill/>
                <a:miter lim="800000"/>
                <a:headEnd/>
                <a:tailEnd/>
              </a:ln>
            </p:spPr>
            <p:txBody>
              <a:bodyPr/>
              <a:lstStyle/>
              <a:p>
                <a:endParaRPr lang="de-DE"/>
              </a:p>
            </p:txBody>
          </p:sp>
          <p:sp>
            <p:nvSpPr>
              <p:cNvPr id="699" name="Rectangle 722"/>
              <p:cNvSpPr>
                <a:spLocks noChangeArrowheads="1"/>
              </p:cNvSpPr>
              <p:nvPr/>
            </p:nvSpPr>
            <p:spPr bwMode="auto">
              <a:xfrm>
                <a:off x="4045" y="2430"/>
                <a:ext cx="6" cy="974"/>
              </a:xfrm>
              <a:prstGeom prst="rect">
                <a:avLst/>
              </a:prstGeom>
              <a:solidFill>
                <a:srgbClr val="D1A700"/>
              </a:solidFill>
              <a:ln w="9525">
                <a:noFill/>
                <a:miter lim="800000"/>
                <a:headEnd/>
                <a:tailEnd/>
              </a:ln>
            </p:spPr>
            <p:txBody>
              <a:bodyPr/>
              <a:lstStyle/>
              <a:p>
                <a:endParaRPr lang="de-DE"/>
              </a:p>
            </p:txBody>
          </p:sp>
          <p:sp>
            <p:nvSpPr>
              <p:cNvPr id="700" name="Rectangle 723"/>
              <p:cNvSpPr>
                <a:spLocks noChangeArrowheads="1"/>
              </p:cNvSpPr>
              <p:nvPr/>
            </p:nvSpPr>
            <p:spPr bwMode="auto">
              <a:xfrm>
                <a:off x="4051" y="2430"/>
                <a:ext cx="6" cy="974"/>
              </a:xfrm>
              <a:prstGeom prst="rect">
                <a:avLst/>
              </a:prstGeom>
              <a:solidFill>
                <a:srgbClr val="DEB100"/>
              </a:solidFill>
              <a:ln w="9525">
                <a:noFill/>
                <a:miter lim="800000"/>
                <a:headEnd/>
                <a:tailEnd/>
              </a:ln>
            </p:spPr>
            <p:txBody>
              <a:bodyPr/>
              <a:lstStyle/>
              <a:p>
                <a:endParaRPr lang="de-DE"/>
              </a:p>
            </p:txBody>
          </p:sp>
          <p:sp>
            <p:nvSpPr>
              <p:cNvPr id="701" name="Rectangle 724"/>
              <p:cNvSpPr>
                <a:spLocks noChangeArrowheads="1"/>
              </p:cNvSpPr>
              <p:nvPr/>
            </p:nvSpPr>
            <p:spPr bwMode="auto">
              <a:xfrm>
                <a:off x="4057" y="2430"/>
                <a:ext cx="6" cy="974"/>
              </a:xfrm>
              <a:prstGeom prst="rect">
                <a:avLst/>
              </a:prstGeom>
              <a:solidFill>
                <a:srgbClr val="E8BA00"/>
              </a:solidFill>
              <a:ln w="9525">
                <a:noFill/>
                <a:miter lim="800000"/>
                <a:headEnd/>
                <a:tailEnd/>
              </a:ln>
            </p:spPr>
            <p:txBody>
              <a:bodyPr/>
              <a:lstStyle/>
              <a:p>
                <a:endParaRPr lang="de-DE"/>
              </a:p>
            </p:txBody>
          </p:sp>
          <p:sp>
            <p:nvSpPr>
              <p:cNvPr id="702" name="Rectangle 725"/>
              <p:cNvSpPr>
                <a:spLocks noChangeArrowheads="1"/>
              </p:cNvSpPr>
              <p:nvPr/>
            </p:nvSpPr>
            <p:spPr bwMode="auto">
              <a:xfrm>
                <a:off x="4063" y="2430"/>
                <a:ext cx="5" cy="974"/>
              </a:xfrm>
              <a:prstGeom prst="rect">
                <a:avLst/>
              </a:prstGeom>
              <a:solidFill>
                <a:srgbClr val="F1C100"/>
              </a:solidFill>
              <a:ln w="9525">
                <a:noFill/>
                <a:miter lim="800000"/>
                <a:headEnd/>
                <a:tailEnd/>
              </a:ln>
            </p:spPr>
            <p:txBody>
              <a:bodyPr/>
              <a:lstStyle/>
              <a:p>
                <a:endParaRPr lang="de-DE"/>
              </a:p>
            </p:txBody>
          </p:sp>
          <p:sp>
            <p:nvSpPr>
              <p:cNvPr id="703" name="Rectangle 726"/>
              <p:cNvSpPr>
                <a:spLocks noChangeArrowheads="1"/>
              </p:cNvSpPr>
              <p:nvPr/>
            </p:nvSpPr>
            <p:spPr bwMode="auto">
              <a:xfrm>
                <a:off x="4068" y="2430"/>
                <a:ext cx="6" cy="974"/>
              </a:xfrm>
              <a:prstGeom prst="rect">
                <a:avLst/>
              </a:prstGeom>
              <a:solidFill>
                <a:srgbClr val="F7C600"/>
              </a:solidFill>
              <a:ln w="9525">
                <a:noFill/>
                <a:miter lim="800000"/>
                <a:headEnd/>
                <a:tailEnd/>
              </a:ln>
            </p:spPr>
            <p:txBody>
              <a:bodyPr/>
              <a:lstStyle/>
              <a:p>
                <a:endParaRPr lang="de-DE"/>
              </a:p>
            </p:txBody>
          </p:sp>
          <p:sp>
            <p:nvSpPr>
              <p:cNvPr id="704" name="Rectangle 727"/>
              <p:cNvSpPr>
                <a:spLocks noChangeArrowheads="1"/>
              </p:cNvSpPr>
              <p:nvPr/>
            </p:nvSpPr>
            <p:spPr bwMode="auto">
              <a:xfrm>
                <a:off x="4074" y="2430"/>
                <a:ext cx="6" cy="974"/>
              </a:xfrm>
              <a:prstGeom prst="rect">
                <a:avLst/>
              </a:prstGeom>
              <a:solidFill>
                <a:srgbClr val="FBC900"/>
              </a:solidFill>
              <a:ln w="9525">
                <a:noFill/>
                <a:miter lim="800000"/>
                <a:headEnd/>
                <a:tailEnd/>
              </a:ln>
            </p:spPr>
            <p:txBody>
              <a:bodyPr/>
              <a:lstStyle/>
              <a:p>
                <a:endParaRPr lang="de-DE"/>
              </a:p>
            </p:txBody>
          </p:sp>
          <p:sp>
            <p:nvSpPr>
              <p:cNvPr id="705" name="Rectangle 728"/>
              <p:cNvSpPr>
                <a:spLocks noChangeArrowheads="1"/>
              </p:cNvSpPr>
              <p:nvPr/>
            </p:nvSpPr>
            <p:spPr bwMode="auto">
              <a:xfrm>
                <a:off x="4080" y="2430"/>
                <a:ext cx="6" cy="974"/>
              </a:xfrm>
              <a:prstGeom prst="rect">
                <a:avLst/>
              </a:prstGeom>
              <a:solidFill>
                <a:srgbClr val="FFCC00"/>
              </a:solidFill>
              <a:ln w="9525">
                <a:noFill/>
                <a:miter lim="800000"/>
                <a:headEnd/>
                <a:tailEnd/>
              </a:ln>
            </p:spPr>
            <p:txBody>
              <a:bodyPr/>
              <a:lstStyle/>
              <a:p>
                <a:endParaRPr lang="de-DE"/>
              </a:p>
            </p:txBody>
          </p:sp>
          <p:sp>
            <p:nvSpPr>
              <p:cNvPr id="706" name="Rectangle 729"/>
              <p:cNvSpPr>
                <a:spLocks noChangeArrowheads="1"/>
              </p:cNvSpPr>
              <p:nvPr/>
            </p:nvSpPr>
            <p:spPr bwMode="auto">
              <a:xfrm>
                <a:off x="4086" y="2430"/>
                <a:ext cx="6" cy="974"/>
              </a:xfrm>
              <a:prstGeom prst="rect">
                <a:avLst/>
              </a:prstGeom>
              <a:solidFill>
                <a:srgbClr val="FFCC00"/>
              </a:solidFill>
              <a:ln w="9525">
                <a:noFill/>
                <a:miter lim="800000"/>
                <a:headEnd/>
                <a:tailEnd/>
              </a:ln>
            </p:spPr>
            <p:txBody>
              <a:bodyPr/>
              <a:lstStyle/>
              <a:p>
                <a:endParaRPr lang="de-DE"/>
              </a:p>
            </p:txBody>
          </p:sp>
          <p:sp>
            <p:nvSpPr>
              <p:cNvPr id="707" name="Rectangle 730"/>
              <p:cNvSpPr>
                <a:spLocks noChangeArrowheads="1"/>
              </p:cNvSpPr>
              <p:nvPr/>
            </p:nvSpPr>
            <p:spPr bwMode="auto">
              <a:xfrm>
                <a:off x="4092" y="2430"/>
                <a:ext cx="5" cy="974"/>
              </a:xfrm>
              <a:prstGeom prst="rect">
                <a:avLst/>
              </a:prstGeom>
              <a:solidFill>
                <a:srgbClr val="FBC900"/>
              </a:solidFill>
              <a:ln w="9525">
                <a:noFill/>
                <a:miter lim="800000"/>
                <a:headEnd/>
                <a:tailEnd/>
              </a:ln>
            </p:spPr>
            <p:txBody>
              <a:bodyPr/>
              <a:lstStyle/>
              <a:p>
                <a:endParaRPr lang="de-DE"/>
              </a:p>
            </p:txBody>
          </p:sp>
          <p:sp>
            <p:nvSpPr>
              <p:cNvPr id="708" name="Rectangle 731"/>
              <p:cNvSpPr>
                <a:spLocks noChangeArrowheads="1"/>
              </p:cNvSpPr>
              <p:nvPr/>
            </p:nvSpPr>
            <p:spPr bwMode="auto">
              <a:xfrm>
                <a:off x="4097" y="2430"/>
                <a:ext cx="6" cy="974"/>
              </a:xfrm>
              <a:prstGeom prst="rect">
                <a:avLst/>
              </a:prstGeom>
              <a:solidFill>
                <a:srgbClr val="F7C600"/>
              </a:solidFill>
              <a:ln w="9525">
                <a:noFill/>
                <a:miter lim="800000"/>
                <a:headEnd/>
                <a:tailEnd/>
              </a:ln>
            </p:spPr>
            <p:txBody>
              <a:bodyPr/>
              <a:lstStyle/>
              <a:p>
                <a:endParaRPr lang="de-DE"/>
              </a:p>
            </p:txBody>
          </p:sp>
          <p:sp>
            <p:nvSpPr>
              <p:cNvPr id="709" name="Rectangle 732"/>
              <p:cNvSpPr>
                <a:spLocks noChangeArrowheads="1"/>
              </p:cNvSpPr>
              <p:nvPr/>
            </p:nvSpPr>
            <p:spPr bwMode="auto">
              <a:xfrm>
                <a:off x="4103" y="2430"/>
                <a:ext cx="6" cy="974"/>
              </a:xfrm>
              <a:prstGeom prst="rect">
                <a:avLst/>
              </a:prstGeom>
              <a:solidFill>
                <a:srgbClr val="F1C000"/>
              </a:solidFill>
              <a:ln w="9525">
                <a:noFill/>
                <a:miter lim="800000"/>
                <a:headEnd/>
                <a:tailEnd/>
              </a:ln>
            </p:spPr>
            <p:txBody>
              <a:bodyPr/>
              <a:lstStyle/>
              <a:p>
                <a:endParaRPr lang="de-DE"/>
              </a:p>
            </p:txBody>
          </p:sp>
          <p:sp>
            <p:nvSpPr>
              <p:cNvPr id="710" name="Rectangle 733"/>
              <p:cNvSpPr>
                <a:spLocks noChangeArrowheads="1"/>
              </p:cNvSpPr>
              <p:nvPr/>
            </p:nvSpPr>
            <p:spPr bwMode="auto">
              <a:xfrm>
                <a:off x="4109" y="2430"/>
                <a:ext cx="6" cy="974"/>
              </a:xfrm>
              <a:prstGeom prst="rect">
                <a:avLst/>
              </a:prstGeom>
              <a:solidFill>
                <a:srgbClr val="E8BA00"/>
              </a:solidFill>
              <a:ln w="9525">
                <a:noFill/>
                <a:miter lim="800000"/>
                <a:headEnd/>
                <a:tailEnd/>
              </a:ln>
            </p:spPr>
            <p:txBody>
              <a:bodyPr/>
              <a:lstStyle/>
              <a:p>
                <a:endParaRPr lang="de-DE"/>
              </a:p>
            </p:txBody>
          </p:sp>
          <p:sp>
            <p:nvSpPr>
              <p:cNvPr id="711" name="Rectangle 734"/>
              <p:cNvSpPr>
                <a:spLocks noChangeArrowheads="1"/>
              </p:cNvSpPr>
              <p:nvPr/>
            </p:nvSpPr>
            <p:spPr bwMode="auto">
              <a:xfrm>
                <a:off x="4115" y="2430"/>
                <a:ext cx="5" cy="974"/>
              </a:xfrm>
              <a:prstGeom prst="rect">
                <a:avLst/>
              </a:prstGeom>
              <a:solidFill>
                <a:srgbClr val="DEB100"/>
              </a:solidFill>
              <a:ln w="9525">
                <a:noFill/>
                <a:miter lim="800000"/>
                <a:headEnd/>
                <a:tailEnd/>
              </a:ln>
            </p:spPr>
            <p:txBody>
              <a:bodyPr/>
              <a:lstStyle/>
              <a:p>
                <a:endParaRPr lang="de-DE"/>
              </a:p>
            </p:txBody>
          </p:sp>
          <p:sp>
            <p:nvSpPr>
              <p:cNvPr id="712" name="Rectangle 735"/>
              <p:cNvSpPr>
                <a:spLocks noChangeArrowheads="1"/>
              </p:cNvSpPr>
              <p:nvPr/>
            </p:nvSpPr>
            <p:spPr bwMode="auto">
              <a:xfrm>
                <a:off x="4120" y="2430"/>
                <a:ext cx="6" cy="974"/>
              </a:xfrm>
              <a:prstGeom prst="rect">
                <a:avLst/>
              </a:prstGeom>
              <a:solidFill>
                <a:srgbClr val="D1A700"/>
              </a:solidFill>
              <a:ln w="9525">
                <a:noFill/>
                <a:miter lim="800000"/>
                <a:headEnd/>
                <a:tailEnd/>
              </a:ln>
            </p:spPr>
            <p:txBody>
              <a:bodyPr/>
              <a:lstStyle/>
              <a:p>
                <a:endParaRPr lang="de-DE"/>
              </a:p>
            </p:txBody>
          </p:sp>
          <p:sp>
            <p:nvSpPr>
              <p:cNvPr id="713" name="Rectangle 736"/>
              <p:cNvSpPr>
                <a:spLocks noChangeArrowheads="1"/>
              </p:cNvSpPr>
              <p:nvPr/>
            </p:nvSpPr>
            <p:spPr bwMode="auto">
              <a:xfrm>
                <a:off x="4126" y="2430"/>
                <a:ext cx="6" cy="974"/>
              </a:xfrm>
              <a:prstGeom prst="rect">
                <a:avLst/>
              </a:prstGeom>
              <a:solidFill>
                <a:srgbClr val="C39C00"/>
              </a:solidFill>
              <a:ln w="9525">
                <a:noFill/>
                <a:miter lim="800000"/>
                <a:headEnd/>
                <a:tailEnd/>
              </a:ln>
            </p:spPr>
            <p:txBody>
              <a:bodyPr/>
              <a:lstStyle/>
              <a:p>
                <a:endParaRPr lang="de-DE"/>
              </a:p>
            </p:txBody>
          </p:sp>
          <p:sp>
            <p:nvSpPr>
              <p:cNvPr id="714" name="Rectangle 737"/>
              <p:cNvSpPr>
                <a:spLocks noChangeArrowheads="1"/>
              </p:cNvSpPr>
              <p:nvPr/>
            </p:nvSpPr>
            <p:spPr bwMode="auto">
              <a:xfrm>
                <a:off x="4132" y="2430"/>
                <a:ext cx="6" cy="974"/>
              </a:xfrm>
              <a:prstGeom prst="rect">
                <a:avLst/>
              </a:prstGeom>
              <a:solidFill>
                <a:srgbClr val="B49000"/>
              </a:solidFill>
              <a:ln w="9525">
                <a:noFill/>
                <a:miter lim="800000"/>
                <a:headEnd/>
                <a:tailEnd/>
              </a:ln>
            </p:spPr>
            <p:txBody>
              <a:bodyPr/>
              <a:lstStyle/>
              <a:p>
                <a:endParaRPr lang="de-DE"/>
              </a:p>
            </p:txBody>
          </p:sp>
          <p:sp>
            <p:nvSpPr>
              <p:cNvPr id="715" name="Rectangle 738"/>
              <p:cNvSpPr>
                <a:spLocks noChangeArrowheads="1"/>
              </p:cNvSpPr>
              <p:nvPr/>
            </p:nvSpPr>
            <p:spPr bwMode="auto">
              <a:xfrm>
                <a:off x="4138" y="2430"/>
                <a:ext cx="5" cy="974"/>
              </a:xfrm>
              <a:prstGeom prst="rect">
                <a:avLst/>
              </a:prstGeom>
              <a:solidFill>
                <a:srgbClr val="A78500"/>
              </a:solidFill>
              <a:ln w="9525">
                <a:noFill/>
                <a:miter lim="800000"/>
                <a:headEnd/>
                <a:tailEnd/>
              </a:ln>
            </p:spPr>
            <p:txBody>
              <a:bodyPr/>
              <a:lstStyle/>
              <a:p>
                <a:endParaRPr lang="de-DE"/>
              </a:p>
            </p:txBody>
          </p:sp>
          <p:sp>
            <p:nvSpPr>
              <p:cNvPr id="716" name="Rectangle 739"/>
              <p:cNvSpPr>
                <a:spLocks noChangeArrowheads="1"/>
              </p:cNvSpPr>
              <p:nvPr/>
            </p:nvSpPr>
            <p:spPr bwMode="auto">
              <a:xfrm>
                <a:off x="4143" y="2430"/>
                <a:ext cx="6" cy="974"/>
              </a:xfrm>
              <a:prstGeom prst="rect">
                <a:avLst/>
              </a:prstGeom>
              <a:solidFill>
                <a:srgbClr val="9A7B00"/>
              </a:solidFill>
              <a:ln w="9525">
                <a:noFill/>
                <a:miter lim="800000"/>
                <a:headEnd/>
                <a:tailEnd/>
              </a:ln>
            </p:spPr>
            <p:txBody>
              <a:bodyPr/>
              <a:lstStyle/>
              <a:p>
                <a:endParaRPr lang="de-DE"/>
              </a:p>
            </p:txBody>
          </p:sp>
          <p:sp>
            <p:nvSpPr>
              <p:cNvPr id="717" name="Rectangle 740"/>
              <p:cNvSpPr>
                <a:spLocks noChangeArrowheads="1"/>
              </p:cNvSpPr>
              <p:nvPr/>
            </p:nvSpPr>
            <p:spPr bwMode="auto">
              <a:xfrm>
                <a:off x="4149" y="2430"/>
                <a:ext cx="6" cy="974"/>
              </a:xfrm>
              <a:prstGeom prst="rect">
                <a:avLst/>
              </a:prstGeom>
              <a:solidFill>
                <a:srgbClr val="907300"/>
              </a:solidFill>
              <a:ln w="9525">
                <a:noFill/>
                <a:miter lim="800000"/>
                <a:headEnd/>
                <a:tailEnd/>
              </a:ln>
            </p:spPr>
            <p:txBody>
              <a:bodyPr/>
              <a:lstStyle/>
              <a:p>
                <a:endParaRPr lang="de-DE"/>
              </a:p>
            </p:txBody>
          </p:sp>
          <p:sp>
            <p:nvSpPr>
              <p:cNvPr id="718" name="Rectangle 741"/>
              <p:cNvSpPr>
                <a:spLocks noChangeArrowheads="1"/>
              </p:cNvSpPr>
              <p:nvPr/>
            </p:nvSpPr>
            <p:spPr bwMode="auto">
              <a:xfrm>
                <a:off x="4155" y="2430"/>
                <a:ext cx="6" cy="974"/>
              </a:xfrm>
              <a:prstGeom prst="rect">
                <a:avLst/>
              </a:prstGeom>
              <a:solidFill>
                <a:srgbClr val="896E00"/>
              </a:solidFill>
              <a:ln w="9525">
                <a:noFill/>
                <a:miter lim="800000"/>
                <a:headEnd/>
                <a:tailEnd/>
              </a:ln>
            </p:spPr>
            <p:txBody>
              <a:bodyPr/>
              <a:lstStyle/>
              <a:p>
                <a:endParaRPr lang="de-DE"/>
              </a:p>
            </p:txBody>
          </p:sp>
          <p:sp>
            <p:nvSpPr>
              <p:cNvPr id="719" name="Rectangle 742"/>
              <p:cNvSpPr>
                <a:spLocks noChangeArrowheads="1"/>
              </p:cNvSpPr>
              <p:nvPr/>
            </p:nvSpPr>
            <p:spPr bwMode="auto">
              <a:xfrm>
                <a:off x="4161" y="2430"/>
                <a:ext cx="5" cy="974"/>
              </a:xfrm>
              <a:prstGeom prst="rect">
                <a:avLst/>
              </a:prstGeom>
              <a:solidFill>
                <a:srgbClr val="836900"/>
              </a:solidFill>
              <a:ln w="9525">
                <a:noFill/>
                <a:miter lim="800000"/>
                <a:headEnd/>
                <a:tailEnd/>
              </a:ln>
            </p:spPr>
            <p:txBody>
              <a:bodyPr/>
              <a:lstStyle/>
              <a:p>
                <a:endParaRPr lang="de-DE"/>
              </a:p>
            </p:txBody>
          </p:sp>
        </p:grpSp>
        <p:sp>
          <p:nvSpPr>
            <p:cNvPr id="27" name="Rectangle 744"/>
            <p:cNvSpPr>
              <a:spLocks noChangeArrowheads="1"/>
            </p:cNvSpPr>
            <p:nvPr/>
          </p:nvSpPr>
          <p:spPr bwMode="auto">
            <a:xfrm>
              <a:off x="4005" y="2430"/>
              <a:ext cx="161" cy="974"/>
            </a:xfrm>
            <a:prstGeom prst="rect">
              <a:avLst/>
            </a:prstGeom>
            <a:noFill/>
            <a:ln w="9525">
              <a:solidFill>
                <a:srgbClr val="030875"/>
              </a:solidFill>
              <a:miter lim="800000"/>
              <a:headEnd/>
              <a:tailEnd/>
            </a:ln>
          </p:spPr>
          <p:txBody>
            <a:bodyPr/>
            <a:lstStyle/>
            <a:p>
              <a:endParaRPr lang="de-DE"/>
            </a:p>
          </p:txBody>
        </p:sp>
        <p:grpSp>
          <p:nvGrpSpPr>
            <p:cNvPr id="28" name="Group 774"/>
            <p:cNvGrpSpPr>
              <a:grpSpLocks/>
            </p:cNvGrpSpPr>
            <p:nvPr/>
          </p:nvGrpSpPr>
          <p:grpSpPr bwMode="auto">
            <a:xfrm>
              <a:off x="4282" y="2396"/>
              <a:ext cx="166" cy="1008"/>
              <a:chOff x="4282" y="2396"/>
              <a:chExt cx="166" cy="1008"/>
            </a:xfrm>
          </p:grpSpPr>
          <p:sp>
            <p:nvSpPr>
              <p:cNvPr id="663" name="Rectangle 745"/>
              <p:cNvSpPr>
                <a:spLocks noChangeArrowheads="1"/>
              </p:cNvSpPr>
              <p:nvPr/>
            </p:nvSpPr>
            <p:spPr bwMode="auto">
              <a:xfrm>
                <a:off x="4282" y="2396"/>
                <a:ext cx="5" cy="1008"/>
              </a:xfrm>
              <a:prstGeom prst="rect">
                <a:avLst/>
              </a:prstGeom>
              <a:solidFill>
                <a:srgbClr val="846A00"/>
              </a:solidFill>
              <a:ln w="9525">
                <a:noFill/>
                <a:miter lim="800000"/>
                <a:headEnd/>
                <a:tailEnd/>
              </a:ln>
            </p:spPr>
            <p:txBody>
              <a:bodyPr/>
              <a:lstStyle/>
              <a:p>
                <a:endParaRPr lang="de-DE"/>
              </a:p>
            </p:txBody>
          </p:sp>
          <p:sp>
            <p:nvSpPr>
              <p:cNvPr id="664" name="Rectangle 746"/>
              <p:cNvSpPr>
                <a:spLocks noChangeArrowheads="1"/>
              </p:cNvSpPr>
              <p:nvPr/>
            </p:nvSpPr>
            <p:spPr bwMode="auto">
              <a:xfrm>
                <a:off x="4287" y="2396"/>
                <a:ext cx="6" cy="1008"/>
              </a:xfrm>
              <a:prstGeom prst="rect">
                <a:avLst/>
              </a:prstGeom>
              <a:solidFill>
                <a:srgbClr val="896D00"/>
              </a:solidFill>
              <a:ln w="9525">
                <a:noFill/>
                <a:miter lim="800000"/>
                <a:headEnd/>
                <a:tailEnd/>
              </a:ln>
            </p:spPr>
            <p:txBody>
              <a:bodyPr/>
              <a:lstStyle/>
              <a:p>
                <a:endParaRPr lang="de-DE"/>
              </a:p>
            </p:txBody>
          </p:sp>
          <p:sp>
            <p:nvSpPr>
              <p:cNvPr id="665" name="Rectangle 747"/>
              <p:cNvSpPr>
                <a:spLocks noChangeArrowheads="1"/>
              </p:cNvSpPr>
              <p:nvPr/>
            </p:nvSpPr>
            <p:spPr bwMode="auto">
              <a:xfrm>
                <a:off x="4293" y="2396"/>
                <a:ext cx="6" cy="1008"/>
              </a:xfrm>
              <a:prstGeom prst="rect">
                <a:avLst/>
              </a:prstGeom>
              <a:solidFill>
                <a:srgbClr val="907300"/>
              </a:solidFill>
              <a:ln w="9525">
                <a:noFill/>
                <a:miter lim="800000"/>
                <a:headEnd/>
                <a:tailEnd/>
              </a:ln>
            </p:spPr>
            <p:txBody>
              <a:bodyPr/>
              <a:lstStyle/>
              <a:p>
                <a:endParaRPr lang="de-DE"/>
              </a:p>
            </p:txBody>
          </p:sp>
          <p:sp>
            <p:nvSpPr>
              <p:cNvPr id="666" name="Rectangle 748"/>
              <p:cNvSpPr>
                <a:spLocks noChangeArrowheads="1"/>
              </p:cNvSpPr>
              <p:nvPr/>
            </p:nvSpPr>
            <p:spPr bwMode="auto">
              <a:xfrm>
                <a:off x="4299" y="2396"/>
                <a:ext cx="6" cy="1008"/>
              </a:xfrm>
              <a:prstGeom prst="rect">
                <a:avLst/>
              </a:prstGeom>
              <a:solidFill>
                <a:srgbClr val="997A00"/>
              </a:solidFill>
              <a:ln w="9525">
                <a:noFill/>
                <a:miter lim="800000"/>
                <a:headEnd/>
                <a:tailEnd/>
              </a:ln>
            </p:spPr>
            <p:txBody>
              <a:bodyPr/>
              <a:lstStyle/>
              <a:p>
                <a:endParaRPr lang="de-DE"/>
              </a:p>
            </p:txBody>
          </p:sp>
          <p:sp>
            <p:nvSpPr>
              <p:cNvPr id="667" name="Rectangle 749"/>
              <p:cNvSpPr>
                <a:spLocks noChangeArrowheads="1"/>
              </p:cNvSpPr>
              <p:nvPr/>
            </p:nvSpPr>
            <p:spPr bwMode="auto">
              <a:xfrm>
                <a:off x="4305" y="2396"/>
                <a:ext cx="5" cy="1008"/>
              </a:xfrm>
              <a:prstGeom prst="rect">
                <a:avLst/>
              </a:prstGeom>
              <a:solidFill>
                <a:srgbClr val="A48400"/>
              </a:solidFill>
              <a:ln w="9525">
                <a:noFill/>
                <a:miter lim="800000"/>
                <a:headEnd/>
                <a:tailEnd/>
              </a:ln>
            </p:spPr>
            <p:txBody>
              <a:bodyPr/>
              <a:lstStyle/>
              <a:p>
                <a:endParaRPr lang="de-DE"/>
              </a:p>
            </p:txBody>
          </p:sp>
          <p:sp>
            <p:nvSpPr>
              <p:cNvPr id="668" name="Rectangle 750"/>
              <p:cNvSpPr>
                <a:spLocks noChangeArrowheads="1"/>
              </p:cNvSpPr>
              <p:nvPr/>
            </p:nvSpPr>
            <p:spPr bwMode="auto">
              <a:xfrm>
                <a:off x="4310" y="2396"/>
                <a:ext cx="6" cy="1008"/>
              </a:xfrm>
              <a:prstGeom prst="rect">
                <a:avLst/>
              </a:prstGeom>
              <a:solidFill>
                <a:srgbClr val="B28E00"/>
              </a:solidFill>
              <a:ln w="9525">
                <a:noFill/>
                <a:miter lim="800000"/>
                <a:headEnd/>
                <a:tailEnd/>
              </a:ln>
            </p:spPr>
            <p:txBody>
              <a:bodyPr/>
              <a:lstStyle/>
              <a:p>
                <a:endParaRPr lang="de-DE"/>
              </a:p>
            </p:txBody>
          </p:sp>
          <p:sp>
            <p:nvSpPr>
              <p:cNvPr id="669" name="Rectangle 751"/>
              <p:cNvSpPr>
                <a:spLocks noChangeArrowheads="1"/>
              </p:cNvSpPr>
              <p:nvPr/>
            </p:nvSpPr>
            <p:spPr bwMode="auto">
              <a:xfrm>
                <a:off x="4316" y="2396"/>
                <a:ext cx="6" cy="1008"/>
              </a:xfrm>
              <a:prstGeom prst="rect">
                <a:avLst/>
              </a:prstGeom>
              <a:solidFill>
                <a:srgbClr val="C09900"/>
              </a:solidFill>
              <a:ln w="9525">
                <a:noFill/>
                <a:miter lim="800000"/>
                <a:headEnd/>
                <a:tailEnd/>
              </a:ln>
            </p:spPr>
            <p:txBody>
              <a:bodyPr/>
              <a:lstStyle/>
              <a:p>
                <a:endParaRPr lang="de-DE"/>
              </a:p>
            </p:txBody>
          </p:sp>
          <p:sp>
            <p:nvSpPr>
              <p:cNvPr id="670" name="Rectangle 752"/>
              <p:cNvSpPr>
                <a:spLocks noChangeArrowheads="1"/>
              </p:cNvSpPr>
              <p:nvPr/>
            </p:nvSpPr>
            <p:spPr bwMode="auto">
              <a:xfrm>
                <a:off x="4322" y="2396"/>
                <a:ext cx="6" cy="1008"/>
              </a:xfrm>
              <a:prstGeom prst="rect">
                <a:avLst/>
              </a:prstGeom>
              <a:solidFill>
                <a:srgbClr val="CEA400"/>
              </a:solidFill>
              <a:ln w="9525">
                <a:noFill/>
                <a:miter lim="800000"/>
                <a:headEnd/>
                <a:tailEnd/>
              </a:ln>
            </p:spPr>
            <p:txBody>
              <a:bodyPr/>
              <a:lstStyle/>
              <a:p>
                <a:endParaRPr lang="de-DE"/>
              </a:p>
            </p:txBody>
          </p:sp>
          <p:sp>
            <p:nvSpPr>
              <p:cNvPr id="671" name="Rectangle 753"/>
              <p:cNvSpPr>
                <a:spLocks noChangeArrowheads="1"/>
              </p:cNvSpPr>
              <p:nvPr/>
            </p:nvSpPr>
            <p:spPr bwMode="auto">
              <a:xfrm>
                <a:off x="4328" y="2396"/>
                <a:ext cx="5" cy="1008"/>
              </a:xfrm>
              <a:prstGeom prst="rect">
                <a:avLst/>
              </a:prstGeom>
              <a:solidFill>
                <a:srgbClr val="DBAF00"/>
              </a:solidFill>
              <a:ln w="9525">
                <a:noFill/>
                <a:miter lim="800000"/>
                <a:headEnd/>
                <a:tailEnd/>
              </a:ln>
            </p:spPr>
            <p:txBody>
              <a:bodyPr/>
              <a:lstStyle/>
              <a:p>
                <a:endParaRPr lang="de-DE"/>
              </a:p>
            </p:txBody>
          </p:sp>
          <p:sp>
            <p:nvSpPr>
              <p:cNvPr id="672" name="Rectangle 754"/>
              <p:cNvSpPr>
                <a:spLocks noChangeArrowheads="1"/>
              </p:cNvSpPr>
              <p:nvPr/>
            </p:nvSpPr>
            <p:spPr bwMode="auto">
              <a:xfrm>
                <a:off x="4333" y="2396"/>
                <a:ext cx="6" cy="1008"/>
              </a:xfrm>
              <a:prstGeom prst="rect">
                <a:avLst/>
              </a:prstGeom>
              <a:solidFill>
                <a:srgbClr val="E5B700"/>
              </a:solidFill>
              <a:ln w="9525">
                <a:noFill/>
                <a:miter lim="800000"/>
                <a:headEnd/>
                <a:tailEnd/>
              </a:ln>
            </p:spPr>
            <p:txBody>
              <a:bodyPr/>
              <a:lstStyle/>
              <a:p>
                <a:endParaRPr lang="de-DE"/>
              </a:p>
            </p:txBody>
          </p:sp>
          <p:sp>
            <p:nvSpPr>
              <p:cNvPr id="673" name="Rectangle 755"/>
              <p:cNvSpPr>
                <a:spLocks noChangeArrowheads="1"/>
              </p:cNvSpPr>
              <p:nvPr/>
            </p:nvSpPr>
            <p:spPr bwMode="auto">
              <a:xfrm>
                <a:off x="4339" y="2396"/>
                <a:ext cx="6" cy="1008"/>
              </a:xfrm>
              <a:prstGeom prst="rect">
                <a:avLst/>
              </a:prstGeom>
              <a:solidFill>
                <a:srgbClr val="EEBE00"/>
              </a:solidFill>
              <a:ln w="9525">
                <a:noFill/>
                <a:miter lim="800000"/>
                <a:headEnd/>
                <a:tailEnd/>
              </a:ln>
            </p:spPr>
            <p:txBody>
              <a:bodyPr/>
              <a:lstStyle/>
              <a:p>
                <a:endParaRPr lang="de-DE"/>
              </a:p>
            </p:txBody>
          </p:sp>
          <p:sp>
            <p:nvSpPr>
              <p:cNvPr id="674" name="Rectangle 756"/>
              <p:cNvSpPr>
                <a:spLocks noChangeArrowheads="1"/>
              </p:cNvSpPr>
              <p:nvPr/>
            </p:nvSpPr>
            <p:spPr bwMode="auto">
              <a:xfrm>
                <a:off x="4345" y="2396"/>
                <a:ext cx="6" cy="1008"/>
              </a:xfrm>
              <a:prstGeom prst="rect">
                <a:avLst/>
              </a:prstGeom>
              <a:solidFill>
                <a:srgbClr val="F5C400"/>
              </a:solidFill>
              <a:ln w="9525">
                <a:noFill/>
                <a:miter lim="800000"/>
                <a:headEnd/>
                <a:tailEnd/>
              </a:ln>
            </p:spPr>
            <p:txBody>
              <a:bodyPr/>
              <a:lstStyle/>
              <a:p>
                <a:endParaRPr lang="de-DE"/>
              </a:p>
            </p:txBody>
          </p:sp>
          <p:sp>
            <p:nvSpPr>
              <p:cNvPr id="675" name="Rectangle 757"/>
              <p:cNvSpPr>
                <a:spLocks noChangeArrowheads="1"/>
              </p:cNvSpPr>
              <p:nvPr/>
            </p:nvSpPr>
            <p:spPr bwMode="auto">
              <a:xfrm>
                <a:off x="4351" y="2396"/>
                <a:ext cx="5" cy="1008"/>
              </a:xfrm>
              <a:prstGeom prst="rect">
                <a:avLst/>
              </a:prstGeom>
              <a:solidFill>
                <a:srgbClr val="F9C700"/>
              </a:solidFill>
              <a:ln w="9525">
                <a:noFill/>
                <a:miter lim="800000"/>
                <a:headEnd/>
                <a:tailEnd/>
              </a:ln>
            </p:spPr>
            <p:txBody>
              <a:bodyPr/>
              <a:lstStyle/>
              <a:p>
                <a:endParaRPr lang="de-DE"/>
              </a:p>
            </p:txBody>
          </p:sp>
          <p:sp>
            <p:nvSpPr>
              <p:cNvPr id="676" name="Rectangle 758"/>
              <p:cNvSpPr>
                <a:spLocks noChangeArrowheads="1"/>
              </p:cNvSpPr>
              <p:nvPr/>
            </p:nvSpPr>
            <p:spPr bwMode="auto">
              <a:xfrm>
                <a:off x="4356" y="2396"/>
                <a:ext cx="6" cy="1008"/>
              </a:xfrm>
              <a:prstGeom prst="rect">
                <a:avLst/>
              </a:prstGeom>
              <a:solidFill>
                <a:srgbClr val="FDCA00"/>
              </a:solidFill>
              <a:ln w="9525">
                <a:noFill/>
                <a:miter lim="800000"/>
                <a:headEnd/>
                <a:tailEnd/>
              </a:ln>
            </p:spPr>
            <p:txBody>
              <a:bodyPr/>
              <a:lstStyle/>
              <a:p>
                <a:endParaRPr lang="de-DE"/>
              </a:p>
            </p:txBody>
          </p:sp>
          <p:sp>
            <p:nvSpPr>
              <p:cNvPr id="677" name="Rectangle 759"/>
              <p:cNvSpPr>
                <a:spLocks noChangeArrowheads="1"/>
              </p:cNvSpPr>
              <p:nvPr/>
            </p:nvSpPr>
            <p:spPr bwMode="auto">
              <a:xfrm>
                <a:off x="4362" y="2396"/>
                <a:ext cx="6" cy="1008"/>
              </a:xfrm>
              <a:prstGeom prst="rect">
                <a:avLst/>
              </a:prstGeom>
              <a:solidFill>
                <a:srgbClr val="FFCC00"/>
              </a:solidFill>
              <a:ln w="9525">
                <a:noFill/>
                <a:miter lim="800000"/>
                <a:headEnd/>
                <a:tailEnd/>
              </a:ln>
            </p:spPr>
            <p:txBody>
              <a:bodyPr/>
              <a:lstStyle/>
              <a:p>
                <a:endParaRPr lang="de-DE"/>
              </a:p>
            </p:txBody>
          </p:sp>
          <p:sp>
            <p:nvSpPr>
              <p:cNvPr id="678" name="Rectangle 760"/>
              <p:cNvSpPr>
                <a:spLocks noChangeArrowheads="1"/>
              </p:cNvSpPr>
              <p:nvPr/>
            </p:nvSpPr>
            <p:spPr bwMode="auto">
              <a:xfrm>
                <a:off x="4368" y="2396"/>
                <a:ext cx="6" cy="1008"/>
              </a:xfrm>
              <a:prstGeom prst="rect">
                <a:avLst/>
              </a:prstGeom>
              <a:solidFill>
                <a:srgbClr val="FFCC00"/>
              </a:solidFill>
              <a:ln w="9525">
                <a:noFill/>
                <a:miter lim="800000"/>
                <a:headEnd/>
                <a:tailEnd/>
              </a:ln>
            </p:spPr>
            <p:txBody>
              <a:bodyPr/>
              <a:lstStyle/>
              <a:p>
                <a:endParaRPr lang="de-DE"/>
              </a:p>
            </p:txBody>
          </p:sp>
          <p:sp>
            <p:nvSpPr>
              <p:cNvPr id="679" name="Rectangle 761"/>
              <p:cNvSpPr>
                <a:spLocks noChangeArrowheads="1"/>
              </p:cNvSpPr>
              <p:nvPr/>
            </p:nvSpPr>
            <p:spPr bwMode="auto">
              <a:xfrm>
                <a:off x="4374" y="2396"/>
                <a:ext cx="5" cy="1008"/>
              </a:xfrm>
              <a:prstGeom prst="rect">
                <a:avLst/>
              </a:prstGeom>
              <a:solidFill>
                <a:srgbClr val="F9C700"/>
              </a:solidFill>
              <a:ln w="9525">
                <a:noFill/>
                <a:miter lim="800000"/>
                <a:headEnd/>
                <a:tailEnd/>
              </a:ln>
            </p:spPr>
            <p:txBody>
              <a:bodyPr/>
              <a:lstStyle/>
              <a:p>
                <a:endParaRPr lang="de-DE"/>
              </a:p>
            </p:txBody>
          </p:sp>
          <p:sp>
            <p:nvSpPr>
              <p:cNvPr id="680" name="Rectangle 762"/>
              <p:cNvSpPr>
                <a:spLocks noChangeArrowheads="1"/>
              </p:cNvSpPr>
              <p:nvPr/>
            </p:nvSpPr>
            <p:spPr bwMode="auto">
              <a:xfrm>
                <a:off x="4379" y="2396"/>
                <a:ext cx="6" cy="1008"/>
              </a:xfrm>
              <a:prstGeom prst="rect">
                <a:avLst/>
              </a:prstGeom>
              <a:solidFill>
                <a:srgbClr val="F5C400"/>
              </a:solidFill>
              <a:ln w="9525">
                <a:noFill/>
                <a:miter lim="800000"/>
                <a:headEnd/>
                <a:tailEnd/>
              </a:ln>
            </p:spPr>
            <p:txBody>
              <a:bodyPr/>
              <a:lstStyle/>
              <a:p>
                <a:endParaRPr lang="de-DE"/>
              </a:p>
            </p:txBody>
          </p:sp>
          <p:sp>
            <p:nvSpPr>
              <p:cNvPr id="681" name="Rectangle 763"/>
              <p:cNvSpPr>
                <a:spLocks noChangeArrowheads="1"/>
              </p:cNvSpPr>
              <p:nvPr/>
            </p:nvSpPr>
            <p:spPr bwMode="auto">
              <a:xfrm>
                <a:off x="4385" y="2396"/>
                <a:ext cx="6" cy="1008"/>
              </a:xfrm>
              <a:prstGeom prst="rect">
                <a:avLst/>
              </a:prstGeom>
              <a:solidFill>
                <a:srgbClr val="EEBE00"/>
              </a:solidFill>
              <a:ln w="9525">
                <a:noFill/>
                <a:miter lim="800000"/>
                <a:headEnd/>
                <a:tailEnd/>
              </a:ln>
            </p:spPr>
            <p:txBody>
              <a:bodyPr/>
              <a:lstStyle/>
              <a:p>
                <a:endParaRPr lang="de-DE"/>
              </a:p>
            </p:txBody>
          </p:sp>
          <p:sp>
            <p:nvSpPr>
              <p:cNvPr id="682" name="Rectangle 764"/>
              <p:cNvSpPr>
                <a:spLocks noChangeArrowheads="1"/>
              </p:cNvSpPr>
              <p:nvPr/>
            </p:nvSpPr>
            <p:spPr bwMode="auto">
              <a:xfrm>
                <a:off x="4391" y="2396"/>
                <a:ext cx="6" cy="1008"/>
              </a:xfrm>
              <a:prstGeom prst="rect">
                <a:avLst/>
              </a:prstGeom>
              <a:solidFill>
                <a:srgbClr val="E5B700"/>
              </a:solidFill>
              <a:ln w="9525">
                <a:noFill/>
                <a:miter lim="800000"/>
                <a:headEnd/>
                <a:tailEnd/>
              </a:ln>
            </p:spPr>
            <p:txBody>
              <a:bodyPr/>
              <a:lstStyle/>
              <a:p>
                <a:endParaRPr lang="de-DE"/>
              </a:p>
            </p:txBody>
          </p:sp>
          <p:sp>
            <p:nvSpPr>
              <p:cNvPr id="683" name="Rectangle 765"/>
              <p:cNvSpPr>
                <a:spLocks noChangeArrowheads="1"/>
              </p:cNvSpPr>
              <p:nvPr/>
            </p:nvSpPr>
            <p:spPr bwMode="auto">
              <a:xfrm>
                <a:off x="4397" y="2396"/>
                <a:ext cx="5" cy="1008"/>
              </a:xfrm>
              <a:prstGeom prst="rect">
                <a:avLst/>
              </a:prstGeom>
              <a:solidFill>
                <a:srgbClr val="DBAF00"/>
              </a:solidFill>
              <a:ln w="9525">
                <a:noFill/>
                <a:miter lim="800000"/>
                <a:headEnd/>
                <a:tailEnd/>
              </a:ln>
            </p:spPr>
            <p:txBody>
              <a:bodyPr/>
              <a:lstStyle/>
              <a:p>
                <a:endParaRPr lang="de-DE"/>
              </a:p>
            </p:txBody>
          </p:sp>
          <p:sp>
            <p:nvSpPr>
              <p:cNvPr id="684" name="Rectangle 766"/>
              <p:cNvSpPr>
                <a:spLocks noChangeArrowheads="1"/>
              </p:cNvSpPr>
              <p:nvPr/>
            </p:nvSpPr>
            <p:spPr bwMode="auto">
              <a:xfrm>
                <a:off x="4402" y="2396"/>
                <a:ext cx="6" cy="1008"/>
              </a:xfrm>
              <a:prstGeom prst="rect">
                <a:avLst/>
              </a:prstGeom>
              <a:solidFill>
                <a:srgbClr val="CEA400"/>
              </a:solidFill>
              <a:ln w="9525">
                <a:noFill/>
                <a:miter lim="800000"/>
                <a:headEnd/>
                <a:tailEnd/>
              </a:ln>
            </p:spPr>
            <p:txBody>
              <a:bodyPr/>
              <a:lstStyle/>
              <a:p>
                <a:endParaRPr lang="de-DE"/>
              </a:p>
            </p:txBody>
          </p:sp>
          <p:sp>
            <p:nvSpPr>
              <p:cNvPr id="685" name="Rectangle 767"/>
              <p:cNvSpPr>
                <a:spLocks noChangeArrowheads="1"/>
              </p:cNvSpPr>
              <p:nvPr/>
            </p:nvSpPr>
            <p:spPr bwMode="auto">
              <a:xfrm>
                <a:off x="4408" y="2396"/>
                <a:ext cx="6" cy="1008"/>
              </a:xfrm>
              <a:prstGeom prst="rect">
                <a:avLst/>
              </a:prstGeom>
              <a:solidFill>
                <a:srgbClr val="C09900"/>
              </a:solidFill>
              <a:ln w="9525">
                <a:noFill/>
                <a:miter lim="800000"/>
                <a:headEnd/>
                <a:tailEnd/>
              </a:ln>
            </p:spPr>
            <p:txBody>
              <a:bodyPr/>
              <a:lstStyle/>
              <a:p>
                <a:endParaRPr lang="de-DE"/>
              </a:p>
            </p:txBody>
          </p:sp>
          <p:sp>
            <p:nvSpPr>
              <p:cNvPr id="686" name="Rectangle 768"/>
              <p:cNvSpPr>
                <a:spLocks noChangeArrowheads="1"/>
              </p:cNvSpPr>
              <p:nvPr/>
            </p:nvSpPr>
            <p:spPr bwMode="auto">
              <a:xfrm>
                <a:off x="4414" y="2396"/>
                <a:ext cx="6" cy="1008"/>
              </a:xfrm>
              <a:prstGeom prst="rect">
                <a:avLst/>
              </a:prstGeom>
              <a:solidFill>
                <a:srgbClr val="B28E00"/>
              </a:solidFill>
              <a:ln w="9525">
                <a:noFill/>
                <a:miter lim="800000"/>
                <a:headEnd/>
                <a:tailEnd/>
              </a:ln>
            </p:spPr>
            <p:txBody>
              <a:bodyPr/>
              <a:lstStyle/>
              <a:p>
                <a:endParaRPr lang="de-DE"/>
              </a:p>
            </p:txBody>
          </p:sp>
          <p:sp>
            <p:nvSpPr>
              <p:cNvPr id="687" name="Rectangle 769"/>
              <p:cNvSpPr>
                <a:spLocks noChangeArrowheads="1"/>
              </p:cNvSpPr>
              <p:nvPr/>
            </p:nvSpPr>
            <p:spPr bwMode="auto">
              <a:xfrm>
                <a:off x="4420" y="2396"/>
                <a:ext cx="5" cy="1008"/>
              </a:xfrm>
              <a:prstGeom prst="rect">
                <a:avLst/>
              </a:prstGeom>
              <a:solidFill>
                <a:srgbClr val="A48400"/>
              </a:solidFill>
              <a:ln w="9525">
                <a:noFill/>
                <a:miter lim="800000"/>
                <a:headEnd/>
                <a:tailEnd/>
              </a:ln>
            </p:spPr>
            <p:txBody>
              <a:bodyPr/>
              <a:lstStyle/>
              <a:p>
                <a:endParaRPr lang="de-DE"/>
              </a:p>
            </p:txBody>
          </p:sp>
          <p:sp>
            <p:nvSpPr>
              <p:cNvPr id="688" name="Rectangle 770"/>
              <p:cNvSpPr>
                <a:spLocks noChangeArrowheads="1"/>
              </p:cNvSpPr>
              <p:nvPr/>
            </p:nvSpPr>
            <p:spPr bwMode="auto">
              <a:xfrm>
                <a:off x="4425" y="2396"/>
                <a:ext cx="6" cy="1008"/>
              </a:xfrm>
              <a:prstGeom prst="rect">
                <a:avLst/>
              </a:prstGeom>
              <a:solidFill>
                <a:srgbClr val="997A00"/>
              </a:solidFill>
              <a:ln w="9525">
                <a:noFill/>
                <a:miter lim="800000"/>
                <a:headEnd/>
                <a:tailEnd/>
              </a:ln>
            </p:spPr>
            <p:txBody>
              <a:bodyPr/>
              <a:lstStyle/>
              <a:p>
                <a:endParaRPr lang="de-DE"/>
              </a:p>
            </p:txBody>
          </p:sp>
          <p:sp>
            <p:nvSpPr>
              <p:cNvPr id="689" name="Rectangle 771"/>
              <p:cNvSpPr>
                <a:spLocks noChangeArrowheads="1"/>
              </p:cNvSpPr>
              <p:nvPr/>
            </p:nvSpPr>
            <p:spPr bwMode="auto">
              <a:xfrm>
                <a:off x="4431" y="2396"/>
                <a:ext cx="6" cy="1008"/>
              </a:xfrm>
              <a:prstGeom prst="rect">
                <a:avLst/>
              </a:prstGeom>
              <a:solidFill>
                <a:srgbClr val="907300"/>
              </a:solidFill>
              <a:ln w="9525">
                <a:noFill/>
                <a:miter lim="800000"/>
                <a:headEnd/>
                <a:tailEnd/>
              </a:ln>
            </p:spPr>
            <p:txBody>
              <a:bodyPr/>
              <a:lstStyle/>
              <a:p>
                <a:endParaRPr lang="de-DE"/>
              </a:p>
            </p:txBody>
          </p:sp>
          <p:sp>
            <p:nvSpPr>
              <p:cNvPr id="690" name="Rectangle 772"/>
              <p:cNvSpPr>
                <a:spLocks noChangeArrowheads="1"/>
              </p:cNvSpPr>
              <p:nvPr/>
            </p:nvSpPr>
            <p:spPr bwMode="auto">
              <a:xfrm>
                <a:off x="4437" y="2396"/>
                <a:ext cx="6" cy="1008"/>
              </a:xfrm>
              <a:prstGeom prst="rect">
                <a:avLst/>
              </a:prstGeom>
              <a:solidFill>
                <a:srgbClr val="896D00"/>
              </a:solidFill>
              <a:ln w="9525">
                <a:noFill/>
                <a:miter lim="800000"/>
                <a:headEnd/>
                <a:tailEnd/>
              </a:ln>
            </p:spPr>
            <p:txBody>
              <a:bodyPr/>
              <a:lstStyle/>
              <a:p>
                <a:endParaRPr lang="de-DE"/>
              </a:p>
            </p:txBody>
          </p:sp>
          <p:sp>
            <p:nvSpPr>
              <p:cNvPr id="691" name="Rectangle 773"/>
              <p:cNvSpPr>
                <a:spLocks noChangeArrowheads="1"/>
              </p:cNvSpPr>
              <p:nvPr/>
            </p:nvSpPr>
            <p:spPr bwMode="auto">
              <a:xfrm>
                <a:off x="4443" y="2396"/>
                <a:ext cx="5" cy="1008"/>
              </a:xfrm>
              <a:prstGeom prst="rect">
                <a:avLst/>
              </a:prstGeom>
              <a:solidFill>
                <a:srgbClr val="836900"/>
              </a:solidFill>
              <a:ln w="9525">
                <a:noFill/>
                <a:miter lim="800000"/>
                <a:headEnd/>
                <a:tailEnd/>
              </a:ln>
            </p:spPr>
            <p:txBody>
              <a:bodyPr/>
              <a:lstStyle/>
              <a:p>
                <a:endParaRPr lang="de-DE"/>
              </a:p>
            </p:txBody>
          </p:sp>
        </p:grpSp>
        <p:sp>
          <p:nvSpPr>
            <p:cNvPr id="29" name="Rectangle 775"/>
            <p:cNvSpPr>
              <a:spLocks noChangeArrowheads="1"/>
            </p:cNvSpPr>
            <p:nvPr/>
          </p:nvSpPr>
          <p:spPr bwMode="auto">
            <a:xfrm>
              <a:off x="4282" y="2396"/>
              <a:ext cx="166" cy="1008"/>
            </a:xfrm>
            <a:prstGeom prst="rect">
              <a:avLst/>
            </a:prstGeom>
            <a:noFill/>
            <a:ln w="9525">
              <a:solidFill>
                <a:srgbClr val="030875"/>
              </a:solidFill>
              <a:miter lim="800000"/>
              <a:headEnd/>
              <a:tailEnd/>
            </a:ln>
          </p:spPr>
          <p:txBody>
            <a:bodyPr/>
            <a:lstStyle/>
            <a:p>
              <a:endParaRPr lang="de-DE"/>
            </a:p>
          </p:txBody>
        </p:sp>
        <p:grpSp>
          <p:nvGrpSpPr>
            <p:cNvPr id="30" name="Group 804"/>
            <p:cNvGrpSpPr>
              <a:grpSpLocks/>
            </p:cNvGrpSpPr>
            <p:nvPr/>
          </p:nvGrpSpPr>
          <p:grpSpPr bwMode="auto">
            <a:xfrm>
              <a:off x="4564" y="2367"/>
              <a:ext cx="161" cy="1037"/>
              <a:chOff x="4564" y="2367"/>
              <a:chExt cx="161" cy="1037"/>
            </a:xfrm>
          </p:grpSpPr>
          <p:sp>
            <p:nvSpPr>
              <p:cNvPr id="635" name="Rectangle 776"/>
              <p:cNvSpPr>
                <a:spLocks noChangeArrowheads="1"/>
              </p:cNvSpPr>
              <p:nvPr/>
            </p:nvSpPr>
            <p:spPr bwMode="auto">
              <a:xfrm>
                <a:off x="4564" y="2367"/>
                <a:ext cx="5" cy="1037"/>
              </a:xfrm>
              <a:prstGeom prst="rect">
                <a:avLst/>
              </a:prstGeom>
              <a:solidFill>
                <a:srgbClr val="846A00"/>
              </a:solidFill>
              <a:ln w="9525">
                <a:noFill/>
                <a:miter lim="800000"/>
                <a:headEnd/>
                <a:tailEnd/>
              </a:ln>
            </p:spPr>
            <p:txBody>
              <a:bodyPr/>
              <a:lstStyle/>
              <a:p>
                <a:endParaRPr lang="de-DE"/>
              </a:p>
            </p:txBody>
          </p:sp>
          <p:sp>
            <p:nvSpPr>
              <p:cNvPr id="636" name="Rectangle 777"/>
              <p:cNvSpPr>
                <a:spLocks noChangeArrowheads="1"/>
              </p:cNvSpPr>
              <p:nvPr/>
            </p:nvSpPr>
            <p:spPr bwMode="auto">
              <a:xfrm>
                <a:off x="4569" y="2367"/>
                <a:ext cx="6" cy="1037"/>
              </a:xfrm>
              <a:prstGeom prst="rect">
                <a:avLst/>
              </a:prstGeom>
              <a:solidFill>
                <a:srgbClr val="896E00"/>
              </a:solidFill>
              <a:ln w="9525">
                <a:noFill/>
                <a:miter lim="800000"/>
                <a:headEnd/>
                <a:tailEnd/>
              </a:ln>
            </p:spPr>
            <p:txBody>
              <a:bodyPr/>
              <a:lstStyle/>
              <a:p>
                <a:endParaRPr lang="de-DE"/>
              </a:p>
            </p:txBody>
          </p:sp>
          <p:sp>
            <p:nvSpPr>
              <p:cNvPr id="637" name="Rectangle 778"/>
              <p:cNvSpPr>
                <a:spLocks noChangeArrowheads="1"/>
              </p:cNvSpPr>
              <p:nvPr/>
            </p:nvSpPr>
            <p:spPr bwMode="auto">
              <a:xfrm>
                <a:off x="4575" y="2367"/>
                <a:ext cx="6" cy="1037"/>
              </a:xfrm>
              <a:prstGeom prst="rect">
                <a:avLst/>
              </a:prstGeom>
              <a:solidFill>
                <a:srgbClr val="907300"/>
              </a:solidFill>
              <a:ln w="9525">
                <a:noFill/>
                <a:miter lim="800000"/>
                <a:headEnd/>
                <a:tailEnd/>
              </a:ln>
            </p:spPr>
            <p:txBody>
              <a:bodyPr/>
              <a:lstStyle/>
              <a:p>
                <a:endParaRPr lang="de-DE"/>
              </a:p>
            </p:txBody>
          </p:sp>
          <p:sp>
            <p:nvSpPr>
              <p:cNvPr id="638" name="Rectangle 779"/>
              <p:cNvSpPr>
                <a:spLocks noChangeArrowheads="1"/>
              </p:cNvSpPr>
              <p:nvPr/>
            </p:nvSpPr>
            <p:spPr bwMode="auto">
              <a:xfrm>
                <a:off x="4581" y="2367"/>
                <a:ext cx="6" cy="1037"/>
              </a:xfrm>
              <a:prstGeom prst="rect">
                <a:avLst/>
              </a:prstGeom>
              <a:solidFill>
                <a:srgbClr val="9A7C00"/>
              </a:solidFill>
              <a:ln w="9525">
                <a:noFill/>
                <a:miter lim="800000"/>
                <a:headEnd/>
                <a:tailEnd/>
              </a:ln>
            </p:spPr>
            <p:txBody>
              <a:bodyPr/>
              <a:lstStyle/>
              <a:p>
                <a:endParaRPr lang="de-DE"/>
              </a:p>
            </p:txBody>
          </p:sp>
          <p:sp>
            <p:nvSpPr>
              <p:cNvPr id="639" name="Rectangle 780"/>
              <p:cNvSpPr>
                <a:spLocks noChangeArrowheads="1"/>
              </p:cNvSpPr>
              <p:nvPr/>
            </p:nvSpPr>
            <p:spPr bwMode="auto">
              <a:xfrm>
                <a:off x="4587" y="2367"/>
                <a:ext cx="5" cy="1037"/>
              </a:xfrm>
              <a:prstGeom prst="rect">
                <a:avLst/>
              </a:prstGeom>
              <a:solidFill>
                <a:srgbClr val="A78500"/>
              </a:solidFill>
              <a:ln w="9525">
                <a:noFill/>
                <a:miter lim="800000"/>
                <a:headEnd/>
                <a:tailEnd/>
              </a:ln>
            </p:spPr>
            <p:txBody>
              <a:bodyPr/>
              <a:lstStyle/>
              <a:p>
                <a:endParaRPr lang="de-DE"/>
              </a:p>
            </p:txBody>
          </p:sp>
          <p:sp>
            <p:nvSpPr>
              <p:cNvPr id="640" name="Rectangle 781"/>
              <p:cNvSpPr>
                <a:spLocks noChangeArrowheads="1"/>
              </p:cNvSpPr>
              <p:nvPr/>
            </p:nvSpPr>
            <p:spPr bwMode="auto">
              <a:xfrm>
                <a:off x="4592" y="2367"/>
                <a:ext cx="6" cy="1037"/>
              </a:xfrm>
              <a:prstGeom prst="rect">
                <a:avLst/>
              </a:prstGeom>
              <a:solidFill>
                <a:srgbClr val="B49000"/>
              </a:solidFill>
              <a:ln w="9525">
                <a:noFill/>
                <a:miter lim="800000"/>
                <a:headEnd/>
                <a:tailEnd/>
              </a:ln>
            </p:spPr>
            <p:txBody>
              <a:bodyPr/>
              <a:lstStyle/>
              <a:p>
                <a:endParaRPr lang="de-DE"/>
              </a:p>
            </p:txBody>
          </p:sp>
          <p:sp>
            <p:nvSpPr>
              <p:cNvPr id="641" name="Rectangle 782"/>
              <p:cNvSpPr>
                <a:spLocks noChangeArrowheads="1"/>
              </p:cNvSpPr>
              <p:nvPr/>
            </p:nvSpPr>
            <p:spPr bwMode="auto">
              <a:xfrm>
                <a:off x="4598" y="2367"/>
                <a:ext cx="6" cy="1037"/>
              </a:xfrm>
              <a:prstGeom prst="rect">
                <a:avLst/>
              </a:prstGeom>
              <a:solidFill>
                <a:srgbClr val="C39C00"/>
              </a:solidFill>
              <a:ln w="9525">
                <a:noFill/>
                <a:miter lim="800000"/>
                <a:headEnd/>
                <a:tailEnd/>
              </a:ln>
            </p:spPr>
            <p:txBody>
              <a:bodyPr/>
              <a:lstStyle/>
              <a:p>
                <a:endParaRPr lang="de-DE"/>
              </a:p>
            </p:txBody>
          </p:sp>
          <p:sp>
            <p:nvSpPr>
              <p:cNvPr id="642" name="Rectangle 783"/>
              <p:cNvSpPr>
                <a:spLocks noChangeArrowheads="1"/>
              </p:cNvSpPr>
              <p:nvPr/>
            </p:nvSpPr>
            <p:spPr bwMode="auto">
              <a:xfrm>
                <a:off x="4604" y="2367"/>
                <a:ext cx="6" cy="1037"/>
              </a:xfrm>
              <a:prstGeom prst="rect">
                <a:avLst/>
              </a:prstGeom>
              <a:solidFill>
                <a:srgbClr val="D1A700"/>
              </a:solidFill>
              <a:ln w="9525">
                <a:noFill/>
                <a:miter lim="800000"/>
                <a:headEnd/>
                <a:tailEnd/>
              </a:ln>
            </p:spPr>
            <p:txBody>
              <a:bodyPr/>
              <a:lstStyle/>
              <a:p>
                <a:endParaRPr lang="de-DE"/>
              </a:p>
            </p:txBody>
          </p:sp>
          <p:sp>
            <p:nvSpPr>
              <p:cNvPr id="643" name="Rectangle 784"/>
              <p:cNvSpPr>
                <a:spLocks noChangeArrowheads="1"/>
              </p:cNvSpPr>
              <p:nvPr/>
            </p:nvSpPr>
            <p:spPr bwMode="auto">
              <a:xfrm>
                <a:off x="4610" y="2367"/>
                <a:ext cx="5" cy="1037"/>
              </a:xfrm>
              <a:prstGeom prst="rect">
                <a:avLst/>
              </a:prstGeom>
              <a:solidFill>
                <a:srgbClr val="DEB100"/>
              </a:solidFill>
              <a:ln w="9525">
                <a:noFill/>
                <a:miter lim="800000"/>
                <a:headEnd/>
                <a:tailEnd/>
              </a:ln>
            </p:spPr>
            <p:txBody>
              <a:bodyPr/>
              <a:lstStyle/>
              <a:p>
                <a:endParaRPr lang="de-DE"/>
              </a:p>
            </p:txBody>
          </p:sp>
          <p:sp>
            <p:nvSpPr>
              <p:cNvPr id="644" name="Rectangle 785"/>
              <p:cNvSpPr>
                <a:spLocks noChangeArrowheads="1"/>
              </p:cNvSpPr>
              <p:nvPr/>
            </p:nvSpPr>
            <p:spPr bwMode="auto">
              <a:xfrm>
                <a:off x="4615" y="2367"/>
                <a:ext cx="6" cy="1037"/>
              </a:xfrm>
              <a:prstGeom prst="rect">
                <a:avLst/>
              </a:prstGeom>
              <a:solidFill>
                <a:srgbClr val="E8BA00"/>
              </a:solidFill>
              <a:ln w="9525">
                <a:noFill/>
                <a:miter lim="800000"/>
                <a:headEnd/>
                <a:tailEnd/>
              </a:ln>
            </p:spPr>
            <p:txBody>
              <a:bodyPr/>
              <a:lstStyle/>
              <a:p>
                <a:endParaRPr lang="de-DE"/>
              </a:p>
            </p:txBody>
          </p:sp>
          <p:sp>
            <p:nvSpPr>
              <p:cNvPr id="645" name="Rectangle 786"/>
              <p:cNvSpPr>
                <a:spLocks noChangeArrowheads="1"/>
              </p:cNvSpPr>
              <p:nvPr/>
            </p:nvSpPr>
            <p:spPr bwMode="auto">
              <a:xfrm>
                <a:off x="4621" y="2367"/>
                <a:ext cx="6" cy="1037"/>
              </a:xfrm>
              <a:prstGeom prst="rect">
                <a:avLst/>
              </a:prstGeom>
              <a:solidFill>
                <a:srgbClr val="F1C100"/>
              </a:solidFill>
              <a:ln w="9525">
                <a:noFill/>
                <a:miter lim="800000"/>
                <a:headEnd/>
                <a:tailEnd/>
              </a:ln>
            </p:spPr>
            <p:txBody>
              <a:bodyPr/>
              <a:lstStyle/>
              <a:p>
                <a:endParaRPr lang="de-DE"/>
              </a:p>
            </p:txBody>
          </p:sp>
          <p:sp>
            <p:nvSpPr>
              <p:cNvPr id="646" name="Rectangle 787"/>
              <p:cNvSpPr>
                <a:spLocks noChangeArrowheads="1"/>
              </p:cNvSpPr>
              <p:nvPr/>
            </p:nvSpPr>
            <p:spPr bwMode="auto">
              <a:xfrm>
                <a:off x="4627" y="2367"/>
                <a:ext cx="6" cy="1037"/>
              </a:xfrm>
              <a:prstGeom prst="rect">
                <a:avLst/>
              </a:prstGeom>
              <a:solidFill>
                <a:srgbClr val="F7C600"/>
              </a:solidFill>
              <a:ln w="9525">
                <a:noFill/>
                <a:miter lim="800000"/>
                <a:headEnd/>
                <a:tailEnd/>
              </a:ln>
            </p:spPr>
            <p:txBody>
              <a:bodyPr/>
              <a:lstStyle/>
              <a:p>
                <a:endParaRPr lang="de-DE"/>
              </a:p>
            </p:txBody>
          </p:sp>
          <p:sp>
            <p:nvSpPr>
              <p:cNvPr id="647" name="Rectangle 788"/>
              <p:cNvSpPr>
                <a:spLocks noChangeArrowheads="1"/>
              </p:cNvSpPr>
              <p:nvPr/>
            </p:nvSpPr>
            <p:spPr bwMode="auto">
              <a:xfrm>
                <a:off x="4633" y="2367"/>
                <a:ext cx="5" cy="1037"/>
              </a:xfrm>
              <a:prstGeom prst="rect">
                <a:avLst/>
              </a:prstGeom>
              <a:solidFill>
                <a:srgbClr val="FBC900"/>
              </a:solidFill>
              <a:ln w="9525">
                <a:noFill/>
                <a:miter lim="800000"/>
                <a:headEnd/>
                <a:tailEnd/>
              </a:ln>
            </p:spPr>
            <p:txBody>
              <a:bodyPr/>
              <a:lstStyle/>
              <a:p>
                <a:endParaRPr lang="de-DE"/>
              </a:p>
            </p:txBody>
          </p:sp>
          <p:sp>
            <p:nvSpPr>
              <p:cNvPr id="648" name="Rectangle 789"/>
              <p:cNvSpPr>
                <a:spLocks noChangeArrowheads="1"/>
              </p:cNvSpPr>
              <p:nvPr/>
            </p:nvSpPr>
            <p:spPr bwMode="auto">
              <a:xfrm>
                <a:off x="4638" y="2367"/>
                <a:ext cx="6" cy="1037"/>
              </a:xfrm>
              <a:prstGeom prst="rect">
                <a:avLst/>
              </a:prstGeom>
              <a:solidFill>
                <a:srgbClr val="FFCC00"/>
              </a:solidFill>
              <a:ln w="9525">
                <a:noFill/>
                <a:miter lim="800000"/>
                <a:headEnd/>
                <a:tailEnd/>
              </a:ln>
            </p:spPr>
            <p:txBody>
              <a:bodyPr/>
              <a:lstStyle/>
              <a:p>
                <a:endParaRPr lang="de-DE"/>
              </a:p>
            </p:txBody>
          </p:sp>
          <p:sp>
            <p:nvSpPr>
              <p:cNvPr id="649" name="Rectangle 790"/>
              <p:cNvSpPr>
                <a:spLocks noChangeArrowheads="1"/>
              </p:cNvSpPr>
              <p:nvPr/>
            </p:nvSpPr>
            <p:spPr bwMode="auto">
              <a:xfrm>
                <a:off x="4644" y="2367"/>
                <a:ext cx="6" cy="1037"/>
              </a:xfrm>
              <a:prstGeom prst="rect">
                <a:avLst/>
              </a:prstGeom>
              <a:solidFill>
                <a:srgbClr val="FFCC00"/>
              </a:solidFill>
              <a:ln w="9525">
                <a:noFill/>
                <a:miter lim="800000"/>
                <a:headEnd/>
                <a:tailEnd/>
              </a:ln>
            </p:spPr>
            <p:txBody>
              <a:bodyPr/>
              <a:lstStyle/>
              <a:p>
                <a:endParaRPr lang="de-DE"/>
              </a:p>
            </p:txBody>
          </p:sp>
          <p:sp>
            <p:nvSpPr>
              <p:cNvPr id="650" name="Rectangle 791"/>
              <p:cNvSpPr>
                <a:spLocks noChangeArrowheads="1"/>
              </p:cNvSpPr>
              <p:nvPr/>
            </p:nvSpPr>
            <p:spPr bwMode="auto">
              <a:xfrm>
                <a:off x="4650" y="2367"/>
                <a:ext cx="6" cy="1037"/>
              </a:xfrm>
              <a:prstGeom prst="rect">
                <a:avLst/>
              </a:prstGeom>
              <a:solidFill>
                <a:srgbClr val="FBC900"/>
              </a:solidFill>
              <a:ln w="9525">
                <a:noFill/>
                <a:miter lim="800000"/>
                <a:headEnd/>
                <a:tailEnd/>
              </a:ln>
            </p:spPr>
            <p:txBody>
              <a:bodyPr/>
              <a:lstStyle/>
              <a:p>
                <a:endParaRPr lang="de-DE"/>
              </a:p>
            </p:txBody>
          </p:sp>
          <p:sp>
            <p:nvSpPr>
              <p:cNvPr id="651" name="Rectangle 792"/>
              <p:cNvSpPr>
                <a:spLocks noChangeArrowheads="1"/>
              </p:cNvSpPr>
              <p:nvPr/>
            </p:nvSpPr>
            <p:spPr bwMode="auto">
              <a:xfrm>
                <a:off x="4656" y="2367"/>
                <a:ext cx="6" cy="1037"/>
              </a:xfrm>
              <a:prstGeom prst="rect">
                <a:avLst/>
              </a:prstGeom>
              <a:solidFill>
                <a:srgbClr val="F7C600"/>
              </a:solidFill>
              <a:ln w="9525">
                <a:noFill/>
                <a:miter lim="800000"/>
                <a:headEnd/>
                <a:tailEnd/>
              </a:ln>
            </p:spPr>
            <p:txBody>
              <a:bodyPr/>
              <a:lstStyle/>
              <a:p>
                <a:endParaRPr lang="de-DE"/>
              </a:p>
            </p:txBody>
          </p:sp>
          <p:sp>
            <p:nvSpPr>
              <p:cNvPr id="652" name="Rectangle 793"/>
              <p:cNvSpPr>
                <a:spLocks noChangeArrowheads="1"/>
              </p:cNvSpPr>
              <p:nvPr/>
            </p:nvSpPr>
            <p:spPr bwMode="auto">
              <a:xfrm>
                <a:off x="4662" y="2367"/>
                <a:ext cx="5" cy="1037"/>
              </a:xfrm>
              <a:prstGeom prst="rect">
                <a:avLst/>
              </a:prstGeom>
              <a:solidFill>
                <a:srgbClr val="F1C000"/>
              </a:solidFill>
              <a:ln w="9525">
                <a:noFill/>
                <a:miter lim="800000"/>
                <a:headEnd/>
                <a:tailEnd/>
              </a:ln>
            </p:spPr>
            <p:txBody>
              <a:bodyPr/>
              <a:lstStyle/>
              <a:p>
                <a:endParaRPr lang="de-DE"/>
              </a:p>
            </p:txBody>
          </p:sp>
          <p:sp>
            <p:nvSpPr>
              <p:cNvPr id="653" name="Rectangle 794"/>
              <p:cNvSpPr>
                <a:spLocks noChangeArrowheads="1"/>
              </p:cNvSpPr>
              <p:nvPr/>
            </p:nvSpPr>
            <p:spPr bwMode="auto">
              <a:xfrm>
                <a:off x="4667" y="2367"/>
                <a:ext cx="6" cy="1037"/>
              </a:xfrm>
              <a:prstGeom prst="rect">
                <a:avLst/>
              </a:prstGeom>
              <a:solidFill>
                <a:srgbClr val="E8BA00"/>
              </a:solidFill>
              <a:ln w="9525">
                <a:noFill/>
                <a:miter lim="800000"/>
                <a:headEnd/>
                <a:tailEnd/>
              </a:ln>
            </p:spPr>
            <p:txBody>
              <a:bodyPr/>
              <a:lstStyle/>
              <a:p>
                <a:endParaRPr lang="de-DE"/>
              </a:p>
            </p:txBody>
          </p:sp>
          <p:sp>
            <p:nvSpPr>
              <p:cNvPr id="654" name="Rectangle 795"/>
              <p:cNvSpPr>
                <a:spLocks noChangeArrowheads="1"/>
              </p:cNvSpPr>
              <p:nvPr/>
            </p:nvSpPr>
            <p:spPr bwMode="auto">
              <a:xfrm>
                <a:off x="4673" y="2367"/>
                <a:ext cx="6" cy="1037"/>
              </a:xfrm>
              <a:prstGeom prst="rect">
                <a:avLst/>
              </a:prstGeom>
              <a:solidFill>
                <a:srgbClr val="DEB100"/>
              </a:solidFill>
              <a:ln w="9525">
                <a:noFill/>
                <a:miter lim="800000"/>
                <a:headEnd/>
                <a:tailEnd/>
              </a:ln>
            </p:spPr>
            <p:txBody>
              <a:bodyPr/>
              <a:lstStyle/>
              <a:p>
                <a:endParaRPr lang="de-DE"/>
              </a:p>
            </p:txBody>
          </p:sp>
          <p:sp>
            <p:nvSpPr>
              <p:cNvPr id="655" name="Rectangle 796"/>
              <p:cNvSpPr>
                <a:spLocks noChangeArrowheads="1"/>
              </p:cNvSpPr>
              <p:nvPr/>
            </p:nvSpPr>
            <p:spPr bwMode="auto">
              <a:xfrm>
                <a:off x="4679" y="2367"/>
                <a:ext cx="6" cy="1037"/>
              </a:xfrm>
              <a:prstGeom prst="rect">
                <a:avLst/>
              </a:prstGeom>
              <a:solidFill>
                <a:srgbClr val="D1A700"/>
              </a:solidFill>
              <a:ln w="9525">
                <a:noFill/>
                <a:miter lim="800000"/>
                <a:headEnd/>
                <a:tailEnd/>
              </a:ln>
            </p:spPr>
            <p:txBody>
              <a:bodyPr/>
              <a:lstStyle/>
              <a:p>
                <a:endParaRPr lang="de-DE"/>
              </a:p>
            </p:txBody>
          </p:sp>
          <p:sp>
            <p:nvSpPr>
              <p:cNvPr id="656" name="Rectangle 797"/>
              <p:cNvSpPr>
                <a:spLocks noChangeArrowheads="1"/>
              </p:cNvSpPr>
              <p:nvPr/>
            </p:nvSpPr>
            <p:spPr bwMode="auto">
              <a:xfrm>
                <a:off x="4685" y="2367"/>
                <a:ext cx="5" cy="1037"/>
              </a:xfrm>
              <a:prstGeom prst="rect">
                <a:avLst/>
              </a:prstGeom>
              <a:solidFill>
                <a:srgbClr val="C39C00"/>
              </a:solidFill>
              <a:ln w="9525">
                <a:noFill/>
                <a:miter lim="800000"/>
                <a:headEnd/>
                <a:tailEnd/>
              </a:ln>
            </p:spPr>
            <p:txBody>
              <a:bodyPr/>
              <a:lstStyle/>
              <a:p>
                <a:endParaRPr lang="de-DE"/>
              </a:p>
            </p:txBody>
          </p:sp>
          <p:sp>
            <p:nvSpPr>
              <p:cNvPr id="657" name="Rectangle 798"/>
              <p:cNvSpPr>
                <a:spLocks noChangeArrowheads="1"/>
              </p:cNvSpPr>
              <p:nvPr/>
            </p:nvSpPr>
            <p:spPr bwMode="auto">
              <a:xfrm>
                <a:off x="4690" y="2367"/>
                <a:ext cx="6" cy="1037"/>
              </a:xfrm>
              <a:prstGeom prst="rect">
                <a:avLst/>
              </a:prstGeom>
              <a:solidFill>
                <a:srgbClr val="B49000"/>
              </a:solidFill>
              <a:ln w="9525">
                <a:noFill/>
                <a:miter lim="800000"/>
                <a:headEnd/>
                <a:tailEnd/>
              </a:ln>
            </p:spPr>
            <p:txBody>
              <a:bodyPr/>
              <a:lstStyle/>
              <a:p>
                <a:endParaRPr lang="de-DE"/>
              </a:p>
            </p:txBody>
          </p:sp>
          <p:sp>
            <p:nvSpPr>
              <p:cNvPr id="658" name="Rectangle 799"/>
              <p:cNvSpPr>
                <a:spLocks noChangeArrowheads="1"/>
              </p:cNvSpPr>
              <p:nvPr/>
            </p:nvSpPr>
            <p:spPr bwMode="auto">
              <a:xfrm>
                <a:off x="4696" y="2367"/>
                <a:ext cx="6" cy="1037"/>
              </a:xfrm>
              <a:prstGeom prst="rect">
                <a:avLst/>
              </a:prstGeom>
              <a:solidFill>
                <a:srgbClr val="A78500"/>
              </a:solidFill>
              <a:ln w="9525">
                <a:noFill/>
                <a:miter lim="800000"/>
                <a:headEnd/>
                <a:tailEnd/>
              </a:ln>
            </p:spPr>
            <p:txBody>
              <a:bodyPr/>
              <a:lstStyle/>
              <a:p>
                <a:endParaRPr lang="de-DE"/>
              </a:p>
            </p:txBody>
          </p:sp>
          <p:sp>
            <p:nvSpPr>
              <p:cNvPr id="659" name="Rectangle 800"/>
              <p:cNvSpPr>
                <a:spLocks noChangeArrowheads="1"/>
              </p:cNvSpPr>
              <p:nvPr/>
            </p:nvSpPr>
            <p:spPr bwMode="auto">
              <a:xfrm>
                <a:off x="4702" y="2367"/>
                <a:ext cx="6" cy="1037"/>
              </a:xfrm>
              <a:prstGeom prst="rect">
                <a:avLst/>
              </a:prstGeom>
              <a:solidFill>
                <a:srgbClr val="9A7B00"/>
              </a:solidFill>
              <a:ln w="9525">
                <a:noFill/>
                <a:miter lim="800000"/>
                <a:headEnd/>
                <a:tailEnd/>
              </a:ln>
            </p:spPr>
            <p:txBody>
              <a:bodyPr/>
              <a:lstStyle/>
              <a:p>
                <a:endParaRPr lang="de-DE"/>
              </a:p>
            </p:txBody>
          </p:sp>
          <p:sp>
            <p:nvSpPr>
              <p:cNvPr id="660" name="Rectangle 801"/>
              <p:cNvSpPr>
                <a:spLocks noChangeArrowheads="1"/>
              </p:cNvSpPr>
              <p:nvPr/>
            </p:nvSpPr>
            <p:spPr bwMode="auto">
              <a:xfrm>
                <a:off x="4708" y="2367"/>
                <a:ext cx="5" cy="1037"/>
              </a:xfrm>
              <a:prstGeom prst="rect">
                <a:avLst/>
              </a:prstGeom>
              <a:solidFill>
                <a:srgbClr val="907300"/>
              </a:solidFill>
              <a:ln w="9525">
                <a:noFill/>
                <a:miter lim="800000"/>
                <a:headEnd/>
                <a:tailEnd/>
              </a:ln>
            </p:spPr>
            <p:txBody>
              <a:bodyPr/>
              <a:lstStyle/>
              <a:p>
                <a:endParaRPr lang="de-DE"/>
              </a:p>
            </p:txBody>
          </p:sp>
          <p:sp>
            <p:nvSpPr>
              <p:cNvPr id="661" name="Rectangle 802"/>
              <p:cNvSpPr>
                <a:spLocks noChangeArrowheads="1"/>
              </p:cNvSpPr>
              <p:nvPr/>
            </p:nvSpPr>
            <p:spPr bwMode="auto">
              <a:xfrm>
                <a:off x="4713" y="2367"/>
                <a:ext cx="6" cy="1037"/>
              </a:xfrm>
              <a:prstGeom prst="rect">
                <a:avLst/>
              </a:prstGeom>
              <a:solidFill>
                <a:srgbClr val="896E00"/>
              </a:solidFill>
              <a:ln w="9525">
                <a:noFill/>
                <a:miter lim="800000"/>
                <a:headEnd/>
                <a:tailEnd/>
              </a:ln>
            </p:spPr>
            <p:txBody>
              <a:bodyPr/>
              <a:lstStyle/>
              <a:p>
                <a:endParaRPr lang="de-DE"/>
              </a:p>
            </p:txBody>
          </p:sp>
          <p:sp>
            <p:nvSpPr>
              <p:cNvPr id="662" name="Rectangle 803"/>
              <p:cNvSpPr>
                <a:spLocks noChangeArrowheads="1"/>
              </p:cNvSpPr>
              <p:nvPr/>
            </p:nvSpPr>
            <p:spPr bwMode="auto">
              <a:xfrm>
                <a:off x="4719" y="2367"/>
                <a:ext cx="6" cy="1037"/>
              </a:xfrm>
              <a:prstGeom prst="rect">
                <a:avLst/>
              </a:prstGeom>
              <a:solidFill>
                <a:srgbClr val="836900"/>
              </a:solidFill>
              <a:ln w="9525">
                <a:noFill/>
                <a:miter lim="800000"/>
                <a:headEnd/>
                <a:tailEnd/>
              </a:ln>
            </p:spPr>
            <p:txBody>
              <a:bodyPr/>
              <a:lstStyle/>
              <a:p>
                <a:endParaRPr lang="de-DE"/>
              </a:p>
            </p:txBody>
          </p:sp>
        </p:grpSp>
        <p:sp>
          <p:nvSpPr>
            <p:cNvPr id="31" name="Rectangle 805"/>
            <p:cNvSpPr>
              <a:spLocks noChangeArrowheads="1"/>
            </p:cNvSpPr>
            <p:nvPr/>
          </p:nvSpPr>
          <p:spPr bwMode="auto">
            <a:xfrm>
              <a:off x="4564" y="2367"/>
              <a:ext cx="161" cy="1037"/>
            </a:xfrm>
            <a:prstGeom prst="rect">
              <a:avLst/>
            </a:prstGeom>
            <a:noFill/>
            <a:ln w="9525">
              <a:solidFill>
                <a:srgbClr val="030875"/>
              </a:solidFill>
              <a:miter lim="800000"/>
              <a:headEnd/>
              <a:tailEnd/>
            </a:ln>
          </p:spPr>
          <p:txBody>
            <a:bodyPr/>
            <a:lstStyle/>
            <a:p>
              <a:endParaRPr lang="de-DE"/>
            </a:p>
          </p:txBody>
        </p:sp>
        <p:grpSp>
          <p:nvGrpSpPr>
            <p:cNvPr id="32" name="Group 835"/>
            <p:cNvGrpSpPr>
              <a:grpSpLocks/>
            </p:cNvGrpSpPr>
            <p:nvPr/>
          </p:nvGrpSpPr>
          <p:grpSpPr bwMode="auto">
            <a:xfrm>
              <a:off x="4840" y="2333"/>
              <a:ext cx="167" cy="1071"/>
              <a:chOff x="4840" y="2333"/>
              <a:chExt cx="167" cy="1071"/>
            </a:xfrm>
          </p:grpSpPr>
          <p:sp>
            <p:nvSpPr>
              <p:cNvPr id="606" name="Rectangle 806"/>
              <p:cNvSpPr>
                <a:spLocks noChangeArrowheads="1"/>
              </p:cNvSpPr>
              <p:nvPr/>
            </p:nvSpPr>
            <p:spPr bwMode="auto">
              <a:xfrm>
                <a:off x="4840" y="2333"/>
                <a:ext cx="6" cy="1071"/>
              </a:xfrm>
              <a:prstGeom prst="rect">
                <a:avLst/>
              </a:prstGeom>
              <a:solidFill>
                <a:srgbClr val="846A00"/>
              </a:solidFill>
              <a:ln w="9525">
                <a:noFill/>
                <a:miter lim="800000"/>
                <a:headEnd/>
                <a:tailEnd/>
              </a:ln>
            </p:spPr>
            <p:txBody>
              <a:bodyPr/>
              <a:lstStyle/>
              <a:p>
                <a:endParaRPr lang="de-DE"/>
              </a:p>
            </p:txBody>
          </p:sp>
          <p:sp>
            <p:nvSpPr>
              <p:cNvPr id="607" name="Rectangle 807"/>
              <p:cNvSpPr>
                <a:spLocks noChangeArrowheads="1"/>
              </p:cNvSpPr>
              <p:nvPr/>
            </p:nvSpPr>
            <p:spPr bwMode="auto">
              <a:xfrm>
                <a:off x="4846" y="2333"/>
                <a:ext cx="6" cy="1071"/>
              </a:xfrm>
              <a:prstGeom prst="rect">
                <a:avLst/>
              </a:prstGeom>
              <a:solidFill>
                <a:srgbClr val="896D00"/>
              </a:solidFill>
              <a:ln w="9525">
                <a:noFill/>
                <a:miter lim="800000"/>
                <a:headEnd/>
                <a:tailEnd/>
              </a:ln>
            </p:spPr>
            <p:txBody>
              <a:bodyPr/>
              <a:lstStyle/>
              <a:p>
                <a:endParaRPr lang="de-DE"/>
              </a:p>
            </p:txBody>
          </p:sp>
          <p:sp>
            <p:nvSpPr>
              <p:cNvPr id="608" name="Rectangle 808"/>
              <p:cNvSpPr>
                <a:spLocks noChangeArrowheads="1"/>
              </p:cNvSpPr>
              <p:nvPr/>
            </p:nvSpPr>
            <p:spPr bwMode="auto">
              <a:xfrm>
                <a:off x="4852" y="2333"/>
                <a:ext cx="5" cy="1071"/>
              </a:xfrm>
              <a:prstGeom prst="rect">
                <a:avLst/>
              </a:prstGeom>
              <a:solidFill>
                <a:srgbClr val="907300"/>
              </a:solidFill>
              <a:ln w="9525">
                <a:noFill/>
                <a:miter lim="800000"/>
                <a:headEnd/>
                <a:tailEnd/>
              </a:ln>
            </p:spPr>
            <p:txBody>
              <a:bodyPr/>
              <a:lstStyle/>
              <a:p>
                <a:endParaRPr lang="de-DE"/>
              </a:p>
            </p:txBody>
          </p:sp>
          <p:sp>
            <p:nvSpPr>
              <p:cNvPr id="609" name="Rectangle 809"/>
              <p:cNvSpPr>
                <a:spLocks noChangeArrowheads="1"/>
              </p:cNvSpPr>
              <p:nvPr/>
            </p:nvSpPr>
            <p:spPr bwMode="auto">
              <a:xfrm>
                <a:off x="4857" y="2333"/>
                <a:ext cx="6" cy="1071"/>
              </a:xfrm>
              <a:prstGeom prst="rect">
                <a:avLst/>
              </a:prstGeom>
              <a:solidFill>
                <a:srgbClr val="997A00"/>
              </a:solidFill>
              <a:ln w="9525">
                <a:noFill/>
                <a:miter lim="800000"/>
                <a:headEnd/>
                <a:tailEnd/>
              </a:ln>
            </p:spPr>
            <p:txBody>
              <a:bodyPr/>
              <a:lstStyle/>
              <a:p>
                <a:endParaRPr lang="de-DE"/>
              </a:p>
            </p:txBody>
          </p:sp>
          <p:sp>
            <p:nvSpPr>
              <p:cNvPr id="610" name="Rectangle 810"/>
              <p:cNvSpPr>
                <a:spLocks noChangeArrowheads="1"/>
              </p:cNvSpPr>
              <p:nvPr/>
            </p:nvSpPr>
            <p:spPr bwMode="auto">
              <a:xfrm>
                <a:off x="4863" y="2333"/>
                <a:ext cx="6" cy="1071"/>
              </a:xfrm>
              <a:prstGeom prst="rect">
                <a:avLst/>
              </a:prstGeom>
              <a:solidFill>
                <a:srgbClr val="A48400"/>
              </a:solidFill>
              <a:ln w="9525">
                <a:noFill/>
                <a:miter lim="800000"/>
                <a:headEnd/>
                <a:tailEnd/>
              </a:ln>
            </p:spPr>
            <p:txBody>
              <a:bodyPr/>
              <a:lstStyle/>
              <a:p>
                <a:endParaRPr lang="de-DE"/>
              </a:p>
            </p:txBody>
          </p:sp>
          <p:sp>
            <p:nvSpPr>
              <p:cNvPr id="611" name="Rectangle 811"/>
              <p:cNvSpPr>
                <a:spLocks noChangeArrowheads="1"/>
              </p:cNvSpPr>
              <p:nvPr/>
            </p:nvSpPr>
            <p:spPr bwMode="auto">
              <a:xfrm>
                <a:off x="4869" y="2333"/>
                <a:ext cx="6" cy="1071"/>
              </a:xfrm>
              <a:prstGeom prst="rect">
                <a:avLst/>
              </a:prstGeom>
              <a:solidFill>
                <a:srgbClr val="B28E00"/>
              </a:solidFill>
              <a:ln w="9525">
                <a:noFill/>
                <a:miter lim="800000"/>
                <a:headEnd/>
                <a:tailEnd/>
              </a:ln>
            </p:spPr>
            <p:txBody>
              <a:bodyPr/>
              <a:lstStyle/>
              <a:p>
                <a:endParaRPr lang="de-DE"/>
              </a:p>
            </p:txBody>
          </p:sp>
          <p:sp>
            <p:nvSpPr>
              <p:cNvPr id="612" name="Rectangle 812"/>
              <p:cNvSpPr>
                <a:spLocks noChangeArrowheads="1"/>
              </p:cNvSpPr>
              <p:nvPr/>
            </p:nvSpPr>
            <p:spPr bwMode="auto">
              <a:xfrm>
                <a:off x="4875" y="2333"/>
                <a:ext cx="5" cy="1071"/>
              </a:xfrm>
              <a:prstGeom prst="rect">
                <a:avLst/>
              </a:prstGeom>
              <a:solidFill>
                <a:srgbClr val="C09900"/>
              </a:solidFill>
              <a:ln w="9525">
                <a:noFill/>
                <a:miter lim="800000"/>
                <a:headEnd/>
                <a:tailEnd/>
              </a:ln>
            </p:spPr>
            <p:txBody>
              <a:bodyPr/>
              <a:lstStyle/>
              <a:p>
                <a:endParaRPr lang="de-DE"/>
              </a:p>
            </p:txBody>
          </p:sp>
          <p:sp>
            <p:nvSpPr>
              <p:cNvPr id="613" name="Rectangle 813"/>
              <p:cNvSpPr>
                <a:spLocks noChangeArrowheads="1"/>
              </p:cNvSpPr>
              <p:nvPr/>
            </p:nvSpPr>
            <p:spPr bwMode="auto">
              <a:xfrm>
                <a:off x="4880" y="2333"/>
                <a:ext cx="6" cy="1071"/>
              </a:xfrm>
              <a:prstGeom prst="rect">
                <a:avLst/>
              </a:prstGeom>
              <a:solidFill>
                <a:srgbClr val="CEA400"/>
              </a:solidFill>
              <a:ln w="9525">
                <a:noFill/>
                <a:miter lim="800000"/>
                <a:headEnd/>
                <a:tailEnd/>
              </a:ln>
            </p:spPr>
            <p:txBody>
              <a:bodyPr/>
              <a:lstStyle/>
              <a:p>
                <a:endParaRPr lang="de-DE"/>
              </a:p>
            </p:txBody>
          </p:sp>
          <p:sp>
            <p:nvSpPr>
              <p:cNvPr id="614" name="Rectangle 814"/>
              <p:cNvSpPr>
                <a:spLocks noChangeArrowheads="1"/>
              </p:cNvSpPr>
              <p:nvPr/>
            </p:nvSpPr>
            <p:spPr bwMode="auto">
              <a:xfrm>
                <a:off x="4886" y="2333"/>
                <a:ext cx="6" cy="1071"/>
              </a:xfrm>
              <a:prstGeom prst="rect">
                <a:avLst/>
              </a:prstGeom>
              <a:solidFill>
                <a:srgbClr val="DBAF00"/>
              </a:solidFill>
              <a:ln w="9525">
                <a:noFill/>
                <a:miter lim="800000"/>
                <a:headEnd/>
                <a:tailEnd/>
              </a:ln>
            </p:spPr>
            <p:txBody>
              <a:bodyPr/>
              <a:lstStyle/>
              <a:p>
                <a:endParaRPr lang="de-DE"/>
              </a:p>
            </p:txBody>
          </p:sp>
          <p:sp>
            <p:nvSpPr>
              <p:cNvPr id="615" name="Rectangle 815"/>
              <p:cNvSpPr>
                <a:spLocks noChangeArrowheads="1"/>
              </p:cNvSpPr>
              <p:nvPr/>
            </p:nvSpPr>
            <p:spPr bwMode="auto">
              <a:xfrm>
                <a:off x="4892" y="2333"/>
                <a:ext cx="6" cy="1071"/>
              </a:xfrm>
              <a:prstGeom prst="rect">
                <a:avLst/>
              </a:prstGeom>
              <a:solidFill>
                <a:srgbClr val="E5B700"/>
              </a:solidFill>
              <a:ln w="9525">
                <a:noFill/>
                <a:miter lim="800000"/>
                <a:headEnd/>
                <a:tailEnd/>
              </a:ln>
            </p:spPr>
            <p:txBody>
              <a:bodyPr/>
              <a:lstStyle/>
              <a:p>
                <a:endParaRPr lang="de-DE"/>
              </a:p>
            </p:txBody>
          </p:sp>
          <p:sp>
            <p:nvSpPr>
              <p:cNvPr id="616" name="Rectangle 816"/>
              <p:cNvSpPr>
                <a:spLocks noChangeArrowheads="1"/>
              </p:cNvSpPr>
              <p:nvPr/>
            </p:nvSpPr>
            <p:spPr bwMode="auto">
              <a:xfrm>
                <a:off x="4898" y="2333"/>
                <a:ext cx="5" cy="1071"/>
              </a:xfrm>
              <a:prstGeom prst="rect">
                <a:avLst/>
              </a:prstGeom>
              <a:solidFill>
                <a:srgbClr val="EEBE00"/>
              </a:solidFill>
              <a:ln w="9525">
                <a:noFill/>
                <a:miter lim="800000"/>
                <a:headEnd/>
                <a:tailEnd/>
              </a:ln>
            </p:spPr>
            <p:txBody>
              <a:bodyPr/>
              <a:lstStyle/>
              <a:p>
                <a:endParaRPr lang="de-DE"/>
              </a:p>
            </p:txBody>
          </p:sp>
          <p:sp>
            <p:nvSpPr>
              <p:cNvPr id="617" name="Rectangle 817"/>
              <p:cNvSpPr>
                <a:spLocks noChangeArrowheads="1"/>
              </p:cNvSpPr>
              <p:nvPr/>
            </p:nvSpPr>
            <p:spPr bwMode="auto">
              <a:xfrm>
                <a:off x="4903" y="2333"/>
                <a:ext cx="6" cy="1071"/>
              </a:xfrm>
              <a:prstGeom prst="rect">
                <a:avLst/>
              </a:prstGeom>
              <a:solidFill>
                <a:srgbClr val="F5C400"/>
              </a:solidFill>
              <a:ln w="9525">
                <a:noFill/>
                <a:miter lim="800000"/>
                <a:headEnd/>
                <a:tailEnd/>
              </a:ln>
            </p:spPr>
            <p:txBody>
              <a:bodyPr/>
              <a:lstStyle/>
              <a:p>
                <a:endParaRPr lang="de-DE"/>
              </a:p>
            </p:txBody>
          </p:sp>
          <p:sp>
            <p:nvSpPr>
              <p:cNvPr id="618" name="Rectangle 818"/>
              <p:cNvSpPr>
                <a:spLocks noChangeArrowheads="1"/>
              </p:cNvSpPr>
              <p:nvPr/>
            </p:nvSpPr>
            <p:spPr bwMode="auto">
              <a:xfrm>
                <a:off x="4909" y="2333"/>
                <a:ext cx="6" cy="1071"/>
              </a:xfrm>
              <a:prstGeom prst="rect">
                <a:avLst/>
              </a:prstGeom>
              <a:solidFill>
                <a:srgbClr val="F9C700"/>
              </a:solidFill>
              <a:ln w="9525">
                <a:noFill/>
                <a:miter lim="800000"/>
                <a:headEnd/>
                <a:tailEnd/>
              </a:ln>
            </p:spPr>
            <p:txBody>
              <a:bodyPr/>
              <a:lstStyle/>
              <a:p>
                <a:endParaRPr lang="de-DE"/>
              </a:p>
            </p:txBody>
          </p:sp>
          <p:sp>
            <p:nvSpPr>
              <p:cNvPr id="619" name="Rectangle 819"/>
              <p:cNvSpPr>
                <a:spLocks noChangeArrowheads="1"/>
              </p:cNvSpPr>
              <p:nvPr/>
            </p:nvSpPr>
            <p:spPr bwMode="auto">
              <a:xfrm>
                <a:off x="4915" y="2333"/>
                <a:ext cx="6" cy="1071"/>
              </a:xfrm>
              <a:prstGeom prst="rect">
                <a:avLst/>
              </a:prstGeom>
              <a:solidFill>
                <a:srgbClr val="FDCA00"/>
              </a:solidFill>
              <a:ln w="9525">
                <a:noFill/>
                <a:miter lim="800000"/>
                <a:headEnd/>
                <a:tailEnd/>
              </a:ln>
            </p:spPr>
            <p:txBody>
              <a:bodyPr/>
              <a:lstStyle/>
              <a:p>
                <a:endParaRPr lang="de-DE"/>
              </a:p>
            </p:txBody>
          </p:sp>
          <p:sp>
            <p:nvSpPr>
              <p:cNvPr id="620" name="Rectangle 820"/>
              <p:cNvSpPr>
                <a:spLocks noChangeArrowheads="1"/>
              </p:cNvSpPr>
              <p:nvPr/>
            </p:nvSpPr>
            <p:spPr bwMode="auto">
              <a:xfrm>
                <a:off x="4921" y="2333"/>
                <a:ext cx="5" cy="1071"/>
              </a:xfrm>
              <a:prstGeom prst="rect">
                <a:avLst/>
              </a:prstGeom>
              <a:solidFill>
                <a:srgbClr val="FFCC00"/>
              </a:solidFill>
              <a:ln w="9525">
                <a:noFill/>
                <a:miter lim="800000"/>
                <a:headEnd/>
                <a:tailEnd/>
              </a:ln>
            </p:spPr>
            <p:txBody>
              <a:bodyPr/>
              <a:lstStyle/>
              <a:p>
                <a:endParaRPr lang="de-DE"/>
              </a:p>
            </p:txBody>
          </p:sp>
          <p:sp>
            <p:nvSpPr>
              <p:cNvPr id="621" name="Rectangle 821"/>
              <p:cNvSpPr>
                <a:spLocks noChangeArrowheads="1"/>
              </p:cNvSpPr>
              <p:nvPr/>
            </p:nvSpPr>
            <p:spPr bwMode="auto">
              <a:xfrm>
                <a:off x="4926" y="2333"/>
                <a:ext cx="6" cy="1071"/>
              </a:xfrm>
              <a:prstGeom prst="rect">
                <a:avLst/>
              </a:prstGeom>
              <a:solidFill>
                <a:srgbClr val="FFCC00"/>
              </a:solidFill>
              <a:ln w="9525">
                <a:noFill/>
                <a:miter lim="800000"/>
                <a:headEnd/>
                <a:tailEnd/>
              </a:ln>
            </p:spPr>
            <p:txBody>
              <a:bodyPr/>
              <a:lstStyle/>
              <a:p>
                <a:endParaRPr lang="de-DE"/>
              </a:p>
            </p:txBody>
          </p:sp>
          <p:sp>
            <p:nvSpPr>
              <p:cNvPr id="622" name="Rectangle 822"/>
              <p:cNvSpPr>
                <a:spLocks noChangeArrowheads="1"/>
              </p:cNvSpPr>
              <p:nvPr/>
            </p:nvSpPr>
            <p:spPr bwMode="auto">
              <a:xfrm>
                <a:off x="4932" y="2333"/>
                <a:ext cx="6" cy="1071"/>
              </a:xfrm>
              <a:prstGeom prst="rect">
                <a:avLst/>
              </a:prstGeom>
              <a:solidFill>
                <a:srgbClr val="F9C700"/>
              </a:solidFill>
              <a:ln w="9525">
                <a:noFill/>
                <a:miter lim="800000"/>
                <a:headEnd/>
                <a:tailEnd/>
              </a:ln>
            </p:spPr>
            <p:txBody>
              <a:bodyPr/>
              <a:lstStyle/>
              <a:p>
                <a:endParaRPr lang="de-DE"/>
              </a:p>
            </p:txBody>
          </p:sp>
          <p:sp>
            <p:nvSpPr>
              <p:cNvPr id="623" name="Rectangle 823"/>
              <p:cNvSpPr>
                <a:spLocks noChangeArrowheads="1"/>
              </p:cNvSpPr>
              <p:nvPr/>
            </p:nvSpPr>
            <p:spPr bwMode="auto">
              <a:xfrm>
                <a:off x="4938" y="2333"/>
                <a:ext cx="6" cy="1071"/>
              </a:xfrm>
              <a:prstGeom prst="rect">
                <a:avLst/>
              </a:prstGeom>
              <a:solidFill>
                <a:srgbClr val="F5C400"/>
              </a:solidFill>
              <a:ln w="9525">
                <a:noFill/>
                <a:miter lim="800000"/>
                <a:headEnd/>
                <a:tailEnd/>
              </a:ln>
            </p:spPr>
            <p:txBody>
              <a:bodyPr/>
              <a:lstStyle/>
              <a:p>
                <a:endParaRPr lang="de-DE"/>
              </a:p>
            </p:txBody>
          </p:sp>
          <p:sp>
            <p:nvSpPr>
              <p:cNvPr id="624" name="Rectangle 824"/>
              <p:cNvSpPr>
                <a:spLocks noChangeArrowheads="1"/>
              </p:cNvSpPr>
              <p:nvPr/>
            </p:nvSpPr>
            <p:spPr bwMode="auto">
              <a:xfrm>
                <a:off x="4944" y="2333"/>
                <a:ext cx="5" cy="1071"/>
              </a:xfrm>
              <a:prstGeom prst="rect">
                <a:avLst/>
              </a:prstGeom>
              <a:solidFill>
                <a:srgbClr val="EEBE00"/>
              </a:solidFill>
              <a:ln w="9525">
                <a:noFill/>
                <a:miter lim="800000"/>
                <a:headEnd/>
                <a:tailEnd/>
              </a:ln>
            </p:spPr>
            <p:txBody>
              <a:bodyPr/>
              <a:lstStyle/>
              <a:p>
                <a:endParaRPr lang="de-DE"/>
              </a:p>
            </p:txBody>
          </p:sp>
          <p:sp>
            <p:nvSpPr>
              <p:cNvPr id="625" name="Rectangle 825"/>
              <p:cNvSpPr>
                <a:spLocks noChangeArrowheads="1"/>
              </p:cNvSpPr>
              <p:nvPr/>
            </p:nvSpPr>
            <p:spPr bwMode="auto">
              <a:xfrm>
                <a:off x="4949" y="2333"/>
                <a:ext cx="6" cy="1071"/>
              </a:xfrm>
              <a:prstGeom prst="rect">
                <a:avLst/>
              </a:prstGeom>
              <a:solidFill>
                <a:srgbClr val="E5B700"/>
              </a:solidFill>
              <a:ln w="9525">
                <a:noFill/>
                <a:miter lim="800000"/>
                <a:headEnd/>
                <a:tailEnd/>
              </a:ln>
            </p:spPr>
            <p:txBody>
              <a:bodyPr/>
              <a:lstStyle/>
              <a:p>
                <a:endParaRPr lang="de-DE"/>
              </a:p>
            </p:txBody>
          </p:sp>
          <p:sp>
            <p:nvSpPr>
              <p:cNvPr id="626" name="Rectangle 826"/>
              <p:cNvSpPr>
                <a:spLocks noChangeArrowheads="1"/>
              </p:cNvSpPr>
              <p:nvPr/>
            </p:nvSpPr>
            <p:spPr bwMode="auto">
              <a:xfrm>
                <a:off x="4955" y="2333"/>
                <a:ext cx="6" cy="1071"/>
              </a:xfrm>
              <a:prstGeom prst="rect">
                <a:avLst/>
              </a:prstGeom>
              <a:solidFill>
                <a:srgbClr val="DBAF00"/>
              </a:solidFill>
              <a:ln w="9525">
                <a:noFill/>
                <a:miter lim="800000"/>
                <a:headEnd/>
                <a:tailEnd/>
              </a:ln>
            </p:spPr>
            <p:txBody>
              <a:bodyPr/>
              <a:lstStyle/>
              <a:p>
                <a:endParaRPr lang="de-DE"/>
              </a:p>
            </p:txBody>
          </p:sp>
          <p:sp>
            <p:nvSpPr>
              <p:cNvPr id="627" name="Rectangle 827"/>
              <p:cNvSpPr>
                <a:spLocks noChangeArrowheads="1"/>
              </p:cNvSpPr>
              <p:nvPr/>
            </p:nvSpPr>
            <p:spPr bwMode="auto">
              <a:xfrm>
                <a:off x="4961" y="2333"/>
                <a:ext cx="6" cy="1071"/>
              </a:xfrm>
              <a:prstGeom prst="rect">
                <a:avLst/>
              </a:prstGeom>
              <a:solidFill>
                <a:srgbClr val="CEA400"/>
              </a:solidFill>
              <a:ln w="9525">
                <a:noFill/>
                <a:miter lim="800000"/>
                <a:headEnd/>
                <a:tailEnd/>
              </a:ln>
            </p:spPr>
            <p:txBody>
              <a:bodyPr/>
              <a:lstStyle/>
              <a:p>
                <a:endParaRPr lang="de-DE"/>
              </a:p>
            </p:txBody>
          </p:sp>
          <p:sp>
            <p:nvSpPr>
              <p:cNvPr id="628" name="Rectangle 828"/>
              <p:cNvSpPr>
                <a:spLocks noChangeArrowheads="1"/>
              </p:cNvSpPr>
              <p:nvPr/>
            </p:nvSpPr>
            <p:spPr bwMode="auto">
              <a:xfrm>
                <a:off x="4967" y="2333"/>
                <a:ext cx="5" cy="1071"/>
              </a:xfrm>
              <a:prstGeom prst="rect">
                <a:avLst/>
              </a:prstGeom>
              <a:solidFill>
                <a:srgbClr val="C09900"/>
              </a:solidFill>
              <a:ln w="9525">
                <a:noFill/>
                <a:miter lim="800000"/>
                <a:headEnd/>
                <a:tailEnd/>
              </a:ln>
            </p:spPr>
            <p:txBody>
              <a:bodyPr/>
              <a:lstStyle/>
              <a:p>
                <a:endParaRPr lang="de-DE"/>
              </a:p>
            </p:txBody>
          </p:sp>
          <p:sp>
            <p:nvSpPr>
              <p:cNvPr id="629" name="Rectangle 829"/>
              <p:cNvSpPr>
                <a:spLocks noChangeArrowheads="1"/>
              </p:cNvSpPr>
              <p:nvPr/>
            </p:nvSpPr>
            <p:spPr bwMode="auto">
              <a:xfrm>
                <a:off x="4972" y="2333"/>
                <a:ext cx="6" cy="1071"/>
              </a:xfrm>
              <a:prstGeom prst="rect">
                <a:avLst/>
              </a:prstGeom>
              <a:solidFill>
                <a:srgbClr val="B28E00"/>
              </a:solidFill>
              <a:ln w="9525">
                <a:noFill/>
                <a:miter lim="800000"/>
                <a:headEnd/>
                <a:tailEnd/>
              </a:ln>
            </p:spPr>
            <p:txBody>
              <a:bodyPr/>
              <a:lstStyle/>
              <a:p>
                <a:endParaRPr lang="de-DE"/>
              </a:p>
            </p:txBody>
          </p:sp>
          <p:sp>
            <p:nvSpPr>
              <p:cNvPr id="630" name="Rectangle 830"/>
              <p:cNvSpPr>
                <a:spLocks noChangeArrowheads="1"/>
              </p:cNvSpPr>
              <p:nvPr/>
            </p:nvSpPr>
            <p:spPr bwMode="auto">
              <a:xfrm>
                <a:off x="4978" y="2333"/>
                <a:ext cx="6" cy="1071"/>
              </a:xfrm>
              <a:prstGeom prst="rect">
                <a:avLst/>
              </a:prstGeom>
              <a:solidFill>
                <a:srgbClr val="A48400"/>
              </a:solidFill>
              <a:ln w="9525">
                <a:noFill/>
                <a:miter lim="800000"/>
                <a:headEnd/>
                <a:tailEnd/>
              </a:ln>
            </p:spPr>
            <p:txBody>
              <a:bodyPr/>
              <a:lstStyle/>
              <a:p>
                <a:endParaRPr lang="de-DE"/>
              </a:p>
            </p:txBody>
          </p:sp>
          <p:sp>
            <p:nvSpPr>
              <p:cNvPr id="631" name="Rectangle 831"/>
              <p:cNvSpPr>
                <a:spLocks noChangeArrowheads="1"/>
              </p:cNvSpPr>
              <p:nvPr/>
            </p:nvSpPr>
            <p:spPr bwMode="auto">
              <a:xfrm>
                <a:off x="4984" y="2333"/>
                <a:ext cx="6" cy="1071"/>
              </a:xfrm>
              <a:prstGeom prst="rect">
                <a:avLst/>
              </a:prstGeom>
              <a:solidFill>
                <a:srgbClr val="997A00"/>
              </a:solidFill>
              <a:ln w="9525">
                <a:noFill/>
                <a:miter lim="800000"/>
                <a:headEnd/>
                <a:tailEnd/>
              </a:ln>
            </p:spPr>
            <p:txBody>
              <a:bodyPr/>
              <a:lstStyle/>
              <a:p>
                <a:endParaRPr lang="de-DE"/>
              </a:p>
            </p:txBody>
          </p:sp>
          <p:sp>
            <p:nvSpPr>
              <p:cNvPr id="632" name="Rectangle 832"/>
              <p:cNvSpPr>
                <a:spLocks noChangeArrowheads="1"/>
              </p:cNvSpPr>
              <p:nvPr/>
            </p:nvSpPr>
            <p:spPr bwMode="auto">
              <a:xfrm>
                <a:off x="4990" y="2333"/>
                <a:ext cx="5" cy="1071"/>
              </a:xfrm>
              <a:prstGeom prst="rect">
                <a:avLst/>
              </a:prstGeom>
              <a:solidFill>
                <a:srgbClr val="907300"/>
              </a:solidFill>
              <a:ln w="9525">
                <a:noFill/>
                <a:miter lim="800000"/>
                <a:headEnd/>
                <a:tailEnd/>
              </a:ln>
            </p:spPr>
            <p:txBody>
              <a:bodyPr/>
              <a:lstStyle/>
              <a:p>
                <a:endParaRPr lang="de-DE"/>
              </a:p>
            </p:txBody>
          </p:sp>
          <p:sp>
            <p:nvSpPr>
              <p:cNvPr id="633" name="Rectangle 833"/>
              <p:cNvSpPr>
                <a:spLocks noChangeArrowheads="1"/>
              </p:cNvSpPr>
              <p:nvPr/>
            </p:nvSpPr>
            <p:spPr bwMode="auto">
              <a:xfrm>
                <a:off x="4995" y="2333"/>
                <a:ext cx="6" cy="1071"/>
              </a:xfrm>
              <a:prstGeom prst="rect">
                <a:avLst/>
              </a:prstGeom>
              <a:solidFill>
                <a:srgbClr val="896D00"/>
              </a:solidFill>
              <a:ln w="9525">
                <a:noFill/>
                <a:miter lim="800000"/>
                <a:headEnd/>
                <a:tailEnd/>
              </a:ln>
            </p:spPr>
            <p:txBody>
              <a:bodyPr/>
              <a:lstStyle/>
              <a:p>
                <a:endParaRPr lang="de-DE"/>
              </a:p>
            </p:txBody>
          </p:sp>
          <p:sp>
            <p:nvSpPr>
              <p:cNvPr id="634" name="Rectangle 834"/>
              <p:cNvSpPr>
                <a:spLocks noChangeArrowheads="1"/>
              </p:cNvSpPr>
              <p:nvPr/>
            </p:nvSpPr>
            <p:spPr bwMode="auto">
              <a:xfrm>
                <a:off x="5001" y="2333"/>
                <a:ext cx="6" cy="1071"/>
              </a:xfrm>
              <a:prstGeom prst="rect">
                <a:avLst/>
              </a:prstGeom>
              <a:solidFill>
                <a:srgbClr val="836900"/>
              </a:solidFill>
              <a:ln w="9525">
                <a:noFill/>
                <a:miter lim="800000"/>
                <a:headEnd/>
                <a:tailEnd/>
              </a:ln>
            </p:spPr>
            <p:txBody>
              <a:bodyPr/>
              <a:lstStyle/>
              <a:p>
                <a:endParaRPr lang="de-DE"/>
              </a:p>
            </p:txBody>
          </p:sp>
        </p:grpSp>
        <p:sp>
          <p:nvSpPr>
            <p:cNvPr id="33" name="Rectangle 836"/>
            <p:cNvSpPr>
              <a:spLocks noChangeArrowheads="1"/>
            </p:cNvSpPr>
            <p:nvPr/>
          </p:nvSpPr>
          <p:spPr bwMode="auto">
            <a:xfrm>
              <a:off x="4840" y="2333"/>
              <a:ext cx="167" cy="1071"/>
            </a:xfrm>
            <a:prstGeom prst="rect">
              <a:avLst/>
            </a:prstGeom>
            <a:noFill/>
            <a:ln w="9525">
              <a:solidFill>
                <a:srgbClr val="030875"/>
              </a:solidFill>
              <a:miter lim="800000"/>
              <a:headEnd/>
              <a:tailEnd/>
            </a:ln>
          </p:spPr>
          <p:txBody>
            <a:bodyPr/>
            <a:lstStyle/>
            <a:p>
              <a:endParaRPr lang="de-DE"/>
            </a:p>
          </p:txBody>
        </p:sp>
        <p:grpSp>
          <p:nvGrpSpPr>
            <p:cNvPr id="34" name="Group 866"/>
            <p:cNvGrpSpPr>
              <a:grpSpLocks/>
            </p:cNvGrpSpPr>
            <p:nvPr/>
          </p:nvGrpSpPr>
          <p:grpSpPr bwMode="auto">
            <a:xfrm>
              <a:off x="931" y="2143"/>
              <a:ext cx="166" cy="178"/>
              <a:chOff x="931" y="2143"/>
              <a:chExt cx="166" cy="178"/>
            </a:xfrm>
          </p:grpSpPr>
          <p:sp>
            <p:nvSpPr>
              <p:cNvPr id="577" name="Rectangle 837"/>
              <p:cNvSpPr>
                <a:spLocks noChangeArrowheads="1"/>
              </p:cNvSpPr>
              <p:nvPr/>
            </p:nvSpPr>
            <p:spPr bwMode="auto">
              <a:xfrm>
                <a:off x="931" y="2143"/>
                <a:ext cx="5" cy="178"/>
              </a:xfrm>
              <a:prstGeom prst="rect">
                <a:avLst/>
              </a:prstGeom>
              <a:solidFill>
                <a:srgbClr val="526A2E"/>
              </a:solidFill>
              <a:ln w="9525">
                <a:noFill/>
                <a:miter lim="800000"/>
                <a:headEnd/>
                <a:tailEnd/>
              </a:ln>
            </p:spPr>
            <p:txBody>
              <a:bodyPr/>
              <a:lstStyle/>
              <a:p>
                <a:endParaRPr lang="de-DE"/>
              </a:p>
            </p:txBody>
          </p:sp>
          <p:sp>
            <p:nvSpPr>
              <p:cNvPr id="578" name="Rectangle 838"/>
              <p:cNvSpPr>
                <a:spLocks noChangeArrowheads="1"/>
              </p:cNvSpPr>
              <p:nvPr/>
            </p:nvSpPr>
            <p:spPr bwMode="auto">
              <a:xfrm>
                <a:off x="936" y="2143"/>
                <a:ext cx="6" cy="178"/>
              </a:xfrm>
              <a:prstGeom prst="rect">
                <a:avLst/>
              </a:prstGeom>
              <a:solidFill>
                <a:srgbClr val="566F30"/>
              </a:solidFill>
              <a:ln w="9525">
                <a:noFill/>
                <a:miter lim="800000"/>
                <a:headEnd/>
                <a:tailEnd/>
              </a:ln>
            </p:spPr>
            <p:txBody>
              <a:bodyPr/>
              <a:lstStyle/>
              <a:p>
                <a:endParaRPr lang="de-DE"/>
              </a:p>
            </p:txBody>
          </p:sp>
          <p:sp>
            <p:nvSpPr>
              <p:cNvPr id="579" name="Rectangle 839"/>
              <p:cNvSpPr>
                <a:spLocks noChangeArrowheads="1"/>
              </p:cNvSpPr>
              <p:nvPr/>
            </p:nvSpPr>
            <p:spPr bwMode="auto">
              <a:xfrm>
                <a:off x="942" y="2143"/>
                <a:ext cx="6" cy="178"/>
              </a:xfrm>
              <a:prstGeom prst="rect">
                <a:avLst/>
              </a:prstGeom>
              <a:solidFill>
                <a:srgbClr val="5B7634"/>
              </a:solidFill>
              <a:ln w="9525">
                <a:noFill/>
                <a:miter lim="800000"/>
                <a:headEnd/>
                <a:tailEnd/>
              </a:ln>
            </p:spPr>
            <p:txBody>
              <a:bodyPr/>
              <a:lstStyle/>
              <a:p>
                <a:endParaRPr lang="de-DE"/>
              </a:p>
            </p:txBody>
          </p:sp>
          <p:sp>
            <p:nvSpPr>
              <p:cNvPr id="580" name="Rectangle 840"/>
              <p:cNvSpPr>
                <a:spLocks noChangeArrowheads="1"/>
              </p:cNvSpPr>
              <p:nvPr/>
            </p:nvSpPr>
            <p:spPr bwMode="auto">
              <a:xfrm>
                <a:off x="948" y="2143"/>
                <a:ext cx="6" cy="178"/>
              </a:xfrm>
              <a:prstGeom prst="rect">
                <a:avLst/>
              </a:prstGeom>
              <a:solidFill>
                <a:srgbClr val="628038"/>
              </a:solidFill>
              <a:ln w="9525">
                <a:noFill/>
                <a:miter lim="800000"/>
                <a:headEnd/>
                <a:tailEnd/>
              </a:ln>
            </p:spPr>
            <p:txBody>
              <a:bodyPr/>
              <a:lstStyle/>
              <a:p>
                <a:endParaRPr lang="de-DE"/>
              </a:p>
            </p:txBody>
          </p:sp>
          <p:sp>
            <p:nvSpPr>
              <p:cNvPr id="581" name="Rectangle 841"/>
              <p:cNvSpPr>
                <a:spLocks noChangeArrowheads="1"/>
              </p:cNvSpPr>
              <p:nvPr/>
            </p:nvSpPr>
            <p:spPr bwMode="auto">
              <a:xfrm>
                <a:off x="954" y="2143"/>
                <a:ext cx="5" cy="178"/>
              </a:xfrm>
              <a:prstGeom prst="rect">
                <a:avLst/>
              </a:prstGeom>
              <a:solidFill>
                <a:srgbClr val="6C8C3D"/>
              </a:solidFill>
              <a:ln w="9525">
                <a:noFill/>
                <a:miter lim="800000"/>
                <a:headEnd/>
                <a:tailEnd/>
              </a:ln>
            </p:spPr>
            <p:txBody>
              <a:bodyPr/>
              <a:lstStyle/>
              <a:p>
                <a:endParaRPr lang="de-DE"/>
              </a:p>
            </p:txBody>
          </p:sp>
          <p:sp>
            <p:nvSpPr>
              <p:cNvPr id="582" name="Rectangle 842"/>
              <p:cNvSpPr>
                <a:spLocks noChangeArrowheads="1"/>
              </p:cNvSpPr>
              <p:nvPr/>
            </p:nvSpPr>
            <p:spPr bwMode="auto">
              <a:xfrm>
                <a:off x="959" y="2143"/>
                <a:ext cx="6" cy="178"/>
              </a:xfrm>
              <a:prstGeom prst="rect">
                <a:avLst/>
              </a:prstGeom>
              <a:solidFill>
                <a:srgbClr val="769943"/>
              </a:solidFill>
              <a:ln w="9525">
                <a:noFill/>
                <a:miter lim="800000"/>
                <a:headEnd/>
                <a:tailEnd/>
              </a:ln>
            </p:spPr>
            <p:txBody>
              <a:bodyPr/>
              <a:lstStyle/>
              <a:p>
                <a:endParaRPr lang="de-DE"/>
              </a:p>
            </p:txBody>
          </p:sp>
          <p:sp>
            <p:nvSpPr>
              <p:cNvPr id="583" name="Rectangle 843"/>
              <p:cNvSpPr>
                <a:spLocks noChangeArrowheads="1"/>
              </p:cNvSpPr>
              <p:nvPr/>
            </p:nvSpPr>
            <p:spPr bwMode="auto">
              <a:xfrm>
                <a:off x="965" y="2143"/>
                <a:ext cx="6" cy="178"/>
              </a:xfrm>
              <a:prstGeom prst="rect">
                <a:avLst/>
              </a:prstGeom>
              <a:solidFill>
                <a:srgbClr val="80A749"/>
              </a:solidFill>
              <a:ln w="9525">
                <a:noFill/>
                <a:miter lim="800000"/>
                <a:headEnd/>
                <a:tailEnd/>
              </a:ln>
            </p:spPr>
            <p:txBody>
              <a:bodyPr/>
              <a:lstStyle/>
              <a:p>
                <a:endParaRPr lang="de-DE"/>
              </a:p>
            </p:txBody>
          </p:sp>
          <p:sp>
            <p:nvSpPr>
              <p:cNvPr id="584" name="Rectangle 844"/>
              <p:cNvSpPr>
                <a:spLocks noChangeArrowheads="1"/>
              </p:cNvSpPr>
              <p:nvPr/>
            </p:nvSpPr>
            <p:spPr bwMode="auto">
              <a:xfrm>
                <a:off x="971" y="2143"/>
                <a:ext cx="6" cy="178"/>
              </a:xfrm>
              <a:prstGeom prst="rect">
                <a:avLst/>
              </a:prstGeom>
              <a:solidFill>
                <a:srgbClr val="8BB44F"/>
              </a:solidFill>
              <a:ln w="9525">
                <a:noFill/>
                <a:miter lim="800000"/>
                <a:headEnd/>
                <a:tailEnd/>
              </a:ln>
            </p:spPr>
            <p:txBody>
              <a:bodyPr/>
              <a:lstStyle/>
              <a:p>
                <a:endParaRPr lang="de-DE"/>
              </a:p>
            </p:txBody>
          </p:sp>
          <p:sp>
            <p:nvSpPr>
              <p:cNvPr id="585" name="Rectangle 845"/>
              <p:cNvSpPr>
                <a:spLocks noChangeArrowheads="1"/>
              </p:cNvSpPr>
              <p:nvPr/>
            </p:nvSpPr>
            <p:spPr bwMode="auto">
              <a:xfrm>
                <a:off x="977" y="2143"/>
                <a:ext cx="5" cy="178"/>
              </a:xfrm>
              <a:prstGeom prst="rect">
                <a:avLst/>
              </a:prstGeom>
              <a:solidFill>
                <a:srgbClr val="95C154"/>
              </a:solidFill>
              <a:ln w="9525">
                <a:noFill/>
                <a:miter lim="800000"/>
                <a:headEnd/>
                <a:tailEnd/>
              </a:ln>
            </p:spPr>
            <p:txBody>
              <a:bodyPr/>
              <a:lstStyle/>
              <a:p>
                <a:endParaRPr lang="de-DE"/>
              </a:p>
            </p:txBody>
          </p:sp>
          <p:sp>
            <p:nvSpPr>
              <p:cNvPr id="586" name="Rectangle 846"/>
              <p:cNvSpPr>
                <a:spLocks noChangeArrowheads="1"/>
              </p:cNvSpPr>
              <p:nvPr/>
            </p:nvSpPr>
            <p:spPr bwMode="auto">
              <a:xfrm>
                <a:off x="982" y="2143"/>
                <a:ext cx="6" cy="178"/>
              </a:xfrm>
              <a:prstGeom prst="rect">
                <a:avLst/>
              </a:prstGeom>
              <a:solidFill>
                <a:srgbClr val="9DCB59"/>
              </a:solidFill>
              <a:ln w="9525">
                <a:noFill/>
                <a:miter lim="800000"/>
                <a:headEnd/>
                <a:tailEnd/>
              </a:ln>
            </p:spPr>
            <p:txBody>
              <a:bodyPr/>
              <a:lstStyle/>
              <a:p>
                <a:endParaRPr lang="de-DE"/>
              </a:p>
            </p:txBody>
          </p:sp>
          <p:sp>
            <p:nvSpPr>
              <p:cNvPr id="587" name="Rectangle 847"/>
              <p:cNvSpPr>
                <a:spLocks noChangeArrowheads="1"/>
              </p:cNvSpPr>
              <p:nvPr/>
            </p:nvSpPr>
            <p:spPr bwMode="auto">
              <a:xfrm>
                <a:off x="988" y="2143"/>
                <a:ext cx="6" cy="178"/>
              </a:xfrm>
              <a:prstGeom prst="rect">
                <a:avLst/>
              </a:prstGeom>
              <a:solidFill>
                <a:srgbClr val="A3D45D"/>
              </a:solidFill>
              <a:ln w="9525">
                <a:noFill/>
                <a:miter lim="800000"/>
                <a:headEnd/>
                <a:tailEnd/>
              </a:ln>
            </p:spPr>
            <p:txBody>
              <a:bodyPr/>
              <a:lstStyle/>
              <a:p>
                <a:endParaRPr lang="de-DE"/>
              </a:p>
            </p:txBody>
          </p:sp>
          <p:sp>
            <p:nvSpPr>
              <p:cNvPr id="588" name="Rectangle 848"/>
              <p:cNvSpPr>
                <a:spLocks noChangeArrowheads="1"/>
              </p:cNvSpPr>
              <p:nvPr/>
            </p:nvSpPr>
            <p:spPr bwMode="auto">
              <a:xfrm>
                <a:off x="994" y="2143"/>
                <a:ext cx="6" cy="178"/>
              </a:xfrm>
              <a:prstGeom prst="rect">
                <a:avLst/>
              </a:prstGeom>
              <a:solidFill>
                <a:srgbClr val="A8DA5F"/>
              </a:solidFill>
              <a:ln w="9525">
                <a:noFill/>
                <a:miter lim="800000"/>
                <a:headEnd/>
                <a:tailEnd/>
              </a:ln>
            </p:spPr>
            <p:txBody>
              <a:bodyPr/>
              <a:lstStyle/>
              <a:p>
                <a:endParaRPr lang="de-DE"/>
              </a:p>
            </p:txBody>
          </p:sp>
          <p:sp>
            <p:nvSpPr>
              <p:cNvPr id="589" name="Rectangle 849"/>
              <p:cNvSpPr>
                <a:spLocks noChangeArrowheads="1"/>
              </p:cNvSpPr>
              <p:nvPr/>
            </p:nvSpPr>
            <p:spPr bwMode="auto">
              <a:xfrm>
                <a:off x="1000" y="2143"/>
                <a:ext cx="5" cy="178"/>
              </a:xfrm>
              <a:prstGeom prst="rect">
                <a:avLst/>
              </a:prstGeom>
              <a:solidFill>
                <a:srgbClr val="ACDF61"/>
              </a:solidFill>
              <a:ln w="9525">
                <a:noFill/>
                <a:miter lim="800000"/>
                <a:headEnd/>
                <a:tailEnd/>
              </a:ln>
            </p:spPr>
            <p:txBody>
              <a:bodyPr/>
              <a:lstStyle/>
              <a:p>
                <a:endParaRPr lang="de-DE"/>
              </a:p>
            </p:txBody>
          </p:sp>
          <p:sp>
            <p:nvSpPr>
              <p:cNvPr id="590" name="Rectangle 850"/>
              <p:cNvSpPr>
                <a:spLocks noChangeArrowheads="1"/>
              </p:cNvSpPr>
              <p:nvPr/>
            </p:nvSpPr>
            <p:spPr bwMode="auto">
              <a:xfrm>
                <a:off x="1005" y="2143"/>
                <a:ext cx="6" cy="178"/>
              </a:xfrm>
              <a:prstGeom prst="rect">
                <a:avLst/>
              </a:prstGeom>
              <a:solidFill>
                <a:srgbClr val="AEE263"/>
              </a:solidFill>
              <a:ln w="9525">
                <a:noFill/>
                <a:miter lim="800000"/>
                <a:headEnd/>
                <a:tailEnd/>
              </a:ln>
            </p:spPr>
            <p:txBody>
              <a:bodyPr/>
              <a:lstStyle/>
              <a:p>
                <a:endParaRPr lang="de-DE"/>
              </a:p>
            </p:txBody>
          </p:sp>
          <p:sp>
            <p:nvSpPr>
              <p:cNvPr id="591" name="Rectangle 851"/>
              <p:cNvSpPr>
                <a:spLocks noChangeArrowheads="1"/>
              </p:cNvSpPr>
              <p:nvPr/>
            </p:nvSpPr>
            <p:spPr bwMode="auto">
              <a:xfrm>
                <a:off x="1011" y="2143"/>
                <a:ext cx="6" cy="178"/>
              </a:xfrm>
              <a:prstGeom prst="rect">
                <a:avLst/>
              </a:prstGeom>
              <a:solidFill>
                <a:srgbClr val="B0E464"/>
              </a:solidFill>
              <a:ln w="9525">
                <a:noFill/>
                <a:miter lim="800000"/>
                <a:headEnd/>
                <a:tailEnd/>
              </a:ln>
            </p:spPr>
            <p:txBody>
              <a:bodyPr/>
              <a:lstStyle/>
              <a:p>
                <a:endParaRPr lang="de-DE"/>
              </a:p>
            </p:txBody>
          </p:sp>
          <p:sp>
            <p:nvSpPr>
              <p:cNvPr id="592" name="Rectangle 852"/>
              <p:cNvSpPr>
                <a:spLocks noChangeArrowheads="1"/>
              </p:cNvSpPr>
              <p:nvPr/>
            </p:nvSpPr>
            <p:spPr bwMode="auto">
              <a:xfrm>
                <a:off x="1017" y="2143"/>
                <a:ext cx="6" cy="178"/>
              </a:xfrm>
              <a:prstGeom prst="rect">
                <a:avLst/>
              </a:prstGeom>
              <a:solidFill>
                <a:srgbClr val="B0E464"/>
              </a:solidFill>
              <a:ln w="9525">
                <a:noFill/>
                <a:miter lim="800000"/>
                <a:headEnd/>
                <a:tailEnd/>
              </a:ln>
            </p:spPr>
            <p:txBody>
              <a:bodyPr/>
              <a:lstStyle/>
              <a:p>
                <a:endParaRPr lang="de-DE"/>
              </a:p>
            </p:txBody>
          </p:sp>
          <p:sp>
            <p:nvSpPr>
              <p:cNvPr id="593" name="Rectangle 853"/>
              <p:cNvSpPr>
                <a:spLocks noChangeArrowheads="1"/>
              </p:cNvSpPr>
              <p:nvPr/>
            </p:nvSpPr>
            <p:spPr bwMode="auto">
              <a:xfrm>
                <a:off x="1023" y="2143"/>
                <a:ext cx="5" cy="178"/>
              </a:xfrm>
              <a:prstGeom prst="rect">
                <a:avLst/>
              </a:prstGeom>
              <a:solidFill>
                <a:srgbClr val="ACDF61"/>
              </a:solidFill>
              <a:ln w="9525">
                <a:noFill/>
                <a:miter lim="800000"/>
                <a:headEnd/>
                <a:tailEnd/>
              </a:ln>
            </p:spPr>
            <p:txBody>
              <a:bodyPr/>
              <a:lstStyle/>
              <a:p>
                <a:endParaRPr lang="de-DE"/>
              </a:p>
            </p:txBody>
          </p:sp>
          <p:sp>
            <p:nvSpPr>
              <p:cNvPr id="594" name="Rectangle 854"/>
              <p:cNvSpPr>
                <a:spLocks noChangeArrowheads="1"/>
              </p:cNvSpPr>
              <p:nvPr/>
            </p:nvSpPr>
            <p:spPr bwMode="auto">
              <a:xfrm>
                <a:off x="1028" y="2143"/>
                <a:ext cx="6" cy="178"/>
              </a:xfrm>
              <a:prstGeom prst="rect">
                <a:avLst/>
              </a:prstGeom>
              <a:solidFill>
                <a:srgbClr val="A8DA5F"/>
              </a:solidFill>
              <a:ln w="9525">
                <a:noFill/>
                <a:miter lim="800000"/>
                <a:headEnd/>
                <a:tailEnd/>
              </a:ln>
            </p:spPr>
            <p:txBody>
              <a:bodyPr/>
              <a:lstStyle/>
              <a:p>
                <a:endParaRPr lang="de-DE"/>
              </a:p>
            </p:txBody>
          </p:sp>
          <p:sp>
            <p:nvSpPr>
              <p:cNvPr id="595" name="Rectangle 855"/>
              <p:cNvSpPr>
                <a:spLocks noChangeArrowheads="1"/>
              </p:cNvSpPr>
              <p:nvPr/>
            </p:nvSpPr>
            <p:spPr bwMode="auto">
              <a:xfrm>
                <a:off x="1034" y="2143"/>
                <a:ext cx="6" cy="178"/>
              </a:xfrm>
              <a:prstGeom prst="rect">
                <a:avLst/>
              </a:prstGeom>
              <a:solidFill>
                <a:srgbClr val="A3D45D"/>
              </a:solidFill>
              <a:ln w="9525">
                <a:noFill/>
                <a:miter lim="800000"/>
                <a:headEnd/>
                <a:tailEnd/>
              </a:ln>
            </p:spPr>
            <p:txBody>
              <a:bodyPr/>
              <a:lstStyle/>
              <a:p>
                <a:endParaRPr lang="de-DE"/>
              </a:p>
            </p:txBody>
          </p:sp>
          <p:sp>
            <p:nvSpPr>
              <p:cNvPr id="596" name="Rectangle 856"/>
              <p:cNvSpPr>
                <a:spLocks noChangeArrowheads="1"/>
              </p:cNvSpPr>
              <p:nvPr/>
            </p:nvSpPr>
            <p:spPr bwMode="auto">
              <a:xfrm>
                <a:off x="1040" y="2143"/>
                <a:ext cx="6" cy="178"/>
              </a:xfrm>
              <a:prstGeom prst="rect">
                <a:avLst/>
              </a:prstGeom>
              <a:solidFill>
                <a:srgbClr val="9DCB59"/>
              </a:solidFill>
              <a:ln w="9525">
                <a:noFill/>
                <a:miter lim="800000"/>
                <a:headEnd/>
                <a:tailEnd/>
              </a:ln>
            </p:spPr>
            <p:txBody>
              <a:bodyPr/>
              <a:lstStyle/>
              <a:p>
                <a:endParaRPr lang="de-DE"/>
              </a:p>
            </p:txBody>
          </p:sp>
          <p:sp>
            <p:nvSpPr>
              <p:cNvPr id="597" name="Rectangle 857"/>
              <p:cNvSpPr>
                <a:spLocks noChangeArrowheads="1"/>
              </p:cNvSpPr>
              <p:nvPr/>
            </p:nvSpPr>
            <p:spPr bwMode="auto">
              <a:xfrm>
                <a:off x="1046" y="2143"/>
                <a:ext cx="5" cy="178"/>
              </a:xfrm>
              <a:prstGeom prst="rect">
                <a:avLst/>
              </a:prstGeom>
              <a:solidFill>
                <a:srgbClr val="95C154"/>
              </a:solidFill>
              <a:ln w="9525">
                <a:noFill/>
                <a:miter lim="800000"/>
                <a:headEnd/>
                <a:tailEnd/>
              </a:ln>
            </p:spPr>
            <p:txBody>
              <a:bodyPr/>
              <a:lstStyle/>
              <a:p>
                <a:endParaRPr lang="de-DE"/>
              </a:p>
            </p:txBody>
          </p:sp>
          <p:sp>
            <p:nvSpPr>
              <p:cNvPr id="598" name="Rectangle 858"/>
              <p:cNvSpPr>
                <a:spLocks noChangeArrowheads="1"/>
              </p:cNvSpPr>
              <p:nvPr/>
            </p:nvSpPr>
            <p:spPr bwMode="auto">
              <a:xfrm>
                <a:off x="1051" y="2143"/>
                <a:ext cx="6" cy="178"/>
              </a:xfrm>
              <a:prstGeom prst="rect">
                <a:avLst/>
              </a:prstGeom>
              <a:solidFill>
                <a:srgbClr val="8BB44F"/>
              </a:solidFill>
              <a:ln w="9525">
                <a:noFill/>
                <a:miter lim="800000"/>
                <a:headEnd/>
                <a:tailEnd/>
              </a:ln>
            </p:spPr>
            <p:txBody>
              <a:bodyPr/>
              <a:lstStyle/>
              <a:p>
                <a:endParaRPr lang="de-DE"/>
              </a:p>
            </p:txBody>
          </p:sp>
          <p:sp>
            <p:nvSpPr>
              <p:cNvPr id="599" name="Rectangle 859"/>
              <p:cNvSpPr>
                <a:spLocks noChangeArrowheads="1"/>
              </p:cNvSpPr>
              <p:nvPr/>
            </p:nvSpPr>
            <p:spPr bwMode="auto">
              <a:xfrm>
                <a:off x="1057" y="2143"/>
                <a:ext cx="6" cy="178"/>
              </a:xfrm>
              <a:prstGeom prst="rect">
                <a:avLst/>
              </a:prstGeom>
              <a:solidFill>
                <a:srgbClr val="80A749"/>
              </a:solidFill>
              <a:ln w="9525">
                <a:noFill/>
                <a:miter lim="800000"/>
                <a:headEnd/>
                <a:tailEnd/>
              </a:ln>
            </p:spPr>
            <p:txBody>
              <a:bodyPr/>
              <a:lstStyle/>
              <a:p>
                <a:endParaRPr lang="de-DE"/>
              </a:p>
            </p:txBody>
          </p:sp>
          <p:sp>
            <p:nvSpPr>
              <p:cNvPr id="600" name="Rectangle 860"/>
              <p:cNvSpPr>
                <a:spLocks noChangeArrowheads="1"/>
              </p:cNvSpPr>
              <p:nvPr/>
            </p:nvSpPr>
            <p:spPr bwMode="auto">
              <a:xfrm>
                <a:off x="1063" y="2143"/>
                <a:ext cx="6" cy="178"/>
              </a:xfrm>
              <a:prstGeom prst="rect">
                <a:avLst/>
              </a:prstGeom>
              <a:solidFill>
                <a:srgbClr val="769943"/>
              </a:solidFill>
              <a:ln w="9525">
                <a:noFill/>
                <a:miter lim="800000"/>
                <a:headEnd/>
                <a:tailEnd/>
              </a:ln>
            </p:spPr>
            <p:txBody>
              <a:bodyPr/>
              <a:lstStyle/>
              <a:p>
                <a:endParaRPr lang="de-DE"/>
              </a:p>
            </p:txBody>
          </p:sp>
          <p:sp>
            <p:nvSpPr>
              <p:cNvPr id="601" name="Rectangle 861"/>
              <p:cNvSpPr>
                <a:spLocks noChangeArrowheads="1"/>
              </p:cNvSpPr>
              <p:nvPr/>
            </p:nvSpPr>
            <p:spPr bwMode="auto">
              <a:xfrm>
                <a:off x="1069" y="2143"/>
                <a:ext cx="5" cy="178"/>
              </a:xfrm>
              <a:prstGeom prst="rect">
                <a:avLst/>
              </a:prstGeom>
              <a:solidFill>
                <a:srgbClr val="6C8C3D"/>
              </a:solidFill>
              <a:ln w="9525">
                <a:noFill/>
                <a:miter lim="800000"/>
                <a:headEnd/>
                <a:tailEnd/>
              </a:ln>
            </p:spPr>
            <p:txBody>
              <a:bodyPr/>
              <a:lstStyle/>
              <a:p>
                <a:endParaRPr lang="de-DE"/>
              </a:p>
            </p:txBody>
          </p:sp>
          <p:sp>
            <p:nvSpPr>
              <p:cNvPr id="602" name="Rectangle 862"/>
              <p:cNvSpPr>
                <a:spLocks noChangeArrowheads="1"/>
              </p:cNvSpPr>
              <p:nvPr/>
            </p:nvSpPr>
            <p:spPr bwMode="auto">
              <a:xfrm>
                <a:off x="1074" y="2143"/>
                <a:ext cx="6" cy="178"/>
              </a:xfrm>
              <a:prstGeom prst="rect">
                <a:avLst/>
              </a:prstGeom>
              <a:solidFill>
                <a:srgbClr val="628038"/>
              </a:solidFill>
              <a:ln w="9525">
                <a:noFill/>
                <a:miter lim="800000"/>
                <a:headEnd/>
                <a:tailEnd/>
              </a:ln>
            </p:spPr>
            <p:txBody>
              <a:bodyPr/>
              <a:lstStyle/>
              <a:p>
                <a:endParaRPr lang="de-DE"/>
              </a:p>
            </p:txBody>
          </p:sp>
          <p:sp>
            <p:nvSpPr>
              <p:cNvPr id="603" name="Rectangle 863"/>
              <p:cNvSpPr>
                <a:spLocks noChangeArrowheads="1"/>
              </p:cNvSpPr>
              <p:nvPr/>
            </p:nvSpPr>
            <p:spPr bwMode="auto">
              <a:xfrm>
                <a:off x="1080" y="2143"/>
                <a:ext cx="6" cy="178"/>
              </a:xfrm>
              <a:prstGeom prst="rect">
                <a:avLst/>
              </a:prstGeom>
              <a:solidFill>
                <a:srgbClr val="5B7634"/>
              </a:solidFill>
              <a:ln w="9525">
                <a:noFill/>
                <a:miter lim="800000"/>
                <a:headEnd/>
                <a:tailEnd/>
              </a:ln>
            </p:spPr>
            <p:txBody>
              <a:bodyPr/>
              <a:lstStyle/>
              <a:p>
                <a:endParaRPr lang="de-DE"/>
              </a:p>
            </p:txBody>
          </p:sp>
          <p:sp>
            <p:nvSpPr>
              <p:cNvPr id="604" name="Rectangle 864"/>
              <p:cNvSpPr>
                <a:spLocks noChangeArrowheads="1"/>
              </p:cNvSpPr>
              <p:nvPr/>
            </p:nvSpPr>
            <p:spPr bwMode="auto">
              <a:xfrm>
                <a:off x="1086" y="2143"/>
                <a:ext cx="6" cy="178"/>
              </a:xfrm>
              <a:prstGeom prst="rect">
                <a:avLst/>
              </a:prstGeom>
              <a:solidFill>
                <a:srgbClr val="566F30"/>
              </a:solidFill>
              <a:ln w="9525">
                <a:noFill/>
                <a:miter lim="800000"/>
                <a:headEnd/>
                <a:tailEnd/>
              </a:ln>
            </p:spPr>
            <p:txBody>
              <a:bodyPr/>
              <a:lstStyle/>
              <a:p>
                <a:endParaRPr lang="de-DE"/>
              </a:p>
            </p:txBody>
          </p:sp>
          <p:sp>
            <p:nvSpPr>
              <p:cNvPr id="605" name="Rectangle 865"/>
              <p:cNvSpPr>
                <a:spLocks noChangeArrowheads="1"/>
              </p:cNvSpPr>
              <p:nvPr/>
            </p:nvSpPr>
            <p:spPr bwMode="auto">
              <a:xfrm>
                <a:off x="1092" y="2143"/>
                <a:ext cx="5" cy="178"/>
              </a:xfrm>
              <a:prstGeom prst="rect">
                <a:avLst/>
              </a:prstGeom>
              <a:solidFill>
                <a:srgbClr val="51692E"/>
              </a:solidFill>
              <a:ln w="9525">
                <a:noFill/>
                <a:miter lim="800000"/>
                <a:headEnd/>
                <a:tailEnd/>
              </a:ln>
            </p:spPr>
            <p:txBody>
              <a:bodyPr/>
              <a:lstStyle/>
              <a:p>
                <a:endParaRPr lang="de-DE"/>
              </a:p>
            </p:txBody>
          </p:sp>
        </p:grpSp>
        <p:sp>
          <p:nvSpPr>
            <p:cNvPr id="35" name="Rectangle 867"/>
            <p:cNvSpPr>
              <a:spLocks noChangeArrowheads="1"/>
            </p:cNvSpPr>
            <p:nvPr/>
          </p:nvSpPr>
          <p:spPr bwMode="auto">
            <a:xfrm>
              <a:off x="931" y="2143"/>
              <a:ext cx="166" cy="178"/>
            </a:xfrm>
            <a:prstGeom prst="rect">
              <a:avLst/>
            </a:prstGeom>
            <a:noFill/>
            <a:ln w="9525">
              <a:solidFill>
                <a:srgbClr val="030875"/>
              </a:solidFill>
              <a:miter lim="800000"/>
              <a:headEnd/>
              <a:tailEnd/>
            </a:ln>
          </p:spPr>
          <p:txBody>
            <a:bodyPr/>
            <a:lstStyle/>
            <a:p>
              <a:endParaRPr lang="de-DE"/>
            </a:p>
          </p:txBody>
        </p:sp>
        <p:grpSp>
          <p:nvGrpSpPr>
            <p:cNvPr id="36" name="Group 896"/>
            <p:cNvGrpSpPr>
              <a:grpSpLocks/>
            </p:cNvGrpSpPr>
            <p:nvPr/>
          </p:nvGrpSpPr>
          <p:grpSpPr bwMode="auto">
            <a:xfrm>
              <a:off x="1213" y="2050"/>
              <a:ext cx="161" cy="190"/>
              <a:chOff x="1213" y="2050"/>
              <a:chExt cx="161" cy="190"/>
            </a:xfrm>
          </p:grpSpPr>
          <p:sp>
            <p:nvSpPr>
              <p:cNvPr id="549" name="Rectangle 868"/>
              <p:cNvSpPr>
                <a:spLocks noChangeArrowheads="1"/>
              </p:cNvSpPr>
              <p:nvPr/>
            </p:nvSpPr>
            <p:spPr bwMode="auto">
              <a:xfrm>
                <a:off x="1213" y="2050"/>
                <a:ext cx="5" cy="190"/>
              </a:xfrm>
              <a:prstGeom prst="rect">
                <a:avLst/>
              </a:prstGeom>
              <a:solidFill>
                <a:srgbClr val="526A2E"/>
              </a:solidFill>
              <a:ln w="9525">
                <a:noFill/>
                <a:miter lim="800000"/>
                <a:headEnd/>
                <a:tailEnd/>
              </a:ln>
            </p:spPr>
            <p:txBody>
              <a:bodyPr/>
              <a:lstStyle/>
              <a:p>
                <a:endParaRPr lang="de-DE"/>
              </a:p>
            </p:txBody>
          </p:sp>
          <p:sp>
            <p:nvSpPr>
              <p:cNvPr id="550" name="Rectangle 869"/>
              <p:cNvSpPr>
                <a:spLocks noChangeArrowheads="1"/>
              </p:cNvSpPr>
              <p:nvPr/>
            </p:nvSpPr>
            <p:spPr bwMode="auto">
              <a:xfrm>
                <a:off x="1218" y="2050"/>
                <a:ext cx="6" cy="190"/>
              </a:xfrm>
              <a:prstGeom prst="rect">
                <a:avLst/>
              </a:prstGeom>
              <a:solidFill>
                <a:srgbClr val="566F31"/>
              </a:solidFill>
              <a:ln w="9525">
                <a:noFill/>
                <a:miter lim="800000"/>
                <a:headEnd/>
                <a:tailEnd/>
              </a:ln>
            </p:spPr>
            <p:txBody>
              <a:bodyPr/>
              <a:lstStyle/>
              <a:p>
                <a:endParaRPr lang="de-DE"/>
              </a:p>
            </p:txBody>
          </p:sp>
          <p:sp>
            <p:nvSpPr>
              <p:cNvPr id="551" name="Rectangle 870"/>
              <p:cNvSpPr>
                <a:spLocks noChangeArrowheads="1"/>
              </p:cNvSpPr>
              <p:nvPr/>
            </p:nvSpPr>
            <p:spPr bwMode="auto">
              <a:xfrm>
                <a:off x="1224" y="2050"/>
                <a:ext cx="6" cy="190"/>
              </a:xfrm>
              <a:prstGeom prst="rect">
                <a:avLst/>
              </a:prstGeom>
              <a:solidFill>
                <a:srgbClr val="5C7734"/>
              </a:solidFill>
              <a:ln w="9525">
                <a:noFill/>
                <a:miter lim="800000"/>
                <a:headEnd/>
                <a:tailEnd/>
              </a:ln>
            </p:spPr>
            <p:txBody>
              <a:bodyPr/>
              <a:lstStyle/>
              <a:p>
                <a:endParaRPr lang="de-DE"/>
              </a:p>
            </p:txBody>
          </p:sp>
          <p:sp>
            <p:nvSpPr>
              <p:cNvPr id="552" name="Rectangle 871"/>
              <p:cNvSpPr>
                <a:spLocks noChangeArrowheads="1"/>
              </p:cNvSpPr>
              <p:nvPr/>
            </p:nvSpPr>
            <p:spPr bwMode="auto">
              <a:xfrm>
                <a:off x="1230" y="2050"/>
                <a:ext cx="6" cy="190"/>
              </a:xfrm>
              <a:prstGeom prst="rect">
                <a:avLst/>
              </a:prstGeom>
              <a:solidFill>
                <a:srgbClr val="648138"/>
              </a:solidFill>
              <a:ln w="9525">
                <a:noFill/>
                <a:miter lim="800000"/>
                <a:headEnd/>
                <a:tailEnd/>
              </a:ln>
            </p:spPr>
            <p:txBody>
              <a:bodyPr/>
              <a:lstStyle/>
              <a:p>
                <a:endParaRPr lang="de-DE"/>
              </a:p>
            </p:txBody>
          </p:sp>
          <p:sp>
            <p:nvSpPr>
              <p:cNvPr id="553" name="Rectangle 872"/>
              <p:cNvSpPr>
                <a:spLocks noChangeArrowheads="1"/>
              </p:cNvSpPr>
              <p:nvPr/>
            </p:nvSpPr>
            <p:spPr bwMode="auto">
              <a:xfrm>
                <a:off x="1236" y="2050"/>
                <a:ext cx="5" cy="190"/>
              </a:xfrm>
              <a:prstGeom prst="rect">
                <a:avLst/>
              </a:prstGeom>
              <a:solidFill>
                <a:srgbClr val="6D8E3E"/>
              </a:solidFill>
              <a:ln w="9525">
                <a:noFill/>
                <a:miter lim="800000"/>
                <a:headEnd/>
                <a:tailEnd/>
              </a:ln>
            </p:spPr>
            <p:txBody>
              <a:bodyPr/>
              <a:lstStyle/>
              <a:p>
                <a:endParaRPr lang="de-DE"/>
              </a:p>
            </p:txBody>
          </p:sp>
          <p:sp>
            <p:nvSpPr>
              <p:cNvPr id="554" name="Rectangle 873"/>
              <p:cNvSpPr>
                <a:spLocks noChangeArrowheads="1"/>
              </p:cNvSpPr>
              <p:nvPr/>
            </p:nvSpPr>
            <p:spPr bwMode="auto">
              <a:xfrm>
                <a:off x="1241" y="2050"/>
                <a:ext cx="6" cy="190"/>
              </a:xfrm>
              <a:prstGeom prst="rect">
                <a:avLst/>
              </a:prstGeom>
              <a:solidFill>
                <a:srgbClr val="789C44"/>
              </a:solidFill>
              <a:ln w="9525">
                <a:noFill/>
                <a:miter lim="800000"/>
                <a:headEnd/>
                <a:tailEnd/>
              </a:ln>
            </p:spPr>
            <p:txBody>
              <a:bodyPr/>
              <a:lstStyle/>
              <a:p>
                <a:endParaRPr lang="de-DE"/>
              </a:p>
            </p:txBody>
          </p:sp>
          <p:sp>
            <p:nvSpPr>
              <p:cNvPr id="555" name="Rectangle 874"/>
              <p:cNvSpPr>
                <a:spLocks noChangeArrowheads="1"/>
              </p:cNvSpPr>
              <p:nvPr/>
            </p:nvSpPr>
            <p:spPr bwMode="auto">
              <a:xfrm>
                <a:off x="1247" y="2050"/>
                <a:ext cx="6" cy="190"/>
              </a:xfrm>
              <a:prstGeom prst="rect">
                <a:avLst/>
              </a:prstGeom>
              <a:solidFill>
                <a:srgbClr val="83AA4A"/>
              </a:solidFill>
              <a:ln w="9525">
                <a:noFill/>
                <a:miter lim="800000"/>
                <a:headEnd/>
                <a:tailEnd/>
              </a:ln>
            </p:spPr>
            <p:txBody>
              <a:bodyPr/>
              <a:lstStyle/>
              <a:p>
                <a:endParaRPr lang="de-DE"/>
              </a:p>
            </p:txBody>
          </p:sp>
          <p:sp>
            <p:nvSpPr>
              <p:cNvPr id="556" name="Rectangle 875"/>
              <p:cNvSpPr>
                <a:spLocks noChangeArrowheads="1"/>
              </p:cNvSpPr>
              <p:nvPr/>
            </p:nvSpPr>
            <p:spPr bwMode="auto">
              <a:xfrm>
                <a:off x="1253" y="2050"/>
                <a:ext cx="6" cy="190"/>
              </a:xfrm>
              <a:prstGeom prst="rect">
                <a:avLst/>
              </a:prstGeom>
              <a:solidFill>
                <a:srgbClr val="8EB850"/>
              </a:solidFill>
              <a:ln w="9525">
                <a:noFill/>
                <a:miter lim="800000"/>
                <a:headEnd/>
                <a:tailEnd/>
              </a:ln>
            </p:spPr>
            <p:txBody>
              <a:bodyPr/>
              <a:lstStyle/>
              <a:p>
                <a:endParaRPr lang="de-DE"/>
              </a:p>
            </p:txBody>
          </p:sp>
          <p:sp>
            <p:nvSpPr>
              <p:cNvPr id="557" name="Rectangle 876"/>
              <p:cNvSpPr>
                <a:spLocks noChangeArrowheads="1"/>
              </p:cNvSpPr>
              <p:nvPr/>
            </p:nvSpPr>
            <p:spPr bwMode="auto">
              <a:xfrm>
                <a:off x="1259" y="2050"/>
                <a:ext cx="5" cy="190"/>
              </a:xfrm>
              <a:prstGeom prst="rect">
                <a:avLst/>
              </a:prstGeom>
              <a:solidFill>
                <a:srgbClr val="97C456"/>
              </a:solidFill>
              <a:ln w="9525">
                <a:noFill/>
                <a:miter lim="800000"/>
                <a:headEnd/>
                <a:tailEnd/>
              </a:ln>
            </p:spPr>
            <p:txBody>
              <a:bodyPr/>
              <a:lstStyle/>
              <a:p>
                <a:endParaRPr lang="de-DE"/>
              </a:p>
            </p:txBody>
          </p:sp>
          <p:sp>
            <p:nvSpPr>
              <p:cNvPr id="558" name="Rectangle 877"/>
              <p:cNvSpPr>
                <a:spLocks noChangeArrowheads="1"/>
              </p:cNvSpPr>
              <p:nvPr/>
            </p:nvSpPr>
            <p:spPr bwMode="auto">
              <a:xfrm>
                <a:off x="1264" y="2050"/>
                <a:ext cx="6" cy="190"/>
              </a:xfrm>
              <a:prstGeom prst="rect">
                <a:avLst/>
              </a:prstGeom>
              <a:solidFill>
                <a:srgbClr val="9FCE5A"/>
              </a:solidFill>
              <a:ln w="9525">
                <a:noFill/>
                <a:miter lim="800000"/>
                <a:headEnd/>
                <a:tailEnd/>
              </a:ln>
            </p:spPr>
            <p:txBody>
              <a:bodyPr/>
              <a:lstStyle/>
              <a:p>
                <a:endParaRPr lang="de-DE"/>
              </a:p>
            </p:txBody>
          </p:sp>
          <p:sp>
            <p:nvSpPr>
              <p:cNvPr id="559" name="Rectangle 878"/>
              <p:cNvSpPr>
                <a:spLocks noChangeArrowheads="1"/>
              </p:cNvSpPr>
              <p:nvPr/>
            </p:nvSpPr>
            <p:spPr bwMode="auto">
              <a:xfrm>
                <a:off x="1270" y="2050"/>
                <a:ext cx="6" cy="190"/>
              </a:xfrm>
              <a:prstGeom prst="rect">
                <a:avLst/>
              </a:prstGeom>
              <a:solidFill>
                <a:srgbClr val="A6D75E"/>
              </a:solidFill>
              <a:ln w="9525">
                <a:noFill/>
                <a:miter lim="800000"/>
                <a:headEnd/>
                <a:tailEnd/>
              </a:ln>
            </p:spPr>
            <p:txBody>
              <a:bodyPr/>
              <a:lstStyle/>
              <a:p>
                <a:endParaRPr lang="de-DE"/>
              </a:p>
            </p:txBody>
          </p:sp>
          <p:sp>
            <p:nvSpPr>
              <p:cNvPr id="560" name="Rectangle 879"/>
              <p:cNvSpPr>
                <a:spLocks noChangeArrowheads="1"/>
              </p:cNvSpPr>
              <p:nvPr/>
            </p:nvSpPr>
            <p:spPr bwMode="auto">
              <a:xfrm>
                <a:off x="1276" y="2050"/>
                <a:ext cx="6" cy="190"/>
              </a:xfrm>
              <a:prstGeom prst="rect">
                <a:avLst/>
              </a:prstGeom>
              <a:solidFill>
                <a:srgbClr val="AADC60"/>
              </a:solidFill>
              <a:ln w="9525">
                <a:noFill/>
                <a:miter lim="800000"/>
                <a:headEnd/>
                <a:tailEnd/>
              </a:ln>
            </p:spPr>
            <p:txBody>
              <a:bodyPr/>
              <a:lstStyle/>
              <a:p>
                <a:endParaRPr lang="de-DE"/>
              </a:p>
            </p:txBody>
          </p:sp>
          <p:sp>
            <p:nvSpPr>
              <p:cNvPr id="561" name="Rectangle 880"/>
              <p:cNvSpPr>
                <a:spLocks noChangeArrowheads="1"/>
              </p:cNvSpPr>
              <p:nvPr/>
            </p:nvSpPr>
            <p:spPr bwMode="auto">
              <a:xfrm>
                <a:off x="1282" y="2050"/>
                <a:ext cx="5" cy="190"/>
              </a:xfrm>
              <a:prstGeom prst="rect">
                <a:avLst/>
              </a:prstGeom>
              <a:solidFill>
                <a:srgbClr val="ADE062"/>
              </a:solidFill>
              <a:ln w="9525">
                <a:noFill/>
                <a:miter lim="800000"/>
                <a:headEnd/>
                <a:tailEnd/>
              </a:ln>
            </p:spPr>
            <p:txBody>
              <a:bodyPr/>
              <a:lstStyle/>
              <a:p>
                <a:endParaRPr lang="de-DE"/>
              </a:p>
            </p:txBody>
          </p:sp>
          <p:sp>
            <p:nvSpPr>
              <p:cNvPr id="562" name="Rectangle 881"/>
              <p:cNvSpPr>
                <a:spLocks noChangeArrowheads="1"/>
              </p:cNvSpPr>
              <p:nvPr/>
            </p:nvSpPr>
            <p:spPr bwMode="auto">
              <a:xfrm>
                <a:off x="1287" y="2050"/>
                <a:ext cx="6" cy="190"/>
              </a:xfrm>
              <a:prstGeom prst="rect">
                <a:avLst/>
              </a:prstGeom>
              <a:solidFill>
                <a:srgbClr val="B0E464"/>
              </a:solidFill>
              <a:ln w="9525">
                <a:noFill/>
                <a:miter lim="800000"/>
                <a:headEnd/>
                <a:tailEnd/>
              </a:ln>
            </p:spPr>
            <p:txBody>
              <a:bodyPr/>
              <a:lstStyle/>
              <a:p>
                <a:endParaRPr lang="de-DE"/>
              </a:p>
            </p:txBody>
          </p:sp>
          <p:sp>
            <p:nvSpPr>
              <p:cNvPr id="563" name="Rectangle 882"/>
              <p:cNvSpPr>
                <a:spLocks noChangeArrowheads="1"/>
              </p:cNvSpPr>
              <p:nvPr/>
            </p:nvSpPr>
            <p:spPr bwMode="auto">
              <a:xfrm>
                <a:off x="1293" y="2050"/>
                <a:ext cx="6" cy="190"/>
              </a:xfrm>
              <a:prstGeom prst="rect">
                <a:avLst/>
              </a:prstGeom>
              <a:solidFill>
                <a:srgbClr val="B0E464"/>
              </a:solidFill>
              <a:ln w="9525">
                <a:noFill/>
                <a:miter lim="800000"/>
                <a:headEnd/>
                <a:tailEnd/>
              </a:ln>
            </p:spPr>
            <p:txBody>
              <a:bodyPr/>
              <a:lstStyle/>
              <a:p>
                <a:endParaRPr lang="de-DE"/>
              </a:p>
            </p:txBody>
          </p:sp>
          <p:sp>
            <p:nvSpPr>
              <p:cNvPr id="564" name="Rectangle 883"/>
              <p:cNvSpPr>
                <a:spLocks noChangeArrowheads="1"/>
              </p:cNvSpPr>
              <p:nvPr/>
            </p:nvSpPr>
            <p:spPr bwMode="auto">
              <a:xfrm>
                <a:off x="1299" y="2050"/>
                <a:ext cx="6" cy="190"/>
              </a:xfrm>
              <a:prstGeom prst="rect">
                <a:avLst/>
              </a:prstGeom>
              <a:solidFill>
                <a:srgbClr val="ADE062"/>
              </a:solidFill>
              <a:ln w="9525">
                <a:noFill/>
                <a:miter lim="800000"/>
                <a:headEnd/>
                <a:tailEnd/>
              </a:ln>
            </p:spPr>
            <p:txBody>
              <a:bodyPr/>
              <a:lstStyle/>
              <a:p>
                <a:endParaRPr lang="de-DE"/>
              </a:p>
            </p:txBody>
          </p:sp>
          <p:sp>
            <p:nvSpPr>
              <p:cNvPr id="565" name="Rectangle 884"/>
              <p:cNvSpPr>
                <a:spLocks noChangeArrowheads="1"/>
              </p:cNvSpPr>
              <p:nvPr/>
            </p:nvSpPr>
            <p:spPr bwMode="auto">
              <a:xfrm>
                <a:off x="1305" y="2050"/>
                <a:ext cx="6" cy="190"/>
              </a:xfrm>
              <a:prstGeom prst="rect">
                <a:avLst/>
              </a:prstGeom>
              <a:solidFill>
                <a:srgbClr val="AADC60"/>
              </a:solidFill>
              <a:ln w="9525">
                <a:noFill/>
                <a:miter lim="800000"/>
                <a:headEnd/>
                <a:tailEnd/>
              </a:ln>
            </p:spPr>
            <p:txBody>
              <a:bodyPr/>
              <a:lstStyle/>
              <a:p>
                <a:endParaRPr lang="de-DE"/>
              </a:p>
            </p:txBody>
          </p:sp>
          <p:sp>
            <p:nvSpPr>
              <p:cNvPr id="566" name="Rectangle 885"/>
              <p:cNvSpPr>
                <a:spLocks noChangeArrowheads="1"/>
              </p:cNvSpPr>
              <p:nvPr/>
            </p:nvSpPr>
            <p:spPr bwMode="auto">
              <a:xfrm>
                <a:off x="1311" y="2050"/>
                <a:ext cx="5" cy="190"/>
              </a:xfrm>
              <a:prstGeom prst="rect">
                <a:avLst/>
              </a:prstGeom>
              <a:solidFill>
                <a:srgbClr val="A5D65E"/>
              </a:solidFill>
              <a:ln w="9525">
                <a:noFill/>
                <a:miter lim="800000"/>
                <a:headEnd/>
                <a:tailEnd/>
              </a:ln>
            </p:spPr>
            <p:txBody>
              <a:bodyPr/>
              <a:lstStyle/>
              <a:p>
                <a:endParaRPr lang="de-DE"/>
              </a:p>
            </p:txBody>
          </p:sp>
          <p:sp>
            <p:nvSpPr>
              <p:cNvPr id="567" name="Rectangle 886"/>
              <p:cNvSpPr>
                <a:spLocks noChangeArrowheads="1"/>
              </p:cNvSpPr>
              <p:nvPr/>
            </p:nvSpPr>
            <p:spPr bwMode="auto">
              <a:xfrm>
                <a:off x="1316" y="2050"/>
                <a:ext cx="6" cy="190"/>
              </a:xfrm>
              <a:prstGeom prst="rect">
                <a:avLst/>
              </a:prstGeom>
              <a:solidFill>
                <a:srgbClr val="9FCE5A"/>
              </a:solidFill>
              <a:ln w="9525">
                <a:noFill/>
                <a:miter lim="800000"/>
                <a:headEnd/>
                <a:tailEnd/>
              </a:ln>
            </p:spPr>
            <p:txBody>
              <a:bodyPr/>
              <a:lstStyle/>
              <a:p>
                <a:endParaRPr lang="de-DE"/>
              </a:p>
            </p:txBody>
          </p:sp>
          <p:sp>
            <p:nvSpPr>
              <p:cNvPr id="568" name="Rectangle 887"/>
              <p:cNvSpPr>
                <a:spLocks noChangeArrowheads="1"/>
              </p:cNvSpPr>
              <p:nvPr/>
            </p:nvSpPr>
            <p:spPr bwMode="auto">
              <a:xfrm>
                <a:off x="1322" y="2050"/>
                <a:ext cx="6" cy="190"/>
              </a:xfrm>
              <a:prstGeom prst="rect">
                <a:avLst/>
              </a:prstGeom>
              <a:solidFill>
                <a:srgbClr val="97C456"/>
              </a:solidFill>
              <a:ln w="9525">
                <a:noFill/>
                <a:miter lim="800000"/>
                <a:headEnd/>
                <a:tailEnd/>
              </a:ln>
            </p:spPr>
            <p:txBody>
              <a:bodyPr/>
              <a:lstStyle/>
              <a:p>
                <a:endParaRPr lang="de-DE"/>
              </a:p>
            </p:txBody>
          </p:sp>
          <p:sp>
            <p:nvSpPr>
              <p:cNvPr id="569" name="Rectangle 888"/>
              <p:cNvSpPr>
                <a:spLocks noChangeArrowheads="1"/>
              </p:cNvSpPr>
              <p:nvPr/>
            </p:nvSpPr>
            <p:spPr bwMode="auto">
              <a:xfrm>
                <a:off x="1328" y="2050"/>
                <a:ext cx="6" cy="190"/>
              </a:xfrm>
              <a:prstGeom prst="rect">
                <a:avLst/>
              </a:prstGeom>
              <a:solidFill>
                <a:srgbClr val="8EB850"/>
              </a:solidFill>
              <a:ln w="9525">
                <a:noFill/>
                <a:miter lim="800000"/>
                <a:headEnd/>
                <a:tailEnd/>
              </a:ln>
            </p:spPr>
            <p:txBody>
              <a:bodyPr/>
              <a:lstStyle/>
              <a:p>
                <a:endParaRPr lang="de-DE"/>
              </a:p>
            </p:txBody>
          </p:sp>
          <p:sp>
            <p:nvSpPr>
              <p:cNvPr id="570" name="Rectangle 889"/>
              <p:cNvSpPr>
                <a:spLocks noChangeArrowheads="1"/>
              </p:cNvSpPr>
              <p:nvPr/>
            </p:nvSpPr>
            <p:spPr bwMode="auto">
              <a:xfrm>
                <a:off x="1334" y="2050"/>
                <a:ext cx="5" cy="190"/>
              </a:xfrm>
              <a:prstGeom prst="rect">
                <a:avLst/>
              </a:prstGeom>
              <a:solidFill>
                <a:srgbClr val="83AA4A"/>
              </a:solidFill>
              <a:ln w="9525">
                <a:noFill/>
                <a:miter lim="800000"/>
                <a:headEnd/>
                <a:tailEnd/>
              </a:ln>
            </p:spPr>
            <p:txBody>
              <a:bodyPr/>
              <a:lstStyle/>
              <a:p>
                <a:endParaRPr lang="de-DE"/>
              </a:p>
            </p:txBody>
          </p:sp>
          <p:sp>
            <p:nvSpPr>
              <p:cNvPr id="571" name="Rectangle 890"/>
              <p:cNvSpPr>
                <a:spLocks noChangeArrowheads="1"/>
              </p:cNvSpPr>
              <p:nvPr/>
            </p:nvSpPr>
            <p:spPr bwMode="auto">
              <a:xfrm>
                <a:off x="1339" y="2050"/>
                <a:ext cx="6" cy="190"/>
              </a:xfrm>
              <a:prstGeom prst="rect">
                <a:avLst/>
              </a:prstGeom>
              <a:solidFill>
                <a:srgbClr val="789C44"/>
              </a:solidFill>
              <a:ln w="9525">
                <a:noFill/>
                <a:miter lim="800000"/>
                <a:headEnd/>
                <a:tailEnd/>
              </a:ln>
            </p:spPr>
            <p:txBody>
              <a:bodyPr/>
              <a:lstStyle/>
              <a:p>
                <a:endParaRPr lang="de-DE"/>
              </a:p>
            </p:txBody>
          </p:sp>
          <p:sp>
            <p:nvSpPr>
              <p:cNvPr id="572" name="Rectangle 891"/>
              <p:cNvSpPr>
                <a:spLocks noChangeArrowheads="1"/>
              </p:cNvSpPr>
              <p:nvPr/>
            </p:nvSpPr>
            <p:spPr bwMode="auto">
              <a:xfrm>
                <a:off x="1345" y="2050"/>
                <a:ext cx="6" cy="190"/>
              </a:xfrm>
              <a:prstGeom prst="rect">
                <a:avLst/>
              </a:prstGeom>
              <a:solidFill>
                <a:srgbClr val="6D8E3E"/>
              </a:solidFill>
              <a:ln w="9525">
                <a:noFill/>
                <a:miter lim="800000"/>
                <a:headEnd/>
                <a:tailEnd/>
              </a:ln>
            </p:spPr>
            <p:txBody>
              <a:bodyPr/>
              <a:lstStyle/>
              <a:p>
                <a:endParaRPr lang="de-DE"/>
              </a:p>
            </p:txBody>
          </p:sp>
          <p:sp>
            <p:nvSpPr>
              <p:cNvPr id="573" name="Rectangle 892"/>
              <p:cNvSpPr>
                <a:spLocks noChangeArrowheads="1"/>
              </p:cNvSpPr>
              <p:nvPr/>
            </p:nvSpPr>
            <p:spPr bwMode="auto">
              <a:xfrm>
                <a:off x="1351" y="2050"/>
                <a:ext cx="6" cy="190"/>
              </a:xfrm>
              <a:prstGeom prst="rect">
                <a:avLst/>
              </a:prstGeom>
              <a:solidFill>
                <a:srgbClr val="638138"/>
              </a:solidFill>
              <a:ln w="9525">
                <a:noFill/>
                <a:miter lim="800000"/>
                <a:headEnd/>
                <a:tailEnd/>
              </a:ln>
            </p:spPr>
            <p:txBody>
              <a:bodyPr/>
              <a:lstStyle/>
              <a:p>
                <a:endParaRPr lang="de-DE"/>
              </a:p>
            </p:txBody>
          </p:sp>
          <p:sp>
            <p:nvSpPr>
              <p:cNvPr id="574" name="Rectangle 893"/>
              <p:cNvSpPr>
                <a:spLocks noChangeArrowheads="1"/>
              </p:cNvSpPr>
              <p:nvPr/>
            </p:nvSpPr>
            <p:spPr bwMode="auto">
              <a:xfrm>
                <a:off x="1357" y="2050"/>
                <a:ext cx="5" cy="190"/>
              </a:xfrm>
              <a:prstGeom prst="rect">
                <a:avLst/>
              </a:prstGeom>
              <a:solidFill>
                <a:srgbClr val="5C7734"/>
              </a:solidFill>
              <a:ln w="9525">
                <a:noFill/>
                <a:miter lim="800000"/>
                <a:headEnd/>
                <a:tailEnd/>
              </a:ln>
            </p:spPr>
            <p:txBody>
              <a:bodyPr/>
              <a:lstStyle/>
              <a:p>
                <a:endParaRPr lang="de-DE"/>
              </a:p>
            </p:txBody>
          </p:sp>
          <p:sp>
            <p:nvSpPr>
              <p:cNvPr id="575" name="Rectangle 894"/>
              <p:cNvSpPr>
                <a:spLocks noChangeArrowheads="1"/>
              </p:cNvSpPr>
              <p:nvPr/>
            </p:nvSpPr>
            <p:spPr bwMode="auto">
              <a:xfrm>
                <a:off x="1362" y="2050"/>
                <a:ext cx="6" cy="190"/>
              </a:xfrm>
              <a:prstGeom prst="rect">
                <a:avLst/>
              </a:prstGeom>
              <a:solidFill>
                <a:srgbClr val="566F31"/>
              </a:solidFill>
              <a:ln w="9525">
                <a:noFill/>
                <a:miter lim="800000"/>
                <a:headEnd/>
                <a:tailEnd/>
              </a:ln>
            </p:spPr>
            <p:txBody>
              <a:bodyPr/>
              <a:lstStyle/>
              <a:p>
                <a:endParaRPr lang="de-DE"/>
              </a:p>
            </p:txBody>
          </p:sp>
          <p:sp>
            <p:nvSpPr>
              <p:cNvPr id="576" name="Rectangle 895"/>
              <p:cNvSpPr>
                <a:spLocks noChangeArrowheads="1"/>
              </p:cNvSpPr>
              <p:nvPr/>
            </p:nvSpPr>
            <p:spPr bwMode="auto">
              <a:xfrm>
                <a:off x="1368" y="2050"/>
                <a:ext cx="6" cy="190"/>
              </a:xfrm>
              <a:prstGeom prst="rect">
                <a:avLst/>
              </a:prstGeom>
              <a:solidFill>
                <a:srgbClr val="51692E"/>
              </a:solidFill>
              <a:ln w="9525">
                <a:noFill/>
                <a:miter lim="800000"/>
                <a:headEnd/>
                <a:tailEnd/>
              </a:ln>
            </p:spPr>
            <p:txBody>
              <a:bodyPr/>
              <a:lstStyle/>
              <a:p>
                <a:endParaRPr lang="de-DE"/>
              </a:p>
            </p:txBody>
          </p:sp>
        </p:grpSp>
        <p:sp>
          <p:nvSpPr>
            <p:cNvPr id="37" name="Rectangle 897"/>
            <p:cNvSpPr>
              <a:spLocks noChangeArrowheads="1"/>
            </p:cNvSpPr>
            <p:nvPr/>
          </p:nvSpPr>
          <p:spPr bwMode="auto">
            <a:xfrm>
              <a:off x="1213" y="2050"/>
              <a:ext cx="161" cy="190"/>
            </a:xfrm>
            <a:prstGeom prst="rect">
              <a:avLst/>
            </a:prstGeom>
            <a:noFill/>
            <a:ln w="9525">
              <a:solidFill>
                <a:srgbClr val="030875"/>
              </a:solidFill>
              <a:miter lim="800000"/>
              <a:headEnd/>
              <a:tailEnd/>
            </a:ln>
          </p:spPr>
          <p:txBody>
            <a:bodyPr/>
            <a:lstStyle/>
            <a:p>
              <a:endParaRPr lang="de-DE"/>
            </a:p>
          </p:txBody>
        </p:sp>
        <p:grpSp>
          <p:nvGrpSpPr>
            <p:cNvPr id="38" name="Group 927"/>
            <p:cNvGrpSpPr>
              <a:grpSpLocks/>
            </p:cNvGrpSpPr>
            <p:nvPr/>
          </p:nvGrpSpPr>
          <p:grpSpPr bwMode="auto">
            <a:xfrm>
              <a:off x="1489" y="2079"/>
              <a:ext cx="167" cy="202"/>
              <a:chOff x="1489" y="2079"/>
              <a:chExt cx="167" cy="202"/>
            </a:xfrm>
          </p:grpSpPr>
          <p:sp>
            <p:nvSpPr>
              <p:cNvPr id="520" name="Rectangle 898"/>
              <p:cNvSpPr>
                <a:spLocks noChangeArrowheads="1"/>
              </p:cNvSpPr>
              <p:nvPr/>
            </p:nvSpPr>
            <p:spPr bwMode="auto">
              <a:xfrm>
                <a:off x="1489" y="2079"/>
                <a:ext cx="6" cy="202"/>
              </a:xfrm>
              <a:prstGeom prst="rect">
                <a:avLst/>
              </a:prstGeom>
              <a:solidFill>
                <a:srgbClr val="526A2E"/>
              </a:solidFill>
              <a:ln w="9525">
                <a:noFill/>
                <a:miter lim="800000"/>
                <a:headEnd/>
                <a:tailEnd/>
              </a:ln>
            </p:spPr>
            <p:txBody>
              <a:bodyPr/>
              <a:lstStyle/>
              <a:p>
                <a:endParaRPr lang="de-DE"/>
              </a:p>
            </p:txBody>
          </p:sp>
          <p:sp>
            <p:nvSpPr>
              <p:cNvPr id="521" name="Rectangle 899"/>
              <p:cNvSpPr>
                <a:spLocks noChangeArrowheads="1"/>
              </p:cNvSpPr>
              <p:nvPr/>
            </p:nvSpPr>
            <p:spPr bwMode="auto">
              <a:xfrm>
                <a:off x="1495" y="2079"/>
                <a:ext cx="6" cy="202"/>
              </a:xfrm>
              <a:prstGeom prst="rect">
                <a:avLst/>
              </a:prstGeom>
              <a:solidFill>
                <a:srgbClr val="566F30"/>
              </a:solidFill>
              <a:ln w="9525">
                <a:noFill/>
                <a:miter lim="800000"/>
                <a:headEnd/>
                <a:tailEnd/>
              </a:ln>
            </p:spPr>
            <p:txBody>
              <a:bodyPr/>
              <a:lstStyle/>
              <a:p>
                <a:endParaRPr lang="de-DE"/>
              </a:p>
            </p:txBody>
          </p:sp>
          <p:sp>
            <p:nvSpPr>
              <p:cNvPr id="522" name="Rectangle 900"/>
              <p:cNvSpPr>
                <a:spLocks noChangeArrowheads="1"/>
              </p:cNvSpPr>
              <p:nvPr/>
            </p:nvSpPr>
            <p:spPr bwMode="auto">
              <a:xfrm>
                <a:off x="1501" y="2079"/>
                <a:ext cx="5" cy="202"/>
              </a:xfrm>
              <a:prstGeom prst="rect">
                <a:avLst/>
              </a:prstGeom>
              <a:solidFill>
                <a:srgbClr val="5B7634"/>
              </a:solidFill>
              <a:ln w="9525">
                <a:noFill/>
                <a:miter lim="800000"/>
                <a:headEnd/>
                <a:tailEnd/>
              </a:ln>
            </p:spPr>
            <p:txBody>
              <a:bodyPr/>
              <a:lstStyle/>
              <a:p>
                <a:endParaRPr lang="de-DE"/>
              </a:p>
            </p:txBody>
          </p:sp>
          <p:sp>
            <p:nvSpPr>
              <p:cNvPr id="523" name="Rectangle 901"/>
              <p:cNvSpPr>
                <a:spLocks noChangeArrowheads="1"/>
              </p:cNvSpPr>
              <p:nvPr/>
            </p:nvSpPr>
            <p:spPr bwMode="auto">
              <a:xfrm>
                <a:off x="1506" y="2079"/>
                <a:ext cx="6" cy="202"/>
              </a:xfrm>
              <a:prstGeom prst="rect">
                <a:avLst/>
              </a:prstGeom>
              <a:solidFill>
                <a:srgbClr val="628038"/>
              </a:solidFill>
              <a:ln w="9525">
                <a:noFill/>
                <a:miter lim="800000"/>
                <a:headEnd/>
                <a:tailEnd/>
              </a:ln>
            </p:spPr>
            <p:txBody>
              <a:bodyPr/>
              <a:lstStyle/>
              <a:p>
                <a:endParaRPr lang="de-DE"/>
              </a:p>
            </p:txBody>
          </p:sp>
          <p:sp>
            <p:nvSpPr>
              <p:cNvPr id="524" name="Rectangle 902"/>
              <p:cNvSpPr>
                <a:spLocks noChangeArrowheads="1"/>
              </p:cNvSpPr>
              <p:nvPr/>
            </p:nvSpPr>
            <p:spPr bwMode="auto">
              <a:xfrm>
                <a:off x="1512" y="2079"/>
                <a:ext cx="6" cy="202"/>
              </a:xfrm>
              <a:prstGeom prst="rect">
                <a:avLst/>
              </a:prstGeom>
              <a:solidFill>
                <a:srgbClr val="6C8C3D"/>
              </a:solidFill>
              <a:ln w="9525">
                <a:noFill/>
                <a:miter lim="800000"/>
                <a:headEnd/>
                <a:tailEnd/>
              </a:ln>
            </p:spPr>
            <p:txBody>
              <a:bodyPr/>
              <a:lstStyle/>
              <a:p>
                <a:endParaRPr lang="de-DE"/>
              </a:p>
            </p:txBody>
          </p:sp>
          <p:sp>
            <p:nvSpPr>
              <p:cNvPr id="525" name="Rectangle 903"/>
              <p:cNvSpPr>
                <a:spLocks noChangeArrowheads="1"/>
              </p:cNvSpPr>
              <p:nvPr/>
            </p:nvSpPr>
            <p:spPr bwMode="auto">
              <a:xfrm>
                <a:off x="1518" y="2079"/>
                <a:ext cx="6" cy="202"/>
              </a:xfrm>
              <a:prstGeom prst="rect">
                <a:avLst/>
              </a:prstGeom>
              <a:solidFill>
                <a:srgbClr val="769943"/>
              </a:solidFill>
              <a:ln w="9525">
                <a:noFill/>
                <a:miter lim="800000"/>
                <a:headEnd/>
                <a:tailEnd/>
              </a:ln>
            </p:spPr>
            <p:txBody>
              <a:bodyPr/>
              <a:lstStyle/>
              <a:p>
                <a:endParaRPr lang="de-DE"/>
              </a:p>
            </p:txBody>
          </p:sp>
          <p:sp>
            <p:nvSpPr>
              <p:cNvPr id="526" name="Rectangle 904"/>
              <p:cNvSpPr>
                <a:spLocks noChangeArrowheads="1"/>
              </p:cNvSpPr>
              <p:nvPr/>
            </p:nvSpPr>
            <p:spPr bwMode="auto">
              <a:xfrm>
                <a:off x="1524" y="2079"/>
                <a:ext cx="5" cy="202"/>
              </a:xfrm>
              <a:prstGeom prst="rect">
                <a:avLst/>
              </a:prstGeom>
              <a:solidFill>
                <a:srgbClr val="80A749"/>
              </a:solidFill>
              <a:ln w="9525">
                <a:noFill/>
                <a:miter lim="800000"/>
                <a:headEnd/>
                <a:tailEnd/>
              </a:ln>
            </p:spPr>
            <p:txBody>
              <a:bodyPr/>
              <a:lstStyle/>
              <a:p>
                <a:endParaRPr lang="de-DE"/>
              </a:p>
            </p:txBody>
          </p:sp>
          <p:sp>
            <p:nvSpPr>
              <p:cNvPr id="527" name="Rectangle 905"/>
              <p:cNvSpPr>
                <a:spLocks noChangeArrowheads="1"/>
              </p:cNvSpPr>
              <p:nvPr/>
            </p:nvSpPr>
            <p:spPr bwMode="auto">
              <a:xfrm>
                <a:off x="1529" y="2079"/>
                <a:ext cx="6" cy="202"/>
              </a:xfrm>
              <a:prstGeom prst="rect">
                <a:avLst/>
              </a:prstGeom>
              <a:solidFill>
                <a:srgbClr val="8BB44F"/>
              </a:solidFill>
              <a:ln w="9525">
                <a:noFill/>
                <a:miter lim="800000"/>
                <a:headEnd/>
                <a:tailEnd/>
              </a:ln>
            </p:spPr>
            <p:txBody>
              <a:bodyPr/>
              <a:lstStyle/>
              <a:p>
                <a:endParaRPr lang="de-DE"/>
              </a:p>
            </p:txBody>
          </p:sp>
          <p:sp>
            <p:nvSpPr>
              <p:cNvPr id="528" name="Rectangle 906"/>
              <p:cNvSpPr>
                <a:spLocks noChangeArrowheads="1"/>
              </p:cNvSpPr>
              <p:nvPr/>
            </p:nvSpPr>
            <p:spPr bwMode="auto">
              <a:xfrm>
                <a:off x="1535" y="2079"/>
                <a:ext cx="6" cy="202"/>
              </a:xfrm>
              <a:prstGeom prst="rect">
                <a:avLst/>
              </a:prstGeom>
              <a:solidFill>
                <a:srgbClr val="95C154"/>
              </a:solidFill>
              <a:ln w="9525">
                <a:noFill/>
                <a:miter lim="800000"/>
                <a:headEnd/>
                <a:tailEnd/>
              </a:ln>
            </p:spPr>
            <p:txBody>
              <a:bodyPr/>
              <a:lstStyle/>
              <a:p>
                <a:endParaRPr lang="de-DE"/>
              </a:p>
            </p:txBody>
          </p:sp>
          <p:sp>
            <p:nvSpPr>
              <p:cNvPr id="529" name="Rectangle 907"/>
              <p:cNvSpPr>
                <a:spLocks noChangeArrowheads="1"/>
              </p:cNvSpPr>
              <p:nvPr/>
            </p:nvSpPr>
            <p:spPr bwMode="auto">
              <a:xfrm>
                <a:off x="1541" y="2079"/>
                <a:ext cx="6" cy="202"/>
              </a:xfrm>
              <a:prstGeom prst="rect">
                <a:avLst/>
              </a:prstGeom>
              <a:solidFill>
                <a:srgbClr val="9DCB59"/>
              </a:solidFill>
              <a:ln w="9525">
                <a:noFill/>
                <a:miter lim="800000"/>
                <a:headEnd/>
                <a:tailEnd/>
              </a:ln>
            </p:spPr>
            <p:txBody>
              <a:bodyPr/>
              <a:lstStyle/>
              <a:p>
                <a:endParaRPr lang="de-DE"/>
              </a:p>
            </p:txBody>
          </p:sp>
          <p:sp>
            <p:nvSpPr>
              <p:cNvPr id="530" name="Rectangle 908"/>
              <p:cNvSpPr>
                <a:spLocks noChangeArrowheads="1"/>
              </p:cNvSpPr>
              <p:nvPr/>
            </p:nvSpPr>
            <p:spPr bwMode="auto">
              <a:xfrm>
                <a:off x="1547" y="2079"/>
                <a:ext cx="5" cy="202"/>
              </a:xfrm>
              <a:prstGeom prst="rect">
                <a:avLst/>
              </a:prstGeom>
              <a:solidFill>
                <a:srgbClr val="A3D45D"/>
              </a:solidFill>
              <a:ln w="9525">
                <a:noFill/>
                <a:miter lim="800000"/>
                <a:headEnd/>
                <a:tailEnd/>
              </a:ln>
            </p:spPr>
            <p:txBody>
              <a:bodyPr/>
              <a:lstStyle/>
              <a:p>
                <a:endParaRPr lang="de-DE"/>
              </a:p>
            </p:txBody>
          </p:sp>
          <p:sp>
            <p:nvSpPr>
              <p:cNvPr id="531" name="Rectangle 909"/>
              <p:cNvSpPr>
                <a:spLocks noChangeArrowheads="1"/>
              </p:cNvSpPr>
              <p:nvPr/>
            </p:nvSpPr>
            <p:spPr bwMode="auto">
              <a:xfrm>
                <a:off x="1552" y="2079"/>
                <a:ext cx="6" cy="202"/>
              </a:xfrm>
              <a:prstGeom prst="rect">
                <a:avLst/>
              </a:prstGeom>
              <a:solidFill>
                <a:srgbClr val="A8DA5F"/>
              </a:solidFill>
              <a:ln w="9525">
                <a:noFill/>
                <a:miter lim="800000"/>
                <a:headEnd/>
                <a:tailEnd/>
              </a:ln>
            </p:spPr>
            <p:txBody>
              <a:bodyPr/>
              <a:lstStyle/>
              <a:p>
                <a:endParaRPr lang="de-DE"/>
              </a:p>
            </p:txBody>
          </p:sp>
          <p:sp>
            <p:nvSpPr>
              <p:cNvPr id="532" name="Rectangle 910"/>
              <p:cNvSpPr>
                <a:spLocks noChangeArrowheads="1"/>
              </p:cNvSpPr>
              <p:nvPr/>
            </p:nvSpPr>
            <p:spPr bwMode="auto">
              <a:xfrm>
                <a:off x="1558" y="2079"/>
                <a:ext cx="6" cy="202"/>
              </a:xfrm>
              <a:prstGeom prst="rect">
                <a:avLst/>
              </a:prstGeom>
              <a:solidFill>
                <a:srgbClr val="ACDF61"/>
              </a:solidFill>
              <a:ln w="9525">
                <a:noFill/>
                <a:miter lim="800000"/>
                <a:headEnd/>
                <a:tailEnd/>
              </a:ln>
            </p:spPr>
            <p:txBody>
              <a:bodyPr/>
              <a:lstStyle/>
              <a:p>
                <a:endParaRPr lang="de-DE"/>
              </a:p>
            </p:txBody>
          </p:sp>
          <p:sp>
            <p:nvSpPr>
              <p:cNvPr id="533" name="Rectangle 911"/>
              <p:cNvSpPr>
                <a:spLocks noChangeArrowheads="1"/>
              </p:cNvSpPr>
              <p:nvPr/>
            </p:nvSpPr>
            <p:spPr bwMode="auto">
              <a:xfrm>
                <a:off x="1564" y="2079"/>
                <a:ext cx="6" cy="202"/>
              </a:xfrm>
              <a:prstGeom prst="rect">
                <a:avLst/>
              </a:prstGeom>
              <a:solidFill>
                <a:srgbClr val="AEE263"/>
              </a:solidFill>
              <a:ln w="9525">
                <a:noFill/>
                <a:miter lim="800000"/>
                <a:headEnd/>
                <a:tailEnd/>
              </a:ln>
            </p:spPr>
            <p:txBody>
              <a:bodyPr/>
              <a:lstStyle/>
              <a:p>
                <a:endParaRPr lang="de-DE"/>
              </a:p>
            </p:txBody>
          </p:sp>
          <p:sp>
            <p:nvSpPr>
              <p:cNvPr id="534" name="Rectangle 912"/>
              <p:cNvSpPr>
                <a:spLocks noChangeArrowheads="1"/>
              </p:cNvSpPr>
              <p:nvPr/>
            </p:nvSpPr>
            <p:spPr bwMode="auto">
              <a:xfrm>
                <a:off x="1570" y="2079"/>
                <a:ext cx="5" cy="202"/>
              </a:xfrm>
              <a:prstGeom prst="rect">
                <a:avLst/>
              </a:prstGeom>
              <a:solidFill>
                <a:srgbClr val="B0E464"/>
              </a:solidFill>
              <a:ln w="9525">
                <a:noFill/>
                <a:miter lim="800000"/>
                <a:headEnd/>
                <a:tailEnd/>
              </a:ln>
            </p:spPr>
            <p:txBody>
              <a:bodyPr/>
              <a:lstStyle/>
              <a:p>
                <a:endParaRPr lang="de-DE"/>
              </a:p>
            </p:txBody>
          </p:sp>
          <p:sp>
            <p:nvSpPr>
              <p:cNvPr id="535" name="Rectangle 913"/>
              <p:cNvSpPr>
                <a:spLocks noChangeArrowheads="1"/>
              </p:cNvSpPr>
              <p:nvPr/>
            </p:nvSpPr>
            <p:spPr bwMode="auto">
              <a:xfrm>
                <a:off x="1575" y="2079"/>
                <a:ext cx="6" cy="202"/>
              </a:xfrm>
              <a:prstGeom prst="rect">
                <a:avLst/>
              </a:prstGeom>
              <a:solidFill>
                <a:srgbClr val="B0E464"/>
              </a:solidFill>
              <a:ln w="9525">
                <a:noFill/>
                <a:miter lim="800000"/>
                <a:headEnd/>
                <a:tailEnd/>
              </a:ln>
            </p:spPr>
            <p:txBody>
              <a:bodyPr/>
              <a:lstStyle/>
              <a:p>
                <a:endParaRPr lang="de-DE"/>
              </a:p>
            </p:txBody>
          </p:sp>
          <p:sp>
            <p:nvSpPr>
              <p:cNvPr id="536" name="Rectangle 914"/>
              <p:cNvSpPr>
                <a:spLocks noChangeArrowheads="1"/>
              </p:cNvSpPr>
              <p:nvPr/>
            </p:nvSpPr>
            <p:spPr bwMode="auto">
              <a:xfrm>
                <a:off x="1581" y="2079"/>
                <a:ext cx="6" cy="202"/>
              </a:xfrm>
              <a:prstGeom prst="rect">
                <a:avLst/>
              </a:prstGeom>
              <a:solidFill>
                <a:srgbClr val="ACDF61"/>
              </a:solidFill>
              <a:ln w="9525">
                <a:noFill/>
                <a:miter lim="800000"/>
                <a:headEnd/>
                <a:tailEnd/>
              </a:ln>
            </p:spPr>
            <p:txBody>
              <a:bodyPr/>
              <a:lstStyle/>
              <a:p>
                <a:endParaRPr lang="de-DE"/>
              </a:p>
            </p:txBody>
          </p:sp>
          <p:sp>
            <p:nvSpPr>
              <p:cNvPr id="537" name="Rectangle 915"/>
              <p:cNvSpPr>
                <a:spLocks noChangeArrowheads="1"/>
              </p:cNvSpPr>
              <p:nvPr/>
            </p:nvSpPr>
            <p:spPr bwMode="auto">
              <a:xfrm>
                <a:off x="1587" y="2079"/>
                <a:ext cx="6" cy="202"/>
              </a:xfrm>
              <a:prstGeom prst="rect">
                <a:avLst/>
              </a:prstGeom>
              <a:solidFill>
                <a:srgbClr val="A8DA5F"/>
              </a:solidFill>
              <a:ln w="9525">
                <a:noFill/>
                <a:miter lim="800000"/>
                <a:headEnd/>
                <a:tailEnd/>
              </a:ln>
            </p:spPr>
            <p:txBody>
              <a:bodyPr/>
              <a:lstStyle/>
              <a:p>
                <a:endParaRPr lang="de-DE"/>
              </a:p>
            </p:txBody>
          </p:sp>
          <p:sp>
            <p:nvSpPr>
              <p:cNvPr id="538" name="Rectangle 916"/>
              <p:cNvSpPr>
                <a:spLocks noChangeArrowheads="1"/>
              </p:cNvSpPr>
              <p:nvPr/>
            </p:nvSpPr>
            <p:spPr bwMode="auto">
              <a:xfrm>
                <a:off x="1593" y="2079"/>
                <a:ext cx="5" cy="202"/>
              </a:xfrm>
              <a:prstGeom prst="rect">
                <a:avLst/>
              </a:prstGeom>
              <a:solidFill>
                <a:srgbClr val="A3D45D"/>
              </a:solidFill>
              <a:ln w="9525">
                <a:noFill/>
                <a:miter lim="800000"/>
                <a:headEnd/>
                <a:tailEnd/>
              </a:ln>
            </p:spPr>
            <p:txBody>
              <a:bodyPr/>
              <a:lstStyle/>
              <a:p>
                <a:endParaRPr lang="de-DE"/>
              </a:p>
            </p:txBody>
          </p:sp>
          <p:sp>
            <p:nvSpPr>
              <p:cNvPr id="539" name="Rectangle 917"/>
              <p:cNvSpPr>
                <a:spLocks noChangeArrowheads="1"/>
              </p:cNvSpPr>
              <p:nvPr/>
            </p:nvSpPr>
            <p:spPr bwMode="auto">
              <a:xfrm>
                <a:off x="1598" y="2079"/>
                <a:ext cx="6" cy="202"/>
              </a:xfrm>
              <a:prstGeom prst="rect">
                <a:avLst/>
              </a:prstGeom>
              <a:solidFill>
                <a:srgbClr val="9DCB59"/>
              </a:solidFill>
              <a:ln w="9525">
                <a:noFill/>
                <a:miter lim="800000"/>
                <a:headEnd/>
                <a:tailEnd/>
              </a:ln>
            </p:spPr>
            <p:txBody>
              <a:bodyPr/>
              <a:lstStyle/>
              <a:p>
                <a:endParaRPr lang="de-DE"/>
              </a:p>
            </p:txBody>
          </p:sp>
          <p:sp>
            <p:nvSpPr>
              <p:cNvPr id="540" name="Rectangle 918"/>
              <p:cNvSpPr>
                <a:spLocks noChangeArrowheads="1"/>
              </p:cNvSpPr>
              <p:nvPr/>
            </p:nvSpPr>
            <p:spPr bwMode="auto">
              <a:xfrm>
                <a:off x="1604" y="2079"/>
                <a:ext cx="6" cy="202"/>
              </a:xfrm>
              <a:prstGeom prst="rect">
                <a:avLst/>
              </a:prstGeom>
              <a:solidFill>
                <a:srgbClr val="95C154"/>
              </a:solidFill>
              <a:ln w="9525">
                <a:noFill/>
                <a:miter lim="800000"/>
                <a:headEnd/>
                <a:tailEnd/>
              </a:ln>
            </p:spPr>
            <p:txBody>
              <a:bodyPr/>
              <a:lstStyle/>
              <a:p>
                <a:endParaRPr lang="de-DE"/>
              </a:p>
            </p:txBody>
          </p:sp>
          <p:sp>
            <p:nvSpPr>
              <p:cNvPr id="541" name="Rectangle 919"/>
              <p:cNvSpPr>
                <a:spLocks noChangeArrowheads="1"/>
              </p:cNvSpPr>
              <p:nvPr/>
            </p:nvSpPr>
            <p:spPr bwMode="auto">
              <a:xfrm>
                <a:off x="1610" y="2079"/>
                <a:ext cx="6" cy="202"/>
              </a:xfrm>
              <a:prstGeom prst="rect">
                <a:avLst/>
              </a:prstGeom>
              <a:solidFill>
                <a:srgbClr val="8BB44F"/>
              </a:solidFill>
              <a:ln w="9525">
                <a:noFill/>
                <a:miter lim="800000"/>
                <a:headEnd/>
                <a:tailEnd/>
              </a:ln>
            </p:spPr>
            <p:txBody>
              <a:bodyPr/>
              <a:lstStyle/>
              <a:p>
                <a:endParaRPr lang="de-DE"/>
              </a:p>
            </p:txBody>
          </p:sp>
          <p:sp>
            <p:nvSpPr>
              <p:cNvPr id="542" name="Rectangle 920"/>
              <p:cNvSpPr>
                <a:spLocks noChangeArrowheads="1"/>
              </p:cNvSpPr>
              <p:nvPr/>
            </p:nvSpPr>
            <p:spPr bwMode="auto">
              <a:xfrm>
                <a:off x="1616" y="2079"/>
                <a:ext cx="5" cy="202"/>
              </a:xfrm>
              <a:prstGeom prst="rect">
                <a:avLst/>
              </a:prstGeom>
              <a:solidFill>
                <a:srgbClr val="80A749"/>
              </a:solidFill>
              <a:ln w="9525">
                <a:noFill/>
                <a:miter lim="800000"/>
                <a:headEnd/>
                <a:tailEnd/>
              </a:ln>
            </p:spPr>
            <p:txBody>
              <a:bodyPr/>
              <a:lstStyle/>
              <a:p>
                <a:endParaRPr lang="de-DE"/>
              </a:p>
            </p:txBody>
          </p:sp>
          <p:sp>
            <p:nvSpPr>
              <p:cNvPr id="543" name="Rectangle 921"/>
              <p:cNvSpPr>
                <a:spLocks noChangeArrowheads="1"/>
              </p:cNvSpPr>
              <p:nvPr/>
            </p:nvSpPr>
            <p:spPr bwMode="auto">
              <a:xfrm>
                <a:off x="1621" y="2079"/>
                <a:ext cx="6" cy="202"/>
              </a:xfrm>
              <a:prstGeom prst="rect">
                <a:avLst/>
              </a:prstGeom>
              <a:solidFill>
                <a:srgbClr val="769943"/>
              </a:solidFill>
              <a:ln w="9525">
                <a:noFill/>
                <a:miter lim="800000"/>
                <a:headEnd/>
                <a:tailEnd/>
              </a:ln>
            </p:spPr>
            <p:txBody>
              <a:bodyPr/>
              <a:lstStyle/>
              <a:p>
                <a:endParaRPr lang="de-DE"/>
              </a:p>
            </p:txBody>
          </p:sp>
          <p:sp>
            <p:nvSpPr>
              <p:cNvPr id="544" name="Rectangle 922"/>
              <p:cNvSpPr>
                <a:spLocks noChangeArrowheads="1"/>
              </p:cNvSpPr>
              <p:nvPr/>
            </p:nvSpPr>
            <p:spPr bwMode="auto">
              <a:xfrm>
                <a:off x="1627" y="2079"/>
                <a:ext cx="6" cy="202"/>
              </a:xfrm>
              <a:prstGeom prst="rect">
                <a:avLst/>
              </a:prstGeom>
              <a:solidFill>
                <a:srgbClr val="6C8C3D"/>
              </a:solidFill>
              <a:ln w="9525">
                <a:noFill/>
                <a:miter lim="800000"/>
                <a:headEnd/>
                <a:tailEnd/>
              </a:ln>
            </p:spPr>
            <p:txBody>
              <a:bodyPr/>
              <a:lstStyle/>
              <a:p>
                <a:endParaRPr lang="de-DE"/>
              </a:p>
            </p:txBody>
          </p:sp>
          <p:sp>
            <p:nvSpPr>
              <p:cNvPr id="545" name="Rectangle 923"/>
              <p:cNvSpPr>
                <a:spLocks noChangeArrowheads="1"/>
              </p:cNvSpPr>
              <p:nvPr/>
            </p:nvSpPr>
            <p:spPr bwMode="auto">
              <a:xfrm>
                <a:off x="1633" y="2079"/>
                <a:ext cx="6" cy="202"/>
              </a:xfrm>
              <a:prstGeom prst="rect">
                <a:avLst/>
              </a:prstGeom>
              <a:solidFill>
                <a:srgbClr val="628038"/>
              </a:solidFill>
              <a:ln w="9525">
                <a:noFill/>
                <a:miter lim="800000"/>
                <a:headEnd/>
                <a:tailEnd/>
              </a:ln>
            </p:spPr>
            <p:txBody>
              <a:bodyPr/>
              <a:lstStyle/>
              <a:p>
                <a:endParaRPr lang="de-DE"/>
              </a:p>
            </p:txBody>
          </p:sp>
          <p:sp>
            <p:nvSpPr>
              <p:cNvPr id="546" name="Rectangle 924"/>
              <p:cNvSpPr>
                <a:spLocks noChangeArrowheads="1"/>
              </p:cNvSpPr>
              <p:nvPr/>
            </p:nvSpPr>
            <p:spPr bwMode="auto">
              <a:xfrm>
                <a:off x="1639" y="2079"/>
                <a:ext cx="5" cy="202"/>
              </a:xfrm>
              <a:prstGeom prst="rect">
                <a:avLst/>
              </a:prstGeom>
              <a:solidFill>
                <a:srgbClr val="5B7634"/>
              </a:solidFill>
              <a:ln w="9525">
                <a:noFill/>
                <a:miter lim="800000"/>
                <a:headEnd/>
                <a:tailEnd/>
              </a:ln>
            </p:spPr>
            <p:txBody>
              <a:bodyPr/>
              <a:lstStyle/>
              <a:p>
                <a:endParaRPr lang="de-DE"/>
              </a:p>
            </p:txBody>
          </p:sp>
          <p:sp>
            <p:nvSpPr>
              <p:cNvPr id="547" name="Rectangle 925"/>
              <p:cNvSpPr>
                <a:spLocks noChangeArrowheads="1"/>
              </p:cNvSpPr>
              <p:nvPr/>
            </p:nvSpPr>
            <p:spPr bwMode="auto">
              <a:xfrm>
                <a:off x="1644" y="2079"/>
                <a:ext cx="6" cy="202"/>
              </a:xfrm>
              <a:prstGeom prst="rect">
                <a:avLst/>
              </a:prstGeom>
              <a:solidFill>
                <a:srgbClr val="566F30"/>
              </a:solidFill>
              <a:ln w="9525">
                <a:noFill/>
                <a:miter lim="800000"/>
                <a:headEnd/>
                <a:tailEnd/>
              </a:ln>
            </p:spPr>
            <p:txBody>
              <a:bodyPr/>
              <a:lstStyle/>
              <a:p>
                <a:endParaRPr lang="de-DE"/>
              </a:p>
            </p:txBody>
          </p:sp>
          <p:sp>
            <p:nvSpPr>
              <p:cNvPr id="548" name="Rectangle 926"/>
              <p:cNvSpPr>
                <a:spLocks noChangeArrowheads="1"/>
              </p:cNvSpPr>
              <p:nvPr/>
            </p:nvSpPr>
            <p:spPr bwMode="auto">
              <a:xfrm>
                <a:off x="1650" y="2079"/>
                <a:ext cx="6" cy="202"/>
              </a:xfrm>
              <a:prstGeom prst="rect">
                <a:avLst/>
              </a:prstGeom>
              <a:solidFill>
                <a:srgbClr val="51692E"/>
              </a:solidFill>
              <a:ln w="9525">
                <a:noFill/>
                <a:miter lim="800000"/>
                <a:headEnd/>
                <a:tailEnd/>
              </a:ln>
            </p:spPr>
            <p:txBody>
              <a:bodyPr/>
              <a:lstStyle/>
              <a:p>
                <a:endParaRPr lang="de-DE"/>
              </a:p>
            </p:txBody>
          </p:sp>
        </p:grpSp>
        <p:sp>
          <p:nvSpPr>
            <p:cNvPr id="39" name="Rectangle 928"/>
            <p:cNvSpPr>
              <a:spLocks noChangeArrowheads="1"/>
            </p:cNvSpPr>
            <p:nvPr/>
          </p:nvSpPr>
          <p:spPr bwMode="auto">
            <a:xfrm>
              <a:off x="1489" y="2079"/>
              <a:ext cx="167" cy="202"/>
            </a:xfrm>
            <a:prstGeom prst="rect">
              <a:avLst/>
            </a:prstGeom>
            <a:noFill/>
            <a:ln w="9525">
              <a:solidFill>
                <a:srgbClr val="030875"/>
              </a:solidFill>
              <a:miter lim="800000"/>
              <a:headEnd/>
              <a:tailEnd/>
            </a:ln>
          </p:spPr>
          <p:txBody>
            <a:bodyPr/>
            <a:lstStyle/>
            <a:p>
              <a:endParaRPr lang="de-DE"/>
            </a:p>
          </p:txBody>
        </p:sp>
        <p:grpSp>
          <p:nvGrpSpPr>
            <p:cNvPr id="40" name="Group 957"/>
            <p:cNvGrpSpPr>
              <a:grpSpLocks/>
            </p:cNvGrpSpPr>
            <p:nvPr/>
          </p:nvGrpSpPr>
          <p:grpSpPr bwMode="auto">
            <a:xfrm>
              <a:off x="1771" y="2102"/>
              <a:ext cx="161" cy="225"/>
              <a:chOff x="1771" y="2102"/>
              <a:chExt cx="161" cy="225"/>
            </a:xfrm>
          </p:grpSpPr>
          <p:sp>
            <p:nvSpPr>
              <p:cNvPr id="492" name="Rectangle 929"/>
              <p:cNvSpPr>
                <a:spLocks noChangeArrowheads="1"/>
              </p:cNvSpPr>
              <p:nvPr/>
            </p:nvSpPr>
            <p:spPr bwMode="auto">
              <a:xfrm>
                <a:off x="1771" y="2102"/>
                <a:ext cx="6" cy="225"/>
              </a:xfrm>
              <a:prstGeom prst="rect">
                <a:avLst/>
              </a:prstGeom>
              <a:solidFill>
                <a:srgbClr val="526A2E"/>
              </a:solidFill>
              <a:ln w="9525">
                <a:noFill/>
                <a:miter lim="800000"/>
                <a:headEnd/>
                <a:tailEnd/>
              </a:ln>
            </p:spPr>
            <p:txBody>
              <a:bodyPr/>
              <a:lstStyle/>
              <a:p>
                <a:endParaRPr lang="de-DE"/>
              </a:p>
            </p:txBody>
          </p:sp>
          <p:sp>
            <p:nvSpPr>
              <p:cNvPr id="493" name="Rectangle 930"/>
              <p:cNvSpPr>
                <a:spLocks noChangeArrowheads="1"/>
              </p:cNvSpPr>
              <p:nvPr/>
            </p:nvSpPr>
            <p:spPr bwMode="auto">
              <a:xfrm>
                <a:off x="1777" y="2102"/>
                <a:ext cx="6" cy="225"/>
              </a:xfrm>
              <a:prstGeom prst="rect">
                <a:avLst/>
              </a:prstGeom>
              <a:solidFill>
                <a:srgbClr val="566F31"/>
              </a:solidFill>
              <a:ln w="9525">
                <a:noFill/>
                <a:miter lim="800000"/>
                <a:headEnd/>
                <a:tailEnd/>
              </a:ln>
            </p:spPr>
            <p:txBody>
              <a:bodyPr/>
              <a:lstStyle/>
              <a:p>
                <a:endParaRPr lang="de-DE"/>
              </a:p>
            </p:txBody>
          </p:sp>
          <p:sp>
            <p:nvSpPr>
              <p:cNvPr id="494" name="Rectangle 931"/>
              <p:cNvSpPr>
                <a:spLocks noChangeArrowheads="1"/>
              </p:cNvSpPr>
              <p:nvPr/>
            </p:nvSpPr>
            <p:spPr bwMode="auto">
              <a:xfrm>
                <a:off x="1783" y="2102"/>
                <a:ext cx="5" cy="225"/>
              </a:xfrm>
              <a:prstGeom prst="rect">
                <a:avLst/>
              </a:prstGeom>
              <a:solidFill>
                <a:srgbClr val="5C7734"/>
              </a:solidFill>
              <a:ln w="9525">
                <a:noFill/>
                <a:miter lim="800000"/>
                <a:headEnd/>
                <a:tailEnd/>
              </a:ln>
            </p:spPr>
            <p:txBody>
              <a:bodyPr/>
              <a:lstStyle/>
              <a:p>
                <a:endParaRPr lang="de-DE"/>
              </a:p>
            </p:txBody>
          </p:sp>
          <p:sp>
            <p:nvSpPr>
              <p:cNvPr id="495" name="Rectangle 932"/>
              <p:cNvSpPr>
                <a:spLocks noChangeArrowheads="1"/>
              </p:cNvSpPr>
              <p:nvPr/>
            </p:nvSpPr>
            <p:spPr bwMode="auto">
              <a:xfrm>
                <a:off x="1788" y="2102"/>
                <a:ext cx="6" cy="225"/>
              </a:xfrm>
              <a:prstGeom prst="rect">
                <a:avLst/>
              </a:prstGeom>
              <a:solidFill>
                <a:srgbClr val="648138"/>
              </a:solidFill>
              <a:ln w="9525">
                <a:noFill/>
                <a:miter lim="800000"/>
                <a:headEnd/>
                <a:tailEnd/>
              </a:ln>
            </p:spPr>
            <p:txBody>
              <a:bodyPr/>
              <a:lstStyle/>
              <a:p>
                <a:endParaRPr lang="de-DE"/>
              </a:p>
            </p:txBody>
          </p:sp>
          <p:sp>
            <p:nvSpPr>
              <p:cNvPr id="496" name="Rectangle 933"/>
              <p:cNvSpPr>
                <a:spLocks noChangeArrowheads="1"/>
              </p:cNvSpPr>
              <p:nvPr/>
            </p:nvSpPr>
            <p:spPr bwMode="auto">
              <a:xfrm>
                <a:off x="1794" y="2102"/>
                <a:ext cx="6" cy="225"/>
              </a:xfrm>
              <a:prstGeom prst="rect">
                <a:avLst/>
              </a:prstGeom>
              <a:solidFill>
                <a:srgbClr val="6D8E3E"/>
              </a:solidFill>
              <a:ln w="9525">
                <a:noFill/>
                <a:miter lim="800000"/>
                <a:headEnd/>
                <a:tailEnd/>
              </a:ln>
            </p:spPr>
            <p:txBody>
              <a:bodyPr/>
              <a:lstStyle/>
              <a:p>
                <a:endParaRPr lang="de-DE"/>
              </a:p>
            </p:txBody>
          </p:sp>
          <p:sp>
            <p:nvSpPr>
              <p:cNvPr id="497" name="Rectangle 934"/>
              <p:cNvSpPr>
                <a:spLocks noChangeArrowheads="1"/>
              </p:cNvSpPr>
              <p:nvPr/>
            </p:nvSpPr>
            <p:spPr bwMode="auto">
              <a:xfrm>
                <a:off x="1800" y="2102"/>
                <a:ext cx="6" cy="225"/>
              </a:xfrm>
              <a:prstGeom prst="rect">
                <a:avLst/>
              </a:prstGeom>
              <a:solidFill>
                <a:srgbClr val="789C44"/>
              </a:solidFill>
              <a:ln w="9525">
                <a:noFill/>
                <a:miter lim="800000"/>
                <a:headEnd/>
                <a:tailEnd/>
              </a:ln>
            </p:spPr>
            <p:txBody>
              <a:bodyPr/>
              <a:lstStyle/>
              <a:p>
                <a:endParaRPr lang="de-DE"/>
              </a:p>
            </p:txBody>
          </p:sp>
          <p:sp>
            <p:nvSpPr>
              <p:cNvPr id="498" name="Rectangle 935"/>
              <p:cNvSpPr>
                <a:spLocks noChangeArrowheads="1"/>
              </p:cNvSpPr>
              <p:nvPr/>
            </p:nvSpPr>
            <p:spPr bwMode="auto">
              <a:xfrm>
                <a:off x="1806" y="2102"/>
                <a:ext cx="5" cy="225"/>
              </a:xfrm>
              <a:prstGeom prst="rect">
                <a:avLst/>
              </a:prstGeom>
              <a:solidFill>
                <a:srgbClr val="83AA4A"/>
              </a:solidFill>
              <a:ln w="9525">
                <a:noFill/>
                <a:miter lim="800000"/>
                <a:headEnd/>
                <a:tailEnd/>
              </a:ln>
            </p:spPr>
            <p:txBody>
              <a:bodyPr/>
              <a:lstStyle/>
              <a:p>
                <a:endParaRPr lang="de-DE"/>
              </a:p>
            </p:txBody>
          </p:sp>
          <p:sp>
            <p:nvSpPr>
              <p:cNvPr id="499" name="Rectangle 936"/>
              <p:cNvSpPr>
                <a:spLocks noChangeArrowheads="1"/>
              </p:cNvSpPr>
              <p:nvPr/>
            </p:nvSpPr>
            <p:spPr bwMode="auto">
              <a:xfrm>
                <a:off x="1811" y="2102"/>
                <a:ext cx="6" cy="225"/>
              </a:xfrm>
              <a:prstGeom prst="rect">
                <a:avLst/>
              </a:prstGeom>
              <a:solidFill>
                <a:srgbClr val="8EB850"/>
              </a:solidFill>
              <a:ln w="9525">
                <a:noFill/>
                <a:miter lim="800000"/>
                <a:headEnd/>
                <a:tailEnd/>
              </a:ln>
            </p:spPr>
            <p:txBody>
              <a:bodyPr/>
              <a:lstStyle/>
              <a:p>
                <a:endParaRPr lang="de-DE"/>
              </a:p>
            </p:txBody>
          </p:sp>
          <p:sp>
            <p:nvSpPr>
              <p:cNvPr id="500" name="Rectangle 937"/>
              <p:cNvSpPr>
                <a:spLocks noChangeArrowheads="1"/>
              </p:cNvSpPr>
              <p:nvPr/>
            </p:nvSpPr>
            <p:spPr bwMode="auto">
              <a:xfrm>
                <a:off x="1817" y="2102"/>
                <a:ext cx="6" cy="225"/>
              </a:xfrm>
              <a:prstGeom prst="rect">
                <a:avLst/>
              </a:prstGeom>
              <a:solidFill>
                <a:srgbClr val="97C456"/>
              </a:solidFill>
              <a:ln w="9525">
                <a:noFill/>
                <a:miter lim="800000"/>
                <a:headEnd/>
                <a:tailEnd/>
              </a:ln>
            </p:spPr>
            <p:txBody>
              <a:bodyPr/>
              <a:lstStyle/>
              <a:p>
                <a:endParaRPr lang="de-DE"/>
              </a:p>
            </p:txBody>
          </p:sp>
          <p:sp>
            <p:nvSpPr>
              <p:cNvPr id="501" name="Rectangle 938"/>
              <p:cNvSpPr>
                <a:spLocks noChangeArrowheads="1"/>
              </p:cNvSpPr>
              <p:nvPr/>
            </p:nvSpPr>
            <p:spPr bwMode="auto">
              <a:xfrm>
                <a:off x="1823" y="2102"/>
                <a:ext cx="6" cy="225"/>
              </a:xfrm>
              <a:prstGeom prst="rect">
                <a:avLst/>
              </a:prstGeom>
              <a:solidFill>
                <a:srgbClr val="9FCE5A"/>
              </a:solidFill>
              <a:ln w="9525">
                <a:noFill/>
                <a:miter lim="800000"/>
                <a:headEnd/>
                <a:tailEnd/>
              </a:ln>
            </p:spPr>
            <p:txBody>
              <a:bodyPr/>
              <a:lstStyle/>
              <a:p>
                <a:endParaRPr lang="de-DE"/>
              </a:p>
            </p:txBody>
          </p:sp>
          <p:sp>
            <p:nvSpPr>
              <p:cNvPr id="502" name="Rectangle 939"/>
              <p:cNvSpPr>
                <a:spLocks noChangeArrowheads="1"/>
              </p:cNvSpPr>
              <p:nvPr/>
            </p:nvSpPr>
            <p:spPr bwMode="auto">
              <a:xfrm>
                <a:off x="1829" y="2102"/>
                <a:ext cx="5" cy="225"/>
              </a:xfrm>
              <a:prstGeom prst="rect">
                <a:avLst/>
              </a:prstGeom>
              <a:solidFill>
                <a:srgbClr val="A6D75E"/>
              </a:solidFill>
              <a:ln w="9525">
                <a:noFill/>
                <a:miter lim="800000"/>
                <a:headEnd/>
                <a:tailEnd/>
              </a:ln>
            </p:spPr>
            <p:txBody>
              <a:bodyPr/>
              <a:lstStyle/>
              <a:p>
                <a:endParaRPr lang="de-DE"/>
              </a:p>
            </p:txBody>
          </p:sp>
          <p:sp>
            <p:nvSpPr>
              <p:cNvPr id="503" name="Rectangle 940"/>
              <p:cNvSpPr>
                <a:spLocks noChangeArrowheads="1"/>
              </p:cNvSpPr>
              <p:nvPr/>
            </p:nvSpPr>
            <p:spPr bwMode="auto">
              <a:xfrm>
                <a:off x="1834" y="2102"/>
                <a:ext cx="6" cy="225"/>
              </a:xfrm>
              <a:prstGeom prst="rect">
                <a:avLst/>
              </a:prstGeom>
              <a:solidFill>
                <a:srgbClr val="AADC60"/>
              </a:solidFill>
              <a:ln w="9525">
                <a:noFill/>
                <a:miter lim="800000"/>
                <a:headEnd/>
                <a:tailEnd/>
              </a:ln>
            </p:spPr>
            <p:txBody>
              <a:bodyPr/>
              <a:lstStyle/>
              <a:p>
                <a:endParaRPr lang="de-DE"/>
              </a:p>
            </p:txBody>
          </p:sp>
          <p:sp>
            <p:nvSpPr>
              <p:cNvPr id="504" name="Rectangle 941"/>
              <p:cNvSpPr>
                <a:spLocks noChangeArrowheads="1"/>
              </p:cNvSpPr>
              <p:nvPr/>
            </p:nvSpPr>
            <p:spPr bwMode="auto">
              <a:xfrm>
                <a:off x="1840" y="2102"/>
                <a:ext cx="6" cy="225"/>
              </a:xfrm>
              <a:prstGeom prst="rect">
                <a:avLst/>
              </a:prstGeom>
              <a:solidFill>
                <a:srgbClr val="ADE062"/>
              </a:solidFill>
              <a:ln w="9525">
                <a:noFill/>
                <a:miter lim="800000"/>
                <a:headEnd/>
                <a:tailEnd/>
              </a:ln>
            </p:spPr>
            <p:txBody>
              <a:bodyPr/>
              <a:lstStyle/>
              <a:p>
                <a:endParaRPr lang="de-DE"/>
              </a:p>
            </p:txBody>
          </p:sp>
          <p:sp>
            <p:nvSpPr>
              <p:cNvPr id="505" name="Rectangle 942"/>
              <p:cNvSpPr>
                <a:spLocks noChangeArrowheads="1"/>
              </p:cNvSpPr>
              <p:nvPr/>
            </p:nvSpPr>
            <p:spPr bwMode="auto">
              <a:xfrm>
                <a:off x="1846" y="2102"/>
                <a:ext cx="6" cy="225"/>
              </a:xfrm>
              <a:prstGeom prst="rect">
                <a:avLst/>
              </a:prstGeom>
              <a:solidFill>
                <a:srgbClr val="B0E464"/>
              </a:solidFill>
              <a:ln w="9525">
                <a:noFill/>
                <a:miter lim="800000"/>
                <a:headEnd/>
                <a:tailEnd/>
              </a:ln>
            </p:spPr>
            <p:txBody>
              <a:bodyPr/>
              <a:lstStyle/>
              <a:p>
                <a:endParaRPr lang="de-DE"/>
              </a:p>
            </p:txBody>
          </p:sp>
          <p:sp>
            <p:nvSpPr>
              <p:cNvPr id="506" name="Rectangle 943"/>
              <p:cNvSpPr>
                <a:spLocks noChangeArrowheads="1"/>
              </p:cNvSpPr>
              <p:nvPr/>
            </p:nvSpPr>
            <p:spPr bwMode="auto">
              <a:xfrm>
                <a:off x="1852" y="2102"/>
                <a:ext cx="6" cy="225"/>
              </a:xfrm>
              <a:prstGeom prst="rect">
                <a:avLst/>
              </a:prstGeom>
              <a:solidFill>
                <a:srgbClr val="B0E464"/>
              </a:solidFill>
              <a:ln w="9525">
                <a:noFill/>
                <a:miter lim="800000"/>
                <a:headEnd/>
                <a:tailEnd/>
              </a:ln>
            </p:spPr>
            <p:txBody>
              <a:bodyPr/>
              <a:lstStyle/>
              <a:p>
                <a:endParaRPr lang="de-DE"/>
              </a:p>
            </p:txBody>
          </p:sp>
          <p:sp>
            <p:nvSpPr>
              <p:cNvPr id="507" name="Rectangle 944"/>
              <p:cNvSpPr>
                <a:spLocks noChangeArrowheads="1"/>
              </p:cNvSpPr>
              <p:nvPr/>
            </p:nvSpPr>
            <p:spPr bwMode="auto">
              <a:xfrm>
                <a:off x="1858" y="2102"/>
                <a:ext cx="5" cy="225"/>
              </a:xfrm>
              <a:prstGeom prst="rect">
                <a:avLst/>
              </a:prstGeom>
              <a:solidFill>
                <a:srgbClr val="ADE062"/>
              </a:solidFill>
              <a:ln w="9525">
                <a:noFill/>
                <a:miter lim="800000"/>
                <a:headEnd/>
                <a:tailEnd/>
              </a:ln>
            </p:spPr>
            <p:txBody>
              <a:bodyPr/>
              <a:lstStyle/>
              <a:p>
                <a:endParaRPr lang="de-DE"/>
              </a:p>
            </p:txBody>
          </p:sp>
          <p:sp>
            <p:nvSpPr>
              <p:cNvPr id="508" name="Rectangle 945"/>
              <p:cNvSpPr>
                <a:spLocks noChangeArrowheads="1"/>
              </p:cNvSpPr>
              <p:nvPr/>
            </p:nvSpPr>
            <p:spPr bwMode="auto">
              <a:xfrm>
                <a:off x="1863" y="2102"/>
                <a:ext cx="6" cy="225"/>
              </a:xfrm>
              <a:prstGeom prst="rect">
                <a:avLst/>
              </a:prstGeom>
              <a:solidFill>
                <a:srgbClr val="AADC60"/>
              </a:solidFill>
              <a:ln w="9525">
                <a:noFill/>
                <a:miter lim="800000"/>
                <a:headEnd/>
                <a:tailEnd/>
              </a:ln>
            </p:spPr>
            <p:txBody>
              <a:bodyPr/>
              <a:lstStyle/>
              <a:p>
                <a:endParaRPr lang="de-DE"/>
              </a:p>
            </p:txBody>
          </p:sp>
          <p:sp>
            <p:nvSpPr>
              <p:cNvPr id="509" name="Rectangle 946"/>
              <p:cNvSpPr>
                <a:spLocks noChangeArrowheads="1"/>
              </p:cNvSpPr>
              <p:nvPr/>
            </p:nvSpPr>
            <p:spPr bwMode="auto">
              <a:xfrm>
                <a:off x="1869" y="2102"/>
                <a:ext cx="6" cy="225"/>
              </a:xfrm>
              <a:prstGeom prst="rect">
                <a:avLst/>
              </a:prstGeom>
              <a:solidFill>
                <a:srgbClr val="A5D65E"/>
              </a:solidFill>
              <a:ln w="9525">
                <a:noFill/>
                <a:miter lim="800000"/>
                <a:headEnd/>
                <a:tailEnd/>
              </a:ln>
            </p:spPr>
            <p:txBody>
              <a:bodyPr/>
              <a:lstStyle/>
              <a:p>
                <a:endParaRPr lang="de-DE"/>
              </a:p>
            </p:txBody>
          </p:sp>
          <p:sp>
            <p:nvSpPr>
              <p:cNvPr id="510" name="Rectangle 947"/>
              <p:cNvSpPr>
                <a:spLocks noChangeArrowheads="1"/>
              </p:cNvSpPr>
              <p:nvPr/>
            </p:nvSpPr>
            <p:spPr bwMode="auto">
              <a:xfrm>
                <a:off x="1875" y="2102"/>
                <a:ext cx="6" cy="225"/>
              </a:xfrm>
              <a:prstGeom prst="rect">
                <a:avLst/>
              </a:prstGeom>
              <a:solidFill>
                <a:srgbClr val="9FCE5A"/>
              </a:solidFill>
              <a:ln w="9525">
                <a:noFill/>
                <a:miter lim="800000"/>
                <a:headEnd/>
                <a:tailEnd/>
              </a:ln>
            </p:spPr>
            <p:txBody>
              <a:bodyPr/>
              <a:lstStyle/>
              <a:p>
                <a:endParaRPr lang="de-DE"/>
              </a:p>
            </p:txBody>
          </p:sp>
          <p:sp>
            <p:nvSpPr>
              <p:cNvPr id="511" name="Rectangle 948"/>
              <p:cNvSpPr>
                <a:spLocks noChangeArrowheads="1"/>
              </p:cNvSpPr>
              <p:nvPr/>
            </p:nvSpPr>
            <p:spPr bwMode="auto">
              <a:xfrm>
                <a:off x="1881" y="2102"/>
                <a:ext cx="5" cy="225"/>
              </a:xfrm>
              <a:prstGeom prst="rect">
                <a:avLst/>
              </a:prstGeom>
              <a:solidFill>
                <a:srgbClr val="97C456"/>
              </a:solidFill>
              <a:ln w="9525">
                <a:noFill/>
                <a:miter lim="800000"/>
                <a:headEnd/>
                <a:tailEnd/>
              </a:ln>
            </p:spPr>
            <p:txBody>
              <a:bodyPr/>
              <a:lstStyle/>
              <a:p>
                <a:endParaRPr lang="de-DE"/>
              </a:p>
            </p:txBody>
          </p:sp>
          <p:sp>
            <p:nvSpPr>
              <p:cNvPr id="512" name="Rectangle 949"/>
              <p:cNvSpPr>
                <a:spLocks noChangeArrowheads="1"/>
              </p:cNvSpPr>
              <p:nvPr/>
            </p:nvSpPr>
            <p:spPr bwMode="auto">
              <a:xfrm>
                <a:off x="1886" y="2102"/>
                <a:ext cx="6" cy="225"/>
              </a:xfrm>
              <a:prstGeom prst="rect">
                <a:avLst/>
              </a:prstGeom>
              <a:solidFill>
                <a:srgbClr val="8EB850"/>
              </a:solidFill>
              <a:ln w="9525">
                <a:noFill/>
                <a:miter lim="800000"/>
                <a:headEnd/>
                <a:tailEnd/>
              </a:ln>
            </p:spPr>
            <p:txBody>
              <a:bodyPr/>
              <a:lstStyle/>
              <a:p>
                <a:endParaRPr lang="de-DE"/>
              </a:p>
            </p:txBody>
          </p:sp>
          <p:sp>
            <p:nvSpPr>
              <p:cNvPr id="513" name="Rectangle 950"/>
              <p:cNvSpPr>
                <a:spLocks noChangeArrowheads="1"/>
              </p:cNvSpPr>
              <p:nvPr/>
            </p:nvSpPr>
            <p:spPr bwMode="auto">
              <a:xfrm>
                <a:off x="1892" y="2102"/>
                <a:ext cx="6" cy="225"/>
              </a:xfrm>
              <a:prstGeom prst="rect">
                <a:avLst/>
              </a:prstGeom>
              <a:solidFill>
                <a:srgbClr val="83AA4A"/>
              </a:solidFill>
              <a:ln w="9525">
                <a:noFill/>
                <a:miter lim="800000"/>
                <a:headEnd/>
                <a:tailEnd/>
              </a:ln>
            </p:spPr>
            <p:txBody>
              <a:bodyPr/>
              <a:lstStyle/>
              <a:p>
                <a:endParaRPr lang="de-DE"/>
              </a:p>
            </p:txBody>
          </p:sp>
          <p:sp>
            <p:nvSpPr>
              <p:cNvPr id="514" name="Rectangle 951"/>
              <p:cNvSpPr>
                <a:spLocks noChangeArrowheads="1"/>
              </p:cNvSpPr>
              <p:nvPr/>
            </p:nvSpPr>
            <p:spPr bwMode="auto">
              <a:xfrm>
                <a:off x="1898" y="2102"/>
                <a:ext cx="6" cy="225"/>
              </a:xfrm>
              <a:prstGeom prst="rect">
                <a:avLst/>
              </a:prstGeom>
              <a:solidFill>
                <a:srgbClr val="789C44"/>
              </a:solidFill>
              <a:ln w="9525">
                <a:noFill/>
                <a:miter lim="800000"/>
                <a:headEnd/>
                <a:tailEnd/>
              </a:ln>
            </p:spPr>
            <p:txBody>
              <a:bodyPr/>
              <a:lstStyle/>
              <a:p>
                <a:endParaRPr lang="de-DE"/>
              </a:p>
            </p:txBody>
          </p:sp>
          <p:sp>
            <p:nvSpPr>
              <p:cNvPr id="515" name="Rectangle 952"/>
              <p:cNvSpPr>
                <a:spLocks noChangeArrowheads="1"/>
              </p:cNvSpPr>
              <p:nvPr/>
            </p:nvSpPr>
            <p:spPr bwMode="auto">
              <a:xfrm>
                <a:off x="1904" y="2102"/>
                <a:ext cx="5" cy="225"/>
              </a:xfrm>
              <a:prstGeom prst="rect">
                <a:avLst/>
              </a:prstGeom>
              <a:solidFill>
                <a:srgbClr val="6D8E3E"/>
              </a:solidFill>
              <a:ln w="9525">
                <a:noFill/>
                <a:miter lim="800000"/>
                <a:headEnd/>
                <a:tailEnd/>
              </a:ln>
            </p:spPr>
            <p:txBody>
              <a:bodyPr/>
              <a:lstStyle/>
              <a:p>
                <a:endParaRPr lang="de-DE"/>
              </a:p>
            </p:txBody>
          </p:sp>
          <p:sp>
            <p:nvSpPr>
              <p:cNvPr id="516" name="Rectangle 953"/>
              <p:cNvSpPr>
                <a:spLocks noChangeArrowheads="1"/>
              </p:cNvSpPr>
              <p:nvPr/>
            </p:nvSpPr>
            <p:spPr bwMode="auto">
              <a:xfrm>
                <a:off x="1909" y="2102"/>
                <a:ext cx="6" cy="225"/>
              </a:xfrm>
              <a:prstGeom prst="rect">
                <a:avLst/>
              </a:prstGeom>
              <a:solidFill>
                <a:srgbClr val="638138"/>
              </a:solidFill>
              <a:ln w="9525">
                <a:noFill/>
                <a:miter lim="800000"/>
                <a:headEnd/>
                <a:tailEnd/>
              </a:ln>
            </p:spPr>
            <p:txBody>
              <a:bodyPr/>
              <a:lstStyle/>
              <a:p>
                <a:endParaRPr lang="de-DE"/>
              </a:p>
            </p:txBody>
          </p:sp>
          <p:sp>
            <p:nvSpPr>
              <p:cNvPr id="517" name="Rectangle 954"/>
              <p:cNvSpPr>
                <a:spLocks noChangeArrowheads="1"/>
              </p:cNvSpPr>
              <p:nvPr/>
            </p:nvSpPr>
            <p:spPr bwMode="auto">
              <a:xfrm>
                <a:off x="1915" y="2102"/>
                <a:ext cx="6" cy="225"/>
              </a:xfrm>
              <a:prstGeom prst="rect">
                <a:avLst/>
              </a:prstGeom>
              <a:solidFill>
                <a:srgbClr val="5C7734"/>
              </a:solidFill>
              <a:ln w="9525">
                <a:noFill/>
                <a:miter lim="800000"/>
                <a:headEnd/>
                <a:tailEnd/>
              </a:ln>
            </p:spPr>
            <p:txBody>
              <a:bodyPr/>
              <a:lstStyle/>
              <a:p>
                <a:endParaRPr lang="de-DE"/>
              </a:p>
            </p:txBody>
          </p:sp>
          <p:sp>
            <p:nvSpPr>
              <p:cNvPr id="518" name="Rectangle 955"/>
              <p:cNvSpPr>
                <a:spLocks noChangeArrowheads="1"/>
              </p:cNvSpPr>
              <p:nvPr/>
            </p:nvSpPr>
            <p:spPr bwMode="auto">
              <a:xfrm>
                <a:off x="1921" y="2102"/>
                <a:ext cx="6" cy="225"/>
              </a:xfrm>
              <a:prstGeom prst="rect">
                <a:avLst/>
              </a:prstGeom>
              <a:solidFill>
                <a:srgbClr val="566F31"/>
              </a:solidFill>
              <a:ln w="9525">
                <a:noFill/>
                <a:miter lim="800000"/>
                <a:headEnd/>
                <a:tailEnd/>
              </a:ln>
            </p:spPr>
            <p:txBody>
              <a:bodyPr/>
              <a:lstStyle/>
              <a:p>
                <a:endParaRPr lang="de-DE"/>
              </a:p>
            </p:txBody>
          </p:sp>
          <p:sp>
            <p:nvSpPr>
              <p:cNvPr id="519" name="Rectangle 956"/>
              <p:cNvSpPr>
                <a:spLocks noChangeArrowheads="1"/>
              </p:cNvSpPr>
              <p:nvPr/>
            </p:nvSpPr>
            <p:spPr bwMode="auto">
              <a:xfrm>
                <a:off x="1927" y="2102"/>
                <a:ext cx="5" cy="225"/>
              </a:xfrm>
              <a:prstGeom prst="rect">
                <a:avLst/>
              </a:prstGeom>
              <a:solidFill>
                <a:srgbClr val="51692E"/>
              </a:solidFill>
              <a:ln w="9525">
                <a:noFill/>
                <a:miter lim="800000"/>
                <a:headEnd/>
                <a:tailEnd/>
              </a:ln>
            </p:spPr>
            <p:txBody>
              <a:bodyPr/>
              <a:lstStyle/>
              <a:p>
                <a:endParaRPr lang="de-DE"/>
              </a:p>
            </p:txBody>
          </p:sp>
        </p:grpSp>
        <p:sp>
          <p:nvSpPr>
            <p:cNvPr id="41" name="Rectangle 958"/>
            <p:cNvSpPr>
              <a:spLocks noChangeArrowheads="1"/>
            </p:cNvSpPr>
            <p:nvPr/>
          </p:nvSpPr>
          <p:spPr bwMode="auto">
            <a:xfrm>
              <a:off x="1771" y="2102"/>
              <a:ext cx="161" cy="225"/>
            </a:xfrm>
            <a:prstGeom prst="rect">
              <a:avLst/>
            </a:prstGeom>
            <a:noFill/>
            <a:ln w="9525">
              <a:solidFill>
                <a:srgbClr val="030875"/>
              </a:solidFill>
              <a:miter lim="800000"/>
              <a:headEnd/>
              <a:tailEnd/>
            </a:ln>
          </p:spPr>
          <p:txBody>
            <a:bodyPr/>
            <a:lstStyle/>
            <a:p>
              <a:endParaRPr lang="de-DE"/>
            </a:p>
          </p:txBody>
        </p:sp>
        <p:grpSp>
          <p:nvGrpSpPr>
            <p:cNvPr id="42" name="Group 988"/>
            <p:cNvGrpSpPr>
              <a:grpSpLocks/>
            </p:cNvGrpSpPr>
            <p:nvPr/>
          </p:nvGrpSpPr>
          <p:grpSpPr bwMode="auto">
            <a:xfrm>
              <a:off x="2048" y="1970"/>
              <a:ext cx="166" cy="247"/>
              <a:chOff x="2048" y="1970"/>
              <a:chExt cx="166" cy="247"/>
            </a:xfrm>
          </p:grpSpPr>
          <p:sp>
            <p:nvSpPr>
              <p:cNvPr id="463" name="Rectangle 959"/>
              <p:cNvSpPr>
                <a:spLocks noChangeArrowheads="1"/>
              </p:cNvSpPr>
              <p:nvPr/>
            </p:nvSpPr>
            <p:spPr bwMode="auto">
              <a:xfrm>
                <a:off x="2048" y="1970"/>
                <a:ext cx="5" cy="247"/>
              </a:xfrm>
              <a:prstGeom prst="rect">
                <a:avLst/>
              </a:prstGeom>
              <a:solidFill>
                <a:srgbClr val="526A2E"/>
              </a:solidFill>
              <a:ln w="9525">
                <a:noFill/>
                <a:miter lim="800000"/>
                <a:headEnd/>
                <a:tailEnd/>
              </a:ln>
            </p:spPr>
            <p:txBody>
              <a:bodyPr/>
              <a:lstStyle/>
              <a:p>
                <a:endParaRPr lang="de-DE"/>
              </a:p>
            </p:txBody>
          </p:sp>
          <p:sp>
            <p:nvSpPr>
              <p:cNvPr id="464" name="Rectangle 960"/>
              <p:cNvSpPr>
                <a:spLocks noChangeArrowheads="1"/>
              </p:cNvSpPr>
              <p:nvPr/>
            </p:nvSpPr>
            <p:spPr bwMode="auto">
              <a:xfrm>
                <a:off x="2053" y="1970"/>
                <a:ext cx="6" cy="247"/>
              </a:xfrm>
              <a:prstGeom prst="rect">
                <a:avLst/>
              </a:prstGeom>
              <a:solidFill>
                <a:srgbClr val="566F30"/>
              </a:solidFill>
              <a:ln w="9525">
                <a:noFill/>
                <a:miter lim="800000"/>
                <a:headEnd/>
                <a:tailEnd/>
              </a:ln>
            </p:spPr>
            <p:txBody>
              <a:bodyPr/>
              <a:lstStyle/>
              <a:p>
                <a:endParaRPr lang="de-DE"/>
              </a:p>
            </p:txBody>
          </p:sp>
          <p:sp>
            <p:nvSpPr>
              <p:cNvPr id="465" name="Rectangle 961"/>
              <p:cNvSpPr>
                <a:spLocks noChangeArrowheads="1"/>
              </p:cNvSpPr>
              <p:nvPr/>
            </p:nvSpPr>
            <p:spPr bwMode="auto">
              <a:xfrm>
                <a:off x="2059" y="1970"/>
                <a:ext cx="6" cy="247"/>
              </a:xfrm>
              <a:prstGeom prst="rect">
                <a:avLst/>
              </a:prstGeom>
              <a:solidFill>
                <a:srgbClr val="5B7634"/>
              </a:solidFill>
              <a:ln w="9525">
                <a:noFill/>
                <a:miter lim="800000"/>
                <a:headEnd/>
                <a:tailEnd/>
              </a:ln>
            </p:spPr>
            <p:txBody>
              <a:bodyPr/>
              <a:lstStyle/>
              <a:p>
                <a:endParaRPr lang="de-DE"/>
              </a:p>
            </p:txBody>
          </p:sp>
          <p:sp>
            <p:nvSpPr>
              <p:cNvPr id="466" name="Rectangle 962"/>
              <p:cNvSpPr>
                <a:spLocks noChangeArrowheads="1"/>
              </p:cNvSpPr>
              <p:nvPr/>
            </p:nvSpPr>
            <p:spPr bwMode="auto">
              <a:xfrm>
                <a:off x="2065" y="1970"/>
                <a:ext cx="6" cy="247"/>
              </a:xfrm>
              <a:prstGeom prst="rect">
                <a:avLst/>
              </a:prstGeom>
              <a:solidFill>
                <a:srgbClr val="628038"/>
              </a:solidFill>
              <a:ln w="9525">
                <a:noFill/>
                <a:miter lim="800000"/>
                <a:headEnd/>
                <a:tailEnd/>
              </a:ln>
            </p:spPr>
            <p:txBody>
              <a:bodyPr/>
              <a:lstStyle/>
              <a:p>
                <a:endParaRPr lang="de-DE"/>
              </a:p>
            </p:txBody>
          </p:sp>
          <p:sp>
            <p:nvSpPr>
              <p:cNvPr id="467" name="Rectangle 963"/>
              <p:cNvSpPr>
                <a:spLocks noChangeArrowheads="1"/>
              </p:cNvSpPr>
              <p:nvPr/>
            </p:nvSpPr>
            <p:spPr bwMode="auto">
              <a:xfrm>
                <a:off x="2071" y="1970"/>
                <a:ext cx="5" cy="247"/>
              </a:xfrm>
              <a:prstGeom prst="rect">
                <a:avLst/>
              </a:prstGeom>
              <a:solidFill>
                <a:srgbClr val="6C8C3D"/>
              </a:solidFill>
              <a:ln w="9525">
                <a:noFill/>
                <a:miter lim="800000"/>
                <a:headEnd/>
                <a:tailEnd/>
              </a:ln>
            </p:spPr>
            <p:txBody>
              <a:bodyPr/>
              <a:lstStyle/>
              <a:p>
                <a:endParaRPr lang="de-DE"/>
              </a:p>
            </p:txBody>
          </p:sp>
          <p:sp>
            <p:nvSpPr>
              <p:cNvPr id="468" name="Rectangle 964"/>
              <p:cNvSpPr>
                <a:spLocks noChangeArrowheads="1"/>
              </p:cNvSpPr>
              <p:nvPr/>
            </p:nvSpPr>
            <p:spPr bwMode="auto">
              <a:xfrm>
                <a:off x="2076" y="1970"/>
                <a:ext cx="6" cy="247"/>
              </a:xfrm>
              <a:prstGeom prst="rect">
                <a:avLst/>
              </a:prstGeom>
              <a:solidFill>
                <a:srgbClr val="769943"/>
              </a:solidFill>
              <a:ln w="9525">
                <a:noFill/>
                <a:miter lim="800000"/>
                <a:headEnd/>
                <a:tailEnd/>
              </a:ln>
            </p:spPr>
            <p:txBody>
              <a:bodyPr/>
              <a:lstStyle/>
              <a:p>
                <a:endParaRPr lang="de-DE"/>
              </a:p>
            </p:txBody>
          </p:sp>
          <p:sp>
            <p:nvSpPr>
              <p:cNvPr id="469" name="Rectangle 965"/>
              <p:cNvSpPr>
                <a:spLocks noChangeArrowheads="1"/>
              </p:cNvSpPr>
              <p:nvPr/>
            </p:nvSpPr>
            <p:spPr bwMode="auto">
              <a:xfrm>
                <a:off x="2082" y="1970"/>
                <a:ext cx="6" cy="247"/>
              </a:xfrm>
              <a:prstGeom prst="rect">
                <a:avLst/>
              </a:prstGeom>
              <a:solidFill>
                <a:srgbClr val="80A749"/>
              </a:solidFill>
              <a:ln w="9525">
                <a:noFill/>
                <a:miter lim="800000"/>
                <a:headEnd/>
                <a:tailEnd/>
              </a:ln>
            </p:spPr>
            <p:txBody>
              <a:bodyPr/>
              <a:lstStyle/>
              <a:p>
                <a:endParaRPr lang="de-DE"/>
              </a:p>
            </p:txBody>
          </p:sp>
          <p:sp>
            <p:nvSpPr>
              <p:cNvPr id="470" name="Rectangle 966"/>
              <p:cNvSpPr>
                <a:spLocks noChangeArrowheads="1"/>
              </p:cNvSpPr>
              <p:nvPr/>
            </p:nvSpPr>
            <p:spPr bwMode="auto">
              <a:xfrm>
                <a:off x="2088" y="1970"/>
                <a:ext cx="6" cy="247"/>
              </a:xfrm>
              <a:prstGeom prst="rect">
                <a:avLst/>
              </a:prstGeom>
              <a:solidFill>
                <a:srgbClr val="8BB44F"/>
              </a:solidFill>
              <a:ln w="9525">
                <a:noFill/>
                <a:miter lim="800000"/>
                <a:headEnd/>
                <a:tailEnd/>
              </a:ln>
            </p:spPr>
            <p:txBody>
              <a:bodyPr/>
              <a:lstStyle/>
              <a:p>
                <a:endParaRPr lang="de-DE"/>
              </a:p>
            </p:txBody>
          </p:sp>
          <p:sp>
            <p:nvSpPr>
              <p:cNvPr id="471" name="Rectangle 967"/>
              <p:cNvSpPr>
                <a:spLocks noChangeArrowheads="1"/>
              </p:cNvSpPr>
              <p:nvPr/>
            </p:nvSpPr>
            <p:spPr bwMode="auto">
              <a:xfrm>
                <a:off x="2094" y="1970"/>
                <a:ext cx="5" cy="247"/>
              </a:xfrm>
              <a:prstGeom prst="rect">
                <a:avLst/>
              </a:prstGeom>
              <a:solidFill>
                <a:srgbClr val="95C154"/>
              </a:solidFill>
              <a:ln w="9525">
                <a:noFill/>
                <a:miter lim="800000"/>
                <a:headEnd/>
                <a:tailEnd/>
              </a:ln>
            </p:spPr>
            <p:txBody>
              <a:bodyPr/>
              <a:lstStyle/>
              <a:p>
                <a:endParaRPr lang="de-DE"/>
              </a:p>
            </p:txBody>
          </p:sp>
          <p:sp>
            <p:nvSpPr>
              <p:cNvPr id="472" name="Rectangle 968"/>
              <p:cNvSpPr>
                <a:spLocks noChangeArrowheads="1"/>
              </p:cNvSpPr>
              <p:nvPr/>
            </p:nvSpPr>
            <p:spPr bwMode="auto">
              <a:xfrm>
                <a:off x="2099" y="1970"/>
                <a:ext cx="6" cy="247"/>
              </a:xfrm>
              <a:prstGeom prst="rect">
                <a:avLst/>
              </a:prstGeom>
              <a:solidFill>
                <a:srgbClr val="9DCB59"/>
              </a:solidFill>
              <a:ln w="9525">
                <a:noFill/>
                <a:miter lim="800000"/>
                <a:headEnd/>
                <a:tailEnd/>
              </a:ln>
            </p:spPr>
            <p:txBody>
              <a:bodyPr/>
              <a:lstStyle/>
              <a:p>
                <a:endParaRPr lang="de-DE"/>
              </a:p>
            </p:txBody>
          </p:sp>
          <p:sp>
            <p:nvSpPr>
              <p:cNvPr id="473" name="Rectangle 969"/>
              <p:cNvSpPr>
                <a:spLocks noChangeArrowheads="1"/>
              </p:cNvSpPr>
              <p:nvPr/>
            </p:nvSpPr>
            <p:spPr bwMode="auto">
              <a:xfrm>
                <a:off x="2105" y="1970"/>
                <a:ext cx="6" cy="247"/>
              </a:xfrm>
              <a:prstGeom prst="rect">
                <a:avLst/>
              </a:prstGeom>
              <a:solidFill>
                <a:srgbClr val="A3D45D"/>
              </a:solidFill>
              <a:ln w="9525">
                <a:noFill/>
                <a:miter lim="800000"/>
                <a:headEnd/>
                <a:tailEnd/>
              </a:ln>
            </p:spPr>
            <p:txBody>
              <a:bodyPr/>
              <a:lstStyle/>
              <a:p>
                <a:endParaRPr lang="de-DE"/>
              </a:p>
            </p:txBody>
          </p:sp>
          <p:sp>
            <p:nvSpPr>
              <p:cNvPr id="474" name="Rectangle 970"/>
              <p:cNvSpPr>
                <a:spLocks noChangeArrowheads="1"/>
              </p:cNvSpPr>
              <p:nvPr/>
            </p:nvSpPr>
            <p:spPr bwMode="auto">
              <a:xfrm>
                <a:off x="2111" y="1970"/>
                <a:ext cx="6" cy="247"/>
              </a:xfrm>
              <a:prstGeom prst="rect">
                <a:avLst/>
              </a:prstGeom>
              <a:solidFill>
                <a:srgbClr val="A8DA5F"/>
              </a:solidFill>
              <a:ln w="9525">
                <a:noFill/>
                <a:miter lim="800000"/>
                <a:headEnd/>
                <a:tailEnd/>
              </a:ln>
            </p:spPr>
            <p:txBody>
              <a:bodyPr/>
              <a:lstStyle/>
              <a:p>
                <a:endParaRPr lang="de-DE"/>
              </a:p>
            </p:txBody>
          </p:sp>
          <p:sp>
            <p:nvSpPr>
              <p:cNvPr id="475" name="Rectangle 971"/>
              <p:cNvSpPr>
                <a:spLocks noChangeArrowheads="1"/>
              </p:cNvSpPr>
              <p:nvPr/>
            </p:nvSpPr>
            <p:spPr bwMode="auto">
              <a:xfrm>
                <a:off x="2117" y="1970"/>
                <a:ext cx="5" cy="247"/>
              </a:xfrm>
              <a:prstGeom prst="rect">
                <a:avLst/>
              </a:prstGeom>
              <a:solidFill>
                <a:srgbClr val="ACDF61"/>
              </a:solidFill>
              <a:ln w="9525">
                <a:noFill/>
                <a:miter lim="800000"/>
                <a:headEnd/>
                <a:tailEnd/>
              </a:ln>
            </p:spPr>
            <p:txBody>
              <a:bodyPr/>
              <a:lstStyle/>
              <a:p>
                <a:endParaRPr lang="de-DE"/>
              </a:p>
            </p:txBody>
          </p:sp>
          <p:sp>
            <p:nvSpPr>
              <p:cNvPr id="476" name="Rectangle 972"/>
              <p:cNvSpPr>
                <a:spLocks noChangeArrowheads="1"/>
              </p:cNvSpPr>
              <p:nvPr/>
            </p:nvSpPr>
            <p:spPr bwMode="auto">
              <a:xfrm>
                <a:off x="2122" y="1970"/>
                <a:ext cx="6" cy="247"/>
              </a:xfrm>
              <a:prstGeom prst="rect">
                <a:avLst/>
              </a:prstGeom>
              <a:solidFill>
                <a:srgbClr val="AEE263"/>
              </a:solidFill>
              <a:ln w="9525">
                <a:noFill/>
                <a:miter lim="800000"/>
                <a:headEnd/>
                <a:tailEnd/>
              </a:ln>
            </p:spPr>
            <p:txBody>
              <a:bodyPr/>
              <a:lstStyle/>
              <a:p>
                <a:endParaRPr lang="de-DE"/>
              </a:p>
            </p:txBody>
          </p:sp>
          <p:sp>
            <p:nvSpPr>
              <p:cNvPr id="477" name="Rectangle 973"/>
              <p:cNvSpPr>
                <a:spLocks noChangeArrowheads="1"/>
              </p:cNvSpPr>
              <p:nvPr/>
            </p:nvSpPr>
            <p:spPr bwMode="auto">
              <a:xfrm>
                <a:off x="2128" y="1970"/>
                <a:ext cx="6" cy="247"/>
              </a:xfrm>
              <a:prstGeom prst="rect">
                <a:avLst/>
              </a:prstGeom>
              <a:solidFill>
                <a:srgbClr val="B0E464"/>
              </a:solidFill>
              <a:ln w="9525">
                <a:noFill/>
                <a:miter lim="800000"/>
                <a:headEnd/>
                <a:tailEnd/>
              </a:ln>
            </p:spPr>
            <p:txBody>
              <a:bodyPr/>
              <a:lstStyle/>
              <a:p>
                <a:endParaRPr lang="de-DE"/>
              </a:p>
            </p:txBody>
          </p:sp>
          <p:sp>
            <p:nvSpPr>
              <p:cNvPr id="478" name="Rectangle 974"/>
              <p:cNvSpPr>
                <a:spLocks noChangeArrowheads="1"/>
              </p:cNvSpPr>
              <p:nvPr/>
            </p:nvSpPr>
            <p:spPr bwMode="auto">
              <a:xfrm>
                <a:off x="2134" y="1970"/>
                <a:ext cx="6" cy="247"/>
              </a:xfrm>
              <a:prstGeom prst="rect">
                <a:avLst/>
              </a:prstGeom>
              <a:solidFill>
                <a:srgbClr val="B0E464"/>
              </a:solidFill>
              <a:ln w="9525">
                <a:noFill/>
                <a:miter lim="800000"/>
                <a:headEnd/>
                <a:tailEnd/>
              </a:ln>
            </p:spPr>
            <p:txBody>
              <a:bodyPr/>
              <a:lstStyle/>
              <a:p>
                <a:endParaRPr lang="de-DE"/>
              </a:p>
            </p:txBody>
          </p:sp>
          <p:sp>
            <p:nvSpPr>
              <p:cNvPr id="479" name="Rectangle 975"/>
              <p:cNvSpPr>
                <a:spLocks noChangeArrowheads="1"/>
              </p:cNvSpPr>
              <p:nvPr/>
            </p:nvSpPr>
            <p:spPr bwMode="auto">
              <a:xfrm>
                <a:off x="2140" y="1970"/>
                <a:ext cx="5" cy="247"/>
              </a:xfrm>
              <a:prstGeom prst="rect">
                <a:avLst/>
              </a:prstGeom>
              <a:solidFill>
                <a:srgbClr val="ACDF61"/>
              </a:solidFill>
              <a:ln w="9525">
                <a:noFill/>
                <a:miter lim="800000"/>
                <a:headEnd/>
                <a:tailEnd/>
              </a:ln>
            </p:spPr>
            <p:txBody>
              <a:bodyPr/>
              <a:lstStyle/>
              <a:p>
                <a:endParaRPr lang="de-DE"/>
              </a:p>
            </p:txBody>
          </p:sp>
          <p:sp>
            <p:nvSpPr>
              <p:cNvPr id="480" name="Rectangle 976"/>
              <p:cNvSpPr>
                <a:spLocks noChangeArrowheads="1"/>
              </p:cNvSpPr>
              <p:nvPr/>
            </p:nvSpPr>
            <p:spPr bwMode="auto">
              <a:xfrm>
                <a:off x="2145" y="1970"/>
                <a:ext cx="6" cy="247"/>
              </a:xfrm>
              <a:prstGeom prst="rect">
                <a:avLst/>
              </a:prstGeom>
              <a:solidFill>
                <a:srgbClr val="A8DA5F"/>
              </a:solidFill>
              <a:ln w="9525">
                <a:noFill/>
                <a:miter lim="800000"/>
                <a:headEnd/>
                <a:tailEnd/>
              </a:ln>
            </p:spPr>
            <p:txBody>
              <a:bodyPr/>
              <a:lstStyle/>
              <a:p>
                <a:endParaRPr lang="de-DE"/>
              </a:p>
            </p:txBody>
          </p:sp>
          <p:sp>
            <p:nvSpPr>
              <p:cNvPr id="481" name="Rectangle 977"/>
              <p:cNvSpPr>
                <a:spLocks noChangeArrowheads="1"/>
              </p:cNvSpPr>
              <p:nvPr/>
            </p:nvSpPr>
            <p:spPr bwMode="auto">
              <a:xfrm>
                <a:off x="2151" y="1970"/>
                <a:ext cx="6" cy="247"/>
              </a:xfrm>
              <a:prstGeom prst="rect">
                <a:avLst/>
              </a:prstGeom>
              <a:solidFill>
                <a:srgbClr val="A3D45D"/>
              </a:solidFill>
              <a:ln w="9525">
                <a:noFill/>
                <a:miter lim="800000"/>
                <a:headEnd/>
                <a:tailEnd/>
              </a:ln>
            </p:spPr>
            <p:txBody>
              <a:bodyPr/>
              <a:lstStyle/>
              <a:p>
                <a:endParaRPr lang="de-DE"/>
              </a:p>
            </p:txBody>
          </p:sp>
          <p:sp>
            <p:nvSpPr>
              <p:cNvPr id="482" name="Rectangle 978"/>
              <p:cNvSpPr>
                <a:spLocks noChangeArrowheads="1"/>
              </p:cNvSpPr>
              <p:nvPr/>
            </p:nvSpPr>
            <p:spPr bwMode="auto">
              <a:xfrm>
                <a:off x="2157" y="1970"/>
                <a:ext cx="6" cy="247"/>
              </a:xfrm>
              <a:prstGeom prst="rect">
                <a:avLst/>
              </a:prstGeom>
              <a:solidFill>
                <a:srgbClr val="9DCB59"/>
              </a:solidFill>
              <a:ln w="9525">
                <a:noFill/>
                <a:miter lim="800000"/>
                <a:headEnd/>
                <a:tailEnd/>
              </a:ln>
            </p:spPr>
            <p:txBody>
              <a:bodyPr/>
              <a:lstStyle/>
              <a:p>
                <a:endParaRPr lang="de-DE"/>
              </a:p>
            </p:txBody>
          </p:sp>
          <p:sp>
            <p:nvSpPr>
              <p:cNvPr id="483" name="Rectangle 979"/>
              <p:cNvSpPr>
                <a:spLocks noChangeArrowheads="1"/>
              </p:cNvSpPr>
              <p:nvPr/>
            </p:nvSpPr>
            <p:spPr bwMode="auto">
              <a:xfrm>
                <a:off x="2163" y="1970"/>
                <a:ext cx="5" cy="247"/>
              </a:xfrm>
              <a:prstGeom prst="rect">
                <a:avLst/>
              </a:prstGeom>
              <a:solidFill>
                <a:srgbClr val="95C154"/>
              </a:solidFill>
              <a:ln w="9525">
                <a:noFill/>
                <a:miter lim="800000"/>
                <a:headEnd/>
                <a:tailEnd/>
              </a:ln>
            </p:spPr>
            <p:txBody>
              <a:bodyPr/>
              <a:lstStyle/>
              <a:p>
                <a:endParaRPr lang="de-DE"/>
              </a:p>
            </p:txBody>
          </p:sp>
          <p:sp>
            <p:nvSpPr>
              <p:cNvPr id="484" name="Rectangle 980"/>
              <p:cNvSpPr>
                <a:spLocks noChangeArrowheads="1"/>
              </p:cNvSpPr>
              <p:nvPr/>
            </p:nvSpPr>
            <p:spPr bwMode="auto">
              <a:xfrm>
                <a:off x="2168" y="1970"/>
                <a:ext cx="6" cy="247"/>
              </a:xfrm>
              <a:prstGeom prst="rect">
                <a:avLst/>
              </a:prstGeom>
              <a:solidFill>
                <a:srgbClr val="8BB44F"/>
              </a:solidFill>
              <a:ln w="9525">
                <a:noFill/>
                <a:miter lim="800000"/>
                <a:headEnd/>
                <a:tailEnd/>
              </a:ln>
            </p:spPr>
            <p:txBody>
              <a:bodyPr/>
              <a:lstStyle/>
              <a:p>
                <a:endParaRPr lang="de-DE"/>
              </a:p>
            </p:txBody>
          </p:sp>
          <p:sp>
            <p:nvSpPr>
              <p:cNvPr id="485" name="Rectangle 981"/>
              <p:cNvSpPr>
                <a:spLocks noChangeArrowheads="1"/>
              </p:cNvSpPr>
              <p:nvPr/>
            </p:nvSpPr>
            <p:spPr bwMode="auto">
              <a:xfrm>
                <a:off x="2174" y="1970"/>
                <a:ext cx="6" cy="247"/>
              </a:xfrm>
              <a:prstGeom prst="rect">
                <a:avLst/>
              </a:prstGeom>
              <a:solidFill>
                <a:srgbClr val="80A749"/>
              </a:solidFill>
              <a:ln w="9525">
                <a:noFill/>
                <a:miter lim="800000"/>
                <a:headEnd/>
                <a:tailEnd/>
              </a:ln>
            </p:spPr>
            <p:txBody>
              <a:bodyPr/>
              <a:lstStyle/>
              <a:p>
                <a:endParaRPr lang="de-DE"/>
              </a:p>
            </p:txBody>
          </p:sp>
          <p:sp>
            <p:nvSpPr>
              <p:cNvPr id="486" name="Rectangle 982"/>
              <p:cNvSpPr>
                <a:spLocks noChangeArrowheads="1"/>
              </p:cNvSpPr>
              <p:nvPr/>
            </p:nvSpPr>
            <p:spPr bwMode="auto">
              <a:xfrm>
                <a:off x="2180" y="1970"/>
                <a:ext cx="6" cy="247"/>
              </a:xfrm>
              <a:prstGeom prst="rect">
                <a:avLst/>
              </a:prstGeom>
              <a:solidFill>
                <a:srgbClr val="769943"/>
              </a:solidFill>
              <a:ln w="9525">
                <a:noFill/>
                <a:miter lim="800000"/>
                <a:headEnd/>
                <a:tailEnd/>
              </a:ln>
            </p:spPr>
            <p:txBody>
              <a:bodyPr/>
              <a:lstStyle/>
              <a:p>
                <a:endParaRPr lang="de-DE"/>
              </a:p>
            </p:txBody>
          </p:sp>
          <p:sp>
            <p:nvSpPr>
              <p:cNvPr id="487" name="Rectangle 983"/>
              <p:cNvSpPr>
                <a:spLocks noChangeArrowheads="1"/>
              </p:cNvSpPr>
              <p:nvPr/>
            </p:nvSpPr>
            <p:spPr bwMode="auto">
              <a:xfrm>
                <a:off x="2186" y="1970"/>
                <a:ext cx="5" cy="247"/>
              </a:xfrm>
              <a:prstGeom prst="rect">
                <a:avLst/>
              </a:prstGeom>
              <a:solidFill>
                <a:srgbClr val="6C8C3D"/>
              </a:solidFill>
              <a:ln w="9525">
                <a:noFill/>
                <a:miter lim="800000"/>
                <a:headEnd/>
                <a:tailEnd/>
              </a:ln>
            </p:spPr>
            <p:txBody>
              <a:bodyPr/>
              <a:lstStyle/>
              <a:p>
                <a:endParaRPr lang="de-DE"/>
              </a:p>
            </p:txBody>
          </p:sp>
          <p:sp>
            <p:nvSpPr>
              <p:cNvPr id="488" name="Rectangle 984"/>
              <p:cNvSpPr>
                <a:spLocks noChangeArrowheads="1"/>
              </p:cNvSpPr>
              <p:nvPr/>
            </p:nvSpPr>
            <p:spPr bwMode="auto">
              <a:xfrm>
                <a:off x="2191" y="1970"/>
                <a:ext cx="6" cy="247"/>
              </a:xfrm>
              <a:prstGeom prst="rect">
                <a:avLst/>
              </a:prstGeom>
              <a:solidFill>
                <a:srgbClr val="628038"/>
              </a:solidFill>
              <a:ln w="9525">
                <a:noFill/>
                <a:miter lim="800000"/>
                <a:headEnd/>
                <a:tailEnd/>
              </a:ln>
            </p:spPr>
            <p:txBody>
              <a:bodyPr/>
              <a:lstStyle/>
              <a:p>
                <a:endParaRPr lang="de-DE"/>
              </a:p>
            </p:txBody>
          </p:sp>
          <p:sp>
            <p:nvSpPr>
              <p:cNvPr id="489" name="Rectangle 985"/>
              <p:cNvSpPr>
                <a:spLocks noChangeArrowheads="1"/>
              </p:cNvSpPr>
              <p:nvPr/>
            </p:nvSpPr>
            <p:spPr bwMode="auto">
              <a:xfrm>
                <a:off x="2197" y="1970"/>
                <a:ext cx="6" cy="247"/>
              </a:xfrm>
              <a:prstGeom prst="rect">
                <a:avLst/>
              </a:prstGeom>
              <a:solidFill>
                <a:srgbClr val="5B7634"/>
              </a:solidFill>
              <a:ln w="9525">
                <a:noFill/>
                <a:miter lim="800000"/>
                <a:headEnd/>
                <a:tailEnd/>
              </a:ln>
            </p:spPr>
            <p:txBody>
              <a:bodyPr/>
              <a:lstStyle/>
              <a:p>
                <a:endParaRPr lang="de-DE"/>
              </a:p>
            </p:txBody>
          </p:sp>
          <p:sp>
            <p:nvSpPr>
              <p:cNvPr id="490" name="Rectangle 986"/>
              <p:cNvSpPr>
                <a:spLocks noChangeArrowheads="1"/>
              </p:cNvSpPr>
              <p:nvPr/>
            </p:nvSpPr>
            <p:spPr bwMode="auto">
              <a:xfrm>
                <a:off x="2203" y="1970"/>
                <a:ext cx="6" cy="247"/>
              </a:xfrm>
              <a:prstGeom prst="rect">
                <a:avLst/>
              </a:prstGeom>
              <a:solidFill>
                <a:srgbClr val="566F30"/>
              </a:solidFill>
              <a:ln w="9525">
                <a:noFill/>
                <a:miter lim="800000"/>
                <a:headEnd/>
                <a:tailEnd/>
              </a:ln>
            </p:spPr>
            <p:txBody>
              <a:bodyPr/>
              <a:lstStyle/>
              <a:p>
                <a:endParaRPr lang="de-DE"/>
              </a:p>
            </p:txBody>
          </p:sp>
          <p:sp>
            <p:nvSpPr>
              <p:cNvPr id="491" name="Rectangle 987"/>
              <p:cNvSpPr>
                <a:spLocks noChangeArrowheads="1"/>
              </p:cNvSpPr>
              <p:nvPr/>
            </p:nvSpPr>
            <p:spPr bwMode="auto">
              <a:xfrm>
                <a:off x="2209" y="1970"/>
                <a:ext cx="5" cy="247"/>
              </a:xfrm>
              <a:prstGeom prst="rect">
                <a:avLst/>
              </a:prstGeom>
              <a:solidFill>
                <a:srgbClr val="51692E"/>
              </a:solidFill>
              <a:ln w="9525">
                <a:noFill/>
                <a:miter lim="800000"/>
                <a:headEnd/>
                <a:tailEnd/>
              </a:ln>
            </p:spPr>
            <p:txBody>
              <a:bodyPr/>
              <a:lstStyle/>
              <a:p>
                <a:endParaRPr lang="de-DE"/>
              </a:p>
            </p:txBody>
          </p:sp>
        </p:grpSp>
        <p:sp>
          <p:nvSpPr>
            <p:cNvPr id="43" name="Rectangle 989"/>
            <p:cNvSpPr>
              <a:spLocks noChangeArrowheads="1"/>
            </p:cNvSpPr>
            <p:nvPr/>
          </p:nvSpPr>
          <p:spPr bwMode="auto">
            <a:xfrm>
              <a:off x="2048" y="1970"/>
              <a:ext cx="166" cy="247"/>
            </a:xfrm>
            <a:prstGeom prst="rect">
              <a:avLst/>
            </a:prstGeom>
            <a:noFill/>
            <a:ln w="9525">
              <a:solidFill>
                <a:srgbClr val="030875"/>
              </a:solidFill>
              <a:miter lim="800000"/>
              <a:headEnd/>
              <a:tailEnd/>
            </a:ln>
          </p:spPr>
          <p:txBody>
            <a:bodyPr/>
            <a:lstStyle/>
            <a:p>
              <a:endParaRPr lang="de-DE"/>
            </a:p>
          </p:txBody>
        </p:sp>
        <p:grpSp>
          <p:nvGrpSpPr>
            <p:cNvPr id="44" name="Group 1018"/>
            <p:cNvGrpSpPr>
              <a:grpSpLocks/>
            </p:cNvGrpSpPr>
            <p:nvPr/>
          </p:nvGrpSpPr>
          <p:grpSpPr bwMode="auto">
            <a:xfrm>
              <a:off x="2330" y="2154"/>
              <a:ext cx="161" cy="294"/>
              <a:chOff x="2330" y="2154"/>
              <a:chExt cx="161" cy="294"/>
            </a:xfrm>
          </p:grpSpPr>
          <p:sp>
            <p:nvSpPr>
              <p:cNvPr id="435" name="Rectangle 990"/>
              <p:cNvSpPr>
                <a:spLocks noChangeArrowheads="1"/>
              </p:cNvSpPr>
              <p:nvPr/>
            </p:nvSpPr>
            <p:spPr bwMode="auto">
              <a:xfrm>
                <a:off x="2330" y="2154"/>
                <a:ext cx="5" cy="294"/>
              </a:xfrm>
              <a:prstGeom prst="rect">
                <a:avLst/>
              </a:prstGeom>
              <a:solidFill>
                <a:srgbClr val="526A2E"/>
              </a:solidFill>
              <a:ln w="9525">
                <a:noFill/>
                <a:miter lim="800000"/>
                <a:headEnd/>
                <a:tailEnd/>
              </a:ln>
            </p:spPr>
            <p:txBody>
              <a:bodyPr/>
              <a:lstStyle/>
              <a:p>
                <a:endParaRPr lang="de-DE"/>
              </a:p>
            </p:txBody>
          </p:sp>
          <p:sp>
            <p:nvSpPr>
              <p:cNvPr id="436" name="Rectangle 991"/>
              <p:cNvSpPr>
                <a:spLocks noChangeArrowheads="1"/>
              </p:cNvSpPr>
              <p:nvPr/>
            </p:nvSpPr>
            <p:spPr bwMode="auto">
              <a:xfrm>
                <a:off x="2335" y="2154"/>
                <a:ext cx="6" cy="294"/>
              </a:xfrm>
              <a:prstGeom prst="rect">
                <a:avLst/>
              </a:prstGeom>
              <a:solidFill>
                <a:srgbClr val="566F31"/>
              </a:solidFill>
              <a:ln w="9525">
                <a:noFill/>
                <a:miter lim="800000"/>
                <a:headEnd/>
                <a:tailEnd/>
              </a:ln>
            </p:spPr>
            <p:txBody>
              <a:bodyPr/>
              <a:lstStyle/>
              <a:p>
                <a:endParaRPr lang="de-DE"/>
              </a:p>
            </p:txBody>
          </p:sp>
          <p:sp>
            <p:nvSpPr>
              <p:cNvPr id="437" name="Rectangle 992"/>
              <p:cNvSpPr>
                <a:spLocks noChangeArrowheads="1"/>
              </p:cNvSpPr>
              <p:nvPr/>
            </p:nvSpPr>
            <p:spPr bwMode="auto">
              <a:xfrm>
                <a:off x="2341" y="2154"/>
                <a:ext cx="6" cy="294"/>
              </a:xfrm>
              <a:prstGeom prst="rect">
                <a:avLst/>
              </a:prstGeom>
              <a:solidFill>
                <a:srgbClr val="5C7734"/>
              </a:solidFill>
              <a:ln w="9525">
                <a:noFill/>
                <a:miter lim="800000"/>
                <a:headEnd/>
                <a:tailEnd/>
              </a:ln>
            </p:spPr>
            <p:txBody>
              <a:bodyPr/>
              <a:lstStyle/>
              <a:p>
                <a:endParaRPr lang="de-DE"/>
              </a:p>
            </p:txBody>
          </p:sp>
          <p:sp>
            <p:nvSpPr>
              <p:cNvPr id="438" name="Rectangle 993"/>
              <p:cNvSpPr>
                <a:spLocks noChangeArrowheads="1"/>
              </p:cNvSpPr>
              <p:nvPr/>
            </p:nvSpPr>
            <p:spPr bwMode="auto">
              <a:xfrm>
                <a:off x="2347" y="2154"/>
                <a:ext cx="6" cy="294"/>
              </a:xfrm>
              <a:prstGeom prst="rect">
                <a:avLst/>
              </a:prstGeom>
              <a:solidFill>
                <a:srgbClr val="648138"/>
              </a:solidFill>
              <a:ln w="9525">
                <a:noFill/>
                <a:miter lim="800000"/>
                <a:headEnd/>
                <a:tailEnd/>
              </a:ln>
            </p:spPr>
            <p:txBody>
              <a:bodyPr/>
              <a:lstStyle/>
              <a:p>
                <a:endParaRPr lang="de-DE"/>
              </a:p>
            </p:txBody>
          </p:sp>
          <p:sp>
            <p:nvSpPr>
              <p:cNvPr id="439" name="Rectangle 994"/>
              <p:cNvSpPr>
                <a:spLocks noChangeArrowheads="1"/>
              </p:cNvSpPr>
              <p:nvPr/>
            </p:nvSpPr>
            <p:spPr bwMode="auto">
              <a:xfrm>
                <a:off x="2353" y="2154"/>
                <a:ext cx="5" cy="294"/>
              </a:xfrm>
              <a:prstGeom prst="rect">
                <a:avLst/>
              </a:prstGeom>
              <a:solidFill>
                <a:srgbClr val="6D8E3E"/>
              </a:solidFill>
              <a:ln w="9525">
                <a:noFill/>
                <a:miter lim="800000"/>
                <a:headEnd/>
                <a:tailEnd/>
              </a:ln>
            </p:spPr>
            <p:txBody>
              <a:bodyPr/>
              <a:lstStyle/>
              <a:p>
                <a:endParaRPr lang="de-DE"/>
              </a:p>
            </p:txBody>
          </p:sp>
          <p:sp>
            <p:nvSpPr>
              <p:cNvPr id="440" name="Rectangle 995"/>
              <p:cNvSpPr>
                <a:spLocks noChangeArrowheads="1"/>
              </p:cNvSpPr>
              <p:nvPr/>
            </p:nvSpPr>
            <p:spPr bwMode="auto">
              <a:xfrm>
                <a:off x="2358" y="2154"/>
                <a:ext cx="6" cy="294"/>
              </a:xfrm>
              <a:prstGeom prst="rect">
                <a:avLst/>
              </a:prstGeom>
              <a:solidFill>
                <a:srgbClr val="789C44"/>
              </a:solidFill>
              <a:ln w="9525">
                <a:noFill/>
                <a:miter lim="800000"/>
                <a:headEnd/>
                <a:tailEnd/>
              </a:ln>
            </p:spPr>
            <p:txBody>
              <a:bodyPr/>
              <a:lstStyle/>
              <a:p>
                <a:endParaRPr lang="de-DE"/>
              </a:p>
            </p:txBody>
          </p:sp>
          <p:sp>
            <p:nvSpPr>
              <p:cNvPr id="441" name="Rectangle 996"/>
              <p:cNvSpPr>
                <a:spLocks noChangeArrowheads="1"/>
              </p:cNvSpPr>
              <p:nvPr/>
            </p:nvSpPr>
            <p:spPr bwMode="auto">
              <a:xfrm>
                <a:off x="2364" y="2154"/>
                <a:ext cx="6" cy="294"/>
              </a:xfrm>
              <a:prstGeom prst="rect">
                <a:avLst/>
              </a:prstGeom>
              <a:solidFill>
                <a:srgbClr val="83AA4A"/>
              </a:solidFill>
              <a:ln w="9525">
                <a:noFill/>
                <a:miter lim="800000"/>
                <a:headEnd/>
                <a:tailEnd/>
              </a:ln>
            </p:spPr>
            <p:txBody>
              <a:bodyPr/>
              <a:lstStyle/>
              <a:p>
                <a:endParaRPr lang="de-DE"/>
              </a:p>
            </p:txBody>
          </p:sp>
          <p:sp>
            <p:nvSpPr>
              <p:cNvPr id="442" name="Rectangle 997"/>
              <p:cNvSpPr>
                <a:spLocks noChangeArrowheads="1"/>
              </p:cNvSpPr>
              <p:nvPr/>
            </p:nvSpPr>
            <p:spPr bwMode="auto">
              <a:xfrm>
                <a:off x="2370" y="2154"/>
                <a:ext cx="6" cy="294"/>
              </a:xfrm>
              <a:prstGeom prst="rect">
                <a:avLst/>
              </a:prstGeom>
              <a:solidFill>
                <a:srgbClr val="8EB850"/>
              </a:solidFill>
              <a:ln w="9525">
                <a:noFill/>
                <a:miter lim="800000"/>
                <a:headEnd/>
                <a:tailEnd/>
              </a:ln>
            </p:spPr>
            <p:txBody>
              <a:bodyPr/>
              <a:lstStyle/>
              <a:p>
                <a:endParaRPr lang="de-DE"/>
              </a:p>
            </p:txBody>
          </p:sp>
          <p:sp>
            <p:nvSpPr>
              <p:cNvPr id="443" name="Rectangle 998"/>
              <p:cNvSpPr>
                <a:spLocks noChangeArrowheads="1"/>
              </p:cNvSpPr>
              <p:nvPr/>
            </p:nvSpPr>
            <p:spPr bwMode="auto">
              <a:xfrm>
                <a:off x="2376" y="2154"/>
                <a:ext cx="5" cy="294"/>
              </a:xfrm>
              <a:prstGeom prst="rect">
                <a:avLst/>
              </a:prstGeom>
              <a:solidFill>
                <a:srgbClr val="97C456"/>
              </a:solidFill>
              <a:ln w="9525">
                <a:noFill/>
                <a:miter lim="800000"/>
                <a:headEnd/>
                <a:tailEnd/>
              </a:ln>
            </p:spPr>
            <p:txBody>
              <a:bodyPr/>
              <a:lstStyle/>
              <a:p>
                <a:endParaRPr lang="de-DE"/>
              </a:p>
            </p:txBody>
          </p:sp>
          <p:sp>
            <p:nvSpPr>
              <p:cNvPr id="444" name="Rectangle 999"/>
              <p:cNvSpPr>
                <a:spLocks noChangeArrowheads="1"/>
              </p:cNvSpPr>
              <p:nvPr/>
            </p:nvSpPr>
            <p:spPr bwMode="auto">
              <a:xfrm>
                <a:off x="2381" y="2154"/>
                <a:ext cx="6" cy="294"/>
              </a:xfrm>
              <a:prstGeom prst="rect">
                <a:avLst/>
              </a:prstGeom>
              <a:solidFill>
                <a:srgbClr val="9FCE5A"/>
              </a:solidFill>
              <a:ln w="9525">
                <a:noFill/>
                <a:miter lim="800000"/>
                <a:headEnd/>
                <a:tailEnd/>
              </a:ln>
            </p:spPr>
            <p:txBody>
              <a:bodyPr/>
              <a:lstStyle/>
              <a:p>
                <a:endParaRPr lang="de-DE"/>
              </a:p>
            </p:txBody>
          </p:sp>
          <p:sp>
            <p:nvSpPr>
              <p:cNvPr id="445" name="Rectangle 1000"/>
              <p:cNvSpPr>
                <a:spLocks noChangeArrowheads="1"/>
              </p:cNvSpPr>
              <p:nvPr/>
            </p:nvSpPr>
            <p:spPr bwMode="auto">
              <a:xfrm>
                <a:off x="2387" y="2154"/>
                <a:ext cx="6" cy="294"/>
              </a:xfrm>
              <a:prstGeom prst="rect">
                <a:avLst/>
              </a:prstGeom>
              <a:solidFill>
                <a:srgbClr val="A6D75E"/>
              </a:solidFill>
              <a:ln w="9525">
                <a:noFill/>
                <a:miter lim="800000"/>
                <a:headEnd/>
                <a:tailEnd/>
              </a:ln>
            </p:spPr>
            <p:txBody>
              <a:bodyPr/>
              <a:lstStyle/>
              <a:p>
                <a:endParaRPr lang="de-DE"/>
              </a:p>
            </p:txBody>
          </p:sp>
          <p:sp>
            <p:nvSpPr>
              <p:cNvPr id="446" name="Rectangle 1001"/>
              <p:cNvSpPr>
                <a:spLocks noChangeArrowheads="1"/>
              </p:cNvSpPr>
              <p:nvPr/>
            </p:nvSpPr>
            <p:spPr bwMode="auto">
              <a:xfrm>
                <a:off x="2393" y="2154"/>
                <a:ext cx="6" cy="294"/>
              </a:xfrm>
              <a:prstGeom prst="rect">
                <a:avLst/>
              </a:prstGeom>
              <a:solidFill>
                <a:srgbClr val="AADC60"/>
              </a:solidFill>
              <a:ln w="9525">
                <a:noFill/>
                <a:miter lim="800000"/>
                <a:headEnd/>
                <a:tailEnd/>
              </a:ln>
            </p:spPr>
            <p:txBody>
              <a:bodyPr/>
              <a:lstStyle/>
              <a:p>
                <a:endParaRPr lang="de-DE"/>
              </a:p>
            </p:txBody>
          </p:sp>
          <p:sp>
            <p:nvSpPr>
              <p:cNvPr id="447" name="Rectangle 1002"/>
              <p:cNvSpPr>
                <a:spLocks noChangeArrowheads="1"/>
              </p:cNvSpPr>
              <p:nvPr/>
            </p:nvSpPr>
            <p:spPr bwMode="auto">
              <a:xfrm>
                <a:off x="2399" y="2154"/>
                <a:ext cx="5" cy="294"/>
              </a:xfrm>
              <a:prstGeom prst="rect">
                <a:avLst/>
              </a:prstGeom>
              <a:solidFill>
                <a:srgbClr val="ADE062"/>
              </a:solidFill>
              <a:ln w="9525">
                <a:noFill/>
                <a:miter lim="800000"/>
                <a:headEnd/>
                <a:tailEnd/>
              </a:ln>
            </p:spPr>
            <p:txBody>
              <a:bodyPr/>
              <a:lstStyle/>
              <a:p>
                <a:endParaRPr lang="de-DE"/>
              </a:p>
            </p:txBody>
          </p:sp>
          <p:sp>
            <p:nvSpPr>
              <p:cNvPr id="448" name="Rectangle 1003"/>
              <p:cNvSpPr>
                <a:spLocks noChangeArrowheads="1"/>
              </p:cNvSpPr>
              <p:nvPr/>
            </p:nvSpPr>
            <p:spPr bwMode="auto">
              <a:xfrm>
                <a:off x="2404" y="2154"/>
                <a:ext cx="6" cy="294"/>
              </a:xfrm>
              <a:prstGeom prst="rect">
                <a:avLst/>
              </a:prstGeom>
              <a:solidFill>
                <a:srgbClr val="B0E464"/>
              </a:solidFill>
              <a:ln w="9525">
                <a:noFill/>
                <a:miter lim="800000"/>
                <a:headEnd/>
                <a:tailEnd/>
              </a:ln>
            </p:spPr>
            <p:txBody>
              <a:bodyPr/>
              <a:lstStyle/>
              <a:p>
                <a:endParaRPr lang="de-DE"/>
              </a:p>
            </p:txBody>
          </p:sp>
          <p:sp>
            <p:nvSpPr>
              <p:cNvPr id="449" name="Rectangle 1004"/>
              <p:cNvSpPr>
                <a:spLocks noChangeArrowheads="1"/>
              </p:cNvSpPr>
              <p:nvPr/>
            </p:nvSpPr>
            <p:spPr bwMode="auto">
              <a:xfrm>
                <a:off x="2410" y="2154"/>
                <a:ext cx="6" cy="294"/>
              </a:xfrm>
              <a:prstGeom prst="rect">
                <a:avLst/>
              </a:prstGeom>
              <a:solidFill>
                <a:srgbClr val="B0E464"/>
              </a:solidFill>
              <a:ln w="9525">
                <a:noFill/>
                <a:miter lim="800000"/>
                <a:headEnd/>
                <a:tailEnd/>
              </a:ln>
            </p:spPr>
            <p:txBody>
              <a:bodyPr/>
              <a:lstStyle/>
              <a:p>
                <a:endParaRPr lang="de-DE"/>
              </a:p>
            </p:txBody>
          </p:sp>
          <p:sp>
            <p:nvSpPr>
              <p:cNvPr id="450" name="Rectangle 1005"/>
              <p:cNvSpPr>
                <a:spLocks noChangeArrowheads="1"/>
              </p:cNvSpPr>
              <p:nvPr/>
            </p:nvSpPr>
            <p:spPr bwMode="auto">
              <a:xfrm>
                <a:off x="2416" y="2154"/>
                <a:ext cx="6" cy="294"/>
              </a:xfrm>
              <a:prstGeom prst="rect">
                <a:avLst/>
              </a:prstGeom>
              <a:solidFill>
                <a:srgbClr val="ADE062"/>
              </a:solidFill>
              <a:ln w="9525">
                <a:noFill/>
                <a:miter lim="800000"/>
                <a:headEnd/>
                <a:tailEnd/>
              </a:ln>
            </p:spPr>
            <p:txBody>
              <a:bodyPr/>
              <a:lstStyle/>
              <a:p>
                <a:endParaRPr lang="de-DE"/>
              </a:p>
            </p:txBody>
          </p:sp>
          <p:sp>
            <p:nvSpPr>
              <p:cNvPr id="451" name="Rectangle 1006"/>
              <p:cNvSpPr>
                <a:spLocks noChangeArrowheads="1"/>
              </p:cNvSpPr>
              <p:nvPr/>
            </p:nvSpPr>
            <p:spPr bwMode="auto">
              <a:xfrm>
                <a:off x="2422" y="2154"/>
                <a:ext cx="6" cy="294"/>
              </a:xfrm>
              <a:prstGeom prst="rect">
                <a:avLst/>
              </a:prstGeom>
              <a:solidFill>
                <a:srgbClr val="AADC60"/>
              </a:solidFill>
              <a:ln w="9525">
                <a:noFill/>
                <a:miter lim="800000"/>
                <a:headEnd/>
                <a:tailEnd/>
              </a:ln>
            </p:spPr>
            <p:txBody>
              <a:bodyPr/>
              <a:lstStyle/>
              <a:p>
                <a:endParaRPr lang="de-DE"/>
              </a:p>
            </p:txBody>
          </p:sp>
          <p:sp>
            <p:nvSpPr>
              <p:cNvPr id="452" name="Rectangle 1007"/>
              <p:cNvSpPr>
                <a:spLocks noChangeArrowheads="1"/>
              </p:cNvSpPr>
              <p:nvPr/>
            </p:nvSpPr>
            <p:spPr bwMode="auto">
              <a:xfrm>
                <a:off x="2428" y="2154"/>
                <a:ext cx="5" cy="294"/>
              </a:xfrm>
              <a:prstGeom prst="rect">
                <a:avLst/>
              </a:prstGeom>
              <a:solidFill>
                <a:srgbClr val="A5D65E"/>
              </a:solidFill>
              <a:ln w="9525">
                <a:noFill/>
                <a:miter lim="800000"/>
                <a:headEnd/>
                <a:tailEnd/>
              </a:ln>
            </p:spPr>
            <p:txBody>
              <a:bodyPr/>
              <a:lstStyle/>
              <a:p>
                <a:endParaRPr lang="de-DE"/>
              </a:p>
            </p:txBody>
          </p:sp>
          <p:sp>
            <p:nvSpPr>
              <p:cNvPr id="453" name="Rectangle 1008"/>
              <p:cNvSpPr>
                <a:spLocks noChangeArrowheads="1"/>
              </p:cNvSpPr>
              <p:nvPr/>
            </p:nvSpPr>
            <p:spPr bwMode="auto">
              <a:xfrm>
                <a:off x="2433" y="2154"/>
                <a:ext cx="6" cy="294"/>
              </a:xfrm>
              <a:prstGeom prst="rect">
                <a:avLst/>
              </a:prstGeom>
              <a:solidFill>
                <a:srgbClr val="9FCE5A"/>
              </a:solidFill>
              <a:ln w="9525">
                <a:noFill/>
                <a:miter lim="800000"/>
                <a:headEnd/>
                <a:tailEnd/>
              </a:ln>
            </p:spPr>
            <p:txBody>
              <a:bodyPr/>
              <a:lstStyle/>
              <a:p>
                <a:endParaRPr lang="de-DE"/>
              </a:p>
            </p:txBody>
          </p:sp>
          <p:sp>
            <p:nvSpPr>
              <p:cNvPr id="454" name="Rectangle 1009"/>
              <p:cNvSpPr>
                <a:spLocks noChangeArrowheads="1"/>
              </p:cNvSpPr>
              <p:nvPr/>
            </p:nvSpPr>
            <p:spPr bwMode="auto">
              <a:xfrm>
                <a:off x="2439" y="2154"/>
                <a:ext cx="6" cy="294"/>
              </a:xfrm>
              <a:prstGeom prst="rect">
                <a:avLst/>
              </a:prstGeom>
              <a:solidFill>
                <a:srgbClr val="97C456"/>
              </a:solidFill>
              <a:ln w="9525">
                <a:noFill/>
                <a:miter lim="800000"/>
                <a:headEnd/>
                <a:tailEnd/>
              </a:ln>
            </p:spPr>
            <p:txBody>
              <a:bodyPr/>
              <a:lstStyle/>
              <a:p>
                <a:endParaRPr lang="de-DE"/>
              </a:p>
            </p:txBody>
          </p:sp>
          <p:sp>
            <p:nvSpPr>
              <p:cNvPr id="455" name="Rectangle 1010"/>
              <p:cNvSpPr>
                <a:spLocks noChangeArrowheads="1"/>
              </p:cNvSpPr>
              <p:nvPr/>
            </p:nvSpPr>
            <p:spPr bwMode="auto">
              <a:xfrm>
                <a:off x="2445" y="2154"/>
                <a:ext cx="6" cy="294"/>
              </a:xfrm>
              <a:prstGeom prst="rect">
                <a:avLst/>
              </a:prstGeom>
              <a:solidFill>
                <a:srgbClr val="8EB850"/>
              </a:solidFill>
              <a:ln w="9525">
                <a:noFill/>
                <a:miter lim="800000"/>
                <a:headEnd/>
                <a:tailEnd/>
              </a:ln>
            </p:spPr>
            <p:txBody>
              <a:bodyPr/>
              <a:lstStyle/>
              <a:p>
                <a:endParaRPr lang="de-DE"/>
              </a:p>
            </p:txBody>
          </p:sp>
          <p:sp>
            <p:nvSpPr>
              <p:cNvPr id="456" name="Rectangle 1011"/>
              <p:cNvSpPr>
                <a:spLocks noChangeArrowheads="1"/>
              </p:cNvSpPr>
              <p:nvPr/>
            </p:nvSpPr>
            <p:spPr bwMode="auto">
              <a:xfrm>
                <a:off x="2451" y="2154"/>
                <a:ext cx="5" cy="294"/>
              </a:xfrm>
              <a:prstGeom prst="rect">
                <a:avLst/>
              </a:prstGeom>
              <a:solidFill>
                <a:srgbClr val="83AA4A"/>
              </a:solidFill>
              <a:ln w="9525">
                <a:noFill/>
                <a:miter lim="800000"/>
                <a:headEnd/>
                <a:tailEnd/>
              </a:ln>
            </p:spPr>
            <p:txBody>
              <a:bodyPr/>
              <a:lstStyle/>
              <a:p>
                <a:endParaRPr lang="de-DE"/>
              </a:p>
            </p:txBody>
          </p:sp>
          <p:sp>
            <p:nvSpPr>
              <p:cNvPr id="457" name="Rectangle 1012"/>
              <p:cNvSpPr>
                <a:spLocks noChangeArrowheads="1"/>
              </p:cNvSpPr>
              <p:nvPr/>
            </p:nvSpPr>
            <p:spPr bwMode="auto">
              <a:xfrm>
                <a:off x="2456" y="2154"/>
                <a:ext cx="6" cy="294"/>
              </a:xfrm>
              <a:prstGeom prst="rect">
                <a:avLst/>
              </a:prstGeom>
              <a:solidFill>
                <a:srgbClr val="789C44"/>
              </a:solidFill>
              <a:ln w="9525">
                <a:noFill/>
                <a:miter lim="800000"/>
                <a:headEnd/>
                <a:tailEnd/>
              </a:ln>
            </p:spPr>
            <p:txBody>
              <a:bodyPr/>
              <a:lstStyle/>
              <a:p>
                <a:endParaRPr lang="de-DE"/>
              </a:p>
            </p:txBody>
          </p:sp>
          <p:sp>
            <p:nvSpPr>
              <p:cNvPr id="458" name="Rectangle 1013"/>
              <p:cNvSpPr>
                <a:spLocks noChangeArrowheads="1"/>
              </p:cNvSpPr>
              <p:nvPr/>
            </p:nvSpPr>
            <p:spPr bwMode="auto">
              <a:xfrm>
                <a:off x="2462" y="2154"/>
                <a:ext cx="6" cy="294"/>
              </a:xfrm>
              <a:prstGeom prst="rect">
                <a:avLst/>
              </a:prstGeom>
              <a:solidFill>
                <a:srgbClr val="6D8E3E"/>
              </a:solidFill>
              <a:ln w="9525">
                <a:noFill/>
                <a:miter lim="800000"/>
                <a:headEnd/>
                <a:tailEnd/>
              </a:ln>
            </p:spPr>
            <p:txBody>
              <a:bodyPr/>
              <a:lstStyle/>
              <a:p>
                <a:endParaRPr lang="de-DE"/>
              </a:p>
            </p:txBody>
          </p:sp>
          <p:sp>
            <p:nvSpPr>
              <p:cNvPr id="459" name="Rectangle 1014"/>
              <p:cNvSpPr>
                <a:spLocks noChangeArrowheads="1"/>
              </p:cNvSpPr>
              <p:nvPr/>
            </p:nvSpPr>
            <p:spPr bwMode="auto">
              <a:xfrm>
                <a:off x="2468" y="2154"/>
                <a:ext cx="6" cy="294"/>
              </a:xfrm>
              <a:prstGeom prst="rect">
                <a:avLst/>
              </a:prstGeom>
              <a:solidFill>
                <a:srgbClr val="638138"/>
              </a:solidFill>
              <a:ln w="9525">
                <a:noFill/>
                <a:miter lim="800000"/>
                <a:headEnd/>
                <a:tailEnd/>
              </a:ln>
            </p:spPr>
            <p:txBody>
              <a:bodyPr/>
              <a:lstStyle/>
              <a:p>
                <a:endParaRPr lang="de-DE"/>
              </a:p>
            </p:txBody>
          </p:sp>
          <p:sp>
            <p:nvSpPr>
              <p:cNvPr id="460" name="Rectangle 1015"/>
              <p:cNvSpPr>
                <a:spLocks noChangeArrowheads="1"/>
              </p:cNvSpPr>
              <p:nvPr/>
            </p:nvSpPr>
            <p:spPr bwMode="auto">
              <a:xfrm>
                <a:off x="2474" y="2154"/>
                <a:ext cx="5" cy="294"/>
              </a:xfrm>
              <a:prstGeom prst="rect">
                <a:avLst/>
              </a:prstGeom>
              <a:solidFill>
                <a:srgbClr val="5C7734"/>
              </a:solidFill>
              <a:ln w="9525">
                <a:noFill/>
                <a:miter lim="800000"/>
                <a:headEnd/>
                <a:tailEnd/>
              </a:ln>
            </p:spPr>
            <p:txBody>
              <a:bodyPr/>
              <a:lstStyle/>
              <a:p>
                <a:endParaRPr lang="de-DE"/>
              </a:p>
            </p:txBody>
          </p:sp>
          <p:sp>
            <p:nvSpPr>
              <p:cNvPr id="461" name="Rectangle 1016"/>
              <p:cNvSpPr>
                <a:spLocks noChangeArrowheads="1"/>
              </p:cNvSpPr>
              <p:nvPr/>
            </p:nvSpPr>
            <p:spPr bwMode="auto">
              <a:xfrm>
                <a:off x="2479" y="2154"/>
                <a:ext cx="6" cy="294"/>
              </a:xfrm>
              <a:prstGeom prst="rect">
                <a:avLst/>
              </a:prstGeom>
              <a:solidFill>
                <a:srgbClr val="566F31"/>
              </a:solidFill>
              <a:ln w="9525">
                <a:noFill/>
                <a:miter lim="800000"/>
                <a:headEnd/>
                <a:tailEnd/>
              </a:ln>
            </p:spPr>
            <p:txBody>
              <a:bodyPr/>
              <a:lstStyle/>
              <a:p>
                <a:endParaRPr lang="de-DE"/>
              </a:p>
            </p:txBody>
          </p:sp>
          <p:sp>
            <p:nvSpPr>
              <p:cNvPr id="462" name="Rectangle 1017"/>
              <p:cNvSpPr>
                <a:spLocks noChangeArrowheads="1"/>
              </p:cNvSpPr>
              <p:nvPr/>
            </p:nvSpPr>
            <p:spPr bwMode="auto">
              <a:xfrm>
                <a:off x="2485" y="2154"/>
                <a:ext cx="6" cy="294"/>
              </a:xfrm>
              <a:prstGeom prst="rect">
                <a:avLst/>
              </a:prstGeom>
              <a:solidFill>
                <a:srgbClr val="51692E"/>
              </a:solidFill>
              <a:ln w="9525">
                <a:noFill/>
                <a:miter lim="800000"/>
                <a:headEnd/>
                <a:tailEnd/>
              </a:ln>
            </p:spPr>
            <p:txBody>
              <a:bodyPr/>
              <a:lstStyle/>
              <a:p>
                <a:endParaRPr lang="de-DE"/>
              </a:p>
            </p:txBody>
          </p:sp>
        </p:grpSp>
        <p:sp>
          <p:nvSpPr>
            <p:cNvPr id="45" name="Rectangle 1019"/>
            <p:cNvSpPr>
              <a:spLocks noChangeArrowheads="1"/>
            </p:cNvSpPr>
            <p:nvPr/>
          </p:nvSpPr>
          <p:spPr bwMode="auto">
            <a:xfrm>
              <a:off x="2330" y="2154"/>
              <a:ext cx="161" cy="294"/>
            </a:xfrm>
            <a:prstGeom prst="rect">
              <a:avLst/>
            </a:prstGeom>
            <a:noFill/>
            <a:ln w="9525">
              <a:solidFill>
                <a:srgbClr val="030875"/>
              </a:solidFill>
              <a:miter lim="800000"/>
              <a:headEnd/>
              <a:tailEnd/>
            </a:ln>
          </p:spPr>
          <p:txBody>
            <a:bodyPr/>
            <a:lstStyle/>
            <a:p>
              <a:endParaRPr lang="de-DE"/>
            </a:p>
          </p:txBody>
        </p:sp>
        <p:grpSp>
          <p:nvGrpSpPr>
            <p:cNvPr id="46" name="Group 1049"/>
            <p:cNvGrpSpPr>
              <a:grpSpLocks/>
            </p:cNvGrpSpPr>
            <p:nvPr/>
          </p:nvGrpSpPr>
          <p:grpSpPr bwMode="auto">
            <a:xfrm>
              <a:off x="2606" y="2246"/>
              <a:ext cx="167" cy="317"/>
              <a:chOff x="2606" y="2246"/>
              <a:chExt cx="167" cy="317"/>
            </a:xfrm>
          </p:grpSpPr>
          <p:sp>
            <p:nvSpPr>
              <p:cNvPr id="406" name="Rectangle 1020"/>
              <p:cNvSpPr>
                <a:spLocks noChangeArrowheads="1"/>
              </p:cNvSpPr>
              <p:nvPr/>
            </p:nvSpPr>
            <p:spPr bwMode="auto">
              <a:xfrm>
                <a:off x="2606" y="2246"/>
                <a:ext cx="6" cy="317"/>
              </a:xfrm>
              <a:prstGeom prst="rect">
                <a:avLst/>
              </a:prstGeom>
              <a:solidFill>
                <a:srgbClr val="526A2E"/>
              </a:solidFill>
              <a:ln w="9525">
                <a:noFill/>
                <a:miter lim="800000"/>
                <a:headEnd/>
                <a:tailEnd/>
              </a:ln>
            </p:spPr>
            <p:txBody>
              <a:bodyPr/>
              <a:lstStyle/>
              <a:p>
                <a:endParaRPr lang="de-DE"/>
              </a:p>
            </p:txBody>
          </p:sp>
          <p:sp>
            <p:nvSpPr>
              <p:cNvPr id="407" name="Rectangle 1021"/>
              <p:cNvSpPr>
                <a:spLocks noChangeArrowheads="1"/>
              </p:cNvSpPr>
              <p:nvPr/>
            </p:nvSpPr>
            <p:spPr bwMode="auto">
              <a:xfrm>
                <a:off x="2612" y="2246"/>
                <a:ext cx="6" cy="317"/>
              </a:xfrm>
              <a:prstGeom prst="rect">
                <a:avLst/>
              </a:prstGeom>
              <a:solidFill>
                <a:srgbClr val="566F30"/>
              </a:solidFill>
              <a:ln w="9525">
                <a:noFill/>
                <a:miter lim="800000"/>
                <a:headEnd/>
                <a:tailEnd/>
              </a:ln>
            </p:spPr>
            <p:txBody>
              <a:bodyPr/>
              <a:lstStyle/>
              <a:p>
                <a:endParaRPr lang="de-DE"/>
              </a:p>
            </p:txBody>
          </p:sp>
          <p:sp>
            <p:nvSpPr>
              <p:cNvPr id="408" name="Rectangle 1022"/>
              <p:cNvSpPr>
                <a:spLocks noChangeArrowheads="1"/>
              </p:cNvSpPr>
              <p:nvPr/>
            </p:nvSpPr>
            <p:spPr bwMode="auto">
              <a:xfrm>
                <a:off x="2618" y="2246"/>
                <a:ext cx="5" cy="317"/>
              </a:xfrm>
              <a:prstGeom prst="rect">
                <a:avLst/>
              </a:prstGeom>
              <a:solidFill>
                <a:srgbClr val="5B7634"/>
              </a:solidFill>
              <a:ln w="9525">
                <a:noFill/>
                <a:miter lim="800000"/>
                <a:headEnd/>
                <a:tailEnd/>
              </a:ln>
            </p:spPr>
            <p:txBody>
              <a:bodyPr/>
              <a:lstStyle/>
              <a:p>
                <a:endParaRPr lang="de-DE"/>
              </a:p>
            </p:txBody>
          </p:sp>
          <p:sp>
            <p:nvSpPr>
              <p:cNvPr id="409" name="Rectangle 1023"/>
              <p:cNvSpPr>
                <a:spLocks noChangeArrowheads="1"/>
              </p:cNvSpPr>
              <p:nvPr/>
            </p:nvSpPr>
            <p:spPr bwMode="auto">
              <a:xfrm>
                <a:off x="2623" y="2246"/>
                <a:ext cx="6" cy="317"/>
              </a:xfrm>
              <a:prstGeom prst="rect">
                <a:avLst/>
              </a:prstGeom>
              <a:solidFill>
                <a:srgbClr val="628038"/>
              </a:solidFill>
              <a:ln w="9525">
                <a:noFill/>
                <a:miter lim="800000"/>
                <a:headEnd/>
                <a:tailEnd/>
              </a:ln>
            </p:spPr>
            <p:txBody>
              <a:bodyPr/>
              <a:lstStyle/>
              <a:p>
                <a:endParaRPr lang="de-DE"/>
              </a:p>
            </p:txBody>
          </p:sp>
          <p:sp>
            <p:nvSpPr>
              <p:cNvPr id="410" name="Rectangle 1024"/>
              <p:cNvSpPr>
                <a:spLocks noChangeArrowheads="1"/>
              </p:cNvSpPr>
              <p:nvPr/>
            </p:nvSpPr>
            <p:spPr bwMode="auto">
              <a:xfrm>
                <a:off x="2629" y="2246"/>
                <a:ext cx="6" cy="317"/>
              </a:xfrm>
              <a:prstGeom prst="rect">
                <a:avLst/>
              </a:prstGeom>
              <a:solidFill>
                <a:srgbClr val="6C8C3D"/>
              </a:solidFill>
              <a:ln w="9525">
                <a:noFill/>
                <a:miter lim="800000"/>
                <a:headEnd/>
                <a:tailEnd/>
              </a:ln>
            </p:spPr>
            <p:txBody>
              <a:bodyPr/>
              <a:lstStyle/>
              <a:p>
                <a:endParaRPr lang="de-DE"/>
              </a:p>
            </p:txBody>
          </p:sp>
          <p:sp>
            <p:nvSpPr>
              <p:cNvPr id="411" name="Rectangle 1025"/>
              <p:cNvSpPr>
                <a:spLocks noChangeArrowheads="1"/>
              </p:cNvSpPr>
              <p:nvPr/>
            </p:nvSpPr>
            <p:spPr bwMode="auto">
              <a:xfrm>
                <a:off x="2635" y="2246"/>
                <a:ext cx="6" cy="317"/>
              </a:xfrm>
              <a:prstGeom prst="rect">
                <a:avLst/>
              </a:prstGeom>
              <a:solidFill>
                <a:srgbClr val="769943"/>
              </a:solidFill>
              <a:ln w="9525">
                <a:noFill/>
                <a:miter lim="800000"/>
                <a:headEnd/>
                <a:tailEnd/>
              </a:ln>
            </p:spPr>
            <p:txBody>
              <a:bodyPr/>
              <a:lstStyle/>
              <a:p>
                <a:endParaRPr lang="de-DE"/>
              </a:p>
            </p:txBody>
          </p:sp>
          <p:sp>
            <p:nvSpPr>
              <p:cNvPr id="412" name="Rectangle 1026"/>
              <p:cNvSpPr>
                <a:spLocks noChangeArrowheads="1"/>
              </p:cNvSpPr>
              <p:nvPr/>
            </p:nvSpPr>
            <p:spPr bwMode="auto">
              <a:xfrm>
                <a:off x="2641" y="2246"/>
                <a:ext cx="5" cy="317"/>
              </a:xfrm>
              <a:prstGeom prst="rect">
                <a:avLst/>
              </a:prstGeom>
              <a:solidFill>
                <a:srgbClr val="80A749"/>
              </a:solidFill>
              <a:ln w="9525">
                <a:noFill/>
                <a:miter lim="800000"/>
                <a:headEnd/>
                <a:tailEnd/>
              </a:ln>
            </p:spPr>
            <p:txBody>
              <a:bodyPr/>
              <a:lstStyle/>
              <a:p>
                <a:endParaRPr lang="de-DE"/>
              </a:p>
            </p:txBody>
          </p:sp>
          <p:sp>
            <p:nvSpPr>
              <p:cNvPr id="413" name="Rectangle 1027"/>
              <p:cNvSpPr>
                <a:spLocks noChangeArrowheads="1"/>
              </p:cNvSpPr>
              <p:nvPr/>
            </p:nvSpPr>
            <p:spPr bwMode="auto">
              <a:xfrm>
                <a:off x="2646" y="2246"/>
                <a:ext cx="6" cy="317"/>
              </a:xfrm>
              <a:prstGeom prst="rect">
                <a:avLst/>
              </a:prstGeom>
              <a:solidFill>
                <a:srgbClr val="8BB44F"/>
              </a:solidFill>
              <a:ln w="9525">
                <a:noFill/>
                <a:miter lim="800000"/>
                <a:headEnd/>
                <a:tailEnd/>
              </a:ln>
            </p:spPr>
            <p:txBody>
              <a:bodyPr/>
              <a:lstStyle/>
              <a:p>
                <a:endParaRPr lang="de-DE"/>
              </a:p>
            </p:txBody>
          </p:sp>
          <p:sp>
            <p:nvSpPr>
              <p:cNvPr id="414" name="Rectangle 1028"/>
              <p:cNvSpPr>
                <a:spLocks noChangeArrowheads="1"/>
              </p:cNvSpPr>
              <p:nvPr/>
            </p:nvSpPr>
            <p:spPr bwMode="auto">
              <a:xfrm>
                <a:off x="2652" y="2246"/>
                <a:ext cx="6" cy="317"/>
              </a:xfrm>
              <a:prstGeom prst="rect">
                <a:avLst/>
              </a:prstGeom>
              <a:solidFill>
                <a:srgbClr val="95C154"/>
              </a:solidFill>
              <a:ln w="9525">
                <a:noFill/>
                <a:miter lim="800000"/>
                <a:headEnd/>
                <a:tailEnd/>
              </a:ln>
            </p:spPr>
            <p:txBody>
              <a:bodyPr/>
              <a:lstStyle/>
              <a:p>
                <a:endParaRPr lang="de-DE"/>
              </a:p>
            </p:txBody>
          </p:sp>
          <p:sp>
            <p:nvSpPr>
              <p:cNvPr id="415" name="Rectangle 1029"/>
              <p:cNvSpPr>
                <a:spLocks noChangeArrowheads="1"/>
              </p:cNvSpPr>
              <p:nvPr/>
            </p:nvSpPr>
            <p:spPr bwMode="auto">
              <a:xfrm>
                <a:off x="2658" y="2246"/>
                <a:ext cx="6" cy="317"/>
              </a:xfrm>
              <a:prstGeom prst="rect">
                <a:avLst/>
              </a:prstGeom>
              <a:solidFill>
                <a:srgbClr val="9DCB59"/>
              </a:solidFill>
              <a:ln w="9525">
                <a:noFill/>
                <a:miter lim="800000"/>
                <a:headEnd/>
                <a:tailEnd/>
              </a:ln>
            </p:spPr>
            <p:txBody>
              <a:bodyPr/>
              <a:lstStyle/>
              <a:p>
                <a:endParaRPr lang="de-DE"/>
              </a:p>
            </p:txBody>
          </p:sp>
          <p:sp>
            <p:nvSpPr>
              <p:cNvPr id="416" name="Rectangle 1030"/>
              <p:cNvSpPr>
                <a:spLocks noChangeArrowheads="1"/>
              </p:cNvSpPr>
              <p:nvPr/>
            </p:nvSpPr>
            <p:spPr bwMode="auto">
              <a:xfrm>
                <a:off x="2664" y="2246"/>
                <a:ext cx="5" cy="317"/>
              </a:xfrm>
              <a:prstGeom prst="rect">
                <a:avLst/>
              </a:prstGeom>
              <a:solidFill>
                <a:srgbClr val="A3D45D"/>
              </a:solidFill>
              <a:ln w="9525">
                <a:noFill/>
                <a:miter lim="800000"/>
                <a:headEnd/>
                <a:tailEnd/>
              </a:ln>
            </p:spPr>
            <p:txBody>
              <a:bodyPr/>
              <a:lstStyle/>
              <a:p>
                <a:endParaRPr lang="de-DE"/>
              </a:p>
            </p:txBody>
          </p:sp>
          <p:sp>
            <p:nvSpPr>
              <p:cNvPr id="417" name="Rectangle 1031"/>
              <p:cNvSpPr>
                <a:spLocks noChangeArrowheads="1"/>
              </p:cNvSpPr>
              <p:nvPr/>
            </p:nvSpPr>
            <p:spPr bwMode="auto">
              <a:xfrm>
                <a:off x="2669" y="2246"/>
                <a:ext cx="6" cy="317"/>
              </a:xfrm>
              <a:prstGeom prst="rect">
                <a:avLst/>
              </a:prstGeom>
              <a:solidFill>
                <a:srgbClr val="A8DA5F"/>
              </a:solidFill>
              <a:ln w="9525">
                <a:noFill/>
                <a:miter lim="800000"/>
                <a:headEnd/>
                <a:tailEnd/>
              </a:ln>
            </p:spPr>
            <p:txBody>
              <a:bodyPr/>
              <a:lstStyle/>
              <a:p>
                <a:endParaRPr lang="de-DE"/>
              </a:p>
            </p:txBody>
          </p:sp>
          <p:sp>
            <p:nvSpPr>
              <p:cNvPr id="418" name="Rectangle 1032"/>
              <p:cNvSpPr>
                <a:spLocks noChangeArrowheads="1"/>
              </p:cNvSpPr>
              <p:nvPr/>
            </p:nvSpPr>
            <p:spPr bwMode="auto">
              <a:xfrm>
                <a:off x="2675" y="2246"/>
                <a:ext cx="6" cy="317"/>
              </a:xfrm>
              <a:prstGeom prst="rect">
                <a:avLst/>
              </a:prstGeom>
              <a:solidFill>
                <a:srgbClr val="ACDF61"/>
              </a:solidFill>
              <a:ln w="9525">
                <a:noFill/>
                <a:miter lim="800000"/>
                <a:headEnd/>
                <a:tailEnd/>
              </a:ln>
            </p:spPr>
            <p:txBody>
              <a:bodyPr/>
              <a:lstStyle/>
              <a:p>
                <a:endParaRPr lang="de-DE"/>
              </a:p>
            </p:txBody>
          </p:sp>
          <p:sp>
            <p:nvSpPr>
              <p:cNvPr id="419" name="Rectangle 1033"/>
              <p:cNvSpPr>
                <a:spLocks noChangeArrowheads="1"/>
              </p:cNvSpPr>
              <p:nvPr/>
            </p:nvSpPr>
            <p:spPr bwMode="auto">
              <a:xfrm>
                <a:off x="2681" y="2246"/>
                <a:ext cx="6" cy="317"/>
              </a:xfrm>
              <a:prstGeom prst="rect">
                <a:avLst/>
              </a:prstGeom>
              <a:solidFill>
                <a:srgbClr val="AEE263"/>
              </a:solidFill>
              <a:ln w="9525">
                <a:noFill/>
                <a:miter lim="800000"/>
                <a:headEnd/>
                <a:tailEnd/>
              </a:ln>
            </p:spPr>
            <p:txBody>
              <a:bodyPr/>
              <a:lstStyle/>
              <a:p>
                <a:endParaRPr lang="de-DE"/>
              </a:p>
            </p:txBody>
          </p:sp>
          <p:sp>
            <p:nvSpPr>
              <p:cNvPr id="420" name="Rectangle 1034"/>
              <p:cNvSpPr>
                <a:spLocks noChangeArrowheads="1"/>
              </p:cNvSpPr>
              <p:nvPr/>
            </p:nvSpPr>
            <p:spPr bwMode="auto">
              <a:xfrm>
                <a:off x="2687" y="2246"/>
                <a:ext cx="5" cy="317"/>
              </a:xfrm>
              <a:prstGeom prst="rect">
                <a:avLst/>
              </a:prstGeom>
              <a:solidFill>
                <a:srgbClr val="B0E464"/>
              </a:solidFill>
              <a:ln w="9525">
                <a:noFill/>
                <a:miter lim="800000"/>
                <a:headEnd/>
                <a:tailEnd/>
              </a:ln>
            </p:spPr>
            <p:txBody>
              <a:bodyPr/>
              <a:lstStyle/>
              <a:p>
                <a:endParaRPr lang="de-DE"/>
              </a:p>
            </p:txBody>
          </p:sp>
          <p:sp>
            <p:nvSpPr>
              <p:cNvPr id="421" name="Rectangle 1035"/>
              <p:cNvSpPr>
                <a:spLocks noChangeArrowheads="1"/>
              </p:cNvSpPr>
              <p:nvPr/>
            </p:nvSpPr>
            <p:spPr bwMode="auto">
              <a:xfrm>
                <a:off x="2692" y="2246"/>
                <a:ext cx="6" cy="317"/>
              </a:xfrm>
              <a:prstGeom prst="rect">
                <a:avLst/>
              </a:prstGeom>
              <a:solidFill>
                <a:srgbClr val="B0E464"/>
              </a:solidFill>
              <a:ln w="9525">
                <a:noFill/>
                <a:miter lim="800000"/>
                <a:headEnd/>
                <a:tailEnd/>
              </a:ln>
            </p:spPr>
            <p:txBody>
              <a:bodyPr/>
              <a:lstStyle/>
              <a:p>
                <a:endParaRPr lang="de-DE"/>
              </a:p>
            </p:txBody>
          </p:sp>
          <p:sp>
            <p:nvSpPr>
              <p:cNvPr id="422" name="Rectangle 1036"/>
              <p:cNvSpPr>
                <a:spLocks noChangeArrowheads="1"/>
              </p:cNvSpPr>
              <p:nvPr/>
            </p:nvSpPr>
            <p:spPr bwMode="auto">
              <a:xfrm>
                <a:off x="2698" y="2246"/>
                <a:ext cx="6" cy="317"/>
              </a:xfrm>
              <a:prstGeom prst="rect">
                <a:avLst/>
              </a:prstGeom>
              <a:solidFill>
                <a:srgbClr val="ACDF61"/>
              </a:solidFill>
              <a:ln w="9525">
                <a:noFill/>
                <a:miter lim="800000"/>
                <a:headEnd/>
                <a:tailEnd/>
              </a:ln>
            </p:spPr>
            <p:txBody>
              <a:bodyPr/>
              <a:lstStyle/>
              <a:p>
                <a:endParaRPr lang="de-DE"/>
              </a:p>
            </p:txBody>
          </p:sp>
          <p:sp>
            <p:nvSpPr>
              <p:cNvPr id="423" name="Rectangle 1037"/>
              <p:cNvSpPr>
                <a:spLocks noChangeArrowheads="1"/>
              </p:cNvSpPr>
              <p:nvPr/>
            </p:nvSpPr>
            <p:spPr bwMode="auto">
              <a:xfrm>
                <a:off x="2704" y="2246"/>
                <a:ext cx="6" cy="317"/>
              </a:xfrm>
              <a:prstGeom prst="rect">
                <a:avLst/>
              </a:prstGeom>
              <a:solidFill>
                <a:srgbClr val="A8DA5F"/>
              </a:solidFill>
              <a:ln w="9525">
                <a:noFill/>
                <a:miter lim="800000"/>
                <a:headEnd/>
                <a:tailEnd/>
              </a:ln>
            </p:spPr>
            <p:txBody>
              <a:bodyPr/>
              <a:lstStyle/>
              <a:p>
                <a:endParaRPr lang="de-DE"/>
              </a:p>
            </p:txBody>
          </p:sp>
          <p:sp>
            <p:nvSpPr>
              <p:cNvPr id="424" name="Rectangle 1038"/>
              <p:cNvSpPr>
                <a:spLocks noChangeArrowheads="1"/>
              </p:cNvSpPr>
              <p:nvPr/>
            </p:nvSpPr>
            <p:spPr bwMode="auto">
              <a:xfrm>
                <a:off x="2710" y="2246"/>
                <a:ext cx="5" cy="317"/>
              </a:xfrm>
              <a:prstGeom prst="rect">
                <a:avLst/>
              </a:prstGeom>
              <a:solidFill>
                <a:srgbClr val="A3D45D"/>
              </a:solidFill>
              <a:ln w="9525">
                <a:noFill/>
                <a:miter lim="800000"/>
                <a:headEnd/>
                <a:tailEnd/>
              </a:ln>
            </p:spPr>
            <p:txBody>
              <a:bodyPr/>
              <a:lstStyle/>
              <a:p>
                <a:endParaRPr lang="de-DE"/>
              </a:p>
            </p:txBody>
          </p:sp>
          <p:sp>
            <p:nvSpPr>
              <p:cNvPr id="425" name="Rectangle 1039"/>
              <p:cNvSpPr>
                <a:spLocks noChangeArrowheads="1"/>
              </p:cNvSpPr>
              <p:nvPr/>
            </p:nvSpPr>
            <p:spPr bwMode="auto">
              <a:xfrm>
                <a:off x="2715" y="2246"/>
                <a:ext cx="6" cy="317"/>
              </a:xfrm>
              <a:prstGeom prst="rect">
                <a:avLst/>
              </a:prstGeom>
              <a:solidFill>
                <a:srgbClr val="9DCB59"/>
              </a:solidFill>
              <a:ln w="9525">
                <a:noFill/>
                <a:miter lim="800000"/>
                <a:headEnd/>
                <a:tailEnd/>
              </a:ln>
            </p:spPr>
            <p:txBody>
              <a:bodyPr/>
              <a:lstStyle/>
              <a:p>
                <a:endParaRPr lang="de-DE"/>
              </a:p>
            </p:txBody>
          </p:sp>
          <p:sp>
            <p:nvSpPr>
              <p:cNvPr id="426" name="Rectangle 1040"/>
              <p:cNvSpPr>
                <a:spLocks noChangeArrowheads="1"/>
              </p:cNvSpPr>
              <p:nvPr/>
            </p:nvSpPr>
            <p:spPr bwMode="auto">
              <a:xfrm>
                <a:off x="2721" y="2246"/>
                <a:ext cx="6" cy="317"/>
              </a:xfrm>
              <a:prstGeom prst="rect">
                <a:avLst/>
              </a:prstGeom>
              <a:solidFill>
                <a:srgbClr val="95C154"/>
              </a:solidFill>
              <a:ln w="9525">
                <a:noFill/>
                <a:miter lim="800000"/>
                <a:headEnd/>
                <a:tailEnd/>
              </a:ln>
            </p:spPr>
            <p:txBody>
              <a:bodyPr/>
              <a:lstStyle/>
              <a:p>
                <a:endParaRPr lang="de-DE"/>
              </a:p>
            </p:txBody>
          </p:sp>
          <p:sp>
            <p:nvSpPr>
              <p:cNvPr id="427" name="Rectangle 1041"/>
              <p:cNvSpPr>
                <a:spLocks noChangeArrowheads="1"/>
              </p:cNvSpPr>
              <p:nvPr/>
            </p:nvSpPr>
            <p:spPr bwMode="auto">
              <a:xfrm>
                <a:off x="2727" y="2246"/>
                <a:ext cx="6" cy="317"/>
              </a:xfrm>
              <a:prstGeom prst="rect">
                <a:avLst/>
              </a:prstGeom>
              <a:solidFill>
                <a:srgbClr val="8BB44F"/>
              </a:solidFill>
              <a:ln w="9525">
                <a:noFill/>
                <a:miter lim="800000"/>
                <a:headEnd/>
                <a:tailEnd/>
              </a:ln>
            </p:spPr>
            <p:txBody>
              <a:bodyPr/>
              <a:lstStyle/>
              <a:p>
                <a:endParaRPr lang="de-DE"/>
              </a:p>
            </p:txBody>
          </p:sp>
          <p:sp>
            <p:nvSpPr>
              <p:cNvPr id="428" name="Rectangle 1042"/>
              <p:cNvSpPr>
                <a:spLocks noChangeArrowheads="1"/>
              </p:cNvSpPr>
              <p:nvPr/>
            </p:nvSpPr>
            <p:spPr bwMode="auto">
              <a:xfrm>
                <a:off x="2733" y="2246"/>
                <a:ext cx="5" cy="317"/>
              </a:xfrm>
              <a:prstGeom prst="rect">
                <a:avLst/>
              </a:prstGeom>
              <a:solidFill>
                <a:srgbClr val="80A749"/>
              </a:solidFill>
              <a:ln w="9525">
                <a:noFill/>
                <a:miter lim="800000"/>
                <a:headEnd/>
                <a:tailEnd/>
              </a:ln>
            </p:spPr>
            <p:txBody>
              <a:bodyPr/>
              <a:lstStyle/>
              <a:p>
                <a:endParaRPr lang="de-DE"/>
              </a:p>
            </p:txBody>
          </p:sp>
          <p:sp>
            <p:nvSpPr>
              <p:cNvPr id="429" name="Rectangle 1043"/>
              <p:cNvSpPr>
                <a:spLocks noChangeArrowheads="1"/>
              </p:cNvSpPr>
              <p:nvPr/>
            </p:nvSpPr>
            <p:spPr bwMode="auto">
              <a:xfrm>
                <a:off x="2738" y="2246"/>
                <a:ext cx="6" cy="317"/>
              </a:xfrm>
              <a:prstGeom prst="rect">
                <a:avLst/>
              </a:prstGeom>
              <a:solidFill>
                <a:srgbClr val="769943"/>
              </a:solidFill>
              <a:ln w="9525">
                <a:noFill/>
                <a:miter lim="800000"/>
                <a:headEnd/>
                <a:tailEnd/>
              </a:ln>
            </p:spPr>
            <p:txBody>
              <a:bodyPr/>
              <a:lstStyle/>
              <a:p>
                <a:endParaRPr lang="de-DE"/>
              </a:p>
            </p:txBody>
          </p:sp>
          <p:sp>
            <p:nvSpPr>
              <p:cNvPr id="430" name="Rectangle 1044"/>
              <p:cNvSpPr>
                <a:spLocks noChangeArrowheads="1"/>
              </p:cNvSpPr>
              <p:nvPr/>
            </p:nvSpPr>
            <p:spPr bwMode="auto">
              <a:xfrm>
                <a:off x="2744" y="2246"/>
                <a:ext cx="6" cy="317"/>
              </a:xfrm>
              <a:prstGeom prst="rect">
                <a:avLst/>
              </a:prstGeom>
              <a:solidFill>
                <a:srgbClr val="6C8C3D"/>
              </a:solidFill>
              <a:ln w="9525">
                <a:noFill/>
                <a:miter lim="800000"/>
                <a:headEnd/>
                <a:tailEnd/>
              </a:ln>
            </p:spPr>
            <p:txBody>
              <a:bodyPr/>
              <a:lstStyle/>
              <a:p>
                <a:endParaRPr lang="de-DE"/>
              </a:p>
            </p:txBody>
          </p:sp>
          <p:sp>
            <p:nvSpPr>
              <p:cNvPr id="431" name="Rectangle 1045"/>
              <p:cNvSpPr>
                <a:spLocks noChangeArrowheads="1"/>
              </p:cNvSpPr>
              <p:nvPr/>
            </p:nvSpPr>
            <p:spPr bwMode="auto">
              <a:xfrm>
                <a:off x="2750" y="2246"/>
                <a:ext cx="6" cy="317"/>
              </a:xfrm>
              <a:prstGeom prst="rect">
                <a:avLst/>
              </a:prstGeom>
              <a:solidFill>
                <a:srgbClr val="628038"/>
              </a:solidFill>
              <a:ln w="9525">
                <a:noFill/>
                <a:miter lim="800000"/>
                <a:headEnd/>
                <a:tailEnd/>
              </a:ln>
            </p:spPr>
            <p:txBody>
              <a:bodyPr/>
              <a:lstStyle/>
              <a:p>
                <a:endParaRPr lang="de-DE"/>
              </a:p>
            </p:txBody>
          </p:sp>
          <p:sp>
            <p:nvSpPr>
              <p:cNvPr id="432" name="Rectangle 1046"/>
              <p:cNvSpPr>
                <a:spLocks noChangeArrowheads="1"/>
              </p:cNvSpPr>
              <p:nvPr/>
            </p:nvSpPr>
            <p:spPr bwMode="auto">
              <a:xfrm>
                <a:off x="2756" y="2246"/>
                <a:ext cx="5" cy="317"/>
              </a:xfrm>
              <a:prstGeom prst="rect">
                <a:avLst/>
              </a:prstGeom>
              <a:solidFill>
                <a:srgbClr val="5B7634"/>
              </a:solidFill>
              <a:ln w="9525">
                <a:noFill/>
                <a:miter lim="800000"/>
                <a:headEnd/>
                <a:tailEnd/>
              </a:ln>
            </p:spPr>
            <p:txBody>
              <a:bodyPr/>
              <a:lstStyle/>
              <a:p>
                <a:endParaRPr lang="de-DE"/>
              </a:p>
            </p:txBody>
          </p:sp>
          <p:sp>
            <p:nvSpPr>
              <p:cNvPr id="433" name="Rectangle 1047"/>
              <p:cNvSpPr>
                <a:spLocks noChangeArrowheads="1"/>
              </p:cNvSpPr>
              <p:nvPr/>
            </p:nvSpPr>
            <p:spPr bwMode="auto">
              <a:xfrm>
                <a:off x="2761" y="2246"/>
                <a:ext cx="6" cy="317"/>
              </a:xfrm>
              <a:prstGeom prst="rect">
                <a:avLst/>
              </a:prstGeom>
              <a:solidFill>
                <a:srgbClr val="566F30"/>
              </a:solidFill>
              <a:ln w="9525">
                <a:noFill/>
                <a:miter lim="800000"/>
                <a:headEnd/>
                <a:tailEnd/>
              </a:ln>
            </p:spPr>
            <p:txBody>
              <a:bodyPr/>
              <a:lstStyle/>
              <a:p>
                <a:endParaRPr lang="de-DE"/>
              </a:p>
            </p:txBody>
          </p:sp>
          <p:sp>
            <p:nvSpPr>
              <p:cNvPr id="434" name="Rectangle 1048"/>
              <p:cNvSpPr>
                <a:spLocks noChangeArrowheads="1"/>
              </p:cNvSpPr>
              <p:nvPr/>
            </p:nvSpPr>
            <p:spPr bwMode="auto">
              <a:xfrm>
                <a:off x="2767" y="2246"/>
                <a:ext cx="6" cy="317"/>
              </a:xfrm>
              <a:prstGeom prst="rect">
                <a:avLst/>
              </a:prstGeom>
              <a:solidFill>
                <a:srgbClr val="51692E"/>
              </a:solidFill>
              <a:ln w="9525">
                <a:noFill/>
                <a:miter lim="800000"/>
                <a:headEnd/>
                <a:tailEnd/>
              </a:ln>
            </p:spPr>
            <p:txBody>
              <a:bodyPr/>
              <a:lstStyle/>
              <a:p>
                <a:endParaRPr lang="de-DE"/>
              </a:p>
            </p:txBody>
          </p:sp>
        </p:grpSp>
        <p:sp>
          <p:nvSpPr>
            <p:cNvPr id="47" name="Rectangle 1050"/>
            <p:cNvSpPr>
              <a:spLocks noChangeArrowheads="1"/>
            </p:cNvSpPr>
            <p:nvPr/>
          </p:nvSpPr>
          <p:spPr bwMode="auto">
            <a:xfrm>
              <a:off x="2606" y="2246"/>
              <a:ext cx="167" cy="317"/>
            </a:xfrm>
            <a:prstGeom prst="rect">
              <a:avLst/>
            </a:prstGeom>
            <a:noFill/>
            <a:ln w="9525">
              <a:solidFill>
                <a:srgbClr val="030875"/>
              </a:solidFill>
              <a:miter lim="800000"/>
              <a:headEnd/>
              <a:tailEnd/>
            </a:ln>
          </p:spPr>
          <p:txBody>
            <a:bodyPr/>
            <a:lstStyle/>
            <a:p>
              <a:endParaRPr lang="de-DE"/>
            </a:p>
          </p:txBody>
        </p:sp>
        <p:grpSp>
          <p:nvGrpSpPr>
            <p:cNvPr id="48" name="Group 1079"/>
            <p:cNvGrpSpPr>
              <a:grpSpLocks/>
            </p:cNvGrpSpPr>
            <p:nvPr/>
          </p:nvGrpSpPr>
          <p:grpSpPr bwMode="auto">
            <a:xfrm>
              <a:off x="2888" y="2183"/>
              <a:ext cx="161" cy="357"/>
              <a:chOff x="2888" y="2183"/>
              <a:chExt cx="161" cy="357"/>
            </a:xfrm>
          </p:grpSpPr>
          <p:sp>
            <p:nvSpPr>
              <p:cNvPr id="378" name="Rectangle 1051"/>
              <p:cNvSpPr>
                <a:spLocks noChangeArrowheads="1"/>
              </p:cNvSpPr>
              <p:nvPr/>
            </p:nvSpPr>
            <p:spPr bwMode="auto">
              <a:xfrm>
                <a:off x="2888" y="2183"/>
                <a:ext cx="6" cy="357"/>
              </a:xfrm>
              <a:prstGeom prst="rect">
                <a:avLst/>
              </a:prstGeom>
              <a:solidFill>
                <a:srgbClr val="526A2E"/>
              </a:solidFill>
              <a:ln w="9525">
                <a:noFill/>
                <a:miter lim="800000"/>
                <a:headEnd/>
                <a:tailEnd/>
              </a:ln>
            </p:spPr>
            <p:txBody>
              <a:bodyPr/>
              <a:lstStyle/>
              <a:p>
                <a:endParaRPr lang="de-DE"/>
              </a:p>
            </p:txBody>
          </p:sp>
          <p:sp>
            <p:nvSpPr>
              <p:cNvPr id="379" name="Rectangle 1052"/>
              <p:cNvSpPr>
                <a:spLocks noChangeArrowheads="1"/>
              </p:cNvSpPr>
              <p:nvPr/>
            </p:nvSpPr>
            <p:spPr bwMode="auto">
              <a:xfrm>
                <a:off x="2894" y="2183"/>
                <a:ext cx="6" cy="357"/>
              </a:xfrm>
              <a:prstGeom prst="rect">
                <a:avLst/>
              </a:prstGeom>
              <a:solidFill>
                <a:srgbClr val="566F31"/>
              </a:solidFill>
              <a:ln w="9525">
                <a:noFill/>
                <a:miter lim="800000"/>
                <a:headEnd/>
                <a:tailEnd/>
              </a:ln>
            </p:spPr>
            <p:txBody>
              <a:bodyPr/>
              <a:lstStyle/>
              <a:p>
                <a:endParaRPr lang="de-DE"/>
              </a:p>
            </p:txBody>
          </p:sp>
          <p:sp>
            <p:nvSpPr>
              <p:cNvPr id="380" name="Rectangle 1053"/>
              <p:cNvSpPr>
                <a:spLocks noChangeArrowheads="1"/>
              </p:cNvSpPr>
              <p:nvPr/>
            </p:nvSpPr>
            <p:spPr bwMode="auto">
              <a:xfrm>
                <a:off x="2900" y="2183"/>
                <a:ext cx="5" cy="357"/>
              </a:xfrm>
              <a:prstGeom prst="rect">
                <a:avLst/>
              </a:prstGeom>
              <a:solidFill>
                <a:srgbClr val="5C7734"/>
              </a:solidFill>
              <a:ln w="9525">
                <a:noFill/>
                <a:miter lim="800000"/>
                <a:headEnd/>
                <a:tailEnd/>
              </a:ln>
            </p:spPr>
            <p:txBody>
              <a:bodyPr/>
              <a:lstStyle/>
              <a:p>
                <a:endParaRPr lang="de-DE"/>
              </a:p>
            </p:txBody>
          </p:sp>
          <p:sp>
            <p:nvSpPr>
              <p:cNvPr id="381" name="Rectangle 1054"/>
              <p:cNvSpPr>
                <a:spLocks noChangeArrowheads="1"/>
              </p:cNvSpPr>
              <p:nvPr/>
            </p:nvSpPr>
            <p:spPr bwMode="auto">
              <a:xfrm>
                <a:off x="2905" y="2183"/>
                <a:ext cx="6" cy="357"/>
              </a:xfrm>
              <a:prstGeom prst="rect">
                <a:avLst/>
              </a:prstGeom>
              <a:solidFill>
                <a:srgbClr val="648138"/>
              </a:solidFill>
              <a:ln w="9525">
                <a:noFill/>
                <a:miter lim="800000"/>
                <a:headEnd/>
                <a:tailEnd/>
              </a:ln>
            </p:spPr>
            <p:txBody>
              <a:bodyPr/>
              <a:lstStyle/>
              <a:p>
                <a:endParaRPr lang="de-DE"/>
              </a:p>
            </p:txBody>
          </p:sp>
          <p:sp>
            <p:nvSpPr>
              <p:cNvPr id="382" name="Rectangle 1055"/>
              <p:cNvSpPr>
                <a:spLocks noChangeArrowheads="1"/>
              </p:cNvSpPr>
              <p:nvPr/>
            </p:nvSpPr>
            <p:spPr bwMode="auto">
              <a:xfrm>
                <a:off x="2911" y="2183"/>
                <a:ext cx="6" cy="357"/>
              </a:xfrm>
              <a:prstGeom prst="rect">
                <a:avLst/>
              </a:prstGeom>
              <a:solidFill>
                <a:srgbClr val="6D8E3E"/>
              </a:solidFill>
              <a:ln w="9525">
                <a:noFill/>
                <a:miter lim="800000"/>
                <a:headEnd/>
                <a:tailEnd/>
              </a:ln>
            </p:spPr>
            <p:txBody>
              <a:bodyPr/>
              <a:lstStyle/>
              <a:p>
                <a:endParaRPr lang="de-DE"/>
              </a:p>
            </p:txBody>
          </p:sp>
          <p:sp>
            <p:nvSpPr>
              <p:cNvPr id="383" name="Rectangle 1056"/>
              <p:cNvSpPr>
                <a:spLocks noChangeArrowheads="1"/>
              </p:cNvSpPr>
              <p:nvPr/>
            </p:nvSpPr>
            <p:spPr bwMode="auto">
              <a:xfrm>
                <a:off x="2917" y="2183"/>
                <a:ext cx="6" cy="357"/>
              </a:xfrm>
              <a:prstGeom prst="rect">
                <a:avLst/>
              </a:prstGeom>
              <a:solidFill>
                <a:srgbClr val="789C44"/>
              </a:solidFill>
              <a:ln w="9525">
                <a:noFill/>
                <a:miter lim="800000"/>
                <a:headEnd/>
                <a:tailEnd/>
              </a:ln>
            </p:spPr>
            <p:txBody>
              <a:bodyPr/>
              <a:lstStyle/>
              <a:p>
                <a:endParaRPr lang="de-DE"/>
              </a:p>
            </p:txBody>
          </p:sp>
          <p:sp>
            <p:nvSpPr>
              <p:cNvPr id="384" name="Rectangle 1057"/>
              <p:cNvSpPr>
                <a:spLocks noChangeArrowheads="1"/>
              </p:cNvSpPr>
              <p:nvPr/>
            </p:nvSpPr>
            <p:spPr bwMode="auto">
              <a:xfrm>
                <a:off x="2923" y="2183"/>
                <a:ext cx="5" cy="357"/>
              </a:xfrm>
              <a:prstGeom prst="rect">
                <a:avLst/>
              </a:prstGeom>
              <a:solidFill>
                <a:srgbClr val="83AA4A"/>
              </a:solidFill>
              <a:ln w="9525">
                <a:noFill/>
                <a:miter lim="800000"/>
                <a:headEnd/>
                <a:tailEnd/>
              </a:ln>
            </p:spPr>
            <p:txBody>
              <a:bodyPr/>
              <a:lstStyle/>
              <a:p>
                <a:endParaRPr lang="de-DE"/>
              </a:p>
            </p:txBody>
          </p:sp>
          <p:sp>
            <p:nvSpPr>
              <p:cNvPr id="385" name="Rectangle 1058"/>
              <p:cNvSpPr>
                <a:spLocks noChangeArrowheads="1"/>
              </p:cNvSpPr>
              <p:nvPr/>
            </p:nvSpPr>
            <p:spPr bwMode="auto">
              <a:xfrm>
                <a:off x="2928" y="2183"/>
                <a:ext cx="6" cy="357"/>
              </a:xfrm>
              <a:prstGeom prst="rect">
                <a:avLst/>
              </a:prstGeom>
              <a:solidFill>
                <a:srgbClr val="8EB850"/>
              </a:solidFill>
              <a:ln w="9525">
                <a:noFill/>
                <a:miter lim="800000"/>
                <a:headEnd/>
                <a:tailEnd/>
              </a:ln>
            </p:spPr>
            <p:txBody>
              <a:bodyPr/>
              <a:lstStyle/>
              <a:p>
                <a:endParaRPr lang="de-DE"/>
              </a:p>
            </p:txBody>
          </p:sp>
          <p:sp>
            <p:nvSpPr>
              <p:cNvPr id="386" name="Rectangle 1059"/>
              <p:cNvSpPr>
                <a:spLocks noChangeArrowheads="1"/>
              </p:cNvSpPr>
              <p:nvPr/>
            </p:nvSpPr>
            <p:spPr bwMode="auto">
              <a:xfrm>
                <a:off x="2934" y="2183"/>
                <a:ext cx="6" cy="357"/>
              </a:xfrm>
              <a:prstGeom prst="rect">
                <a:avLst/>
              </a:prstGeom>
              <a:solidFill>
                <a:srgbClr val="97C456"/>
              </a:solidFill>
              <a:ln w="9525">
                <a:noFill/>
                <a:miter lim="800000"/>
                <a:headEnd/>
                <a:tailEnd/>
              </a:ln>
            </p:spPr>
            <p:txBody>
              <a:bodyPr/>
              <a:lstStyle/>
              <a:p>
                <a:endParaRPr lang="de-DE"/>
              </a:p>
            </p:txBody>
          </p:sp>
          <p:sp>
            <p:nvSpPr>
              <p:cNvPr id="387" name="Rectangle 1060"/>
              <p:cNvSpPr>
                <a:spLocks noChangeArrowheads="1"/>
              </p:cNvSpPr>
              <p:nvPr/>
            </p:nvSpPr>
            <p:spPr bwMode="auto">
              <a:xfrm>
                <a:off x="2940" y="2183"/>
                <a:ext cx="6" cy="357"/>
              </a:xfrm>
              <a:prstGeom prst="rect">
                <a:avLst/>
              </a:prstGeom>
              <a:solidFill>
                <a:srgbClr val="9FCE5A"/>
              </a:solidFill>
              <a:ln w="9525">
                <a:noFill/>
                <a:miter lim="800000"/>
                <a:headEnd/>
                <a:tailEnd/>
              </a:ln>
            </p:spPr>
            <p:txBody>
              <a:bodyPr/>
              <a:lstStyle/>
              <a:p>
                <a:endParaRPr lang="de-DE"/>
              </a:p>
            </p:txBody>
          </p:sp>
          <p:sp>
            <p:nvSpPr>
              <p:cNvPr id="388" name="Rectangle 1061"/>
              <p:cNvSpPr>
                <a:spLocks noChangeArrowheads="1"/>
              </p:cNvSpPr>
              <p:nvPr/>
            </p:nvSpPr>
            <p:spPr bwMode="auto">
              <a:xfrm>
                <a:off x="2946" y="2183"/>
                <a:ext cx="5" cy="357"/>
              </a:xfrm>
              <a:prstGeom prst="rect">
                <a:avLst/>
              </a:prstGeom>
              <a:solidFill>
                <a:srgbClr val="A6D75E"/>
              </a:solidFill>
              <a:ln w="9525">
                <a:noFill/>
                <a:miter lim="800000"/>
                <a:headEnd/>
                <a:tailEnd/>
              </a:ln>
            </p:spPr>
            <p:txBody>
              <a:bodyPr/>
              <a:lstStyle/>
              <a:p>
                <a:endParaRPr lang="de-DE"/>
              </a:p>
            </p:txBody>
          </p:sp>
          <p:sp>
            <p:nvSpPr>
              <p:cNvPr id="389" name="Rectangle 1062"/>
              <p:cNvSpPr>
                <a:spLocks noChangeArrowheads="1"/>
              </p:cNvSpPr>
              <p:nvPr/>
            </p:nvSpPr>
            <p:spPr bwMode="auto">
              <a:xfrm>
                <a:off x="2951" y="2183"/>
                <a:ext cx="6" cy="357"/>
              </a:xfrm>
              <a:prstGeom prst="rect">
                <a:avLst/>
              </a:prstGeom>
              <a:solidFill>
                <a:srgbClr val="AADC60"/>
              </a:solidFill>
              <a:ln w="9525">
                <a:noFill/>
                <a:miter lim="800000"/>
                <a:headEnd/>
                <a:tailEnd/>
              </a:ln>
            </p:spPr>
            <p:txBody>
              <a:bodyPr/>
              <a:lstStyle/>
              <a:p>
                <a:endParaRPr lang="de-DE"/>
              </a:p>
            </p:txBody>
          </p:sp>
          <p:sp>
            <p:nvSpPr>
              <p:cNvPr id="390" name="Rectangle 1063"/>
              <p:cNvSpPr>
                <a:spLocks noChangeArrowheads="1"/>
              </p:cNvSpPr>
              <p:nvPr/>
            </p:nvSpPr>
            <p:spPr bwMode="auto">
              <a:xfrm>
                <a:off x="2957" y="2183"/>
                <a:ext cx="6" cy="357"/>
              </a:xfrm>
              <a:prstGeom prst="rect">
                <a:avLst/>
              </a:prstGeom>
              <a:solidFill>
                <a:srgbClr val="ADE062"/>
              </a:solidFill>
              <a:ln w="9525">
                <a:noFill/>
                <a:miter lim="800000"/>
                <a:headEnd/>
                <a:tailEnd/>
              </a:ln>
            </p:spPr>
            <p:txBody>
              <a:bodyPr/>
              <a:lstStyle/>
              <a:p>
                <a:endParaRPr lang="de-DE"/>
              </a:p>
            </p:txBody>
          </p:sp>
          <p:sp>
            <p:nvSpPr>
              <p:cNvPr id="391" name="Rectangle 1064"/>
              <p:cNvSpPr>
                <a:spLocks noChangeArrowheads="1"/>
              </p:cNvSpPr>
              <p:nvPr/>
            </p:nvSpPr>
            <p:spPr bwMode="auto">
              <a:xfrm>
                <a:off x="2963" y="2183"/>
                <a:ext cx="6" cy="357"/>
              </a:xfrm>
              <a:prstGeom prst="rect">
                <a:avLst/>
              </a:prstGeom>
              <a:solidFill>
                <a:srgbClr val="B0E464"/>
              </a:solidFill>
              <a:ln w="9525">
                <a:noFill/>
                <a:miter lim="800000"/>
                <a:headEnd/>
                <a:tailEnd/>
              </a:ln>
            </p:spPr>
            <p:txBody>
              <a:bodyPr/>
              <a:lstStyle/>
              <a:p>
                <a:endParaRPr lang="de-DE"/>
              </a:p>
            </p:txBody>
          </p:sp>
          <p:sp>
            <p:nvSpPr>
              <p:cNvPr id="392" name="Rectangle 1065"/>
              <p:cNvSpPr>
                <a:spLocks noChangeArrowheads="1"/>
              </p:cNvSpPr>
              <p:nvPr/>
            </p:nvSpPr>
            <p:spPr bwMode="auto">
              <a:xfrm>
                <a:off x="2969" y="2183"/>
                <a:ext cx="6" cy="357"/>
              </a:xfrm>
              <a:prstGeom prst="rect">
                <a:avLst/>
              </a:prstGeom>
              <a:solidFill>
                <a:srgbClr val="B0E464"/>
              </a:solidFill>
              <a:ln w="9525">
                <a:noFill/>
                <a:miter lim="800000"/>
                <a:headEnd/>
                <a:tailEnd/>
              </a:ln>
            </p:spPr>
            <p:txBody>
              <a:bodyPr/>
              <a:lstStyle/>
              <a:p>
                <a:endParaRPr lang="de-DE"/>
              </a:p>
            </p:txBody>
          </p:sp>
          <p:sp>
            <p:nvSpPr>
              <p:cNvPr id="393" name="Rectangle 1066"/>
              <p:cNvSpPr>
                <a:spLocks noChangeArrowheads="1"/>
              </p:cNvSpPr>
              <p:nvPr/>
            </p:nvSpPr>
            <p:spPr bwMode="auto">
              <a:xfrm>
                <a:off x="2975" y="2183"/>
                <a:ext cx="5" cy="357"/>
              </a:xfrm>
              <a:prstGeom prst="rect">
                <a:avLst/>
              </a:prstGeom>
              <a:solidFill>
                <a:srgbClr val="ADE062"/>
              </a:solidFill>
              <a:ln w="9525">
                <a:noFill/>
                <a:miter lim="800000"/>
                <a:headEnd/>
                <a:tailEnd/>
              </a:ln>
            </p:spPr>
            <p:txBody>
              <a:bodyPr/>
              <a:lstStyle/>
              <a:p>
                <a:endParaRPr lang="de-DE"/>
              </a:p>
            </p:txBody>
          </p:sp>
          <p:sp>
            <p:nvSpPr>
              <p:cNvPr id="394" name="Rectangle 1067"/>
              <p:cNvSpPr>
                <a:spLocks noChangeArrowheads="1"/>
              </p:cNvSpPr>
              <p:nvPr/>
            </p:nvSpPr>
            <p:spPr bwMode="auto">
              <a:xfrm>
                <a:off x="2980" y="2183"/>
                <a:ext cx="6" cy="357"/>
              </a:xfrm>
              <a:prstGeom prst="rect">
                <a:avLst/>
              </a:prstGeom>
              <a:solidFill>
                <a:srgbClr val="AADC60"/>
              </a:solidFill>
              <a:ln w="9525">
                <a:noFill/>
                <a:miter lim="800000"/>
                <a:headEnd/>
                <a:tailEnd/>
              </a:ln>
            </p:spPr>
            <p:txBody>
              <a:bodyPr/>
              <a:lstStyle/>
              <a:p>
                <a:endParaRPr lang="de-DE"/>
              </a:p>
            </p:txBody>
          </p:sp>
          <p:sp>
            <p:nvSpPr>
              <p:cNvPr id="395" name="Rectangle 1068"/>
              <p:cNvSpPr>
                <a:spLocks noChangeArrowheads="1"/>
              </p:cNvSpPr>
              <p:nvPr/>
            </p:nvSpPr>
            <p:spPr bwMode="auto">
              <a:xfrm>
                <a:off x="2986" y="2183"/>
                <a:ext cx="6" cy="357"/>
              </a:xfrm>
              <a:prstGeom prst="rect">
                <a:avLst/>
              </a:prstGeom>
              <a:solidFill>
                <a:srgbClr val="A5D65E"/>
              </a:solidFill>
              <a:ln w="9525">
                <a:noFill/>
                <a:miter lim="800000"/>
                <a:headEnd/>
                <a:tailEnd/>
              </a:ln>
            </p:spPr>
            <p:txBody>
              <a:bodyPr/>
              <a:lstStyle/>
              <a:p>
                <a:endParaRPr lang="de-DE"/>
              </a:p>
            </p:txBody>
          </p:sp>
          <p:sp>
            <p:nvSpPr>
              <p:cNvPr id="396" name="Rectangle 1069"/>
              <p:cNvSpPr>
                <a:spLocks noChangeArrowheads="1"/>
              </p:cNvSpPr>
              <p:nvPr/>
            </p:nvSpPr>
            <p:spPr bwMode="auto">
              <a:xfrm>
                <a:off x="2992" y="2183"/>
                <a:ext cx="6" cy="357"/>
              </a:xfrm>
              <a:prstGeom prst="rect">
                <a:avLst/>
              </a:prstGeom>
              <a:solidFill>
                <a:srgbClr val="9FCE5A"/>
              </a:solidFill>
              <a:ln w="9525">
                <a:noFill/>
                <a:miter lim="800000"/>
                <a:headEnd/>
                <a:tailEnd/>
              </a:ln>
            </p:spPr>
            <p:txBody>
              <a:bodyPr/>
              <a:lstStyle/>
              <a:p>
                <a:endParaRPr lang="de-DE"/>
              </a:p>
            </p:txBody>
          </p:sp>
          <p:sp>
            <p:nvSpPr>
              <p:cNvPr id="397" name="Rectangle 1070"/>
              <p:cNvSpPr>
                <a:spLocks noChangeArrowheads="1"/>
              </p:cNvSpPr>
              <p:nvPr/>
            </p:nvSpPr>
            <p:spPr bwMode="auto">
              <a:xfrm>
                <a:off x="2998" y="2183"/>
                <a:ext cx="5" cy="357"/>
              </a:xfrm>
              <a:prstGeom prst="rect">
                <a:avLst/>
              </a:prstGeom>
              <a:solidFill>
                <a:srgbClr val="97C456"/>
              </a:solidFill>
              <a:ln w="9525">
                <a:noFill/>
                <a:miter lim="800000"/>
                <a:headEnd/>
                <a:tailEnd/>
              </a:ln>
            </p:spPr>
            <p:txBody>
              <a:bodyPr/>
              <a:lstStyle/>
              <a:p>
                <a:endParaRPr lang="de-DE"/>
              </a:p>
            </p:txBody>
          </p:sp>
          <p:sp>
            <p:nvSpPr>
              <p:cNvPr id="398" name="Rectangle 1071"/>
              <p:cNvSpPr>
                <a:spLocks noChangeArrowheads="1"/>
              </p:cNvSpPr>
              <p:nvPr/>
            </p:nvSpPr>
            <p:spPr bwMode="auto">
              <a:xfrm>
                <a:off x="3003" y="2183"/>
                <a:ext cx="6" cy="357"/>
              </a:xfrm>
              <a:prstGeom prst="rect">
                <a:avLst/>
              </a:prstGeom>
              <a:solidFill>
                <a:srgbClr val="8EB850"/>
              </a:solidFill>
              <a:ln w="9525">
                <a:noFill/>
                <a:miter lim="800000"/>
                <a:headEnd/>
                <a:tailEnd/>
              </a:ln>
            </p:spPr>
            <p:txBody>
              <a:bodyPr/>
              <a:lstStyle/>
              <a:p>
                <a:endParaRPr lang="de-DE"/>
              </a:p>
            </p:txBody>
          </p:sp>
          <p:sp>
            <p:nvSpPr>
              <p:cNvPr id="399" name="Rectangle 1072"/>
              <p:cNvSpPr>
                <a:spLocks noChangeArrowheads="1"/>
              </p:cNvSpPr>
              <p:nvPr/>
            </p:nvSpPr>
            <p:spPr bwMode="auto">
              <a:xfrm>
                <a:off x="3009" y="2183"/>
                <a:ext cx="6" cy="357"/>
              </a:xfrm>
              <a:prstGeom prst="rect">
                <a:avLst/>
              </a:prstGeom>
              <a:solidFill>
                <a:srgbClr val="83AA4A"/>
              </a:solidFill>
              <a:ln w="9525">
                <a:noFill/>
                <a:miter lim="800000"/>
                <a:headEnd/>
                <a:tailEnd/>
              </a:ln>
            </p:spPr>
            <p:txBody>
              <a:bodyPr/>
              <a:lstStyle/>
              <a:p>
                <a:endParaRPr lang="de-DE"/>
              </a:p>
            </p:txBody>
          </p:sp>
          <p:sp>
            <p:nvSpPr>
              <p:cNvPr id="400" name="Rectangle 1073"/>
              <p:cNvSpPr>
                <a:spLocks noChangeArrowheads="1"/>
              </p:cNvSpPr>
              <p:nvPr/>
            </p:nvSpPr>
            <p:spPr bwMode="auto">
              <a:xfrm>
                <a:off x="3015" y="2183"/>
                <a:ext cx="6" cy="357"/>
              </a:xfrm>
              <a:prstGeom prst="rect">
                <a:avLst/>
              </a:prstGeom>
              <a:solidFill>
                <a:srgbClr val="789C44"/>
              </a:solidFill>
              <a:ln w="9525">
                <a:noFill/>
                <a:miter lim="800000"/>
                <a:headEnd/>
                <a:tailEnd/>
              </a:ln>
            </p:spPr>
            <p:txBody>
              <a:bodyPr/>
              <a:lstStyle/>
              <a:p>
                <a:endParaRPr lang="de-DE"/>
              </a:p>
            </p:txBody>
          </p:sp>
          <p:sp>
            <p:nvSpPr>
              <p:cNvPr id="401" name="Rectangle 1074"/>
              <p:cNvSpPr>
                <a:spLocks noChangeArrowheads="1"/>
              </p:cNvSpPr>
              <p:nvPr/>
            </p:nvSpPr>
            <p:spPr bwMode="auto">
              <a:xfrm>
                <a:off x="3021" y="2183"/>
                <a:ext cx="5" cy="357"/>
              </a:xfrm>
              <a:prstGeom prst="rect">
                <a:avLst/>
              </a:prstGeom>
              <a:solidFill>
                <a:srgbClr val="6D8E3E"/>
              </a:solidFill>
              <a:ln w="9525">
                <a:noFill/>
                <a:miter lim="800000"/>
                <a:headEnd/>
                <a:tailEnd/>
              </a:ln>
            </p:spPr>
            <p:txBody>
              <a:bodyPr/>
              <a:lstStyle/>
              <a:p>
                <a:endParaRPr lang="de-DE"/>
              </a:p>
            </p:txBody>
          </p:sp>
          <p:sp>
            <p:nvSpPr>
              <p:cNvPr id="402" name="Rectangle 1075"/>
              <p:cNvSpPr>
                <a:spLocks noChangeArrowheads="1"/>
              </p:cNvSpPr>
              <p:nvPr/>
            </p:nvSpPr>
            <p:spPr bwMode="auto">
              <a:xfrm>
                <a:off x="3026" y="2183"/>
                <a:ext cx="6" cy="357"/>
              </a:xfrm>
              <a:prstGeom prst="rect">
                <a:avLst/>
              </a:prstGeom>
              <a:solidFill>
                <a:srgbClr val="638138"/>
              </a:solidFill>
              <a:ln w="9525">
                <a:noFill/>
                <a:miter lim="800000"/>
                <a:headEnd/>
                <a:tailEnd/>
              </a:ln>
            </p:spPr>
            <p:txBody>
              <a:bodyPr/>
              <a:lstStyle/>
              <a:p>
                <a:endParaRPr lang="de-DE"/>
              </a:p>
            </p:txBody>
          </p:sp>
          <p:sp>
            <p:nvSpPr>
              <p:cNvPr id="403" name="Rectangle 1076"/>
              <p:cNvSpPr>
                <a:spLocks noChangeArrowheads="1"/>
              </p:cNvSpPr>
              <p:nvPr/>
            </p:nvSpPr>
            <p:spPr bwMode="auto">
              <a:xfrm>
                <a:off x="3032" y="2183"/>
                <a:ext cx="6" cy="357"/>
              </a:xfrm>
              <a:prstGeom prst="rect">
                <a:avLst/>
              </a:prstGeom>
              <a:solidFill>
                <a:srgbClr val="5C7734"/>
              </a:solidFill>
              <a:ln w="9525">
                <a:noFill/>
                <a:miter lim="800000"/>
                <a:headEnd/>
                <a:tailEnd/>
              </a:ln>
            </p:spPr>
            <p:txBody>
              <a:bodyPr/>
              <a:lstStyle/>
              <a:p>
                <a:endParaRPr lang="de-DE"/>
              </a:p>
            </p:txBody>
          </p:sp>
          <p:sp>
            <p:nvSpPr>
              <p:cNvPr id="404" name="Rectangle 1077"/>
              <p:cNvSpPr>
                <a:spLocks noChangeArrowheads="1"/>
              </p:cNvSpPr>
              <p:nvPr/>
            </p:nvSpPr>
            <p:spPr bwMode="auto">
              <a:xfrm>
                <a:off x="3038" y="2183"/>
                <a:ext cx="6" cy="357"/>
              </a:xfrm>
              <a:prstGeom prst="rect">
                <a:avLst/>
              </a:prstGeom>
              <a:solidFill>
                <a:srgbClr val="566F31"/>
              </a:solidFill>
              <a:ln w="9525">
                <a:noFill/>
                <a:miter lim="800000"/>
                <a:headEnd/>
                <a:tailEnd/>
              </a:ln>
            </p:spPr>
            <p:txBody>
              <a:bodyPr/>
              <a:lstStyle/>
              <a:p>
                <a:endParaRPr lang="de-DE"/>
              </a:p>
            </p:txBody>
          </p:sp>
          <p:sp>
            <p:nvSpPr>
              <p:cNvPr id="405" name="Rectangle 1078"/>
              <p:cNvSpPr>
                <a:spLocks noChangeArrowheads="1"/>
              </p:cNvSpPr>
              <p:nvPr/>
            </p:nvSpPr>
            <p:spPr bwMode="auto">
              <a:xfrm>
                <a:off x="3044" y="2183"/>
                <a:ext cx="5" cy="357"/>
              </a:xfrm>
              <a:prstGeom prst="rect">
                <a:avLst/>
              </a:prstGeom>
              <a:solidFill>
                <a:srgbClr val="51692E"/>
              </a:solidFill>
              <a:ln w="9525">
                <a:noFill/>
                <a:miter lim="800000"/>
                <a:headEnd/>
                <a:tailEnd/>
              </a:ln>
            </p:spPr>
            <p:txBody>
              <a:bodyPr/>
              <a:lstStyle/>
              <a:p>
                <a:endParaRPr lang="de-DE"/>
              </a:p>
            </p:txBody>
          </p:sp>
        </p:grpSp>
        <p:sp>
          <p:nvSpPr>
            <p:cNvPr id="49" name="Rectangle 1080"/>
            <p:cNvSpPr>
              <a:spLocks noChangeArrowheads="1"/>
            </p:cNvSpPr>
            <p:nvPr/>
          </p:nvSpPr>
          <p:spPr bwMode="auto">
            <a:xfrm>
              <a:off x="2888" y="2183"/>
              <a:ext cx="161" cy="357"/>
            </a:xfrm>
            <a:prstGeom prst="rect">
              <a:avLst/>
            </a:prstGeom>
            <a:noFill/>
            <a:ln w="9525">
              <a:solidFill>
                <a:srgbClr val="030875"/>
              </a:solidFill>
              <a:miter lim="800000"/>
              <a:headEnd/>
              <a:tailEnd/>
            </a:ln>
          </p:spPr>
          <p:txBody>
            <a:bodyPr/>
            <a:lstStyle/>
            <a:p>
              <a:endParaRPr lang="de-DE"/>
            </a:p>
          </p:txBody>
        </p:sp>
        <p:grpSp>
          <p:nvGrpSpPr>
            <p:cNvPr id="50" name="Group 1110"/>
            <p:cNvGrpSpPr>
              <a:grpSpLocks/>
            </p:cNvGrpSpPr>
            <p:nvPr/>
          </p:nvGrpSpPr>
          <p:grpSpPr bwMode="auto">
            <a:xfrm>
              <a:off x="3165" y="2114"/>
              <a:ext cx="166" cy="380"/>
              <a:chOff x="3165" y="2114"/>
              <a:chExt cx="166" cy="380"/>
            </a:xfrm>
          </p:grpSpPr>
          <p:sp>
            <p:nvSpPr>
              <p:cNvPr id="349" name="Rectangle 1081"/>
              <p:cNvSpPr>
                <a:spLocks noChangeArrowheads="1"/>
              </p:cNvSpPr>
              <p:nvPr/>
            </p:nvSpPr>
            <p:spPr bwMode="auto">
              <a:xfrm>
                <a:off x="3165" y="2114"/>
                <a:ext cx="5" cy="380"/>
              </a:xfrm>
              <a:prstGeom prst="rect">
                <a:avLst/>
              </a:prstGeom>
              <a:solidFill>
                <a:srgbClr val="526A2E"/>
              </a:solidFill>
              <a:ln w="9525">
                <a:noFill/>
                <a:miter lim="800000"/>
                <a:headEnd/>
                <a:tailEnd/>
              </a:ln>
            </p:spPr>
            <p:txBody>
              <a:bodyPr/>
              <a:lstStyle/>
              <a:p>
                <a:endParaRPr lang="de-DE"/>
              </a:p>
            </p:txBody>
          </p:sp>
          <p:sp>
            <p:nvSpPr>
              <p:cNvPr id="350" name="Rectangle 1082"/>
              <p:cNvSpPr>
                <a:spLocks noChangeArrowheads="1"/>
              </p:cNvSpPr>
              <p:nvPr/>
            </p:nvSpPr>
            <p:spPr bwMode="auto">
              <a:xfrm>
                <a:off x="3170" y="2114"/>
                <a:ext cx="6" cy="380"/>
              </a:xfrm>
              <a:prstGeom prst="rect">
                <a:avLst/>
              </a:prstGeom>
              <a:solidFill>
                <a:srgbClr val="566F30"/>
              </a:solidFill>
              <a:ln w="9525">
                <a:noFill/>
                <a:miter lim="800000"/>
                <a:headEnd/>
                <a:tailEnd/>
              </a:ln>
            </p:spPr>
            <p:txBody>
              <a:bodyPr/>
              <a:lstStyle/>
              <a:p>
                <a:endParaRPr lang="de-DE"/>
              </a:p>
            </p:txBody>
          </p:sp>
          <p:sp>
            <p:nvSpPr>
              <p:cNvPr id="351" name="Rectangle 1083"/>
              <p:cNvSpPr>
                <a:spLocks noChangeArrowheads="1"/>
              </p:cNvSpPr>
              <p:nvPr/>
            </p:nvSpPr>
            <p:spPr bwMode="auto">
              <a:xfrm>
                <a:off x="3176" y="2114"/>
                <a:ext cx="6" cy="380"/>
              </a:xfrm>
              <a:prstGeom prst="rect">
                <a:avLst/>
              </a:prstGeom>
              <a:solidFill>
                <a:srgbClr val="5B7634"/>
              </a:solidFill>
              <a:ln w="9525">
                <a:noFill/>
                <a:miter lim="800000"/>
                <a:headEnd/>
                <a:tailEnd/>
              </a:ln>
            </p:spPr>
            <p:txBody>
              <a:bodyPr/>
              <a:lstStyle/>
              <a:p>
                <a:endParaRPr lang="de-DE"/>
              </a:p>
            </p:txBody>
          </p:sp>
          <p:sp>
            <p:nvSpPr>
              <p:cNvPr id="352" name="Rectangle 1084"/>
              <p:cNvSpPr>
                <a:spLocks noChangeArrowheads="1"/>
              </p:cNvSpPr>
              <p:nvPr/>
            </p:nvSpPr>
            <p:spPr bwMode="auto">
              <a:xfrm>
                <a:off x="3182" y="2114"/>
                <a:ext cx="6" cy="380"/>
              </a:xfrm>
              <a:prstGeom prst="rect">
                <a:avLst/>
              </a:prstGeom>
              <a:solidFill>
                <a:srgbClr val="628038"/>
              </a:solidFill>
              <a:ln w="9525">
                <a:noFill/>
                <a:miter lim="800000"/>
                <a:headEnd/>
                <a:tailEnd/>
              </a:ln>
            </p:spPr>
            <p:txBody>
              <a:bodyPr/>
              <a:lstStyle/>
              <a:p>
                <a:endParaRPr lang="de-DE"/>
              </a:p>
            </p:txBody>
          </p:sp>
          <p:sp>
            <p:nvSpPr>
              <p:cNvPr id="353" name="Rectangle 1085"/>
              <p:cNvSpPr>
                <a:spLocks noChangeArrowheads="1"/>
              </p:cNvSpPr>
              <p:nvPr/>
            </p:nvSpPr>
            <p:spPr bwMode="auto">
              <a:xfrm>
                <a:off x="3188" y="2114"/>
                <a:ext cx="5" cy="380"/>
              </a:xfrm>
              <a:prstGeom prst="rect">
                <a:avLst/>
              </a:prstGeom>
              <a:solidFill>
                <a:srgbClr val="6C8C3D"/>
              </a:solidFill>
              <a:ln w="9525">
                <a:noFill/>
                <a:miter lim="800000"/>
                <a:headEnd/>
                <a:tailEnd/>
              </a:ln>
            </p:spPr>
            <p:txBody>
              <a:bodyPr/>
              <a:lstStyle/>
              <a:p>
                <a:endParaRPr lang="de-DE"/>
              </a:p>
            </p:txBody>
          </p:sp>
          <p:sp>
            <p:nvSpPr>
              <p:cNvPr id="354" name="Rectangle 1086"/>
              <p:cNvSpPr>
                <a:spLocks noChangeArrowheads="1"/>
              </p:cNvSpPr>
              <p:nvPr/>
            </p:nvSpPr>
            <p:spPr bwMode="auto">
              <a:xfrm>
                <a:off x="3193" y="2114"/>
                <a:ext cx="6" cy="380"/>
              </a:xfrm>
              <a:prstGeom prst="rect">
                <a:avLst/>
              </a:prstGeom>
              <a:solidFill>
                <a:srgbClr val="769943"/>
              </a:solidFill>
              <a:ln w="9525">
                <a:noFill/>
                <a:miter lim="800000"/>
                <a:headEnd/>
                <a:tailEnd/>
              </a:ln>
            </p:spPr>
            <p:txBody>
              <a:bodyPr/>
              <a:lstStyle/>
              <a:p>
                <a:endParaRPr lang="de-DE"/>
              </a:p>
            </p:txBody>
          </p:sp>
          <p:sp>
            <p:nvSpPr>
              <p:cNvPr id="355" name="Rectangle 1087"/>
              <p:cNvSpPr>
                <a:spLocks noChangeArrowheads="1"/>
              </p:cNvSpPr>
              <p:nvPr/>
            </p:nvSpPr>
            <p:spPr bwMode="auto">
              <a:xfrm>
                <a:off x="3199" y="2114"/>
                <a:ext cx="6" cy="380"/>
              </a:xfrm>
              <a:prstGeom prst="rect">
                <a:avLst/>
              </a:prstGeom>
              <a:solidFill>
                <a:srgbClr val="80A749"/>
              </a:solidFill>
              <a:ln w="9525">
                <a:noFill/>
                <a:miter lim="800000"/>
                <a:headEnd/>
                <a:tailEnd/>
              </a:ln>
            </p:spPr>
            <p:txBody>
              <a:bodyPr/>
              <a:lstStyle/>
              <a:p>
                <a:endParaRPr lang="de-DE"/>
              </a:p>
            </p:txBody>
          </p:sp>
          <p:sp>
            <p:nvSpPr>
              <p:cNvPr id="356" name="Rectangle 1088"/>
              <p:cNvSpPr>
                <a:spLocks noChangeArrowheads="1"/>
              </p:cNvSpPr>
              <p:nvPr/>
            </p:nvSpPr>
            <p:spPr bwMode="auto">
              <a:xfrm>
                <a:off x="3205" y="2114"/>
                <a:ext cx="6" cy="380"/>
              </a:xfrm>
              <a:prstGeom prst="rect">
                <a:avLst/>
              </a:prstGeom>
              <a:solidFill>
                <a:srgbClr val="8BB44F"/>
              </a:solidFill>
              <a:ln w="9525">
                <a:noFill/>
                <a:miter lim="800000"/>
                <a:headEnd/>
                <a:tailEnd/>
              </a:ln>
            </p:spPr>
            <p:txBody>
              <a:bodyPr/>
              <a:lstStyle/>
              <a:p>
                <a:endParaRPr lang="de-DE"/>
              </a:p>
            </p:txBody>
          </p:sp>
          <p:sp>
            <p:nvSpPr>
              <p:cNvPr id="357" name="Rectangle 1089"/>
              <p:cNvSpPr>
                <a:spLocks noChangeArrowheads="1"/>
              </p:cNvSpPr>
              <p:nvPr/>
            </p:nvSpPr>
            <p:spPr bwMode="auto">
              <a:xfrm>
                <a:off x="3211" y="2114"/>
                <a:ext cx="5" cy="380"/>
              </a:xfrm>
              <a:prstGeom prst="rect">
                <a:avLst/>
              </a:prstGeom>
              <a:solidFill>
                <a:srgbClr val="95C154"/>
              </a:solidFill>
              <a:ln w="9525">
                <a:noFill/>
                <a:miter lim="800000"/>
                <a:headEnd/>
                <a:tailEnd/>
              </a:ln>
            </p:spPr>
            <p:txBody>
              <a:bodyPr/>
              <a:lstStyle/>
              <a:p>
                <a:endParaRPr lang="de-DE"/>
              </a:p>
            </p:txBody>
          </p:sp>
          <p:sp>
            <p:nvSpPr>
              <p:cNvPr id="358" name="Rectangle 1090"/>
              <p:cNvSpPr>
                <a:spLocks noChangeArrowheads="1"/>
              </p:cNvSpPr>
              <p:nvPr/>
            </p:nvSpPr>
            <p:spPr bwMode="auto">
              <a:xfrm>
                <a:off x="3216" y="2114"/>
                <a:ext cx="6" cy="380"/>
              </a:xfrm>
              <a:prstGeom prst="rect">
                <a:avLst/>
              </a:prstGeom>
              <a:solidFill>
                <a:srgbClr val="9DCB59"/>
              </a:solidFill>
              <a:ln w="9525">
                <a:noFill/>
                <a:miter lim="800000"/>
                <a:headEnd/>
                <a:tailEnd/>
              </a:ln>
            </p:spPr>
            <p:txBody>
              <a:bodyPr/>
              <a:lstStyle/>
              <a:p>
                <a:endParaRPr lang="de-DE"/>
              </a:p>
            </p:txBody>
          </p:sp>
          <p:sp>
            <p:nvSpPr>
              <p:cNvPr id="359" name="Rectangle 1091"/>
              <p:cNvSpPr>
                <a:spLocks noChangeArrowheads="1"/>
              </p:cNvSpPr>
              <p:nvPr/>
            </p:nvSpPr>
            <p:spPr bwMode="auto">
              <a:xfrm>
                <a:off x="3222" y="2114"/>
                <a:ext cx="6" cy="380"/>
              </a:xfrm>
              <a:prstGeom prst="rect">
                <a:avLst/>
              </a:prstGeom>
              <a:solidFill>
                <a:srgbClr val="A3D45D"/>
              </a:solidFill>
              <a:ln w="9525">
                <a:noFill/>
                <a:miter lim="800000"/>
                <a:headEnd/>
                <a:tailEnd/>
              </a:ln>
            </p:spPr>
            <p:txBody>
              <a:bodyPr/>
              <a:lstStyle/>
              <a:p>
                <a:endParaRPr lang="de-DE"/>
              </a:p>
            </p:txBody>
          </p:sp>
          <p:sp>
            <p:nvSpPr>
              <p:cNvPr id="360" name="Rectangle 1092"/>
              <p:cNvSpPr>
                <a:spLocks noChangeArrowheads="1"/>
              </p:cNvSpPr>
              <p:nvPr/>
            </p:nvSpPr>
            <p:spPr bwMode="auto">
              <a:xfrm>
                <a:off x="3228" y="2114"/>
                <a:ext cx="6" cy="380"/>
              </a:xfrm>
              <a:prstGeom prst="rect">
                <a:avLst/>
              </a:prstGeom>
              <a:solidFill>
                <a:srgbClr val="A8DA5F"/>
              </a:solidFill>
              <a:ln w="9525">
                <a:noFill/>
                <a:miter lim="800000"/>
                <a:headEnd/>
                <a:tailEnd/>
              </a:ln>
            </p:spPr>
            <p:txBody>
              <a:bodyPr/>
              <a:lstStyle/>
              <a:p>
                <a:endParaRPr lang="de-DE"/>
              </a:p>
            </p:txBody>
          </p:sp>
          <p:sp>
            <p:nvSpPr>
              <p:cNvPr id="361" name="Rectangle 1093"/>
              <p:cNvSpPr>
                <a:spLocks noChangeArrowheads="1"/>
              </p:cNvSpPr>
              <p:nvPr/>
            </p:nvSpPr>
            <p:spPr bwMode="auto">
              <a:xfrm>
                <a:off x="3234" y="2114"/>
                <a:ext cx="5" cy="380"/>
              </a:xfrm>
              <a:prstGeom prst="rect">
                <a:avLst/>
              </a:prstGeom>
              <a:solidFill>
                <a:srgbClr val="ACDF61"/>
              </a:solidFill>
              <a:ln w="9525">
                <a:noFill/>
                <a:miter lim="800000"/>
                <a:headEnd/>
                <a:tailEnd/>
              </a:ln>
            </p:spPr>
            <p:txBody>
              <a:bodyPr/>
              <a:lstStyle/>
              <a:p>
                <a:endParaRPr lang="de-DE"/>
              </a:p>
            </p:txBody>
          </p:sp>
          <p:sp>
            <p:nvSpPr>
              <p:cNvPr id="362" name="Rectangle 1094"/>
              <p:cNvSpPr>
                <a:spLocks noChangeArrowheads="1"/>
              </p:cNvSpPr>
              <p:nvPr/>
            </p:nvSpPr>
            <p:spPr bwMode="auto">
              <a:xfrm>
                <a:off x="3239" y="2114"/>
                <a:ext cx="6" cy="380"/>
              </a:xfrm>
              <a:prstGeom prst="rect">
                <a:avLst/>
              </a:prstGeom>
              <a:solidFill>
                <a:srgbClr val="AEE263"/>
              </a:solidFill>
              <a:ln w="9525">
                <a:noFill/>
                <a:miter lim="800000"/>
                <a:headEnd/>
                <a:tailEnd/>
              </a:ln>
            </p:spPr>
            <p:txBody>
              <a:bodyPr/>
              <a:lstStyle/>
              <a:p>
                <a:endParaRPr lang="de-DE"/>
              </a:p>
            </p:txBody>
          </p:sp>
          <p:sp>
            <p:nvSpPr>
              <p:cNvPr id="363" name="Rectangle 1095"/>
              <p:cNvSpPr>
                <a:spLocks noChangeArrowheads="1"/>
              </p:cNvSpPr>
              <p:nvPr/>
            </p:nvSpPr>
            <p:spPr bwMode="auto">
              <a:xfrm>
                <a:off x="3245" y="2114"/>
                <a:ext cx="6" cy="380"/>
              </a:xfrm>
              <a:prstGeom prst="rect">
                <a:avLst/>
              </a:prstGeom>
              <a:solidFill>
                <a:srgbClr val="B0E464"/>
              </a:solidFill>
              <a:ln w="9525">
                <a:noFill/>
                <a:miter lim="800000"/>
                <a:headEnd/>
                <a:tailEnd/>
              </a:ln>
            </p:spPr>
            <p:txBody>
              <a:bodyPr/>
              <a:lstStyle/>
              <a:p>
                <a:endParaRPr lang="de-DE"/>
              </a:p>
            </p:txBody>
          </p:sp>
          <p:sp>
            <p:nvSpPr>
              <p:cNvPr id="364" name="Rectangle 1096"/>
              <p:cNvSpPr>
                <a:spLocks noChangeArrowheads="1"/>
              </p:cNvSpPr>
              <p:nvPr/>
            </p:nvSpPr>
            <p:spPr bwMode="auto">
              <a:xfrm>
                <a:off x="3251" y="2114"/>
                <a:ext cx="6" cy="380"/>
              </a:xfrm>
              <a:prstGeom prst="rect">
                <a:avLst/>
              </a:prstGeom>
              <a:solidFill>
                <a:srgbClr val="B0E464"/>
              </a:solidFill>
              <a:ln w="9525">
                <a:noFill/>
                <a:miter lim="800000"/>
                <a:headEnd/>
                <a:tailEnd/>
              </a:ln>
            </p:spPr>
            <p:txBody>
              <a:bodyPr/>
              <a:lstStyle/>
              <a:p>
                <a:endParaRPr lang="de-DE"/>
              </a:p>
            </p:txBody>
          </p:sp>
          <p:sp>
            <p:nvSpPr>
              <p:cNvPr id="365" name="Rectangle 1097"/>
              <p:cNvSpPr>
                <a:spLocks noChangeArrowheads="1"/>
              </p:cNvSpPr>
              <p:nvPr/>
            </p:nvSpPr>
            <p:spPr bwMode="auto">
              <a:xfrm>
                <a:off x="3257" y="2114"/>
                <a:ext cx="5" cy="380"/>
              </a:xfrm>
              <a:prstGeom prst="rect">
                <a:avLst/>
              </a:prstGeom>
              <a:solidFill>
                <a:srgbClr val="ACDF61"/>
              </a:solidFill>
              <a:ln w="9525">
                <a:noFill/>
                <a:miter lim="800000"/>
                <a:headEnd/>
                <a:tailEnd/>
              </a:ln>
            </p:spPr>
            <p:txBody>
              <a:bodyPr/>
              <a:lstStyle/>
              <a:p>
                <a:endParaRPr lang="de-DE"/>
              </a:p>
            </p:txBody>
          </p:sp>
          <p:sp>
            <p:nvSpPr>
              <p:cNvPr id="366" name="Rectangle 1098"/>
              <p:cNvSpPr>
                <a:spLocks noChangeArrowheads="1"/>
              </p:cNvSpPr>
              <p:nvPr/>
            </p:nvSpPr>
            <p:spPr bwMode="auto">
              <a:xfrm>
                <a:off x="3262" y="2114"/>
                <a:ext cx="6" cy="380"/>
              </a:xfrm>
              <a:prstGeom prst="rect">
                <a:avLst/>
              </a:prstGeom>
              <a:solidFill>
                <a:srgbClr val="A8DA5F"/>
              </a:solidFill>
              <a:ln w="9525">
                <a:noFill/>
                <a:miter lim="800000"/>
                <a:headEnd/>
                <a:tailEnd/>
              </a:ln>
            </p:spPr>
            <p:txBody>
              <a:bodyPr/>
              <a:lstStyle/>
              <a:p>
                <a:endParaRPr lang="de-DE"/>
              </a:p>
            </p:txBody>
          </p:sp>
          <p:sp>
            <p:nvSpPr>
              <p:cNvPr id="367" name="Rectangle 1099"/>
              <p:cNvSpPr>
                <a:spLocks noChangeArrowheads="1"/>
              </p:cNvSpPr>
              <p:nvPr/>
            </p:nvSpPr>
            <p:spPr bwMode="auto">
              <a:xfrm>
                <a:off x="3268" y="2114"/>
                <a:ext cx="6" cy="380"/>
              </a:xfrm>
              <a:prstGeom prst="rect">
                <a:avLst/>
              </a:prstGeom>
              <a:solidFill>
                <a:srgbClr val="A3D45D"/>
              </a:solidFill>
              <a:ln w="9525">
                <a:noFill/>
                <a:miter lim="800000"/>
                <a:headEnd/>
                <a:tailEnd/>
              </a:ln>
            </p:spPr>
            <p:txBody>
              <a:bodyPr/>
              <a:lstStyle/>
              <a:p>
                <a:endParaRPr lang="de-DE"/>
              </a:p>
            </p:txBody>
          </p:sp>
          <p:sp>
            <p:nvSpPr>
              <p:cNvPr id="368" name="Rectangle 1100"/>
              <p:cNvSpPr>
                <a:spLocks noChangeArrowheads="1"/>
              </p:cNvSpPr>
              <p:nvPr/>
            </p:nvSpPr>
            <p:spPr bwMode="auto">
              <a:xfrm>
                <a:off x="3274" y="2114"/>
                <a:ext cx="6" cy="380"/>
              </a:xfrm>
              <a:prstGeom prst="rect">
                <a:avLst/>
              </a:prstGeom>
              <a:solidFill>
                <a:srgbClr val="9DCB59"/>
              </a:solidFill>
              <a:ln w="9525">
                <a:noFill/>
                <a:miter lim="800000"/>
                <a:headEnd/>
                <a:tailEnd/>
              </a:ln>
            </p:spPr>
            <p:txBody>
              <a:bodyPr/>
              <a:lstStyle/>
              <a:p>
                <a:endParaRPr lang="de-DE"/>
              </a:p>
            </p:txBody>
          </p:sp>
          <p:sp>
            <p:nvSpPr>
              <p:cNvPr id="369" name="Rectangle 1101"/>
              <p:cNvSpPr>
                <a:spLocks noChangeArrowheads="1"/>
              </p:cNvSpPr>
              <p:nvPr/>
            </p:nvSpPr>
            <p:spPr bwMode="auto">
              <a:xfrm>
                <a:off x="3280" y="2114"/>
                <a:ext cx="5" cy="380"/>
              </a:xfrm>
              <a:prstGeom prst="rect">
                <a:avLst/>
              </a:prstGeom>
              <a:solidFill>
                <a:srgbClr val="95C154"/>
              </a:solidFill>
              <a:ln w="9525">
                <a:noFill/>
                <a:miter lim="800000"/>
                <a:headEnd/>
                <a:tailEnd/>
              </a:ln>
            </p:spPr>
            <p:txBody>
              <a:bodyPr/>
              <a:lstStyle/>
              <a:p>
                <a:endParaRPr lang="de-DE"/>
              </a:p>
            </p:txBody>
          </p:sp>
          <p:sp>
            <p:nvSpPr>
              <p:cNvPr id="370" name="Rectangle 1102"/>
              <p:cNvSpPr>
                <a:spLocks noChangeArrowheads="1"/>
              </p:cNvSpPr>
              <p:nvPr/>
            </p:nvSpPr>
            <p:spPr bwMode="auto">
              <a:xfrm>
                <a:off x="3285" y="2114"/>
                <a:ext cx="6" cy="380"/>
              </a:xfrm>
              <a:prstGeom prst="rect">
                <a:avLst/>
              </a:prstGeom>
              <a:solidFill>
                <a:srgbClr val="8BB44F"/>
              </a:solidFill>
              <a:ln w="9525">
                <a:noFill/>
                <a:miter lim="800000"/>
                <a:headEnd/>
                <a:tailEnd/>
              </a:ln>
            </p:spPr>
            <p:txBody>
              <a:bodyPr/>
              <a:lstStyle/>
              <a:p>
                <a:endParaRPr lang="de-DE"/>
              </a:p>
            </p:txBody>
          </p:sp>
          <p:sp>
            <p:nvSpPr>
              <p:cNvPr id="371" name="Rectangle 1103"/>
              <p:cNvSpPr>
                <a:spLocks noChangeArrowheads="1"/>
              </p:cNvSpPr>
              <p:nvPr/>
            </p:nvSpPr>
            <p:spPr bwMode="auto">
              <a:xfrm>
                <a:off x="3291" y="2114"/>
                <a:ext cx="6" cy="380"/>
              </a:xfrm>
              <a:prstGeom prst="rect">
                <a:avLst/>
              </a:prstGeom>
              <a:solidFill>
                <a:srgbClr val="80A749"/>
              </a:solidFill>
              <a:ln w="9525">
                <a:noFill/>
                <a:miter lim="800000"/>
                <a:headEnd/>
                <a:tailEnd/>
              </a:ln>
            </p:spPr>
            <p:txBody>
              <a:bodyPr/>
              <a:lstStyle/>
              <a:p>
                <a:endParaRPr lang="de-DE"/>
              </a:p>
            </p:txBody>
          </p:sp>
          <p:sp>
            <p:nvSpPr>
              <p:cNvPr id="372" name="Rectangle 1104"/>
              <p:cNvSpPr>
                <a:spLocks noChangeArrowheads="1"/>
              </p:cNvSpPr>
              <p:nvPr/>
            </p:nvSpPr>
            <p:spPr bwMode="auto">
              <a:xfrm>
                <a:off x="3297" y="2114"/>
                <a:ext cx="6" cy="380"/>
              </a:xfrm>
              <a:prstGeom prst="rect">
                <a:avLst/>
              </a:prstGeom>
              <a:solidFill>
                <a:srgbClr val="769943"/>
              </a:solidFill>
              <a:ln w="9525">
                <a:noFill/>
                <a:miter lim="800000"/>
                <a:headEnd/>
                <a:tailEnd/>
              </a:ln>
            </p:spPr>
            <p:txBody>
              <a:bodyPr/>
              <a:lstStyle/>
              <a:p>
                <a:endParaRPr lang="de-DE"/>
              </a:p>
            </p:txBody>
          </p:sp>
          <p:sp>
            <p:nvSpPr>
              <p:cNvPr id="373" name="Rectangle 1105"/>
              <p:cNvSpPr>
                <a:spLocks noChangeArrowheads="1"/>
              </p:cNvSpPr>
              <p:nvPr/>
            </p:nvSpPr>
            <p:spPr bwMode="auto">
              <a:xfrm>
                <a:off x="3303" y="2114"/>
                <a:ext cx="5" cy="380"/>
              </a:xfrm>
              <a:prstGeom prst="rect">
                <a:avLst/>
              </a:prstGeom>
              <a:solidFill>
                <a:srgbClr val="6C8C3D"/>
              </a:solidFill>
              <a:ln w="9525">
                <a:noFill/>
                <a:miter lim="800000"/>
                <a:headEnd/>
                <a:tailEnd/>
              </a:ln>
            </p:spPr>
            <p:txBody>
              <a:bodyPr/>
              <a:lstStyle/>
              <a:p>
                <a:endParaRPr lang="de-DE"/>
              </a:p>
            </p:txBody>
          </p:sp>
          <p:sp>
            <p:nvSpPr>
              <p:cNvPr id="374" name="Rectangle 1106"/>
              <p:cNvSpPr>
                <a:spLocks noChangeArrowheads="1"/>
              </p:cNvSpPr>
              <p:nvPr/>
            </p:nvSpPr>
            <p:spPr bwMode="auto">
              <a:xfrm>
                <a:off x="3308" y="2114"/>
                <a:ext cx="6" cy="380"/>
              </a:xfrm>
              <a:prstGeom prst="rect">
                <a:avLst/>
              </a:prstGeom>
              <a:solidFill>
                <a:srgbClr val="628038"/>
              </a:solidFill>
              <a:ln w="9525">
                <a:noFill/>
                <a:miter lim="800000"/>
                <a:headEnd/>
                <a:tailEnd/>
              </a:ln>
            </p:spPr>
            <p:txBody>
              <a:bodyPr/>
              <a:lstStyle/>
              <a:p>
                <a:endParaRPr lang="de-DE"/>
              </a:p>
            </p:txBody>
          </p:sp>
          <p:sp>
            <p:nvSpPr>
              <p:cNvPr id="375" name="Rectangle 1107"/>
              <p:cNvSpPr>
                <a:spLocks noChangeArrowheads="1"/>
              </p:cNvSpPr>
              <p:nvPr/>
            </p:nvSpPr>
            <p:spPr bwMode="auto">
              <a:xfrm>
                <a:off x="3314" y="2114"/>
                <a:ext cx="6" cy="380"/>
              </a:xfrm>
              <a:prstGeom prst="rect">
                <a:avLst/>
              </a:prstGeom>
              <a:solidFill>
                <a:srgbClr val="5B7634"/>
              </a:solidFill>
              <a:ln w="9525">
                <a:noFill/>
                <a:miter lim="800000"/>
                <a:headEnd/>
                <a:tailEnd/>
              </a:ln>
            </p:spPr>
            <p:txBody>
              <a:bodyPr/>
              <a:lstStyle/>
              <a:p>
                <a:endParaRPr lang="de-DE"/>
              </a:p>
            </p:txBody>
          </p:sp>
          <p:sp>
            <p:nvSpPr>
              <p:cNvPr id="376" name="Rectangle 1108"/>
              <p:cNvSpPr>
                <a:spLocks noChangeArrowheads="1"/>
              </p:cNvSpPr>
              <p:nvPr/>
            </p:nvSpPr>
            <p:spPr bwMode="auto">
              <a:xfrm>
                <a:off x="3320" y="2114"/>
                <a:ext cx="6" cy="380"/>
              </a:xfrm>
              <a:prstGeom prst="rect">
                <a:avLst/>
              </a:prstGeom>
              <a:solidFill>
                <a:srgbClr val="566F30"/>
              </a:solidFill>
              <a:ln w="9525">
                <a:noFill/>
                <a:miter lim="800000"/>
                <a:headEnd/>
                <a:tailEnd/>
              </a:ln>
            </p:spPr>
            <p:txBody>
              <a:bodyPr/>
              <a:lstStyle/>
              <a:p>
                <a:endParaRPr lang="de-DE"/>
              </a:p>
            </p:txBody>
          </p:sp>
          <p:sp>
            <p:nvSpPr>
              <p:cNvPr id="377" name="Rectangle 1109"/>
              <p:cNvSpPr>
                <a:spLocks noChangeArrowheads="1"/>
              </p:cNvSpPr>
              <p:nvPr/>
            </p:nvSpPr>
            <p:spPr bwMode="auto">
              <a:xfrm>
                <a:off x="3326" y="2114"/>
                <a:ext cx="5" cy="380"/>
              </a:xfrm>
              <a:prstGeom prst="rect">
                <a:avLst/>
              </a:prstGeom>
              <a:solidFill>
                <a:srgbClr val="51692E"/>
              </a:solidFill>
              <a:ln w="9525">
                <a:noFill/>
                <a:miter lim="800000"/>
                <a:headEnd/>
                <a:tailEnd/>
              </a:ln>
            </p:spPr>
            <p:txBody>
              <a:bodyPr/>
              <a:lstStyle/>
              <a:p>
                <a:endParaRPr lang="de-DE"/>
              </a:p>
            </p:txBody>
          </p:sp>
        </p:grpSp>
        <p:sp>
          <p:nvSpPr>
            <p:cNvPr id="51" name="Rectangle 1111"/>
            <p:cNvSpPr>
              <a:spLocks noChangeArrowheads="1"/>
            </p:cNvSpPr>
            <p:nvPr/>
          </p:nvSpPr>
          <p:spPr bwMode="auto">
            <a:xfrm>
              <a:off x="3165" y="2114"/>
              <a:ext cx="166" cy="380"/>
            </a:xfrm>
            <a:prstGeom prst="rect">
              <a:avLst/>
            </a:prstGeom>
            <a:noFill/>
            <a:ln w="9525">
              <a:solidFill>
                <a:srgbClr val="030875"/>
              </a:solidFill>
              <a:miter lim="800000"/>
              <a:headEnd/>
              <a:tailEnd/>
            </a:ln>
          </p:spPr>
          <p:txBody>
            <a:bodyPr/>
            <a:lstStyle/>
            <a:p>
              <a:endParaRPr lang="de-DE"/>
            </a:p>
          </p:txBody>
        </p:sp>
        <p:grpSp>
          <p:nvGrpSpPr>
            <p:cNvPr id="52" name="Group 1140"/>
            <p:cNvGrpSpPr>
              <a:grpSpLocks/>
            </p:cNvGrpSpPr>
            <p:nvPr/>
          </p:nvGrpSpPr>
          <p:grpSpPr bwMode="auto">
            <a:xfrm>
              <a:off x="3447" y="2022"/>
              <a:ext cx="161" cy="443"/>
              <a:chOff x="3447" y="2022"/>
              <a:chExt cx="161" cy="443"/>
            </a:xfrm>
          </p:grpSpPr>
          <p:sp>
            <p:nvSpPr>
              <p:cNvPr id="321" name="Rectangle 1112"/>
              <p:cNvSpPr>
                <a:spLocks noChangeArrowheads="1"/>
              </p:cNvSpPr>
              <p:nvPr/>
            </p:nvSpPr>
            <p:spPr bwMode="auto">
              <a:xfrm>
                <a:off x="3447" y="2022"/>
                <a:ext cx="5" cy="443"/>
              </a:xfrm>
              <a:prstGeom prst="rect">
                <a:avLst/>
              </a:prstGeom>
              <a:solidFill>
                <a:srgbClr val="526A2E"/>
              </a:solidFill>
              <a:ln w="9525">
                <a:noFill/>
                <a:miter lim="800000"/>
                <a:headEnd/>
                <a:tailEnd/>
              </a:ln>
            </p:spPr>
            <p:txBody>
              <a:bodyPr/>
              <a:lstStyle/>
              <a:p>
                <a:endParaRPr lang="de-DE"/>
              </a:p>
            </p:txBody>
          </p:sp>
          <p:sp>
            <p:nvSpPr>
              <p:cNvPr id="322" name="Rectangle 1113"/>
              <p:cNvSpPr>
                <a:spLocks noChangeArrowheads="1"/>
              </p:cNvSpPr>
              <p:nvPr/>
            </p:nvSpPr>
            <p:spPr bwMode="auto">
              <a:xfrm>
                <a:off x="3452" y="2022"/>
                <a:ext cx="6" cy="443"/>
              </a:xfrm>
              <a:prstGeom prst="rect">
                <a:avLst/>
              </a:prstGeom>
              <a:solidFill>
                <a:srgbClr val="566F31"/>
              </a:solidFill>
              <a:ln w="9525">
                <a:noFill/>
                <a:miter lim="800000"/>
                <a:headEnd/>
                <a:tailEnd/>
              </a:ln>
            </p:spPr>
            <p:txBody>
              <a:bodyPr/>
              <a:lstStyle/>
              <a:p>
                <a:endParaRPr lang="de-DE"/>
              </a:p>
            </p:txBody>
          </p:sp>
          <p:sp>
            <p:nvSpPr>
              <p:cNvPr id="323" name="Rectangle 1114"/>
              <p:cNvSpPr>
                <a:spLocks noChangeArrowheads="1"/>
              </p:cNvSpPr>
              <p:nvPr/>
            </p:nvSpPr>
            <p:spPr bwMode="auto">
              <a:xfrm>
                <a:off x="3458" y="2022"/>
                <a:ext cx="6" cy="443"/>
              </a:xfrm>
              <a:prstGeom prst="rect">
                <a:avLst/>
              </a:prstGeom>
              <a:solidFill>
                <a:srgbClr val="5C7734"/>
              </a:solidFill>
              <a:ln w="9525">
                <a:noFill/>
                <a:miter lim="800000"/>
                <a:headEnd/>
                <a:tailEnd/>
              </a:ln>
            </p:spPr>
            <p:txBody>
              <a:bodyPr/>
              <a:lstStyle/>
              <a:p>
                <a:endParaRPr lang="de-DE"/>
              </a:p>
            </p:txBody>
          </p:sp>
          <p:sp>
            <p:nvSpPr>
              <p:cNvPr id="324" name="Rectangle 1115"/>
              <p:cNvSpPr>
                <a:spLocks noChangeArrowheads="1"/>
              </p:cNvSpPr>
              <p:nvPr/>
            </p:nvSpPr>
            <p:spPr bwMode="auto">
              <a:xfrm>
                <a:off x="3464" y="2022"/>
                <a:ext cx="6" cy="443"/>
              </a:xfrm>
              <a:prstGeom prst="rect">
                <a:avLst/>
              </a:prstGeom>
              <a:solidFill>
                <a:srgbClr val="648138"/>
              </a:solidFill>
              <a:ln w="9525">
                <a:noFill/>
                <a:miter lim="800000"/>
                <a:headEnd/>
                <a:tailEnd/>
              </a:ln>
            </p:spPr>
            <p:txBody>
              <a:bodyPr/>
              <a:lstStyle/>
              <a:p>
                <a:endParaRPr lang="de-DE"/>
              </a:p>
            </p:txBody>
          </p:sp>
          <p:sp>
            <p:nvSpPr>
              <p:cNvPr id="325" name="Rectangle 1116"/>
              <p:cNvSpPr>
                <a:spLocks noChangeArrowheads="1"/>
              </p:cNvSpPr>
              <p:nvPr/>
            </p:nvSpPr>
            <p:spPr bwMode="auto">
              <a:xfrm>
                <a:off x="3470" y="2022"/>
                <a:ext cx="5" cy="443"/>
              </a:xfrm>
              <a:prstGeom prst="rect">
                <a:avLst/>
              </a:prstGeom>
              <a:solidFill>
                <a:srgbClr val="6D8E3E"/>
              </a:solidFill>
              <a:ln w="9525">
                <a:noFill/>
                <a:miter lim="800000"/>
                <a:headEnd/>
                <a:tailEnd/>
              </a:ln>
            </p:spPr>
            <p:txBody>
              <a:bodyPr/>
              <a:lstStyle/>
              <a:p>
                <a:endParaRPr lang="de-DE"/>
              </a:p>
            </p:txBody>
          </p:sp>
          <p:sp>
            <p:nvSpPr>
              <p:cNvPr id="326" name="Rectangle 1117"/>
              <p:cNvSpPr>
                <a:spLocks noChangeArrowheads="1"/>
              </p:cNvSpPr>
              <p:nvPr/>
            </p:nvSpPr>
            <p:spPr bwMode="auto">
              <a:xfrm>
                <a:off x="3475" y="2022"/>
                <a:ext cx="6" cy="443"/>
              </a:xfrm>
              <a:prstGeom prst="rect">
                <a:avLst/>
              </a:prstGeom>
              <a:solidFill>
                <a:srgbClr val="789C44"/>
              </a:solidFill>
              <a:ln w="9525">
                <a:noFill/>
                <a:miter lim="800000"/>
                <a:headEnd/>
                <a:tailEnd/>
              </a:ln>
            </p:spPr>
            <p:txBody>
              <a:bodyPr/>
              <a:lstStyle/>
              <a:p>
                <a:endParaRPr lang="de-DE"/>
              </a:p>
            </p:txBody>
          </p:sp>
          <p:sp>
            <p:nvSpPr>
              <p:cNvPr id="327" name="Rectangle 1118"/>
              <p:cNvSpPr>
                <a:spLocks noChangeArrowheads="1"/>
              </p:cNvSpPr>
              <p:nvPr/>
            </p:nvSpPr>
            <p:spPr bwMode="auto">
              <a:xfrm>
                <a:off x="3481" y="2022"/>
                <a:ext cx="6" cy="443"/>
              </a:xfrm>
              <a:prstGeom prst="rect">
                <a:avLst/>
              </a:prstGeom>
              <a:solidFill>
                <a:srgbClr val="83AA4A"/>
              </a:solidFill>
              <a:ln w="9525">
                <a:noFill/>
                <a:miter lim="800000"/>
                <a:headEnd/>
                <a:tailEnd/>
              </a:ln>
            </p:spPr>
            <p:txBody>
              <a:bodyPr/>
              <a:lstStyle/>
              <a:p>
                <a:endParaRPr lang="de-DE"/>
              </a:p>
            </p:txBody>
          </p:sp>
          <p:sp>
            <p:nvSpPr>
              <p:cNvPr id="328" name="Rectangle 1119"/>
              <p:cNvSpPr>
                <a:spLocks noChangeArrowheads="1"/>
              </p:cNvSpPr>
              <p:nvPr/>
            </p:nvSpPr>
            <p:spPr bwMode="auto">
              <a:xfrm>
                <a:off x="3487" y="2022"/>
                <a:ext cx="6" cy="443"/>
              </a:xfrm>
              <a:prstGeom prst="rect">
                <a:avLst/>
              </a:prstGeom>
              <a:solidFill>
                <a:srgbClr val="8EB850"/>
              </a:solidFill>
              <a:ln w="9525">
                <a:noFill/>
                <a:miter lim="800000"/>
                <a:headEnd/>
                <a:tailEnd/>
              </a:ln>
            </p:spPr>
            <p:txBody>
              <a:bodyPr/>
              <a:lstStyle/>
              <a:p>
                <a:endParaRPr lang="de-DE"/>
              </a:p>
            </p:txBody>
          </p:sp>
          <p:sp>
            <p:nvSpPr>
              <p:cNvPr id="329" name="Rectangle 1120"/>
              <p:cNvSpPr>
                <a:spLocks noChangeArrowheads="1"/>
              </p:cNvSpPr>
              <p:nvPr/>
            </p:nvSpPr>
            <p:spPr bwMode="auto">
              <a:xfrm>
                <a:off x="3493" y="2022"/>
                <a:ext cx="5" cy="443"/>
              </a:xfrm>
              <a:prstGeom prst="rect">
                <a:avLst/>
              </a:prstGeom>
              <a:solidFill>
                <a:srgbClr val="97C456"/>
              </a:solidFill>
              <a:ln w="9525">
                <a:noFill/>
                <a:miter lim="800000"/>
                <a:headEnd/>
                <a:tailEnd/>
              </a:ln>
            </p:spPr>
            <p:txBody>
              <a:bodyPr/>
              <a:lstStyle/>
              <a:p>
                <a:endParaRPr lang="de-DE"/>
              </a:p>
            </p:txBody>
          </p:sp>
          <p:sp>
            <p:nvSpPr>
              <p:cNvPr id="330" name="Rectangle 1121"/>
              <p:cNvSpPr>
                <a:spLocks noChangeArrowheads="1"/>
              </p:cNvSpPr>
              <p:nvPr/>
            </p:nvSpPr>
            <p:spPr bwMode="auto">
              <a:xfrm>
                <a:off x="3498" y="2022"/>
                <a:ext cx="6" cy="443"/>
              </a:xfrm>
              <a:prstGeom prst="rect">
                <a:avLst/>
              </a:prstGeom>
              <a:solidFill>
                <a:srgbClr val="9FCE5A"/>
              </a:solidFill>
              <a:ln w="9525">
                <a:noFill/>
                <a:miter lim="800000"/>
                <a:headEnd/>
                <a:tailEnd/>
              </a:ln>
            </p:spPr>
            <p:txBody>
              <a:bodyPr/>
              <a:lstStyle/>
              <a:p>
                <a:endParaRPr lang="de-DE"/>
              </a:p>
            </p:txBody>
          </p:sp>
          <p:sp>
            <p:nvSpPr>
              <p:cNvPr id="331" name="Rectangle 1122"/>
              <p:cNvSpPr>
                <a:spLocks noChangeArrowheads="1"/>
              </p:cNvSpPr>
              <p:nvPr/>
            </p:nvSpPr>
            <p:spPr bwMode="auto">
              <a:xfrm>
                <a:off x="3504" y="2022"/>
                <a:ext cx="6" cy="443"/>
              </a:xfrm>
              <a:prstGeom prst="rect">
                <a:avLst/>
              </a:prstGeom>
              <a:solidFill>
                <a:srgbClr val="A6D75E"/>
              </a:solidFill>
              <a:ln w="9525">
                <a:noFill/>
                <a:miter lim="800000"/>
                <a:headEnd/>
                <a:tailEnd/>
              </a:ln>
            </p:spPr>
            <p:txBody>
              <a:bodyPr/>
              <a:lstStyle/>
              <a:p>
                <a:endParaRPr lang="de-DE"/>
              </a:p>
            </p:txBody>
          </p:sp>
          <p:sp>
            <p:nvSpPr>
              <p:cNvPr id="332" name="Rectangle 1123"/>
              <p:cNvSpPr>
                <a:spLocks noChangeArrowheads="1"/>
              </p:cNvSpPr>
              <p:nvPr/>
            </p:nvSpPr>
            <p:spPr bwMode="auto">
              <a:xfrm>
                <a:off x="3510" y="2022"/>
                <a:ext cx="6" cy="443"/>
              </a:xfrm>
              <a:prstGeom prst="rect">
                <a:avLst/>
              </a:prstGeom>
              <a:solidFill>
                <a:srgbClr val="AADC60"/>
              </a:solidFill>
              <a:ln w="9525">
                <a:noFill/>
                <a:miter lim="800000"/>
                <a:headEnd/>
                <a:tailEnd/>
              </a:ln>
            </p:spPr>
            <p:txBody>
              <a:bodyPr/>
              <a:lstStyle/>
              <a:p>
                <a:endParaRPr lang="de-DE"/>
              </a:p>
            </p:txBody>
          </p:sp>
          <p:sp>
            <p:nvSpPr>
              <p:cNvPr id="333" name="Rectangle 1124"/>
              <p:cNvSpPr>
                <a:spLocks noChangeArrowheads="1"/>
              </p:cNvSpPr>
              <p:nvPr/>
            </p:nvSpPr>
            <p:spPr bwMode="auto">
              <a:xfrm>
                <a:off x="3516" y="2022"/>
                <a:ext cx="5" cy="443"/>
              </a:xfrm>
              <a:prstGeom prst="rect">
                <a:avLst/>
              </a:prstGeom>
              <a:solidFill>
                <a:srgbClr val="ADE062"/>
              </a:solidFill>
              <a:ln w="9525">
                <a:noFill/>
                <a:miter lim="800000"/>
                <a:headEnd/>
                <a:tailEnd/>
              </a:ln>
            </p:spPr>
            <p:txBody>
              <a:bodyPr/>
              <a:lstStyle/>
              <a:p>
                <a:endParaRPr lang="de-DE"/>
              </a:p>
            </p:txBody>
          </p:sp>
          <p:sp>
            <p:nvSpPr>
              <p:cNvPr id="334" name="Rectangle 1125"/>
              <p:cNvSpPr>
                <a:spLocks noChangeArrowheads="1"/>
              </p:cNvSpPr>
              <p:nvPr/>
            </p:nvSpPr>
            <p:spPr bwMode="auto">
              <a:xfrm>
                <a:off x="3521" y="2022"/>
                <a:ext cx="6" cy="443"/>
              </a:xfrm>
              <a:prstGeom prst="rect">
                <a:avLst/>
              </a:prstGeom>
              <a:solidFill>
                <a:srgbClr val="B0E464"/>
              </a:solidFill>
              <a:ln w="9525">
                <a:noFill/>
                <a:miter lim="800000"/>
                <a:headEnd/>
                <a:tailEnd/>
              </a:ln>
            </p:spPr>
            <p:txBody>
              <a:bodyPr/>
              <a:lstStyle/>
              <a:p>
                <a:endParaRPr lang="de-DE"/>
              </a:p>
            </p:txBody>
          </p:sp>
          <p:sp>
            <p:nvSpPr>
              <p:cNvPr id="335" name="Rectangle 1126"/>
              <p:cNvSpPr>
                <a:spLocks noChangeArrowheads="1"/>
              </p:cNvSpPr>
              <p:nvPr/>
            </p:nvSpPr>
            <p:spPr bwMode="auto">
              <a:xfrm>
                <a:off x="3527" y="2022"/>
                <a:ext cx="6" cy="443"/>
              </a:xfrm>
              <a:prstGeom prst="rect">
                <a:avLst/>
              </a:prstGeom>
              <a:solidFill>
                <a:srgbClr val="B0E464"/>
              </a:solidFill>
              <a:ln w="9525">
                <a:noFill/>
                <a:miter lim="800000"/>
                <a:headEnd/>
                <a:tailEnd/>
              </a:ln>
            </p:spPr>
            <p:txBody>
              <a:bodyPr/>
              <a:lstStyle/>
              <a:p>
                <a:endParaRPr lang="de-DE"/>
              </a:p>
            </p:txBody>
          </p:sp>
          <p:sp>
            <p:nvSpPr>
              <p:cNvPr id="336" name="Rectangle 1127"/>
              <p:cNvSpPr>
                <a:spLocks noChangeArrowheads="1"/>
              </p:cNvSpPr>
              <p:nvPr/>
            </p:nvSpPr>
            <p:spPr bwMode="auto">
              <a:xfrm>
                <a:off x="3533" y="2022"/>
                <a:ext cx="6" cy="443"/>
              </a:xfrm>
              <a:prstGeom prst="rect">
                <a:avLst/>
              </a:prstGeom>
              <a:solidFill>
                <a:srgbClr val="ADE062"/>
              </a:solidFill>
              <a:ln w="9525">
                <a:noFill/>
                <a:miter lim="800000"/>
                <a:headEnd/>
                <a:tailEnd/>
              </a:ln>
            </p:spPr>
            <p:txBody>
              <a:bodyPr/>
              <a:lstStyle/>
              <a:p>
                <a:endParaRPr lang="de-DE"/>
              </a:p>
            </p:txBody>
          </p:sp>
          <p:sp>
            <p:nvSpPr>
              <p:cNvPr id="337" name="Rectangle 1128"/>
              <p:cNvSpPr>
                <a:spLocks noChangeArrowheads="1"/>
              </p:cNvSpPr>
              <p:nvPr/>
            </p:nvSpPr>
            <p:spPr bwMode="auto">
              <a:xfrm>
                <a:off x="3539" y="2022"/>
                <a:ext cx="6" cy="443"/>
              </a:xfrm>
              <a:prstGeom prst="rect">
                <a:avLst/>
              </a:prstGeom>
              <a:solidFill>
                <a:srgbClr val="AADC60"/>
              </a:solidFill>
              <a:ln w="9525">
                <a:noFill/>
                <a:miter lim="800000"/>
                <a:headEnd/>
                <a:tailEnd/>
              </a:ln>
            </p:spPr>
            <p:txBody>
              <a:bodyPr/>
              <a:lstStyle/>
              <a:p>
                <a:endParaRPr lang="de-DE"/>
              </a:p>
            </p:txBody>
          </p:sp>
          <p:sp>
            <p:nvSpPr>
              <p:cNvPr id="338" name="Rectangle 1129"/>
              <p:cNvSpPr>
                <a:spLocks noChangeArrowheads="1"/>
              </p:cNvSpPr>
              <p:nvPr/>
            </p:nvSpPr>
            <p:spPr bwMode="auto">
              <a:xfrm>
                <a:off x="3545" y="2022"/>
                <a:ext cx="5" cy="443"/>
              </a:xfrm>
              <a:prstGeom prst="rect">
                <a:avLst/>
              </a:prstGeom>
              <a:solidFill>
                <a:srgbClr val="A5D65E"/>
              </a:solidFill>
              <a:ln w="9525">
                <a:noFill/>
                <a:miter lim="800000"/>
                <a:headEnd/>
                <a:tailEnd/>
              </a:ln>
            </p:spPr>
            <p:txBody>
              <a:bodyPr/>
              <a:lstStyle/>
              <a:p>
                <a:endParaRPr lang="de-DE"/>
              </a:p>
            </p:txBody>
          </p:sp>
          <p:sp>
            <p:nvSpPr>
              <p:cNvPr id="339" name="Rectangle 1130"/>
              <p:cNvSpPr>
                <a:spLocks noChangeArrowheads="1"/>
              </p:cNvSpPr>
              <p:nvPr/>
            </p:nvSpPr>
            <p:spPr bwMode="auto">
              <a:xfrm>
                <a:off x="3550" y="2022"/>
                <a:ext cx="6" cy="443"/>
              </a:xfrm>
              <a:prstGeom prst="rect">
                <a:avLst/>
              </a:prstGeom>
              <a:solidFill>
                <a:srgbClr val="9FCE5A"/>
              </a:solidFill>
              <a:ln w="9525">
                <a:noFill/>
                <a:miter lim="800000"/>
                <a:headEnd/>
                <a:tailEnd/>
              </a:ln>
            </p:spPr>
            <p:txBody>
              <a:bodyPr/>
              <a:lstStyle/>
              <a:p>
                <a:endParaRPr lang="de-DE"/>
              </a:p>
            </p:txBody>
          </p:sp>
          <p:sp>
            <p:nvSpPr>
              <p:cNvPr id="340" name="Rectangle 1131"/>
              <p:cNvSpPr>
                <a:spLocks noChangeArrowheads="1"/>
              </p:cNvSpPr>
              <p:nvPr/>
            </p:nvSpPr>
            <p:spPr bwMode="auto">
              <a:xfrm>
                <a:off x="3556" y="2022"/>
                <a:ext cx="6" cy="443"/>
              </a:xfrm>
              <a:prstGeom prst="rect">
                <a:avLst/>
              </a:prstGeom>
              <a:solidFill>
                <a:srgbClr val="97C456"/>
              </a:solidFill>
              <a:ln w="9525">
                <a:noFill/>
                <a:miter lim="800000"/>
                <a:headEnd/>
                <a:tailEnd/>
              </a:ln>
            </p:spPr>
            <p:txBody>
              <a:bodyPr/>
              <a:lstStyle/>
              <a:p>
                <a:endParaRPr lang="de-DE"/>
              </a:p>
            </p:txBody>
          </p:sp>
          <p:sp>
            <p:nvSpPr>
              <p:cNvPr id="341" name="Rectangle 1132"/>
              <p:cNvSpPr>
                <a:spLocks noChangeArrowheads="1"/>
              </p:cNvSpPr>
              <p:nvPr/>
            </p:nvSpPr>
            <p:spPr bwMode="auto">
              <a:xfrm>
                <a:off x="3562" y="2022"/>
                <a:ext cx="6" cy="443"/>
              </a:xfrm>
              <a:prstGeom prst="rect">
                <a:avLst/>
              </a:prstGeom>
              <a:solidFill>
                <a:srgbClr val="8EB850"/>
              </a:solidFill>
              <a:ln w="9525">
                <a:noFill/>
                <a:miter lim="800000"/>
                <a:headEnd/>
                <a:tailEnd/>
              </a:ln>
            </p:spPr>
            <p:txBody>
              <a:bodyPr/>
              <a:lstStyle/>
              <a:p>
                <a:endParaRPr lang="de-DE"/>
              </a:p>
            </p:txBody>
          </p:sp>
          <p:sp>
            <p:nvSpPr>
              <p:cNvPr id="342" name="Rectangle 1133"/>
              <p:cNvSpPr>
                <a:spLocks noChangeArrowheads="1"/>
              </p:cNvSpPr>
              <p:nvPr/>
            </p:nvSpPr>
            <p:spPr bwMode="auto">
              <a:xfrm>
                <a:off x="3568" y="2022"/>
                <a:ext cx="5" cy="443"/>
              </a:xfrm>
              <a:prstGeom prst="rect">
                <a:avLst/>
              </a:prstGeom>
              <a:solidFill>
                <a:srgbClr val="83AA4A"/>
              </a:solidFill>
              <a:ln w="9525">
                <a:noFill/>
                <a:miter lim="800000"/>
                <a:headEnd/>
                <a:tailEnd/>
              </a:ln>
            </p:spPr>
            <p:txBody>
              <a:bodyPr/>
              <a:lstStyle/>
              <a:p>
                <a:endParaRPr lang="de-DE"/>
              </a:p>
            </p:txBody>
          </p:sp>
          <p:sp>
            <p:nvSpPr>
              <p:cNvPr id="343" name="Rectangle 1134"/>
              <p:cNvSpPr>
                <a:spLocks noChangeArrowheads="1"/>
              </p:cNvSpPr>
              <p:nvPr/>
            </p:nvSpPr>
            <p:spPr bwMode="auto">
              <a:xfrm>
                <a:off x="3573" y="2022"/>
                <a:ext cx="6" cy="443"/>
              </a:xfrm>
              <a:prstGeom prst="rect">
                <a:avLst/>
              </a:prstGeom>
              <a:solidFill>
                <a:srgbClr val="789C44"/>
              </a:solidFill>
              <a:ln w="9525">
                <a:noFill/>
                <a:miter lim="800000"/>
                <a:headEnd/>
                <a:tailEnd/>
              </a:ln>
            </p:spPr>
            <p:txBody>
              <a:bodyPr/>
              <a:lstStyle/>
              <a:p>
                <a:endParaRPr lang="de-DE"/>
              </a:p>
            </p:txBody>
          </p:sp>
          <p:sp>
            <p:nvSpPr>
              <p:cNvPr id="344" name="Rectangle 1135"/>
              <p:cNvSpPr>
                <a:spLocks noChangeArrowheads="1"/>
              </p:cNvSpPr>
              <p:nvPr/>
            </p:nvSpPr>
            <p:spPr bwMode="auto">
              <a:xfrm>
                <a:off x="3579" y="2022"/>
                <a:ext cx="6" cy="443"/>
              </a:xfrm>
              <a:prstGeom prst="rect">
                <a:avLst/>
              </a:prstGeom>
              <a:solidFill>
                <a:srgbClr val="6D8E3E"/>
              </a:solidFill>
              <a:ln w="9525">
                <a:noFill/>
                <a:miter lim="800000"/>
                <a:headEnd/>
                <a:tailEnd/>
              </a:ln>
            </p:spPr>
            <p:txBody>
              <a:bodyPr/>
              <a:lstStyle/>
              <a:p>
                <a:endParaRPr lang="de-DE"/>
              </a:p>
            </p:txBody>
          </p:sp>
          <p:sp>
            <p:nvSpPr>
              <p:cNvPr id="345" name="Rectangle 1136"/>
              <p:cNvSpPr>
                <a:spLocks noChangeArrowheads="1"/>
              </p:cNvSpPr>
              <p:nvPr/>
            </p:nvSpPr>
            <p:spPr bwMode="auto">
              <a:xfrm>
                <a:off x="3585" y="2022"/>
                <a:ext cx="6" cy="443"/>
              </a:xfrm>
              <a:prstGeom prst="rect">
                <a:avLst/>
              </a:prstGeom>
              <a:solidFill>
                <a:srgbClr val="638138"/>
              </a:solidFill>
              <a:ln w="9525">
                <a:noFill/>
                <a:miter lim="800000"/>
                <a:headEnd/>
                <a:tailEnd/>
              </a:ln>
            </p:spPr>
            <p:txBody>
              <a:bodyPr/>
              <a:lstStyle/>
              <a:p>
                <a:endParaRPr lang="de-DE"/>
              </a:p>
            </p:txBody>
          </p:sp>
          <p:sp>
            <p:nvSpPr>
              <p:cNvPr id="346" name="Rectangle 1137"/>
              <p:cNvSpPr>
                <a:spLocks noChangeArrowheads="1"/>
              </p:cNvSpPr>
              <p:nvPr/>
            </p:nvSpPr>
            <p:spPr bwMode="auto">
              <a:xfrm>
                <a:off x="3591" y="2022"/>
                <a:ext cx="5" cy="443"/>
              </a:xfrm>
              <a:prstGeom prst="rect">
                <a:avLst/>
              </a:prstGeom>
              <a:solidFill>
                <a:srgbClr val="5C7734"/>
              </a:solidFill>
              <a:ln w="9525">
                <a:noFill/>
                <a:miter lim="800000"/>
                <a:headEnd/>
                <a:tailEnd/>
              </a:ln>
            </p:spPr>
            <p:txBody>
              <a:bodyPr/>
              <a:lstStyle/>
              <a:p>
                <a:endParaRPr lang="de-DE"/>
              </a:p>
            </p:txBody>
          </p:sp>
          <p:sp>
            <p:nvSpPr>
              <p:cNvPr id="347" name="Rectangle 1138"/>
              <p:cNvSpPr>
                <a:spLocks noChangeArrowheads="1"/>
              </p:cNvSpPr>
              <p:nvPr/>
            </p:nvSpPr>
            <p:spPr bwMode="auto">
              <a:xfrm>
                <a:off x="3596" y="2022"/>
                <a:ext cx="6" cy="443"/>
              </a:xfrm>
              <a:prstGeom prst="rect">
                <a:avLst/>
              </a:prstGeom>
              <a:solidFill>
                <a:srgbClr val="566F31"/>
              </a:solidFill>
              <a:ln w="9525">
                <a:noFill/>
                <a:miter lim="800000"/>
                <a:headEnd/>
                <a:tailEnd/>
              </a:ln>
            </p:spPr>
            <p:txBody>
              <a:bodyPr/>
              <a:lstStyle/>
              <a:p>
                <a:endParaRPr lang="de-DE"/>
              </a:p>
            </p:txBody>
          </p:sp>
          <p:sp>
            <p:nvSpPr>
              <p:cNvPr id="348" name="Rectangle 1139"/>
              <p:cNvSpPr>
                <a:spLocks noChangeArrowheads="1"/>
              </p:cNvSpPr>
              <p:nvPr/>
            </p:nvSpPr>
            <p:spPr bwMode="auto">
              <a:xfrm>
                <a:off x="3602" y="2022"/>
                <a:ext cx="6" cy="443"/>
              </a:xfrm>
              <a:prstGeom prst="rect">
                <a:avLst/>
              </a:prstGeom>
              <a:solidFill>
                <a:srgbClr val="51692E"/>
              </a:solidFill>
              <a:ln w="9525">
                <a:noFill/>
                <a:miter lim="800000"/>
                <a:headEnd/>
                <a:tailEnd/>
              </a:ln>
            </p:spPr>
            <p:txBody>
              <a:bodyPr/>
              <a:lstStyle/>
              <a:p>
                <a:endParaRPr lang="de-DE"/>
              </a:p>
            </p:txBody>
          </p:sp>
        </p:grpSp>
        <p:sp>
          <p:nvSpPr>
            <p:cNvPr id="53" name="Rectangle 1141"/>
            <p:cNvSpPr>
              <a:spLocks noChangeArrowheads="1"/>
            </p:cNvSpPr>
            <p:nvPr/>
          </p:nvSpPr>
          <p:spPr bwMode="auto">
            <a:xfrm>
              <a:off x="3447" y="2022"/>
              <a:ext cx="161" cy="443"/>
            </a:xfrm>
            <a:prstGeom prst="rect">
              <a:avLst/>
            </a:prstGeom>
            <a:noFill/>
            <a:ln w="9525">
              <a:solidFill>
                <a:srgbClr val="030875"/>
              </a:solidFill>
              <a:miter lim="800000"/>
              <a:headEnd/>
              <a:tailEnd/>
            </a:ln>
          </p:spPr>
          <p:txBody>
            <a:bodyPr/>
            <a:lstStyle/>
            <a:p>
              <a:endParaRPr lang="de-DE"/>
            </a:p>
          </p:txBody>
        </p:sp>
        <p:grpSp>
          <p:nvGrpSpPr>
            <p:cNvPr id="54" name="Group 1171"/>
            <p:cNvGrpSpPr>
              <a:grpSpLocks/>
            </p:cNvGrpSpPr>
            <p:nvPr/>
          </p:nvGrpSpPr>
          <p:grpSpPr bwMode="auto">
            <a:xfrm>
              <a:off x="3723" y="1964"/>
              <a:ext cx="167" cy="495"/>
              <a:chOff x="3723" y="1964"/>
              <a:chExt cx="167" cy="495"/>
            </a:xfrm>
          </p:grpSpPr>
          <p:sp>
            <p:nvSpPr>
              <p:cNvPr id="292" name="Rectangle 1142"/>
              <p:cNvSpPr>
                <a:spLocks noChangeArrowheads="1"/>
              </p:cNvSpPr>
              <p:nvPr/>
            </p:nvSpPr>
            <p:spPr bwMode="auto">
              <a:xfrm>
                <a:off x="3723" y="1964"/>
                <a:ext cx="6" cy="495"/>
              </a:xfrm>
              <a:prstGeom prst="rect">
                <a:avLst/>
              </a:prstGeom>
              <a:solidFill>
                <a:srgbClr val="526A2E"/>
              </a:solidFill>
              <a:ln w="9525">
                <a:noFill/>
                <a:miter lim="800000"/>
                <a:headEnd/>
                <a:tailEnd/>
              </a:ln>
            </p:spPr>
            <p:txBody>
              <a:bodyPr/>
              <a:lstStyle/>
              <a:p>
                <a:endParaRPr lang="de-DE"/>
              </a:p>
            </p:txBody>
          </p:sp>
          <p:sp>
            <p:nvSpPr>
              <p:cNvPr id="293" name="Rectangle 1143"/>
              <p:cNvSpPr>
                <a:spLocks noChangeArrowheads="1"/>
              </p:cNvSpPr>
              <p:nvPr/>
            </p:nvSpPr>
            <p:spPr bwMode="auto">
              <a:xfrm>
                <a:off x="3729" y="1964"/>
                <a:ext cx="6" cy="495"/>
              </a:xfrm>
              <a:prstGeom prst="rect">
                <a:avLst/>
              </a:prstGeom>
              <a:solidFill>
                <a:srgbClr val="566F30"/>
              </a:solidFill>
              <a:ln w="9525">
                <a:noFill/>
                <a:miter lim="800000"/>
                <a:headEnd/>
                <a:tailEnd/>
              </a:ln>
            </p:spPr>
            <p:txBody>
              <a:bodyPr/>
              <a:lstStyle/>
              <a:p>
                <a:endParaRPr lang="de-DE"/>
              </a:p>
            </p:txBody>
          </p:sp>
          <p:sp>
            <p:nvSpPr>
              <p:cNvPr id="294" name="Rectangle 1144"/>
              <p:cNvSpPr>
                <a:spLocks noChangeArrowheads="1"/>
              </p:cNvSpPr>
              <p:nvPr/>
            </p:nvSpPr>
            <p:spPr bwMode="auto">
              <a:xfrm>
                <a:off x="3735" y="1964"/>
                <a:ext cx="5" cy="495"/>
              </a:xfrm>
              <a:prstGeom prst="rect">
                <a:avLst/>
              </a:prstGeom>
              <a:solidFill>
                <a:srgbClr val="5B7634"/>
              </a:solidFill>
              <a:ln w="9525">
                <a:noFill/>
                <a:miter lim="800000"/>
                <a:headEnd/>
                <a:tailEnd/>
              </a:ln>
            </p:spPr>
            <p:txBody>
              <a:bodyPr/>
              <a:lstStyle/>
              <a:p>
                <a:endParaRPr lang="de-DE"/>
              </a:p>
            </p:txBody>
          </p:sp>
          <p:sp>
            <p:nvSpPr>
              <p:cNvPr id="295" name="Rectangle 1145"/>
              <p:cNvSpPr>
                <a:spLocks noChangeArrowheads="1"/>
              </p:cNvSpPr>
              <p:nvPr/>
            </p:nvSpPr>
            <p:spPr bwMode="auto">
              <a:xfrm>
                <a:off x="3740" y="1964"/>
                <a:ext cx="6" cy="495"/>
              </a:xfrm>
              <a:prstGeom prst="rect">
                <a:avLst/>
              </a:prstGeom>
              <a:solidFill>
                <a:srgbClr val="628038"/>
              </a:solidFill>
              <a:ln w="9525">
                <a:noFill/>
                <a:miter lim="800000"/>
                <a:headEnd/>
                <a:tailEnd/>
              </a:ln>
            </p:spPr>
            <p:txBody>
              <a:bodyPr/>
              <a:lstStyle/>
              <a:p>
                <a:endParaRPr lang="de-DE"/>
              </a:p>
            </p:txBody>
          </p:sp>
          <p:sp>
            <p:nvSpPr>
              <p:cNvPr id="296" name="Rectangle 1146"/>
              <p:cNvSpPr>
                <a:spLocks noChangeArrowheads="1"/>
              </p:cNvSpPr>
              <p:nvPr/>
            </p:nvSpPr>
            <p:spPr bwMode="auto">
              <a:xfrm>
                <a:off x="3746" y="1964"/>
                <a:ext cx="6" cy="495"/>
              </a:xfrm>
              <a:prstGeom prst="rect">
                <a:avLst/>
              </a:prstGeom>
              <a:solidFill>
                <a:srgbClr val="6C8C3D"/>
              </a:solidFill>
              <a:ln w="9525">
                <a:noFill/>
                <a:miter lim="800000"/>
                <a:headEnd/>
                <a:tailEnd/>
              </a:ln>
            </p:spPr>
            <p:txBody>
              <a:bodyPr/>
              <a:lstStyle/>
              <a:p>
                <a:endParaRPr lang="de-DE"/>
              </a:p>
            </p:txBody>
          </p:sp>
          <p:sp>
            <p:nvSpPr>
              <p:cNvPr id="297" name="Rectangle 1147"/>
              <p:cNvSpPr>
                <a:spLocks noChangeArrowheads="1"/>
              </p:cNvSpPr>
              <p:nvPr/>
            </p:nvSpPr>
            <p:spPr bwMode="auto">
              <a:xfrm>
                <a:off x="3752" y="1964"/>
                <a:ext cx="6" cy="495"/>
              </a:xfrm>
              <a:prstGeom prst="rect">
                <a:avLst/>
              </a:prstGeom>
              <a:solidFill>
                <a:srgbClr val="769943"/>
              </a:solidFill>
              <a:ln w="9525">
                <a:noFill/>
                <a:miter lim="800000"/>
                <a:headEnd/>
                <a:tailEnd/>
              </a:ln>
            </p:spPr>
            <p:txBody>
              <a:bodyPr/>
              <a:lstStyle/>
              <a:p>
                <a:endParaRPr lang="de-DE"/>
              </a:p>
            </p:txBody>
          </p:sp>
          <p:sp>
            <p:nvSpPr>
              <p:cNvPr id="298" name="Rectangle 1148"/>
              <p:cNvSpPr>
                <a:spLocks noChangeArrowheads="1"/>
              </p:cNvSpPr>
              <p:nvPr/>
            </p:nvSpPr>
            <p:spPr bwMode="auto">
              <a:xfrm>
                <a:off x="3758" y="1964"/>
                <a:ext cx="5" cy="495"/>
              </a:xfrm>
              <a:prstGeom prst="rect">
                <a:avLst/>
              </a:prstGeom>
              <a:solidFill>
                <a:srgbClr val="80A749"/>
              </a:solidFill>
              <a:ln w="9525">
                <a:noFill/>
                <a:miter lim="800000"/>
                <a:headEnd/>
                <a:tailEnd/>
              </a:ln>
            </p:spPr>
            <p:txBody>
              <a:bodyPr/>
              <a:lstStyle/>
              <a:p>
                <a:endParaRPr lang="de-DE"/>
              </a:p>
            </p:txBody>
          </p:sp>
          <p:sp>
            <p:nvSpPr>
              <p:cNvPr id="299" name="Rectangle 1149"/>
              <p:cNvSpPr>
                <a:spLocks noChangeArrowheads="1"/>
              </p:cNvSpPr>
              <p:nvPr/>
            </p:nvSpPr>
            <p:spPr bwMode="auto">
              <a:xfrm>
                <a:off x="3763" y="1964"/>
                <a:ext cx="6" cy="495"/>
              </a:xfrm>
              <a:prstGeom prst="rect">
                <a:avLst/>
              </a:prstGeom>
              <a:solidFill>
                <a:srgbClr val="8BB44F"/>
              </a:solidFill>
              <a:ln w="9525">
                <a:noFill/>
                <a:miter lim="800000"/>
                <a:headEnd/>
                <a:tailEnd/>
              </a:ln>
            </p:spPr>
            <p:txBody>
              <a:bodyPr/>
              <a:lstStyle/>
              <a:p>
                <a:endParaRPr lang="de-DE"/>
              </a:p>
            </p:txBody>
          </p:sp>
          <p:sp>
            <p:nvSpPr>
              <p:cNvPr id="300" name="Rectangle 1150"/>
              <p:cNvSpPr>
                <a:spLocks noChangeArrowheads="1"/>
              </p:cNvSpPr>
              <p:nvPr/>
            </p:nvSpPr>
            <p:spPr bwMode="auto">
              <a:xfrm>
                <a:off x="3769" y="1964"/>
                <a:ext cx="6" cy="495"/>
              </a:xfrm>
              <a:prstGeom prst="rect">
                <a:avLst/>
              </a:prstGeom>
              <a:solidFill>
                <a:srgbClr val="95C154"/>
              </a:solidFill>
              <a:ln w="9525">
                <a:noFill/>
                <a:miter lim="800000"/>
                <a:headEnd/>
                <a:tailEnd/>
              </a:ln>
            </p:spPr>
            <p:txBody>
              <a:bodyPr/>
              <a:lstStyle/>
              <a:p>
                <a:endParaRPr lang="de-DE"/>
              </a:p>
            </p:txBody>
          </p:sp>
          <p:sp>
            <p:nvSpPr>
              <p:cNvPr id="301" name="Rectangle 1151"/>
              <p:cNvSpPr>
                <a:spLocks noChangeArrowheads="1"/>
              </p:cNvSpPr>
              <p:nvPr/>
            </p:nvSpPr>
            <p:spPr bwMode="auto">
              <a:xfrm>
                <a:off x="3775" y="1964"/>
                <a:ext cx="6" cy="495"/>
              </a:xfrm>
              <a:prstGeom prst="rect">
                <a:avLst/>
              </a:prstGeom>
              <a:solidFill>
                <a:srgbClr val="9DCB59"/>
              </a:solidFill>
              <a:ln w="9525">
                <a:noFill/>
                <a:miter lim="800000"/>
                <a:headEnd/>
                <a:tailEnd/>
              </a:ln>
            </p:spPr>
            <p:txBody>
              <a:bodyPr/>
              <a:lstStyle/>
              <a:p>
                <a:endParaRPr lang="de-DE"/>
              </a:p>
            </p:txBody>
          </p:sp>
          <p:sp>
            <p:nvSpPr>
              <p:cNvPr id="302" name="Rectangle 1152"/>
              <p:cNvSpPr>
                <a:spLocks noChangeArrowheads="1"/>
              </p:cNvSpPr>
              <p:nvPr/>
            </p:nvSpPr>
            <p:spPr bwMode="auto">
              <a:xfrm>
                <a:off x="3781" y="1964"/>
                <a:ext cx="5" cy="495"/>
              </a:xfrm>
              <a:prstGeom prst="rect">
                <a:avLst/>
              </a:prstGeom>
              <a:solidFill>
                <a:srgbClr val="A3D45D"/>
              </a:solidFill>
              <a:ln w="9525">
                <a:noFill/>
                <a:miter lim="800000"/>
                <a:headEnd/>
                <a:tailEnd/>
              </a:ln>
            </p:spPr>
            <p:txBody>
              <a:bodyPr/>
              <a:lstStyle/>
              <a:p>
                <a:endParaRPr lang="de-DE"/>
              </a:p>
            </p:txBody>
          </p:sp>
          <p:sp>
            <p:nvSpPr>
              <p:cNvPr id="303" name="Rectangle 1153"/>
              <p:cNvSpPr>
                <a:spLocks noChangeArrowheads="1"/>
              </p:cNvSpPr>
              <p:nvPr/>
            </p:nvSpPr>
            <p:spPr bwMode="auto">
              <a:xfrm>
                <a:off x="3786" y="1964"/>
                <a:ext cx="6" cy="495"/>
              </a:xfrm>
              <a:prstGeom prst="rect">
                <a:avLst/>
              </a:prstGeom>
              <a:solidFill>
                <a:srgbClr val="A8DA5F"/>
              </a:solidFill>
              <a:ln w="9525">
                <a:noFill/>
                <a:miter lim="800000"/>
                <a:headEnd/>
                <a:tailEnd/>
              </a:ln>
            </p:spPr>
            <p:txBody>
              <a:bodyPr/>
              <a:lstStyle/>
              <a:p>
                <a:endParaRPr lang="de-DE"/>
              </a:p>
            </p:txBody>
          </p:sp>
          <p:sp>
            <p:nvSpPr>
              <p:cNvPr id="304" name="Rectangle 1154"/>
              <p:cNvSpPr>
                <a:spLocks noChangeArrowheads="1"/>
              </p:cNvSpPr>
              <p:nvPr/>
            </p:nvSpPr>
            <p:spPr bwMode="auto">
              <a:xfrm>
                <a:off x="3792" y="1964"/>
                <a:ext cx="6" cy="495"/>
              </a:xfrm>
              <a:prstGeom prst="rect">
                <a:avLst/>
              </a:prstGeom>
              <a:solidFill>
                <a:srgbClr val="ACDF61"/>
              </a:solidFill>
              <a:ln w="9525">
                <a:noFill/>
                <a:miter lim="800000"/>
                <a:headEnd/>
                <a:tailEnd/>
              </a:ln>
            </p:spPr>
            <p:txBody>
              <a:bodyPr/>
              <a:lstStyle/>
              <a:p>
                <a:endParaRPr lang="de-DE"/>
              </a:p>
            </p:txBody>
          </p:sp>
          <p:sp>
            <p:nvSpPr>
              <p:cNvPr id="305" name="Rectangle 1155"/>
              <p:cNvSpPr>
                <a:spLocks noChangeArrowheads="1"/>
              </p:cNvSpPr>
              <p:nvPr/>
            </p:nvSpPr>
            <p:spPr bwMode="auto">
              <a:xfrm>
                <a:off x="3798" y="1964"/>
                <a:ext cx="6" cy="495"/>
              </a:xfrm>
              <a:prstGeom prst="rect">
                <a:avLst/>
              </a:prstGeom>
              <a:solidFill>
                <a:srgbClr val="AEE263"/>
              </a:solidFill>
              <a:ln w="9525">
                <a:noFill/>
                <a:miter lim="800000"/>
                <a:headEnd/>
                <a:tailEnd/>
              </a:ln>
            </p:spPr>
            <p:txBody>
              <a:bodyPr/>
              <a:lstStyle/>
              <a:p>
                <a:endParaRPr lang="de-DE"/>
              </a:p>
            </p:txBody>
          </p:sp>
          <p:sp>
            <p:nvSpPr>
              <p:cNvPr id="306" name="Rectangle 1156"/>
              <p:cNvSpPr>
                <a:spLocks noChangeArrowheads="1"/>
              </p:cNvSpPr>
              <p:nvPr/>
            </p:nvSpPr>
            <p:spPr bwMode="auto">
              <a:xfrm>
                <a:off x="3804" y="1964"/>
                <a:ext cx="5" cy="495"/>
              </a:xfrm>
              <a:prstGeom prst="rect">
                <a:avLst/>
              </a:prstGeom>
              <a:solidFill>
                <a:srgbClr val="B0E464"/>
              </a:solidFill>
              <a:ln w="9525">
                <a:noFill/>
                <a:miter lim="800000"/>
                <a:headEnd/>
                <a:tailEnd/>
              </a:ln>
            </p:spPr>
            <p:txBody>
              <a:bodyPr/>
              <a:lstStyle/>
              <a:p>
                <a:endParaRPr lang="de-DE"/>
              </a:p>
            </p:txBody>
          </p:sp>
          <p:sp>
            <p:nvSpPr>
              <p:cNvPr id="307" name="Rectangle 1157"/>
              <p:cNvSpPr>
                <a:spLocks noChangeArrowheads="1"/>
              </p:cNvSpPr>
              <p:nvPr/>
            </p:nvSpPr>
            <p:spPr bwMode="auto">
              <a:xfrm>
                <a:off x="3809" y="1964"/>
                <a:ext cx="6" cy="495"/>
              </a:xfrm>
              <a:prstGeom prst="rect">
                <a:avLst/>
              </a:prstGeom>
              <a:solidFill>
                <a:srgbClr val="B0E464"/>
              </a:solidFill>
              <a:ln w="9525">
                <a:noFill/>
                <a:miter lim="800000"/>
                <a:headEnd/>
                <a:tailEnd/>
              </a:ln>
            </p:spPr>
            <p:txBody>
              <a:bodyPr/>
              <a:lstStyle/>
              <a:p>
                <a:endParaRPr lang="de-DE"/>
              </a:p>
            </p:txBody>
          </p:sp>
          <p:sp>
            <p:nvSpPr>
              <p:cNvPr id="308" name="Rectangle 1158"/>
              <p:cNvSpPr>
                <a:spLocks noChangeArrowheads="1"/>
              </p:cNvSpPr>
              <p:nvPr/>
            </p:nvSpPr>
            <p:spPr bwMode="auto">
              <a:xfrm>
                <a:off x="3815" y="1964"/>
                <a:ext cx="6" cy="495"/>
              </a:xfrm>
              <a:prstGeom prst="rect">
                <a:avLst/>
              </a:prstGeom>
              <a:solidFill>
                <a:srgbClr val="ACDF61"/>
              </a:solidFill>
              <a:ln w="9525">
                <a:noFill/>
                <a:miter lim="800000"/>
                <a:headEnd/>
                <a:tailEnd/>
              </a:ln>
            </p:spPr>
            <p:txBody>
              <a:bodyPr/>
              <a:lstStyle/>
              <a:p>
                <a:endParaRPr lang="de-DE"/>
              </a:p>
            </p:txBody>
          </p:sp>
          <p:sp>
            <p:nvSpPr>
              <p:cNvPr id="309" name="Rectangle 1159"/>
              <p:cNvSpPr>
                <a:spLocks noChangeArrowheads="1"/>
              </p:cNvSpPr>
              <p:nvPr/>
            </p:nvSpPr>
            <p:spPr bwMode="auto">
              <a:xfrm>
                <a:off x="3821" y="1964"/>
                <a:ext cx="6" cy="495"/>
              </a:xfrm>
              <a:prstGeom prst="rect">
                <a:avLst/>
              </a:prstGeom>
              <a:solidFill>
                <a:srgbClr val="A8DA5F"/>
              </a:solidFill>
              <a:ln w="9525">
                <a:noFill/>
                <a:miter lim="800000"/>
                <a:headEnd/>
                <a:tailEnd/>
              </a:ln>
            </p:spPr>
            <p:txBody>
              <a:bodyPr/>
              <a:lstStyle/>
              <a:p>
                <a:endParaRPr lang="de-DE"/>
              </a:p>
            </p:txBody>
          </p:sp>
          <p:sp>
            <p:nvSpPr>
              <p:cNvPr id="310" name="Rectangle 1160"/>
              <p:cNvSpPr>
                <a:spLocks noChangeArrowheads="1"/>
              </p:cNvSpPr>
              <p:nvPr/>
            </p:nvSpPr>
            <p:spPr bwMode="auto">
              <a:xfrm>
                <a:off x="3827" y="1964"/>
                <a:ext cx="5" cy="495"/>
              </a:xfrm>
              <a:prstGeom prst="rect">
                <a:avLst/>
              </a:prstGeom>
              <a:solidFill>
                <a:srgbClr val="A3D45D"/>
              </a:solidFill>
              <a:ln w="9525">
                <a:noFill/>
                <a:miter lim="800000"/>
                <a:headEnd/>
                <a:tailEnd/>
              </a:ln>
            </p:spPr>
            <p:txBody>
              <a:bodyPr/>
              <a:lstStyle/>
              <a:p>
                <a:endParaRPr lang="de-DE"/>
              </a:p>
            </p:txBody>
          </p:sp>
          <p:sp>
            <p:nvSpPr>
              <p:cNvPr id="311" name="Rectangle 1161"/>
              <p:cNvSpPr>
                <a:spLocks noChangeArrowheads="1"/>
              </p:cNvSpPr>
              <p:nvPr/>
            </p:nvSpPr>
            <p:spPr bwMode="auto">
              <a:xfrm>
                <a:off x="3832" y="1964"/>
                <a:ext cx="6" cy="495"/>
              </a:xfrm>
              <a:prstGeom prst="rect">
                <a:avLst/>
              </a:prstGeom>
              <a:solidFill>
                <a:srgbClr val="9DCB59"/>
              </a:solidFill>
              <a:ln w="9525">
                <a:noFill/>
                <a:miter lim="800000"/>
                <a:headEnd/>
                <a:tailEnd/>
              </a:ln>
            </p:spPr>
            <p:txBody>
              <a:bodyPr/>
              <a:lstStyle/>
              <a:p>
                <a:endParaRPr lang="de-DE"/>
              </a:p>
            </p:txBody>
          </p:sp>
          <p:sp>
            <p:nvSpPr>
              <p:cNvPr id="312" name="Rectangle 1162"/>
              <p:cNvSpPr>
                <a:spLocks noChangeArrowheads="1"/>
              </p:cNvSpPr>
              <p:nvPr/>
            </p:nvSpPr>
            <p:spPr bwMode="auto">
              <a:xfrm>
                <a:off x="3838" y="1964"/>
                <a:ext cx="6" cy="495"/>
              </a:xfrm>
              <a:prstGeom prst="rect">
                <a:avLst/>
              </a:prstGeom>
              <a:solidFill>
                <a:srgbClr val="95C154"/>
              </a:solidFill>
              <a:ln w="9525">
                <a:noFill/>
                <a:miter lim="800000"/>
                <a:headEnd/>
                <a:tailEnd/>
              </a:ln>
            </p:spPr>
            <p:txBody>
              <a:bodyPr/>
              <a:lstStyle/>
              <a:p>
                <a:endParaRPr lang="de-DE"/>
              </a:p>
            </p:txBody>
          </p:sp>
          <p:sp>
            <p:nvSpPr>
              <p:cNvPr id="313" name="Rectangle 1163"/>
              <p:cNvSpPr>
                <a:spLocks noChangeArrowheads="1"/>
              </p:cNvSpPr>
              <p:nvPr/>
            </p:nvSpPr>
            <p:spPr bwMode="auto">
              <a:xfrm>
                <a:off x="3844" y="1964"/>
                <a:ext cx="6" cy="495"/>
              </a:xfrm>
              <a:prstGeom prst="rect">
                <a:avLst/>
              </a:prstGeom>
              <a:solidFill>
                <a:srgbClr val="8BB44F"/>
              </a:solidFill>
              <a:ln w="9525">
                <a:noFill/>
                <a:miter lim="800000"/>
                <a:headEnd/>
                <a:tailEnd/>
              </a:ln>
            </p:spPr>
            <p:txBody>
              <a:bodyPr/>
              <a:lstStyle/>
              <a:p>
                <a:endParaRPr lang="de-DE"/>
              </a:p>
            </p:txBody>
          </p:sp>
          <p:sp>
            <p:nvSpPr>
              <p:cNvPr id="314" name="Rectangle 1164"/>
              <p:cNvSpPr>
                <a:spLocks noChangeArrowheads="1"/>
              </p:cNvSpPr>
              <p:nvPr/>
            </p:nvSpPr>
            <p:spPr bwMode="auto">
              <a:xfrm>
                <a:off x="3850" y="1964"/>
                <a:ext cx="5" cy="495"/>
              </a:xfrm>
              <a:prstGeom prst="rect">
                <a:avLst/>
              </a:prstGeom>
              <a:solidFill>
                <a:srgbClr val="80A749"/>
              </a:solidFill>
              <a:ln w="9525">
                <a:noFill/>
                <a:miter lim="800000"/>
                <a:headEnd/>
                <a:tailEnd/>
              </a:ln>
            </p:spPr>
            <p:txBody>
              <a:bodyPr/>
              <a:lstStyle/>
              <a:p>
                <a:endParaRPr lang="de-DE"/>
              </a:p>
            </p:txBody>
          </p:sp>
          <p:sp>
            <p:nvSpPr>
              <p:cNvPr id="315" name="Rectangle 1165"/>
              <p:cNvSpPr>
                <a:spLocks noChangeArrowheads="1"/>
              </p:cNvSpPr>
              <p:nvPr/>
            </p:nvSpPr>
            <p:spPr bwMode="auto">
              <a:xfrm>
                <a:off x="3855" y="1964"/>
                <a:ext cx="6" cy="495"/>
              </a:xfrm>
              <a:prstGeom prst="rect">
                <a:avLst/>
              </a:prstGeom>
              <a:solidFill>
                <a:srgbClr val="769943"/>
              </a:solidFill>
              <a:ln w="9525">
                <a:noFill/>
                <a:miter lim="800000"/>
                <a:headEnd/>
                <a:tailEnd/>
              </a:ln>
            </p:spPr>
            <p:txBody>
              <a:bodyPr/>
              <a:lstStyle/>
              <a:p>
                <a:endParaRPr lang="de-DE"/>
              </a:p>
            </p:txBody>
          </p:sp>
          <p:sp>
            <p:nvSpPr>
              <p:cNvPr id="316" name="Rectangle 1166"/>
              <p:cNvSpPr>
                <a:spLocks noChangeArrowheads="1"/>
              </p:cNvSpPr>
              <p:nvPr/>
            </p:nvSpPr>
            <p:spPr bwMode="auto">
              <a:xfrm>
                <a:off x="3861" y="1964"/>
                <a:ext cx="6" cy="495"/>
              </a:xfrm>
              <a:prstGeom prst="rect">
                <a:avLst/>
              </a:prstGeom>
              <a:solidFill>
                <a:srgbClr val="6C8C3D"/>
              </a:solidFill>
              <a:ln w="9525">
                <a:noFill/>
                <a:miter lim="800000"/>
                <a:headEnd/>
                <a:tailEnd/>
              </a:ln>
            </p:spPr>
            <p:txBody>
              <a:bodyPr/>
              <a:lstStyle/>
              <a:p>
                <a:endParaRPr lang="de-DE"/>
              </a:p>
            </p:txBody>
          </p:sp>
          <p:sp>
            <p:nvSpPr>
              <p:cNvPr id="317" name="Rectangle 1167"/>
              <p:cNvSpPr>
                <a:spLocks noChangeArrowheads="1"/>
              </p:cNvSpPr>
              <p:nvPr/>
            </p:nvSpPr>
            <p:spPr bwMode="auto">
              <a:xfrm>
                <a:off x="3867" y="1964"/>
                <a:ext cx="6" cy="495"/>
              </a:xfrm>
              <a:prstGeom prst="rect">
                <a:avLst/>
              </a:prstGeom>
              <a:solidFill>
                <a:srgbClr val="628038"/>
              </a:solidFill>
              <a:ln w="9525">
                <a:noFill/>
                <a:miter lim="800000"/>
                <a:headEnd/>
                <a:tailEnd/>
              </a:ln>
            </p:spPr>
            <p:txBody>
              <a:bodyPr/>
              <a:lstStyle/>
              <a:p>
                <a:endParaRPr lang="de-DE"/>
              </a:p>
            </p:txBody>
          </p:sp>
          <p:sp>
            <p:nvSpPr>
              <p:cNvPr id="318" name="Rectangle 1168"/>
              <p:cNvSpPr>
                <a:spLocks noChangeArrowheads="1"/>
              </p:cNvSpPr>
              <p:nvPr/>
            </p:nvSpPr>
            <p:spPr bwMode="auto">
              <a:xfrm>
                <a:off x="3873" y="1964"/>
                <a:ext cx="5" cy="495"/>
              </a:xfrm>
              <a:prstGeom prst="rect">
                <a:avLst/>
              </a:prstGeom>
              <a:solidFill>
                <a:srgbClr val="5B7634"/>
              </a:solidFill>
              <a:ln w="9525">
                <a:noFill/>
                <a:miter lim="800000"/>
                <a:headEnd/>
                <a:tailEnd/>
              </a:ln>
            </p:spPr>
            <p:txBody>
              <a:bodyPr/>
              <a:lstStyle/>
              <a:p>
                <a:endParaRPr lang="de-DE"/>
              </a:p>
            </p:txBody>
          </p:sp>
          <p:sp>
            <p:nvSpPr>
              <p:cNvPr id="319" name="Rectangle 1169"/>
              <p:cNvSpPr>
                <a:spLocks noChangeArrowheads="1"/>
              </p:cNvSpPr>
              <p:nvPr/>
            </p:nvSpPr>
            <p:spPr bwMode="auto">
              <a:xfrm>
                <a:off x="3878" y="1964"/>
                <a:ext cx="6" cy="495"/>
              </a:xfrm>
              <a:prstGeom prst="rect">
                <a:avLst/>
              </a:prstGeom>
              <a:solidFill>
                <a:srgbClr val="566F30"/>
              </a:solidFill>
              <a:ln w="9525">
                <a:noFill/>
                <a:miter lim="800000"/>
                <a:headEnd/>
                <a:tailEnd/>
              </a:ln>
            </p:spPr>
            <p:txBody>
              <a:bodyPr/>
              <a:lstStyle/>
              <a:p>
                <a:endParaRPr lang="de-DE"/>
              </a:p>
            </p:txBody>
          </p:sp>
          <p:sp>
            <p:nvSpPr>
              <p:cNvPr id="320" name="Rectangle 1170"/>
              <p:cNvSpPr>
                <a:spLocks noChangeArrowheads="1"/>
              </p:cNvSpPr>
              <p:nvPr/>
            </p:nvSpPr>
            <p:spPr bwMode="auto">
              <a:xfrm>
                <a:off x="3884" y="1964"/>
                <a:ext cx="6" cy="495"/>
              </a:xfrm>
              <a:prstGeom prst="rect">
                <a:avLst/>
              </a:prstGeom>
              <a:solidFill>
                <a:srgbClr val="51692E"/>
              </a:solidFill>
              <a:ln w="9525">
                <a:noFill/>
                <a:miter lim="800000"/>
                <a:headEnd/>
                <a:tailEnd/>
              </a:ln>
            </p:spPr>
            <p:txBody>
              <a:bodyPr/>
              <a:lstStyle/>
              <a:p>
                <a:endParaRPr lang="de-DE"/>
              </a:p>
            </p:txBody>
          </p:sp>
        </p:grpSp>
        <p:sp>
          <p:nvSpPr>
            <p:cNvPr id="55" name="Rectangle 1172"/>
            <p:cNvSpPr>
              <a:spLocks noChangeArrowheads="1"/>
            </p:cNvSpPr>
            <p:nvPr/>
          </p:nvSpPr>
          <p:spPr bwMode="auto">
            <a:xfrm>
              <a:off x="3723" y="1964"/>
              <a:ext cx="167" cy="495"/>
            </a:xfrm>
            <a:prstGeom prst="rect">
              <a:avLst/>
            </a:prstGeom>
            <a:noFill/>
            <a:ln w="9525">
              <a:solidFill>
                <a:srgbClr val="030875"/>
              </a:solidFill>
              <a:miter lim="800000"/>
              <a:headEnd/>
              <a:tailEnd/>
            </a:ln>
          </p:spPr>
          <p:txBody>
            <a:bodyPr/>
            <a:lstStyle/>
            <a:p>
              <a:endParaRPr lang="de-DE"/>
            </a:p>
          </p:txBody>
        </p:sp>
        <p:grpSp>
          <p:nvGrpSpPr>
            <p:cNvPr id="56" name="Group 1201"/>
            <p:cNvGrpSpPr>
              <a:grpSpLocks/>
            </p:cNvGrpSpPr>
            <p:nvPr/>
          </p:nvGrpSpPr>
          <p:grpSpPr bwMode="auto">
            <a:xfrm>
              <a:off x="4005" y="1872"/>
              <a:ext cx="161" cy="558"/>
              <a:chOff x="4005" y="1872"/>
              <a:chExt cx="161" cy="558"/>
            </a:xfrm>
          </p:grpSpPr>
          <p:sp>
            <p:nvSpPr>
              <p:cNvPr id="264" name="Rectangle 1173"/>
              <p:cNvSpPr>
                <a:spLocks noChangeArrowheads="1"/>
              </p:cNvSpPr>
              <p:nvPr/>
            </p:nvSpPr>
            <p:spPr bwMode="auto">
              <a:xfrm>
                <a:off x="4005" y="1872"/>
                <a:ext cx="6" cy="558"/>
              </a:xfrm>
              <a:prstGeom prst="rect">
                <a:avLst/>
              </a:prstGeom>
              <a:solidFill>
                <a:srgbClr val="526A2E"/>
              </a:solidFill>
              <a:ln w="9525">
                <a:noFill/>
                <a:miter lim="800000"/>
                <a:headEnd/>
                <a:tailEnd/>
              </a:ln>
            </p:spPr>
            <p:txBody>
              <a:bodyPr/>
              <a:lstStyle/>
              <a:p>
                <a:endParaRPr lang="de-DE"/>
              </a:p>
            </p:txBody>
          </p:sp>
          <p:sp>
            <p:nvSpPr>
              <p:cNvPr id="265" name="Rectangle 1174"/>
              <p:cNvSpPr>
                <a:spLocks noChangeArrowheads="1"/>
              </p:cNvSpPr>
              <p:nvPr/>
            </p:nvSpPr>
            <p:spPr bwMode="auto">
              <a:xfrm>
                <a:off x="4011" y="1872"/>
                <a:ext cx="6" cy="558"/>
              </a:xfrm>
              <a:prstGeom prst="rect">
                <a:avLst/>
              </a:prstGeom>
              <a:solidFill>
                <a:srgbClr val="566F31"/>
              </a:solidFill>
              <a:ln w="9525">
                <a:noFill/>
                <a:miter lim="800000"/>
                <a:headEnd/>
                <a:tailEnd/>
              </a:ln>
            </p:spPr>
            <p:txBody>
              <a:bodyPr/>
              <a:lstStyle/>
              <a:p>
                <a:endParaRPr lang="de-DE"/>
              </a:p>
            </p:txBody>
          </p:sp>
          <p:sp>
            <p:nvSpPr>
              <p:cNvPr id="266" name="Rectangle 1175"/>
              <p:cNvSpPr>
                <a:spLocks noChangeArrowheads="1"/>
              </p:cNvSpPr>
              <p:nvPr/>
            </p:nvSpPr>
            <p:spPr bwMode="auto">
              <a:xfrm>
                <a:off x="4017" y="1872"/>
                <a:ext cx="5" cy="558"/>
              </a:xfrm>
              <a:prstGeom prst="rect">
                <a:avLst/>
              </a:prstGeom>
              <a:solidFill>
                <a:srgbClr val="5C7734"/>
              </a:solidFill>
              <a:ln w="9525">
                <a:noFill/>
                <a:miter lim="800000"/>
                <a:headEnd/>
                <a:tailEnd/>
              </a:ln>
            </p:spPr>
            <p:txBody>
              <a:bodyPr/>
              <a:lstStyle/>
              <a:p>
                <a:endParaRPr lang="de-DE"/>
              </a:p>
            </p:txBody>
          </p:sp>
          <p:sp>
            <p:nvSpPr>
              <p:cNvPr id="267" name="Rectangle 1176"/>
              <p:cNvSpPr>
                <a:spLocks noChangeArrowheads="1"/>
              </p:cNvSpPr>
              <p:nvPr/>
            </p:nvSpPr>
            <p:spPr bwMode="auto">
              <a:xfrm>
                <a:off x="4022" y="1872"/>
                <a:ext cx="6" cy="558"/>
              </a:xfrm>
              <a:prstGeom prst="rect">
                <a:avLst/>
              </a:prstGeom>
              <a:solidFill>
                <a:srgbClr val="648138"/>
              </a:solidFill>
              <a:ln w="9525">
                <a:noFill/>
                <a:miter lim="800000"/>
                <a:headEnd/>
                <a:tailEnd/>
              </a:ln>
            </p:spPr>
            <p:txBody>
              <a:bodyPr/>
              <a:lstStyle/>
              <a:p>
                <a:endParaRPr lang="de-DE"/>
              </a:p>
            </p:txBody>
          </p:sp>
          <p:sp>
            <p:nvSpPr>
              <p:cNvPr id="268" name="Rectangle 1177"/>
              <p:cNvSpPr>
                <a:spLocks noChangeArrowheads="1"/>
              </p:cNvSpPr>
              <p:nvPr/>
            </p:nvSpPr>
            <p:spPr bwMode="auto">
              <a:xfrm>
                <a:off x="4028" y="1872"/>
                <a:ext cx="6" cy="558"/>
              </a:xfrm>
              <a:prstGeom prst="rect">
                <a:avLst/>
              </a:prstGeom>
              <a:solidFill>
                <a:srgbClr val="6D8E3E"/>
              </a:solidFill>
              <a:ln w="9525">
                <a:noFill/>
                <a:miter lim="800000"/>
                <a:headEnd/>
                <a:tailEnd/>
              </a:ln>
            </p:spPr>
            <p:txBody>
              <a:bodyPr/>
              <a:lstStyle/>
              <a:p>
                <a:endParaRPr lang="de-DE"/>
              </a:p>
            </p:txBody>
          </p:sp>
          <p:sp>
            <p:nvSpPr>
              <p:cNvPr id="269" name="Rectangle 1178"/>
              <p:cNvSpPr>
                <a:spLocks noChangeArrowheads="1"/>
              </p:cNvSpPr>
              <p:nvPr/>
            </p:nvSpPr>
            <p:spPr bwMode="auto">
              <a:xfrm>
                <a:off x="4034" y="1872"/>
                <a:ext cx="6" cy="558"/>
              </a:xfrm>
              <a:prstGeom prst="rect">
                <a:avLst/>
              </a:prstGeom>
              <a:solidFill>
                <a:srgbClr val="789C44"/>
              </a:solidFill>
              <a:ln w="9525">
                <a:noFill/>
                <a:miter lim="800000"/>
                <a:headEnd/>
                <a:tailEnd/>
              </a:ln>
            </p:spPr>
            <p:txBody>
              <a:bodyPr/>
              <a:lstStyle/>
              <a:p>
                <a:endParaRPr lang="de-DE"/>
              </a:p>
            </p:txBody>
          </p:sp>
          <p:sp>
            <p:nvSpPr>
              <p:cNvPr id="270" name="Rectangle 1179"/>
              <p:cNvSpPr>
                <a:spLocks noChangeArrowheads="1"/>
              </p:cNvSpPr>
              <p:nvPr/>
            </p:nvSpPr>
            <p:spPr bwMode="auto">
              <a:xfrm>
                <a:off x="4040" y="1872"/>
                <a:ext cx="5" cy="558"/>
              </a:xfrm>
              <a:prstGeom prst="rect">
                <a:avLst/>
              </a:prstGeom>
              <a:solidFill>
                <a:srgbClr val="83AA4A"/>
              </a:solidFill>
              <a:ln w="9525">
                <a:noFill/>
                <a:miter lim="800000"/>
                <a:headEnd/>
                <a:tailEnd/>
              </a:ln>
            </p:spPr>
            <p:txBody>
              <a:bodyPr/>
              <a:lstStyle/>
              <a:p>
                <a:endParaRPr lang="de-DE"/>
              </a:p>
            </p:txBody>
          </p:sp>
          <p:sp>
            <p:nvSpPr>
              <p:cNvPr id="271" name="Rectangle 1180"/>
              <p:cNvSpPr>
                <a:spLocks noChangeArrowheads="1"/>
              </p:cNvSpPr>
              <p:nvPr/>
            </p:nvSpPr>
            <p:spPr bwMode="auto">
              <a:xfrm>
                <a:off x="4045" y="1872"/>
                <a:ext cx="6" cy="558"/>
              </a:xfrm>
              <a:prstGeom prst="rect">
                <a:avLst/>
              </a:prstGeom>
              <a:solidFill>
                <a:srgbClr val="8EB850"/>
              </a:solidFill>
              <a:ln w="9525">
                <a:noFill/>
                <a:miter lim="800000"/>
                <a:headEnd/>
                <a:tailEnd/>
              </a:ln>
            </p:spPr>
            <p:txBody>
              <a:bodyPr/>
              <a:lstStyle/>
              <a:p>
                <a:endParaRPr lang="de-DE"/>
              </a:p>
            </p:txBody>
          </p:sp>
          <p:sp>
            <p:nvSpPr>
              <p:cNvPr id="272" name="Rectangle 1181"/>
              <p:cNvSpPr>
                <a:spLocks noChangeArrowheads="1"/>
              </p:cNvSpPr>
              <p:nvPr/>
            </p:nvSpPr>
            <p:spPr bwMode="auto">
              <a:xfrm>
                <a:off x="4051" y="1872"/>
                <a:ext cx="6" cy="558"/>
              </a:xfrm>
              <a:prstGeom prst="rect">
                <a:avLst/>
              </a:prstGeom>
              <a:solidFill>
                <a:srgbClr val="97C456"/>
              </a:solidFill>
              <a:ln w="9525">
                <a:noFill/>
                <a:miter lim="800000"/>
                <a:headEnd/>
                <a:tailEnd/>
              </a:ln>
            </p:spPr>
            <p:txBody>
              <a:bodyPr/>
              <a:lstStyle/>
              <a:p>
                <a:endParaRPr lang="de-DE"/>
              </a:p>
            </p:txBody>
          </p:sp>
          <p:sp>
            <p:nvSpPr>
              <p:cNvPr id="273" name="Rectangle 1182"/>
              <p:cNvSpPr>
                <a:spLocks noChangeArrowheads="1"/>
              </p:cNvSpPr>
              <p:nvPr/>
            </p:nvSpPr>
            <p:spPr bwMode="auto">
              <a:xfrm>
                <a:off x="4057" y="1872"/>
                <a:ext cx="6" cy="558"/>
              </a:xfrm>
              <a:prstGeom prst="rect">
                <a:avLst/>
              </a:prstGeom>
              <a:solidFill>
                <a:srgbClr val="9FCE5A"/>
              </a:solidFill>
              <a:ln w="9525">
                <a:noFill/>
                <a:miter lim="800000"/>
                <a:headEnd/>
                <a:tailEnd/>
              </a:ln>
            </p:spPr>
            <p:txBody>
              <a:bodyPr/>
              <a:lstStyle/>
              <a:p>
                <a:endParaRPr lang="de-DE"/>
              </a:p>
            </p:txBody>
          </p:sp>
          <p:sp>
            <p:nvSpPr>
              <p:cNvPr id="274" name="Rectangle 1183"/>
              <p:cNvSpPr>
                <a:spLocks noChangeArrowheads="1"/>
              </p:cNvSpPr>
              <p:nvPr/>
            </p:nvSpPr>
            <p:spPr bwMode="auto">
              <a:xfrm>
                <a:off x="4063" y="1872"/>
                <a:ext cx="5" cy="558"/>
              </a:xfrm>
              <a:prstGeom prst="rect">
                <a:avLst/>
              </a:prstGeom>
              <a:solidFill>
                <a:srgbClr val="A6D75E"/>
              </a:solidFill>
              <a:ln w="9525">
                <a:noFill/>
                <a:miter lim="800000"/>
                <a:headEnd/>
                <a:tailEnd/>
              </a:ln>
            </p:spPr>
            <p:txBody>
              <a:bodyPr/>
              <a:lstStyle/>
              <a:p>
                <a:endParaRPr lang="de-DE"/>
              </a:p>
            </p:txBody>
          </p:sp>
          <p:sp>
            <p:nvSpPr>
              <p:cNvPr id="275" name="Rectangle 1184"/>
              <p:cNvSpPr>
                <a:spLocks noChangeArrowheads="1"/>
              </p:cNvSpPr>
              <p:nvPr/>
            </p:nvSpPr>
            <p:spPr bwMode="auto">
              <a:xfrm>
                <a:off x="4068" y="1872"/>
                <a:ext cx="6" cy="558"/>
              </a:xfrm>
              <a:prstGeom prst="rect">
                <a:avLst/>
              </a:prstGeom>
              <a:solidFill>
                <a:srgbClr val="AADC60"/>
              </a:solidFill>
              <a:ln w="9525">
                <a:noFill/>
                <a:miter lim="800000"/>
                <a:headEnd/>
                <a:tailEnd/>
              </a:ln>
            </p:spPr>
            <p:txBody>
              <a:bodyPr/>
              <a:lstStyle/>
              <a:p>
                <a:endParaRPr lang="de-DE"/>
              </a:p>
            </p:txBody>
          </p:sp>
          <p:sp>
            <p:nvSpPr>
              <p:cNvPr id="276" name="Rectangle 1185"/>
              <p:cNvSpPr>
                <a:spLocks noChangeArrowheads="1"/>
              </p:cNvSpPr>
              <p:nvPr/>
            </p:nvSpPr>
            <p:spPr bwMode="auto">
              <a:xfrm>
                <a:off x="4074" y="1872"/>
                <a:ext cx="6" cy="558"/>
              </a:xfrm>
              <a:prstGeom prst="rect">
                <a:avLst/>
              </a:prstGeom>
              <a:solidFill>
                <a:srgbClr val="ADE062"/>
              </a:solidFill>
              <a:ln w="9525">
                <a:noFill/>
                <a:miter lim="800000"/>
                <a:headEnd/>
                <a:tailEnd/>
              </a:ln>
            </p:spPr>
            <p:txBody>
              <a:bodyPr/>
              <a:lstStyle/>
              <a:p>
                <a:endParaRPr lang="de-DE"/>
              </a:p>
            </p:txBody>
          </p:sp>
          <p:sp>
            <p:nvSpPr>
              <p:cNvPr id="277" name="Rectangle 1186"/>
              <p:cNvSpPr>
                <a:spLocks noChangeArrowheads="1"/>
              </p:cNvSpPr>
              <p:nvPr/>
            </p:nvSpPr>
            <p:spPr bwMode="auto">
              <a:xfrm>
                <a:off x="4080" y="1872"/>
                <a:ext cx="6" cy="558"/>
              </a:xfrm>
              <a:prstGeom prst="rect">
                <a:avLst/>
              </a:prstGeom>
              <a:solidFill>
                <a:srgbClr val="B0E464"/>
              </a:solidFill>
              <a:ln w="9525">
                <a:noFill/>
                <a:miter lim="800000"/>
                <a:headEnd/>
                <a:tailEnd/>
              </a:ln>
            </p:spPr>
            <p:txBody>
              <a:bodyPr/>
              <a:lstStyle/>
              <a:p>
                <a:endParaRPr lang="de-DE"/>
              </a:p>
            </p:txBody>
          </p:sp>
          <p:sp>
            <p:nvSpPr>
              <p:cNvPr id="278" name="Rectangle 1187"/>
              <p:cNvSpPr>
                <a:spLocks noChangeArrowheads="1"/>
              </p:cNvSpPr>
              <p:nvPr/>
            </p:nvSpPr>
            <p:spPr bwMode="auto">
              <a:xfrm>
                <a:off x="4086" y="1872"/>
                <a:ext cx="6" cy="558"/>
              </a:xfrm>
              <a:prstGeom prst="rect">
                <a:avLst/>
              </a:prstGeom>
              <a:solidFill>
                <a:srgbClr val="B0E464"/>
              </a:solidFill>
              <a:ln w="9525">
                <a:noFill/>
                <a:miter lim="800000"/>
                <a:headEnd/>
                <a:tailEnd/>
              </a:ln>
            </p:spPr>
            <p:txBody>
              <a:bodyPr/>
              <a:lstStyle/>
              <a:p>
                <a:endParaRPr lang="de-DE"/>
              </a:p>
            </p:txBody>
          </p:sp>
          <p:sp>
            <p:nvSpPr>
              <p:cNvPr id="279" name="Rectangle 1188"/>
              <p:cNvSpPr>
                <a:spLocks noChangeArrowheads="1"/>
              </p:cNvSpPr>
              <p:nvPr/>
            </p:nvSpPr>
            <p:spPr bwMode="auto">
              <a:xfrm>
                <a:off x="4092" y="1872"/>
                <a:ext cx="5" cy="558"/>
              </a:xfrm>
              <a:prstGeom prst="rect">
                <a:avLst/>
              </a:prstGeom>
              <a:solidFill>
                <a:srgbClr val="ADE062"/>
              </a:solidFill>
              <a:ln w="9525">
                <a:noFill/>
                <a:miter lim="800000"/>
                <a:headEnd/>
                <a:tailEnd/>
              </a:ln>
            </p:spPr>
            <p:txBody>
              <a:bodyPr/>
              <a:lstStyle/>
              <a:p>
                <a:endParaRPr lang="de-DE"/>
              </a:p>
            </p:txBody>
          </p:sp>
          <p:sp>
            <p:nvSpPr>
              <p:cNvPr id="280" name="Rectangle 1189"/>
              <p:cNvSpPr>
                <a:spLocks noChangeArrowheads="1"/>
              </p:cNvSpPr>
              <p:nvPr/>
            </p:nvSpPr>
            <p:spPr bwMode="auto">
              <a:xfrm>
                <a:off x="4097" y="1872"/>
                <a:ext cx="6" cy="558"/>
              </a:xfrm>
              <a:prstGeom prst="rect">
                <a:avLst/>
              </a:prstGeom>
              <a:solidFill>
                <a:srgbClr val="AADC60"/>
              </a:solidFill>
              <a:ln w="9525">
                <a:noFill/>
                <a:miter lim="800000"/>
                <a:headEnd/>
                <a:tailEnd/>
              </a:ln>
            </p:spPr>
            <p:txBody>
              <a:bodyPr/>
              <a:lstStyle/>
              <a:p>
                <a:endParaRPr lang="de-DE"/>
              </a:p>
            </p:txBody>
          </p:sp>
          <p:sp>
            <p:nvSpPr>
              <p:cNvPr id="281" name="Rectangle 1190"/>
              <p:cNvSpPr>
                <a:spLocks noChangeArrowheads="1"/>
              </p:cNvSpPr>
              <p:nvPr/>
            </p:nvSpPr>
            <p:spPr bwMode="auto">
              <a:xfrm>
                <a:off x="4103" y="1872"/>
                <a:ext cx="6" cy="558"/>
              </a:xfrm>
              <a:prstGeom prst="rect">
                <a:avLst/>
              </a:prstGeom>
              <a:solidFill>
                <a:srgbClr val="A5D65E"/>
              </a:solidFill>
              <a:ln w="9525">
                <a:noFill/>
                <a:miter lim="800000"/>
                <a:headEnd/>
                <a:tailEnd/>
              </a:ln>
            </p:spPr>
            <p:txBody>
              <a:bodyPr/>
              <a:lstStyle/>
              <a:p>
                <a:endParaRPr lang="de-DE"/>
              </a:p>
            </p:txBody>
          </p:sp>
          <p:sp>
            <p:nvSpPr>
              <p:cNvPr id="282" name="Rectangle 1191"/>
              <p:cNvSpPr>
                <a:spLocks noChangeArrowheads="1"/>
              </p:cNvSpPr>
              <p:nvPr/>
            </p:nvSpPr>
            <p:spPr bwMode="auto">
              <a:xfrm>
                <a:off x="4109" y="1872"/>
                <a:ext cx="6" cy="558"/>
              </a:xfrm>
              <a:prstGeom prst="rect">
                <a:avLst/>
              </a:prstGeom>
              <a:solidFill>
                <a:srgbClr val="9FCE5A"/>
              </a:solidFill>
              <a:ln w="9525">
                <a:noFill/>
                <a:miter lim="800000"/>
                <a:headEnd/>
                <a:tailEnd/>
              </a:ln>
            </p:spPr>
            <p:txBody>
              <a:bodyPr/>
              <a:lstStyle/>
              <a:p>
                <a:endParaRPr lang="de-DE"/>
              </a:p>
            </p:txBody>
          </p:sp>
          <p:sp>
            <p:nvSpPr>
              <p:cNvPr id="283" name="Rectangle 1192"/>
              <p:cNvSpPr>
                <a:spLocks noChangeArrowheads="1"/>
              </p:cNvSpPr>
              <p:nvPr/>
            </p:nvSpPr>
            <p:spPr bwMode="auto">
              <a:xfrm>
                <a:off x="4115" y="1872"/>
                <a:ext cx="5" cy="558"/>
              </a:xfrm>
              <a:prstGeom prst="rect">
                <a:avLst/>
              </a:prstGeom>
              <a:solidFill>
                <a:srgbClr val="97C456"/>
              </a:solidFill>
              <a:ln w="9525">
                <a:noFill/>
                <a:miter lim="800000"/>
                <a:headEnd/>
                <a:tailEnd/>
              </a:ln>
            </p:spPr>
            <p:txBody>
              <a:bodyPr/>
              <a:lstStyle/>
              <a:p>
                <a:endParaRPr lang="de-DE"/>
              </a:p>
            </p:txBody>
          </p:sp>
          <p:sp>
            <p:nvSpPr>
              <p:cNvPr id="284" name="Rectangle 1193"/>
              <p:cNvSpPr>
                <a:spLocks noChangeArrowheads="1"/>
              </p:cNvSpPr>
              <p:nvPr/>
            </p:nvSpPr>
            <p:spPr bwMode="auto">
              <a:xfrm>
                <a:off x="4120" y="1872"/>
                <a:ext cx="6" cy="558"/>
              </a:xfrm>
              <a:prstGeom prst="rect">
                <a:avLst/>
              </a:prstGeom>
              <a:solidFill>
                <a:srgbClr val="8EB850"/>
              </a:solidFill>
              <a:ln w="9525">
                <a:noFill/>
                <a:miter lim="800000"/>
                <a:headEnd/>
                <a:tailEnd/>
              </a:ln>
            </p:spPr>
            <p:txBody>
              <a:bodyPr/>
              <a:lstStyle/>
              <a:p>
                <a:endParaRPr lang="de-DE"/>
              </a:p>
            </p:txBody>
          </p:sp>
          <p:sp>
            <p:nvSpPr>
              <p:cNvPr id="285" name="Rectangle 1194"/>
              <p:cNvSpPr>
                <a:spLocks noChangeArrowheads="1"/>
              </p:cNvSpPr>
              <p:nvPr/>
            </p:nvSpPr>
            <p:spPr bwMode="auto">
              <a:xfrm>
                <a:off x="4126" y="1872"/>
                <a:ext cx="6" cy="558"/>
              </a:xfrm>
              <a:prstGeom prst="rect">
                <a:avLst/>
              </a:prstGeom>
              <a:solidFill>
                <a:srgbClr val="83AA4A"/>
              </a:solidFill>
              <a:ln w="9525">
                <a:noFill/>
                <a:miter lim="800000"/>
                <a:headEnd/>
                <a:tailEnd/>
              </a:ln>
            </p:spPr>
            <p:txBody>
              <a:bodyPr/>
              <a:lstStyle/>
              <a:p>
                <a:endParaRPr lang="de-DE"/>
              </a:p>
            </p:txBody>
          </p:sp>
          <p:sp>
            <p:nvSpPr>
              <p:cNvPr id="286" name="Rectangle 1195"/>
              <p:cNvSpPr>
                <a:spLocks noChangeArrowheads="1"/>
              </p:cNvSpPr>
              <p:nvPr/>
            </p:nvSpPr>
            <p:spPr bwMode="auto">
              <a:xfrm>
                <a:off x="4132" y="1872"/>
                <a:ext cx="6" cy="558"/>
              </a:xfrm>
              <a:prstGeom prst="rect">
                <a:avLst/>
              </a:prstGeom>
              <a:solidFill>
                <a:srgbClr val="789C44"/>
              </a:solidFill>
              <a:ln w="9525">
                <a:noFill/>
                <a:miter lim="800000"/>
                <a:headEnd/>
                <a:tailEnd/>
              </a:ln>
            </p:spPr>
            <p:txBody>
              <a:bodyPr/>
              <a:lstStyle/>
              <a:p>
                <a:endParaRPr lang="de-DE"/>
              </a:p>
            </p:txBody>
          </p:sp>
          <p:sp>
            <p:nvSpPr>
              <p:cNvPr id="287" name="Rectangle 1196"/>
              <p:cNvSpPr>
                <a:spLocks noChangeArrowheads="1"/>
              </p:cNvSpPr>
              <p:nvPr/>
            </p:nvSpPr>
            <p:spPr bwMode="auto">
              <a:xfrm>
                <a:off x="4138" y="1872"/>
                <a:ext cx="5" cy="558"/>
              </a:xfrm>
              <a:prstGeom prst="rect">
                <a:avLst/>
              </a:prstGeom>
              <a:solidFill>
                <a:srgbClr val="6D8E3E"/>
              </a:solidFill>
              <a:ln w="9525">
                <a:noFill/>
                <a:miter lim="800000"/>
                <a:headEnd/>
                <a:tailEnd/>
              </a:ln>
            </p:spPr>
            <p:txBody>
              <a:bodyPr/>
              <a:lstStyle/>
              <a:p>
                <a:endParaRPr lang="de-DE"/>
              </a:p>
            </p:txBody>
          </p:sp>
          <p:sp>
            <p:nvSpPr>
              <p:cNvPr id="288" name="Rectangle 1197"/>
              <p:cNvSpPr>
                <a:spLocks noChangeArrowheads="1"/>
              </p:cNvSpPr>
              <p:nvPr/>
            </p:nvSpPr>
            <p:spPr bwMode="auto">
              <a:xfrm>
                <a:off x="4143" y="1872"/>
                <a:ext cx="6" cy="558"/>
              </a:xfrm>
              <a:prstGeom prst="rect">
                <a:avLst/>
              </a:prstGeom>
              <a:solidFill>
                <a:srgbClr val="638138"/>
              </a:solidFill>
              <a:ln w="9525">
                <a:noFill/>
                <a:miter lim="800000"/>
                <a:headEnd/>
                <a:tailEnd/>
              </a:ln>
            </p:spPr>
            <p:txBody>
              <a:bodyPr/>
              <a:lstStyle/>
              <a:p>
                <a:endParaRPr lang="de-DE"/>
              </a:p>
            </p:txBody>
          </p:sp>
          <p:sp>
            <p:nvSpPr>
              <p:cNvPr id="289" name="Rectangle 1198"/>
              <p:cNvSpPr>
                <a:spLocks noChangeArrowheads="1"/>
              </p:cNvSpPr>
              <p:nvPr/>
            </p:nvSpPr>
            <p:spPr bwMode="auto">
              <a:xfrm>
                <a:off x="4149" y="1872"/>
                <a:ext cx="6" cy="558"/>
              </a:xfrm>
              <a:prstGeom prst="rect">
                <a:avLst/>
              </a:prstGeom>
              <a:solidFill>
                <a:srgbClr val="5C7734"/>
              </a:solidFill>
              <a:ln w="9525">
                <a:noFill/>
                <a:miter lim="800000"/>
                <a:headEnd/>
                <a:tailEnd/>
              </a:ln>
            </p:spPr>
            <p:txBody>
              <a:bodyPr/>
              <a:lstStyle/>
              <a:p>
                <a:endParaRPr lang="de-DE"/>
              </a:p>
            </p:txBody>
          </p:sp>
          <p:sp>
            <p:nvSpPr>
              <p:cNvPr id="290" name="Rectangle 1199"/>
              <p:cNvSpPr>
                <a:spLocks noChangeArrowheads="1"/>
              </p:cNvSpPr>
              <p:nvPr/>
            </p:nvSpPr>
            <p:spPr bwMode="auto">
              <a:xfrm>
                <a:off x="4155" y="1872"/>
                <a:ext cx="6" cy="558"/>
              </a:xfrm>
              <a:prstGeom prst="rect">
                <a:avLst/>
              </a:prstGeom>
              <a:solidFill>
                <a:srgbClr val="566F31"/>
              </a:solidFill>
              <a:ln w="9525">
                <a:noFill/>
                <a:miter lim="800000"/>
                <a:headEnd/>
                <a:tailEnd/>
              </a:ln>
            </p:spPr>
            <p:txBody>
              <a:bodyPr/>
              <a:lstStyle/>
              <a:p>
                <a:endParaRPr lang="de-DE"/>
              </a:p>
            </p:txBody>
          </p:sp>
          <p:sp>
            <p:nvSpPr>
              <p:cNvPr id="291" name="Rectangle 1200"/>
              <p:cNvSpPr>
                <a:spLocks noChangeArrowheads="1"/>
              </p:cNvSpPr>
              <p:nvPr/>
            </p:nvSpPr>
            <p:spPr bwMode="auto">
              <a:xfrm>
                <a:off x="4161" y="1872"/>
                <a:ext cx="5" cy="558"/>
              </a:xfrm>
              <a:prstGeom prst="rect">
                <a:avLst/>
              </a:prstGeom>
              <a:solidFill>
                <a:srgbClr val="51692E"/>
              </a:solidFill>
              <a:ln w="9525">
                <a:noFill/>
                <a:miter lim="800000"/>
                <a:headEnd/>
                <a:tailEnd/>
              </a:ln>
            </p:spPr>
            <p:txBody>
              <a:bodyPr/>
              <a:lstStyle/>
              <a:p>
                <a:endParaRPr lang="de-DE"/>
              </a:p>
            </p:txBody>
          </p:sp>
        </p:grpSp>
        <p:sp>
          <p:nvSpPr>
            <p:cNvPr id="57" name="Rectangle 1202"/>
            <p:cNvSpPr>
              <a:spLocks noChangeArrowheads="1"/>
            </p:cNvSpPr>
            <p:nvPr/>
          </p:nvSpPr>
          <p:spPr bwMode="auto">
            <a:xfrm>
              <a:off x="4005" y="1872"/>
              <a:ext cx="161" cy="558"/>
            </a:xfrm>
            <a:prstGeom prst="rect">
              <a:avLst/>
            </a:prstGeom>
            <a:noFill/>
            <a:ln w="9525">
              <a:solidFill>
                <a:srgbClr val="030875"/>
              </a:solidFill>
              <a:miter lim="800000"/>
              <a:headEnd/>
              <a:tailEnd/>
            </a:ln>
          </p:spPr>
          <p:txBody>
            <a:bodyPr/>
            <a:lstStyle/>
            <a:p>
              <a:endParaRPr lang="de-DE"/>
            </a:p>
          </p:txBody>
        </p:sp>
        <p:grpSp>
          <p:nvGrpSpPr>
            <p:cNvPr id="58" name="Group 1232"/>
            <p:cNvGrpSpPr>
              <a:grpSpLocks/>
            </p:cNvGrpSpPr>
            <p:nvPr/>
          </p:nvGrpSpPr>
          <p:grpSpPr bwMode="auto">
            <a:xfrm>
              <a:off x="4282" y="1768"/>
              <a:ext cx="166" cy="628"/>
              <a:chOff x="4282" y="1768"/>
              <a:chExt cx="166" cy="628"/>
            </a:xfrm>
          </p:grpSpPr>
          <p:sp>
            <p:nvSpPr>
              <p:cNvPr id="235" name="Rectangle 1203"/>
              <p:cNvSpPr>
                <a:spLocks noChangeArrowheads="1"/>
              </p:cNvSpPr>
              <p:nvPr/>
            </p:nvSpPr>
            <p:spPr bwMode="auto">
              <a:xfrm>
                <a:off x="4282" y="1768"/>
                <a:ext cx="5" cy="628"/>
              </a:xfrm>
              <a:prstGeom prst="rect">
                <a:avLst/>
              </a:prstGeom>
              <a:solidFill>
                <a:srgbClr val="526A2E"/>
              </a:solidFill>
              <a:ln w="9525">
                <a:noFill/>
                <a:miter lim="800000"/>
                <a:headEnd/>
                <a:tailEnd/>
              </a:ln>
            </p:spPr>
            <p:txBody>
              <a:bodyPr/>
              <a:lstStyle/>
              <a:p>
                <a:endParaRPr lang="de-DE"/>
              </a:p>
            </p:txBody>
          </p:sp>
          <p:sp>
            <p:nvSpPr>
              <p:cNvPr id="236" name="Rectangle 1204"/>
              <p:cNvSpPr>
                <a:spLocks noChangeArrowheads="1"/>
              </p:cNvSpPr>
              <p:nvPr/>
            </p:nvSpPr>
            <p:spPr bwMode="auto">
              <a:xfrm>
                <a:off x="4287" y="1768"/>
                <a:ext cx="6" cy="628"/>
              </a:xfrm>
              <a:prstGeom prst="rect">
                <a:avLst/>
              </a:prstGeom>
              <a:solidFill>
                <a:srgbClr val="566F30"/>
              </a:solidFill>
              <a:ln w="9525">
                <a:noFill/>
                <a:miter lim="800000"/>
                <a:headEnd/>
                <a:tailEnd/>
              </a:ln>
            </p:spPr>
            <p:txBody>
              <a:bodyPr/>
              <a:lstStyle/>
              <a:p>
                <a:endParaRPr lang="de-DE"/>
              </a:p>
            </p:txBody>
          </p:sp>
          <p:sp>
            <p:nvSpPr>
              <p:cNvPr id="237" name="Rectangle 1205"/>
              <p:cNvSpPr>
                <a:spLocks noChangeArrowheads="1"/>
              </p:cNvSpPr>
              <p:nvPr/>
            </p:nvSpPr>
            <p:spPr bwMode="auto">
              <a:xfrm>
                <a:off x="4293" y="1768"/>
                <a:ext cx="6" cy="628"/>
              </a:xfrm>
              <a:prstGeom prst="rect">
                <a:avLst/>
              </a:prstGeom>
              <a:solidFill>
                <a:srgbClr val="5B7634"/>
              </a:solidFill>
              <a:ln w="9525">
                <a:noFill/>
                <a:miter lim="800000"/>
                <a:headEnd/>
                <a:tailEnd/>
              </a:ln>
            </p:spPr>
            <p:txBody>
              <a:bodyPr/>
              <a:lstStyle/>
              <a:p>
                <a:endParaRPr lang="de-DE"/>
              </a:p>
            </p:txBody>
          </p:sp>
          <p:sp>
            <p:nvSpPr>
              <p:cNvPr id="238" name="Rectangle 1206"/>
              <p:cNvSpPr>
                <a:spLocks noChangeArrowheads="1"/>
              </p:cNvSpPr>
              <p:nvPr/>
            </p:nvSpPr>
            <p:spPr bwMode="auto">
              <a:xfrm>
                <a:off x="4299" y="1768"/>
                <a:ext cx="6" cy="628"/>
              </a:xfrm>
              <a:prstGeom prst="rect">
                <a:avLst/>
              </a:prstGeom>
              <a:solidFill>
                <a:srgbClr val="628038"/>
              </a:solidFill>
              <a:ln w="9525">
                <a:noFill/>
                <a:miter lim="800000"/>
                <a:headEnd/>
                <a:tailEnd/>
              </a:ln>
            </p:spPr>
            <p:txBody>
              <a:bodyPr/>
              <a:lstStyle/>
              <a:p>
                <a:endParaRPr lang="de-DE"/>
              </a:p>
            </p:txBody>
          </p:sp>
          <p:sp>
            <p:nvSpPr>
              <p:cNvPr id="239" name="Rectangle 1207"/>
              <p:cNvSpPr>
                <a:spLocks noChangeArrowheads="1"/>
              </p:cNvSpPr>
              <p:nvPr/>
            </p:nvSpPr>
            <p:spPr bwMode="auto">
              <a:xfrm>
                <a:off x="4305" y="1768"/>
                <a:ext cx="5" cy="628"/>
              </a:xfrm>
              <a:prstGeom prst="rect">
                <a:avLst/>
              </a:prstGeom>
              <a:solidFill>
                <a:srgbClr val="6C8C3D"/>
              </a:solidFill>
              <a:ln w="9525">
                <a:noFill/>
                <a:miter lim="800000"/>
                <a:headEnd/>
                <a:tailEnd/>
              </a:ln>
            </p:spPr>
            <p:txBody>
              <a:bodyPr/>
              <a:lstStyle/>
              <a:p>
                <a:endParaRPr lang="de-DE"/>
              </a:p>
            </p:txBody>
          </p:sp>
          <p:sp>
            <p:nvSpPr>
              <p:cNvPr id="240" name="Rectangle 1208"/>
              <p:cNvSpPr>
                <a:spLocks noChangeArrowheads="1"/>
              </p:cNvSpPr>
              <p:nvPr/>
            </p:nvSpPr>
            <p:spPr bwMode="auto">
              <a:xfrm>
                <a:off x="4310" y="1768"/>
                <a:ext cx="6" cy="628"/>
              </a:xfrm>
              <a:prstGeom prst="rect">
                <a:avLst/>
              </a:prstGeom>
              <a:solidFill>
                <a:srgbClr val="769943"/>
              </a:solidFill>
              <a:ln w="9525">
                <a:noFill/>
                <a:miter lim="800000"/>
                <a:headEnd/>
                <a:tailEnd/>
              </a:ln>
            </p:spPr>
            <p:txBody>
              <a:bodyPr/>
              <a:lstStyle/>
              <a:p>
                <a:endParaRPr lang="de-DE"/>
              </a:p>
            </p:txBody>
          </p:sp>
          <p:sp>
            <p:nvSpPr>
              <p:cNvPr id="241" name="Rectangle 1209"/>
              <p:cNvSpPr>
                <a:spLocks noChangeArrowheads="1"/>
              </p:cNvSpPr>
              <p:nvPr/>
            </p:nvSpPr>
            <p:spPr bwMode="auto">
              <a:xfrm>
                <a:off x="4316" y="1768"/>
                <a:ext cx="6" cy="628"/>
              </a:xfrm>
              <a:prstGeom prst="rect">
                <a:avLst/>
              </a:prstGeom>
              <a:solidFill>
                <a:srgbClr val="80A749"/>
              </a:solidFill>
              <a:ln w="9525">
                <a:noFill/>
                <a:miter lim="800000"/>
                <a:headEnd/>
                <a:tailEnd/>
              </a:ln>
            </p:spPr>
            <p:txBody>
              <a:bodyPr/>
              <a:lstStyle/>
              <a:p>
                <a:endParaRPr lang="de-DE"/>
              </a:p>
            </p:txBody>
          </p:sp>
          <p:sp>
            <p:nvSpPr>
              <p:cNvPr id="242" name="Rectangle 1210"/>
              <p:cNvSpPr>
                <a:spLocks noChangeArrowheads="1"/>
              </p:cNvSpPr>
              <p:nvPr/>
            </p:nvSpPr>
            <p:spPr bwMode="auto">
              <a:xfrm>
                <a:off x="4322" y="1768"/>
                <a:ext cx="6" cy="628"/>
              </a:xfrm>
              <a:prstGeom prst="rect">
                <a:avLst/>
              </a:prstGeom>
              <a:solidFill>
                <a:srgbClr val="8BB44F"/>
              </a:solidFill>
              <a:ln w="9525">
                <a:noFill/>
                <a:miter lim="800000"/>
                <a:headEnd/>
                <a:tailEnd/>
              </a:ln>
            </p:spPr>
            <p:txBody>
              <a:bodyPr/>
              <a:lstStyle/>
              <a:p>
                <a:endParaRPr lang="de-DE"/>
              </a:p>
            </p:txBody>
          </p:sp>
          <p:sp>
            <p:nvSpPr>
              <p:cNvPr id="243" name="Rectangle 1211"/>
              <p:cNvSpPr>
                <a:spLocks noChangeArrowheads="1"/>
              </p:cNvSpPr>
              <p:nvPr/>
            </p:nvSpPr>
            <p:spPr bwMode="auto">
              <a:xfrm>
                <a:off x="4328" y="1768"/>
                <a:ext cx="5" cy="628"/>
              </a:xfrm>
              <a:prstGeom prst="rect">
                <a:avLst/>
              </a:prstGeom>
              <a:solidFill>
                <a:srgbClr val="95C154"/>
              </a:solidFill>
              <a:ln w="9525">
                <a:noFill/>
                <a:miter lim="800000"/>
                <a:headEnd/>
                <a:tailEnd/>
              </a:ln>
            </p:spPr>
            <p:txBody>
              <a:bodyPr/>
              <a:lstStyle/>
              <a:p>
                <a:endParaRPr lang="de-DE"/>
              </a:p>
            </p:txBody>
          </p:sp>
          <p:sp>
            <p:nvSpPr>
              <p:cNvPr id="244" name="Rectangle 1212"/>
              <p:cNvSpPr>
                <a:spLocks noChangeArrowheads="1"/>
              </p:cNvSpPr>
              <p:nvPr/>
            </p:nvSpPr>
            <p:spPr bwMode="auto">
              <a:xfrm>
                <a:off x="4333" y="1768"/>
                <a:ext cx="6" cy="628"/>
              </a:xfrm>
              <a:prstGeom prst="rect">
                <a:avLst/>
              </a:prstGeom>
              <a:solidFill>
                <a:srgbClr val="9DCB59"/>
              </a:solidFill>
              <a:ln w="9525">
                <a:noFill/>
                <a:miter lim="800000"/>
                <a:headEnd/>
                <a:tailEnd/>
              </a:ln>
            </p:spPr>
            <p:txBody>
              <a:bodyPr/>
              <a:lstStyle/>
              <a:p>
                <a:endParaRPr lang="de-DE"/>
              </a:p>
            </p:txBody>
          </p:sp>
          <p:sp>
            <p:nvSpPr>
              <p:cNvPr id="245" name="Rectangle 1213"/>
              <p:cNvSpPr>
                <a:spLocks noChangeArrowheads="1"/>
              </p:cNvSpPr>
              <p:nvPr/>
            </p:nvSpPr>
            <p:spPr bwMode="auto">
              <a:xfrm>
                <a:off x="4339" y="1768"/>
                <a:ext cx="6" cy="628"/>
              </a:xfrm>
              <a:prstGeom prst="rect">
                <a:avLst/>
              </a:prstGeom>
              <a:solidFill>
                <a:srgbClr val="A3D45D"/>
              </a:solidFill>
              <a:ln w="9525">
                <a:noFill/>
                <a:miter lim="800000"/>
                <a:headEnd/>
                <a:tailEnd/>
              </a:ln>
            </p:spPr>
            <p:txBody>
              <a:bodyPr/>
              <a:lstStyle/>
              <a:p>
                <a:endParaRPr lang="de-DE"/>
              </a:p>
            </p:txBody>
          </p:sp>
          <p:sp>
            <p:nvSpPr>
              <p:cNvPr id="246" name="Rectangle 1214"/>
              <p:cNvSpPr>
                <a:spLocks noChangeArrowheads="1"/>
              </p:cNvSpPr>
              <p:nvPr/>
            </p:nvSpPr>
            <p:spPr bwMode="auto">
              <a:xfrm>
                <a:off x="4345" y="1768"/>
                <a:ext cx="6" cy="628"/>
              </a:xfrm>
              <a:prstGeom prst="rect">
                <a:avLst/>
              </a:prstGeom>
              <a:solidFill>
                <a:srgbClr val="A8DA5F"/>
              </a:solidFill>
              <a:ln w="9525">
                <a:noFill/>
                <a:miter lim="800000"/>
                <a:headEnd/>
                <a:tailEnd/>
              </a:ln>
            </p:spPr>
            <p:txBody>
              <a:bodyPr/>
              <a:lstStyle/>
              <a:p>
                <a:endParaRPr lang="de-DE"/>
              </a:p>
            </p:txBody>
          </p:sp>
          <p:sp>
            <p:nvSpPr>
              <p:cNvPr id="247" name="Rectangle 1215"/>
              <p:cNvSpPr>
                <a:spLocks noChangeArrowheads="1"/>
              </p:cNvSpPr>
              <p:nvPr/>
            </p:nvSpPr>
            <p:spPr bwMode="auto">
              <a:xfrm>
                <a:off x="4351" y="1768"/>
                <a:ext cx="5" cy="628"/>
              </a:xfrm>
              <a:prstGeom prst="rect">
                <a:avLst/>
              </a:prstGeom>
              <a:solidFill>
                <a:srgbClr val="ACDF61"/>
              </a:solidFill>
              <a:ln w="9525">
                <a:noFill/>
                <a:miter lim="800000"/>
                <a:headEnd/>
                <a:tailEnd/>
              </a:ln>
            </p:spPr>
            <p:txBody>
              <a:bodyPr/>
              <a:lstStyle/>
              <a:p>
                <a:endParaRPr lang="de-DE"/>
              </a:p>
            </p:txBody>
          </p:sp>
          <p:sp>
            <p:nvSpPr>
              <p:cNvPr id="248" name="Rectangle 1216"/>
              <p:cNvSpPr>
                <a:spLocks noChangeArrowheads="1"/>
              </p:cNvSpPr>
              <p:nvPr/>
            </p:nvSpPr>
            <p:spPr bwMode="auto">
              <a:xfrm>
                <a:off x="4356" y="1768"/>
                <a:ext cx="6" cy="628"/>
              </a:xfrm>
              <a:prstGeom prst="rect">
                <a:avLst/>
              </a:prstGeom>
              <a:solidFill>
                <a:srgbClr val="AEE263"/>
              </a:solidFill>
              <a:ln w="9525">
                <a:noFill/>
                <a:miter lim="800000"/>
                <a:headEnd/>
                <a:tailEnd/>
              </a:ln>
            </p:spPr>
            <p:txBody>
              <a:bodyPr/>
              <a:lstStyle/>
              <a:p>
                <a:endParaRPr lang="de-DE"/>
              </a:p>
            </p:txBody>
          </p:sp>
          <p:sp>
            <p:nvSpPr>
              <p:cNvPr id="249" name="Rectangle 1217"/>
              <p:cNvSpPr>
                <a:spLocks noChangeArrowheads="1"/>
              </p:cNvSpPr>
              <p:nvPr/>
            </p:nvSpPr>
            <p:spPr bwMode="auto">
              <a:xfrm>
                <a:off x="4362" y="1768"/>
                <a:ext cx="6" cy="628"/>
              </a:xfrm>
              <a:prstGeom prst="rect">
                <a:avLst/>
              </a:prstGeom>
              <a:solidFill>
                <a:srgbClr val="B0E464"/>
              </a:solidFill>
              <a:ln w="9525">
                <a:noFill/>
                <a:miter lim="800000"/>
                <a:headEnd/>
                <a:tailEnd/>
              </a:ln>
            </p:spPr>
            <p:txBody>
              <a:bodyPr/>
              <a:lstStyle/>
              <a:p>
                <a:endParaRPr lang="de-DE"/>
              </a:p>
            </p:txBody>
          </p:sp>
          <p:sp>
            <p:nvSpPr>
              <p:cNvPr id="250" name="Rectangle 1218"/>
              <p:cNvSpPr>
                <a:spLocks noChangeArrowheads="1"/>
              </p:cNvSpPr>
              <p:nvPr/>
            </p:nvSpPr>
            <p:spPr bwMode="auto">
              <a:xfrm>
                <a:off x="4368" y="1768"/>
                <a:ext cx="6" cy="628"/>
              </a:xfrm>
              <a:prstGeom prst="rect">
                <a:avLst/>
              </a:prstGeom>
              <a:solidFill>
                <a:srgbClr val="B0E464"/>
              </a:solidFill>
              <a:ln w="9525">
                <a:noFill/>
                <a:miter lim="800000"/>
                <a:headEnd/>
                <a:tailEnd/>
              </a:ln>
            </p:spPr>
            <p:txBody>
              <a:bodyPr/>
              <a:lstStyle/>
              <a:p>
                <a:endParaRPr lang="de-DE"/>
              </a:p>
            </p:txBody>
          </p:sp>
          <p:sp>
            <p:nvSpPr>
              <p:cNvPr id="251" name="Rectangle 1219"/>
              <p:cNvSpPr>
                <a:spLocks noChangeArrowheads="1"/>
              </p:cNvSpPr>
              <p:nvPr/>
            </p:nvSpPr>
            <p:spPr bwMode="auto">
              <a:xfrm>
                <a:off x="4374" y="1768"/>
                <a:ext cx="5" cy="628"/>
              </a:xfrm>
              <a:prstGeom prst="rect">
                <a:avLst/>
              </a:prstGeom>
              <a:solidFill>
                <a:srgbClr val="ACDF61"/>
              </a:solidFill>
              <a:ln w="9525">
                <a:noFill/>
                <a:miter lim="800000"/>
                <a:headEnd/>
                <a:tailEnd/>
              </a:ln>
            </p:spPr>
            <p:txBody>
              <a:bodyPr/>
              <a:lstStyle/>
              <a:p>
                <a:endParaRPr lang="de-DE"/>
              </a:p>
            </p:txBody>
          </p:sp>
          <p:sp>
            <p:nvSpPr>
              <p:cNvPr id="252" name="Rectangle 1220"/>
              <p:cNvSpPr>
                <a:spLocks noChangeArrowheads="1"/>
              </p:cNvSpPr>
              <p:nvPr/>
            </p:nvSpPr>
            <p:spPr bwMode="auto">
              <a:xfrm>
                <a:off x="4379" y="1768"/>
                <a:ext cx="6" cy="628"/>
              </a:xfrm>
              <a:prstGeom prst="rect">
                <a:avLst/>
              </a:prstGeom>
              <a:solidFill>
                <a:srgbClr val="A8DA5F"/>
              </a:solidFill>
              <a:ln w="9525">
                <a:noFill/>
                <a:miter lim="800000"/>
                <a:headEnd/>
                <a:tailEnd/>
              </a:ln>
            </p:spPr>
            <p:txBody>
              <a:bodyPr/>
              <a:lstStyle/>
              <a:p>
                <a:endParaRPr lang="de-DE"/>
              </a:p>
            </p:txBody>
          </p:sp>
          <p:sp>
            <p:nvSpPr>
              <p:cNvPr id="253" name="Rectangle 1221"/>
              <p:cNvSpPr>
                <a:spLocks noChangeArrowheads="1"/>
              </p:cNvSpPr>
              <p:nvPr/>
            </p:nvSpPr>
            <p:spPr bwMode="auto">
              <a:xfrm>
                <a:off x="4385" y="1768"/>
                <a:ext cx="6" cy="628"/>
              </a:xfrm>
              <a:prstGeom prst="rect">
                <a:avLst/>
              </a:prstGeom>
              <a:solidFill>
                <a:srgbClr val="A3D45D"/>
              </a:solidFill>
              <a:ln w="9525">
                <a:noFill/>
                <a:miter lim="800000"/>
                <a:headEnd/>
                <a:tailEnd/>
              </a:ln>
            </p:spPr>
            <p:txBody>
              <a:bodyPr/>
              <a:lstStyle/>
              <a:p>
                <a:endParaRPr lang="de-DE"/>
              </a:p>
            </p:txBody>
          </p:sp>
          <p:sp>
            <p:nvSpPr>
              <p:cNvPr id="254" name="Rectangle 1222"/>
              <p:cNvSpPr>
                <a:spLocks noChangeArrowheads="1"/>
              </p:cNvSpPr>
              <p:nvPr/>
            </p:nvSpPr>
            <p:spPr bwMode="auto">
              <a:xfrm>
                <a:off x="4391" y="1768"/>
                <a:ext cx="6" cy="628"/>
              </a:xfrm>
              <a:prstGeom prst="rect">
                <a:avLst/>
              </a:prstGeom>
              <a:solidFill>
                <a:srgbClr val="9DCB59"/>
              </a:solidFill>
              <a:ln w="9525">
                <a:noFill/>
                <a:miter lim="800000"/>
                <a:headEnd/>
                <a:tailEnd/>
              </a:ln>
            </p:spPr>
            <p:txBody>
              <a:bodyPr/>
              <a:lstStyle/>
              <a:p>
                <a:endParaRPr lang="de-DE"/>
              </a:p>
            </p:txBody>
          </p:sp>
          <p:sp>
            <p:nvSpPr>
              <p:cNvPr id="255" name="Rectangle 1223"/>
              <p:cNvSpPr>
                <a:spLocks noChangeArrowheads="1"/>
              </p:cNvSpPr>
              <p:nvPr/>
            </p:nvSpPr>
            <p:spPr bwMode="auto">
              <a:xfrm>
                <a:off x="4397" y="1768"/>
                <a:ext cx="5" cy="628"/>
              </a:xfrm>
              <a:prstGeom prst="rect">
                <a:avLst/>
              </a:prstGeom>
              <a:solidFill>
                <a:srgbClr val="95C154"/>
              </a:solidFill>
              <a:ln w="9525">
                <a:noFill/>
                <a:miter lim="800000"/>
                <a:headEnd/>
                <a:tailEnd/>
              </a:ln>
            </p:spPr>
            <p:txBody>
              <a:bodyPr/>
              <a:lstStyle/>
              <a:p>
                <a:endParaRPr lang="de-DE"/>
              </a:p>
            </p:txBody>
          </p:sp>
          <p:sp>
            <p:nvSpPr>
              <p:cNvPr id="256" name="Rectangle 1224"/>
              <p:cNvSpPr>
                <a:spLocks noChangeArrowheads="1"/>
              </p:cNvSpPr>
              <p:nvPr/>
            </p:nvSpPr>
            <p:spPr bwMode="auto">
              <a:xfrm>
                <a:off x="4402" y="1768"/>
                <a:ext cx="6" cy="628"/>
              </a:xfrm>
              <a:prstGeom prst="rect">
                <a:avLst/>
              </a:prstGeom>
              <a:solidFill>
                <a:srgbClr val="8BB44F"/>
              </a:solidFill>
              <a:ln w="9525">
                <a:noFill/>
                <a:miter lim="800000"/>
                <a:headEnd/>
                <a:tailEnd/>
              </a:ln>
            </p:spPr>
            <p:txBody>
              <a:bodyPr/>
              <a:lstStyle/>
              <a:p>
                <a:endParaRPr lang="de-DE"/>
              </a:p>
            </p:txBody>
          </p:sp>
          <p:sp>
            <p:nvSpPr>
              <p:cNvPr id="257" name="Rectangle 1225"/>
              <p:cNvSpPr>
                <a:spLocks noChangeArrowheads="1"/>
              </p:cNvSpPr>
              <p:nvPr/>
            </p:nvSpPr>
            <p:spPr bwMode="auto">
              <a:xfrm>
                <a:off x="4408" y="1768"/>
                <a:ext cx="6" cy="628"/>
              </a:xfrm>
              <a:prstGeom prst="rect">
                <a:avLst/>
              </a:prstGeom>
              <a:solidFill>
                <a:srgbClr val="80A749"/>
              </a:solidFill>
              <a:ln w="9525">
                <a:noFill/>
                <a:miter lim="800000"/>
                <a:headEnd/>
                <a:tailEnd/>
              </a:ln>
            </p:spPr>
            <p:txBody>
              <a:bodyPr/>
              <a:lstStyle/>
              <a:p>
                <a:endParaRPr lang="de-DE"/>
              </a:p>
            </p:txBody>
          </p:sp>
          <p:sp>
            <p:nvSpPr>
              <p:cNvPr id="258" name="Rectangle 1226"/>
              <p:cNvSpPr>
                <a:spLocks noChangeArrowheads="1"/>
              </p:cNvSpPr>
              <p:nvPr/>
            </p:nvSpPr>
            <p:spPr bwMode="auto">
              <a:xfrm>
                <a:off x="4414" y="1768"/>
                <a:ext cx="6" cy="628"/>
              </a:xfrm>
              <a:prstGeom prst="rect">
                <a:avLst/>
              </a:prstGeom>
              <a:solidFill>
                <a:srgbClr val="769943"/>
              </a:solidFill>
              <a:ln w="9525">
                <a:noFill/>
                <a:miter lim="800000"/>
                <a:headEnd/>
                <a:tailEnd/>
              </a:ln>
            </p:spPr>
            <p:txBody>
              <a:bodyPr/>
              <a:lstStyle/>
              <a:p>
                <a:endParaRPr lang="de-DE"/>
              </a:p>
            </p:txBody>
          </p:sp>
          <p:sp>
            <p:nvSpPr>
              <p:cNvPr id="259" name="Rectangle 1227"/>
              <p:cNvSpPr>
                <a:spLocks noChangeArrowheads="1"/>
              </p:cNvSpPr>
              <p:nvPr/>
            </p:nvSpPr>
            <p:spPr bwMode="auto">
              <a:xfrm>
                <a:off x="4420" y="1768"/>
                <a:ext cx="5" cy="628"/>
              </a:xfrm>
              <a:prstGeom prst="rect">
                <a:avLst/>
              </a:prstGeom>
              <a:solidFill>
                <a:srgbClr val="6C8C3D"/>
              </a:solidFill>
              <a:ln w="9525">
                <a:noFill/>
                <a:miter lim="800000"/>
                <a:headEnd/>
                <a:tailEnd/>
              </a:ln>
            </p:spPr>
            <p:txBody>
              <a:bodyPr/>
              <a:lstStyle/>
              <a:p>
                <a:endParaRPr lang="de-DE"/>
              </a:p>
            </p:txBody>
          </p:sp>
          <p:sp>
            <p:nvSpPr>
              <p:cNvPr id="260" name="Rectangle 1228"/>
              <p:cNvSpPr>
                <a:spLocks noChangeArrowheads="1"/>
              </p:cNvSpPr>
              <p:nvPr/>
            </p:nvSpPr>
            <p:spPr bwMode="auto">
              <a:xfrm>
                <a:off x="4425" y="1768"/>
                <a:ext cx="6" cy="628"/>
              </a:xfrm>
              <a:prstGeom prst="rect">
                <a:avLst/>
              </a:prstGeom>
              <a:solidFill>
                <a:srgbClr val="628038"/>
              </a:solidFill>
              <a:ln w="9525">
                <a:noFill/>
                <a:miter lim="800000"/>
                <a:headEnd/>
                <a:tailEnd/>
              </a:ln>
            </p:spPr>
            <p:txBody>
              <a:bodyPr/>
              <a:lstStyle/>
              <a:p>
                <a:endParaRPr lang="de-DE"/>
              </a:p>
            </p:txBody>
          </p:sp>
          <p:sp>
            <p:nvSpPr>
              <p:cNvPr id="261" name="Rectangle 1229"/>
              <p:cNvSpPr>
                <a:spLocks noChangeArrowheads="1"/>
              </p:cNvSpPr>
              <p:nvPr/>
            </p:nvSpPr>
            <p:spPr bwMode="auto">
              <a:xfrm>
                <a:off x="4431" y="1768"/>
                <a:ext cx="6" cy="628"/>
              </a:xfrm>
              <a:prstGeom prst="rect">
                <a:avLst/>
              </a:prstGeom>
              <a:solidFill>
                <a:srgbClr val="5B7634"/>
              </a:solidFill>
              <a:ln w="9525">
                <a:noFill/>
                <a:miter lim="800000"/>
                <a:headEnd/>
                <a:tailEnd/>
              </a:ln>
            </p:spPr>
            <p:txBody>
              <a:bodyPr/>
              <a:lstStyle/>
              <a:p>
                <a:endParaRPr lang="de-DE"/>
              </a:p>
            </p:txBody>
          </p:sp>
          <p:sp>
            <p:nvSpPr>
              <p:cNvPr id="262" name="Rectangle 1230"/>
              <p:cNvSpPr>
                <a:spLocks noChangeArrowheads="1"/>
              </p:cNvSpPr>
              <p:nvPr/>
            </p:nvSpPr>
            <p:spPr bwMode="auto">
              <a:xfrm>
                <a:off x="4437" y="1768"/>
                <a:ext cx="6" cy="628"/>
              </a:xfrm>
              <a:prstGeom prst="rect">
                <a:avLst/>
              </a:prstGeom>
              <a:solidFill>
                <a:srgbClr val="566F30"/>
              </a:solidFill>
              <a:ln w="9525">
                <a:noFill/>
                <a:miter lim="800000"/>
                <a:headEnd/>
                <a:tailEnd/>
              </a:ln>
            </p:spPr>
            <p:txBody>
              <a:bodyPr/>
              <a:lstStyle/>
              <a:p>
                <a:endParaRPr lang="de-DE"/>
              </a:p>
            </p:txBody>
          </p:sp>
          <p:sp>
            <p:nvSpPr>
              <p:cNvPr id="263" name="Rectangle 1231"/>
              <p:cNvSpPr>
                <a:spLocks noChangeArrowheads="1"/>
              </p:cNvSpPr>
              <p:nvPr/>
            </p:nvSpPr>
            <p:spPr bwMode="auto">
              <a:xfrm>
                <a:off x="4443" y="1768"/>
                <a:ext cx="5" cy="628"/>
              </a:xfrm>
              <a:prstGeom prst="rect">
                <a:avLst/>
              </a:prstGeom>
              <a:solidFill>
                <a:srgbClr val="51692E"/>
              </a:solidFill>
              <a:ln w="9525">
                <a:noFill/>
                <a:miter lim="800000"/>
                <a:headEnd/>
                <a:tailEnd/>
              </a:ln>
            </p:spPr>
            <p:txBody>
              <a:bodyPr/>
              <a:lstStyle/>
              <a:p>
                <a:endParaRPr lang="de-DE"/>
              </a:p>
            </p:txBody>
          </p:sp>
        </p:grpSp>
        <p:sp>
          <p:nvSpPr>
            <p:cNvPr id="59" name="Rectangle 1233"/>
            <p:cNvSpPr>
              <a:spLocks noChangeArrowheads="1"/>
            </p:cNvSpPr>
            <p:nvPr/>
          </p:nvSpPr>
          <p:spPr bwMode="auto">
            <a:xfrm>
              <a:off x="4282" y="1768"/>
              <a:ext cx="166" cy="628"/>
            </a:xfrm>
            <a:prstGeom prst="rect">
              <a:avLst/>
            </a:prstGeom>
            <a:noFill/>
            <a:ln w="9525">
              <a:solidFill>
                <a:srgbClr val="030875"/>
              </a:solidFill>
              <a:miter lim="800000"/>
              <a:headEnd/>
              <a:tailEnd/>
            </a:ln>
          </p:spPr>
          <p:txBody>
            <a:bodyPr/>
            <a:lstStyle/>
            <a:p>
              <a:endParaRPr lang="de-DE"/>
            </a:p>
          </p:txBody>
        </p:sp>
        <p:grpSp>
          <p:nvGrpSpPr>
            <p:cNvPr id="60" name="Group 1262"/>
            <p:cNvGrpSpPr>
              <a:grpSpLocks/>
            </p:cNvGrpSpPr>
            <p:nvPr/>
          </p:nvGrpSpPr>
          <p:grpSpPr bwMode="auto">
            <a:xfrm>
              <a:off x="4564" y="1670"/>
              <a:ext cx="161" cy="697"/>
              <a:chOff x="4564" y="1670"/>
              <a:chExt cx="161" cy="697"/>
            </a:xfrm>
          </p:grpSpPr>
          <p:sp>
            <p:nvSpPr>
              <p:cNvPr id="207" name="Rectangle 1234"/>
              <p:cNvSpPr>
                <a:spLocks noChangeArrowheads="1"/>
              </p:cNvSpPr>
              <p:nvPr/>
            </p:nvSpPr>
            <p:spPr bwMode="auto">
              <a:xfrm>
                <a:off x="4564" y="1670"/>
                <a:ext cx="5" cy="697"/>
              </a:xfrm>
              <a:prstGeom prst="rect">
                <a:avLst/>
              </a:prstGeom>
              <a:solidFill>
                <a:srgbClr val="526A2E"/>
              </a:solidFill>
              <a:ln w="9525">
                <a:noFill/>
                <a:miter lim="800000"/>
                <a:headEnd/>
                <a:tailEnd/>
              </a:ln>
            </p:spPr>
            <p:txBody>
              <a:bodyPr/>
              <a:lstStyle/>
              <a:p>
                <a:endParaRPr lang="de-DE"/>
              </a:p>
            </p:txBody>
          </p:sp>
          <p:sp>
            <p:nvSpPr>
              <p:cNvPr id="208" name="Rectangle 1235"/>
              <p:cNvSpPr>
                <a:spLocks noChangeArrowheads="1"/>
              </p:cNvSpPr>
              <p:nvPr/>
            </p:nvSpPr>
            <p:spPr bwMode="auto">
              <a:xfrm>
                <a:off x="4569" y="1670"/>
                <a:ext cx="6" cy="697"/>
              </a:xfrm>
              <a:prstGeom prst="rect">
                <a:avLst/>
              </a:prstGeom>
              <a:solidFill>
                <a:srgbClr val="566F31"/>
              </a:solidFill>
              <a:ln w="9525">
                <a:noFill/>
                <a:miter lim="800000"/>
                <a:headEnd/>
                <a:tailEnd/>
              </a:ln>
            </p:spPr>
            <p:txBody>
              <a:bodyPr/>
              <a:lstStyle/>
              <a:p>
                <a:endParaRPr lang="de-DE"/>
              </a:p>
            </p:txBody>
          </p:sp>
          <p:sp>
            <p:nvSpPr>
              <p:cNvPr id="209" name="Rectangle 1236"/>
              <p:cNvSpPr>
                <a:spLocks noChangeArrowheads="1"/>
              </p:cNvSpPr>
              <p:nvPr/>
            </p:nvSpPr>
            <p:spPr bwMode="auto">
              <a:xfrm>
                <a:off x="4575" y="1670"/>
                <a:ext cx="6" cy="697"/>
              </a:xfrm>
              <a:prstGeom prst="rect">
                <a:avLst/>
              </a:prstGeom>
              <a:solidFill>
                <a:srgbClr val="5C7734"/>
              </a:solidFill>
              <a:ln w="9525">
                <a:noFill/>
                <a:miter lim="800000"/>
                <a:headEnd/>
                <a:tailEnd/>
              </a:ln>
            </p:spPr>
            <p:txBody>
              <a:bodyPr/>
              <a:lstStyle/>
              <a:p>
                <a:endParaRPr lang="de-DE"/>
              </a:p>
            </p:txBody>
          </p:sp>
          <p:sp>
            <p:nvSpPr>
              <p:cNvPr id="210" name="Rectangle 1237"/>
              <p:cNvSpPr>
                <a:spLocks noChangeArrowheads="1"/>
              </p:cNvSpPr>
              <p:nvPr/>
            </p:nvSpPr>
            <p:spPr bwMode="auto">
              <a:xfrm>
                <a:off x="4581" y="1670"/>
                <a:ext cx="6" cy="697"/>
              </a:xfrm>
              <a:prstGeom prst="rect">
                <a:avLst/>
              </a:prstGeom>
              <a:solidFill>
                <a:srgbClr val="648138"/>
              </a:solidFill>
              <a:ln w="9525">
                <a:noFill/>
                <a:miter lim="800000"/>
                <a:headEnd/>
                <a:tailEnd/>
              </a:ln>
            </p:spPr>
            <p:txBody>
              <a:bodyPr/>
              <a:lstStyle/>
              <a:p>
                <a:endParaRPr lang="de-DE"/>
              </a:p>
            </p:txBody>
          </p:sp>
          <p:sp>
            <p:nvSpPr>
              <p:cNvPr id="211" name="Rectangle 1238"/>
              <p:cNvSpPr>
                <a:spLocks noChangeArrowheads="1"/>
              </p:cNvSpPr>
              <p:nvPr/>
            </p:nvSpPr>
            <p:spPr bwMode="auto">
              <a:xfrm>
                <a:off x="4587" y="1670"/>
                <a:ext cx="5" cy="697"/>
              </a:xfrm>
              <a:prstGeom prst="rect">
                <a:avLst/>
              </a:prstGeom>
              <a:solidFill>
                <a:srgbClr val="6D8E3E"/>
              </a:solidFill>
              <a:ln w="9525">
                <a:noFill/>
                <a:miter lim="800000"/>
                <a:headEnd/>
                <a:tailEnd/>
              </a:ln>
            </p:spPr>
            <p:txBody>
              <a:bodyPr/>
              <a:lstStyle/>
              <a:p>
                <a:endParaRPr lang="de-DE"/>
              </a:p>
            </p:txBody>
          </p:sp>
          <p:sp>
            <p:nvSpPr>
              <p:cNvPr id="212" name="Rectangle 1239"/>
              <p:cNvSpPr>
                <a:spLocks noChangeArrowheads="1"/>
              </p:cNvSpPr>
              <p:nvPr/>
            </p:nvSpPr>
            <p:spPr bwMode="auto">
              <a:xfrm>
                <a:off x="4592" y="1670"/>
                <a:ext cx="6" cy="697"/>
              </a:xfrm>
              <a:prstGeom prst="rect">
                <a:avLst/>
              </a:prstGeom>
              <a:solidFill>
                <a:srgbClr val="789C44"/>
              </a:solidFill>
              <a:ln w="9525">
                <a:noFill/>
                <a:miter lim="800000"/>
                <a:headEnd/>
                <a:tailEnd/>
              </a:ln>
            </p:spPr>
            <p:txBody>
              <a:bodyPr/>
              <a:lstStyle/>
              <a:p>
                <a:endParaRPr lang="de-DE"/>
              </a:p>
            </p:txBody>
          </p:sp>
          <p:sp>
            <p:nvSpPr>
              <p:cNvPr id="213" name="Rectangle 1240"/>
              <p:cNvSpPr>
                <a:spLocks noChangeArrowheads="1"/>
              </p:cNvSpPr>
              <p:nvPr/>
            </p:nvSpPr>
            <p:spPr bwMode="auto">
              <a:xfrm>
                <a:off x="4598" y="1670"/>
                <a:ext cx="6" cy="697"/>
              </a:xfrm>
              <a:prstGeom prst="rect">
                <a:avLst/>
              </a:prstGeom>
              <a:solidFill>
                <a:srgbClr val="83AA4A"/>
              </a:solidFill>
              <a:ln w="9525">
                <a:noFill/>
                <a:miter lim="800000"/>
                <a:headEnd/>
                <a:tailEnd/>
              </a:ln>
            </p:spPr>
            <p:txBody>
              <a:bodyPr/>
              <a:lstStyle/>
              <a:p>
                <a:endParaRPr lang="de-DE"/>
              </a:p>
            </p:txBody>
          </p:sp>
          <p:sp>
            <p:nvSpPr>
              <p:cNvPr id="214" name="Rectangle 1241"/>
              <p:cNvSpPr>
                <a:spLocks noChangeArrowheads="1"/>
              </p:cNvSpPr>
              <p:nvPr/>
            </p:nvSpPr>
            <p:spPr bwMode="auto">
              <a:xfrm>
                <a:off x="4604" y="1670"/>
                <a:ext cx="6" cy="697"/>
              </a:xfrm>
              <a:prstGeom prst="rect">
                <a:avLst/>
              </a:prstGeom>
              <a:solidFill>
                <a:srgbClr val="8EB850"/>
              </a:solidFill>
              <a:ln w="9525">
                <a:noFill/>
                <a:miter lim="800000"/>
                <a:headEnd/>
                <a:tailEnd/>
              </a:ln>
            </p:spPr>
            <p:txBody>
              <a:bodyPr/>
              <a:lstStyle/>
              <a:p>
                <a:endParaRPr lang="de-DE"/>
              </a:p>
            </p:txBody>
          </p:sp>
          <p:sp>
            <p:nvSpPr>
              <p:cNvPr id="215" name="Rectangle 1242"/>
              <p:cNvSpPr>
                <a:spLocks noChangeArrowheads="1"/>
              </p:cNvSpPr>
              <p:nvPr/>
            </p:nvSpPr>
            <p:spPr bwMode="auto">
              <a:xfrm>
                <a:off x="4610" y="1670"/>
                <a:ext cx="5" cy="697"/>
              </a:xfrm>
              <a:prstGeom prst="rect">
                <a:avLst/>
              </a:prstGeom>
              <a:solidFill>
                <a:srgbClr val="97C456"/>
              </a:solidFill>
              <a:ln w="9525">
                <a:noFill/>
                <a:miter lim="800000"/>
                <a:headEnd/>
                <a:tailEnd/>
              </a:ln>
            </p:spPr>
            <p:txBody>
              <a:bodyPr/>
              <a:lstStyle/>
              <a:p>
                <a:endParaRPr lang="de-DE"/>
              </a:p>
            </p:txBody>
          </p:sp>
          <p:sp>
            <p:nvSpPr>
              <p:cNvPr id="216" name="Rectangle 1243"/>
              <p:cNvSpPr>
                <a:spLocks noChangeArrowheads="1"/>
              </p:cNvSpPr>
              <p:nvPr/>
            </p:nvSpPr>
            <p:spPr bwMode="auto">
              <a:xfrm>
                <a:off x="4615" y="1670"/>
                <a:ext cx="6" cy="697"/>
              </a:xfrm>
              <a:prstGeom prst="rect">
                <a:avLst/>
              </a:prstGeom>
              <a:solidFill>
                <a:srgbClr val="9FCE5A"/>
              </a:solidFill>
              <a:ln w="9525">
                <a:noFill/>
                <a:miter lim="800000"/>
                <a:headEnd/>
                <a:tailEnd/>
              </a:ln>
            </p:spPr>
            <p:txBody>
              <a:bodyPr/>
              <a:lstStyle/>
              <a:p>
                <a:endParaRPr lang="de-DE"/>
              </a:p>
            </p:txBody>
          </p:sp>
          <p:sp>
            <p:nvSpPr>
              <p:cNvPr id="217" name="Rectangle 1244"/>
              <p:cNvSpPr>
                <a:spLocks noChangeArrowheads="1"/>
              </p:cNvSpPr>
              <p:nvPr/>
            </p:nvSpPr>
            <p:spPr bwMode="auto">
              <a:xfrm>
                <a:off x="4621" y="1670"/>
                <a:ext cx="6" cy="697"/>
              </a:xfrm>
              <a:prstGeom prst="rect">
                <a:avLst/>
              </a:prstGeom>
              <a:solidFill>
                <a:srgbClr val="A6D75E"/>
              </a:solidFill>
              <a:ln w="9525">
                <a:noFill/>
                <a:miter lim="800000"/>
                <a:headEnd/>
                <a:tailEnd/>
              </a:ln>
            </p:spPr>
            <p:txBody>
              <a:bodyPr/>
              <a:lstStyle/>
              <a:p>
                <a:endParaRPr lang="de-DE"/>
              </a:p>
            </p:txBody>
          </p:sp>
          <p:sp>
            <p:nvSpPr>
              <p:cNvPr id="218" name="Rectangle 1245"/>
              <p:cNvSpPr>
                <a:spLocks noChangeArrowheads="1"/>
              </p:cNvSpPr>
              <p:nvPr/>
            </p:nvSpPr>
            <p:spPr bwMode="auto">
              <a:xfrm>
                <a:off x="4627" y="1670"/>
                <a:ext cx="6" cy="697"/>
              </a:xfrm>
              <a:prstGeom prst="rect">
                <a:avLst/>
              </a:prstGeom>
              <a:solidFill>
                <a:srgbClr val="AADC60"/>
              </a:solidFill>
              <a:ln w="9525">
                <a:noFill/>
                <a:miter lim="800000"/>
                <a:headEnd/>
                <a:tailEnd/>
              </a:ln>
            </p:spPr>
            <p:txBody>
              <a:bodyPr/>
              <a:lstStyle/>
              <a:p>
                <a:endParaRPr lang="de-DE"/>
              </a:p>
            </p:txBody>
          </p:sp>
          <p:sp>
            <p:nvSpPr>
              <p:cNvPr id="219" name="Rectangle 1246"/>
              <p:cNvSpPr>
                <a:spLocks noChangeArrowheads="1"/>
              </p:cNvSpPr>
              <p:nvPr/>
            </p:nvSpPr>
            <p:spPr bwMode="auto">
              <a:xfrm>
                <a:off x="4633" y="1670"/>
                <a:ext cx="5" cy="697"/>
              </a:xfrm>
              <a:prstGeom prst="rect">
                <a:avLst/>
              </a:prstGeom>
              <a:solidFill>
                <a:srgbClr val="ADE062"/>
              </a:solidFill>
              <a:ln w="9525">
                <a:noFill/>
                <a:miter lim="800000"/>
                <a:headEnd/>
                <a:tailEnd/>
              </a:ln>
            </p:spPr>
            <p:txBody>
              <a:bodyPr/>
              <a:lstStyle/>
              <a:p>
                <a:endParaRPr lang="de-DE"/>
              </a:p>
            </p:txBody>
          </p:sp>
          <p:sp>
            <p:nvSpPr>
              <p:cNvPr id="220" name="Rectangle 1247"/>
              <p:cNvSpPr>
                <a:spLocks noChangeArrowheads="1"/>
              </p:cNvSpPr>
              <p:nvPr/>
            </p:nvSpPr>
            <p:spPr bwMode="auto">
              <a:xfrm>
                <a:off x="4638" y="1670"/>
                <a:ext cx="6" cy="697"/>
              </a:xfrm>
              <a:prstGeom prst="rect">
                <a:avLst/>
              </a:prstGeom>
              <a:solidFill>
                <a:srgbClr val="B0E464"/>
              </a:solidFill>
              <a:ln w="9525">
                <a:noFill/>
                <a:miter lim="800000"/>
                <a:headEnd/>
                <a:tailEnd/>
              </a:ln>
            </p:spPr>
            <p:txBody>
              <a:bodyPr/>
              <a:lstStyle/>
              <a:p>
                <a:endParaRPr lang="de-DE"/>
              </a:p>
            </p:txBody>
          </p:sp>
          <p:sp>
            <p:nvSpPr>
              <p:cNvPr id="221" name="Rectangle 1248"/>
              <p:cNvSpPr>
                <a:spLocks noChangeArrowheads="1"/>
              </p:cNvSpPr>
              <p:nvPr/>
            </p:nvSpPr>
            <p:spPr bwMode="auto">
              <a:xfrm>
                <a:off x="4644" y="1670"/>
                <a:ext cx="6" cy="697"/>
              </a:xfrm>
              <a:prstGeom prst="rect">
                <a:avLst/>
              </a:prstGeom>
              <a:solidFill>
                <a:srgbClr val="B0E464"/>
              </a:solidFill>
              <a:ln w="9525">
                <a:noFill/>
                <a:miter lim="800000"/>
                <a:headEnd/>
                <a:tailEnd/>
              </a:ln>
            </p:spPr>
            <p:txBody>
              <a:bodyPr/>
              <a:lstStyle/>
              <a:p>
                <a:endParaRPr lang="de-DE"/>
              </a:p>
            </p:txBody>
          </p:sp>
          <p:sp>
            <p:nvSpPr>
              <p:cNvPr id="222" name="Rectangle 1249"/>
              <p:cNvSpPr>
                <a:spLocks noChangeArrowheads="1"/>
              </p:cNvSpPr>
              <p:nvPr/>
            </p:nvSpPr>
            <p:spPr bwMode="auto">
              <a:xfrm>
                <a:off x="4650" y="1670"/>
                <a:ext cx="6" cy="697"/>
              </a:xfrm>
              <a:prstGeom prst="rect">
                <a:avLst/>
              </a:prstGeom>
              <a:solidFill>
                <a:srgbClr val="ADE062"/>
              </a:solidFill>
              <a:ln w="9525">
                <a:noFill/>
                <a:miter lim="800000"/>
                <a:headEnd/>
                <a:tailEnd/>
              </a:ln>
            </p:spPr>
            <p:txBody>
              <a:bodyPr/>
              <a:lstStyle/>
              <a:p>
                <a:endParaRPr lang="de-DE"/>
              </a:p>
            </p:txBody>
          </p:sp>
          <p:sp>
            <p:nvSpPr>
              <p:cNvPr id="223" name="Rectangle 1250"/>
              <p:cNvSpPr>
                <a:spLocks noChangeArrowheads="1"/>
              </p:cNvSpPr>
              <p:nvPr/>
            </p:nvSpPr>
            <p:spPr bwMode="auto">
              <a:xfrm>
                <a:off x="4656" y="1670"/>
                <a:ext cx="6" cy="697"/>
              </a:xfrm>
              <a:prstGeom prst="rect">
                <a:avLst/>
              </a:prstGeom>
              <a:solidFill>
                <a:srgbClr val="AADC60"/>
              </a:solidFill>
              <a:ln w="9525">
                <a:noFill/>
                <a:miter lim="800000"/>
                <a:headEnd/>
                <a:tailEnd/>
              </a:ln>
            </p:spPr>
            <p:txBody>
              <a:bodyPr/>
              <a:lstStyle/>
              <a:p>
                <a:endParaRPr lang="de-DE"/>
              </a:p>
            </p:txBody>
          </p:sp>
          <p:sp>
            <p:nvSpPr>
              <p:cNvPr id="224" name="Rectangle 1251"/>
              <p:cNvSpPr>
                <a:spLocks noChangeArrowheads="1"/>
              </p:cNvSpPr>
              <p:nvPr/>
            </p:nvSpPr>
            <p:spPr bwMode="auto">
              <a:xfrm>
                <a:off x="4662" y="1670"/>
                <a:ext cx="5" cy="697"/>
              </a:xfrm>
              <a:prstGeom prst="rect">
                <a:avLst/>
              </a:prstGeom>
              <a:solidFill>
                <a:srgbClr val="A5D65E"/>
              </a:solidFill>
              <a:ln w="9525">
                <a:noFill/>
                <a:miter lim="800000"/>
                <a:headEnd/>
                <a:tailEnd/>
              </a:ln>
            </p:spPr>
            <p:txBody>
              <a:bodyPr/>
              <a:lstStyle/>
              <a:p>
                <a:endParaRPr lang="de-DE"/>
              </a:p>
            </p:txBody>
          </p:sp>
          <p:sp>
            <p:nvSpPr>
              <p:cNvPr id="225" name="Rectangle 1252"/>
              <p:cNvSpPr>
                <a:spLocks noChangeArrowheads="1"/>
              </p:cNvSpPr>
              <p:nvPr/>
            </p:nvSpPr>
            <p:spPr bwMode="auto">
              <a:xfrm>
                <a:off x="4667" y="1670"/>
                <a:ext cx="6" cy="697"/>
              </a:xfrm>
              <a:prstGeom prst="rect">
                <a:avLst/>
              </a:prstGeom>
              <a:solidFill>
                <a:srgbClr val="9FCE5A"/>
              </a:solidFill>
              <a:ln w="9525">
                <a:noFill/>
                <a:miter lim="800000"/>
                <a:headEnd/>
                <a:tailEnd/>
              </a:ln>
            </p:spPr>
            <p:txBody>
              <a:bodyPr/>
              <a:lstStyle/>
              <a:p>
                <a:endParaRPr lang="de-DE"/>
              </a:p>
            </p:txBody>
          </p:sp>
          <p:sp>
            <p:nvSpPr>
              <p:cNvPr id="226" name="Rectangle 1253"/>
              <p:cNvSpPr>
                <a:spLocks noChangeArrowheads="1"/>
              </p:cNvSpPr>
              <p:nvPr/>
            </p:nvSpPr>
            <p:spPr bwMode="auto">
              <a:xfrm>
                <a:off x="4673" y="1670"/>
                <a:ext cx="6" cy="697"/>
              </a:xfrm>
              <a:prstGeom prst="rect">
                <a:avLst/>
              </a:prstGeom>
              <a:solidFill>
                <a:srgbClr val="97C456"/>
              </a:solidFill>
              <a:ln w="9525">
                <a:noFill/>
                <a:miter lim="800000"/>
                <a:headEnd/>
                <a:tailEnd/>
              </a:ln>
            </p:spPr>
            <p:txBody>
              <a:bodyPr/>
              <a:lstStyle/>
              <a:p>
                <a:endParaRPr lang="de-DE"/>
              </a:p>
            </p:txBody>
          </p:sp>
          <p:sp>
            <p:nvSpPr>
              <p:cNvPr id="227" name="Rectangle 1254"/>
              <p:cNvSpPr>
                <a:spLocks noChangeArrowheads="1"/>
              </p:cNvSpPr>
              <p:nvPr/>
            </p:nvSpPr>
            <p:spPr bwMode="auto">
              <a:xfrm>
                <a:off x="4679" y="1670"/>
                <a:ext cx="6" cy="697"/>
              </a:xfrm>
              <a:prstGeom prst="rect">
                <a:avLst/>
              </a:prstGeom>
              <a:solidFill>
                <a:srgbClr val="8EB850"/>
              </a:solidFill>
              <a:ln w="9525">
                <a:noFill/>
                <a:miter lim="800000"/>
                <a:headEnd/>
                <a:tailEnd/>
              </a:ln>
            </p:spPr>
            <p:txBody>
              <a:bodyPr/>
              <a:lstStyle/>
              <a:p>
                <a:endParaRPr lang="de-DE"/>
              </a:p>
            </p:txBody>
          </p:sp>
          <p:sp>
            <p:nvSpPr>
              <p:cNvPr id="228" name="Rectangle 1255"/>
              <p:cNvSpPr>
                <a:spLocks noChangeArrowheads="1"/>
              </p:cNvSpPr>
              <p:nvPr/>
            </p:nvSpPr>
            <p:spPr bwMode="auto">
              <a:xfrm>
                <a:off x="4685" y="1670"/>
                <a:ext cx="5" cy="697"/>
              </a:xfrm>
              <a:prstGeom prst="rect">
                <a:avLst/>
              </a:prstGeom>
              <a:solidFill>
                <a:srgbClr val="83AA4A"/>
              </a:solidFill>
              <a:ln w="9525">
                <a:noFill/>
                <a:miter lim="800000"/>
                <a:headEnd/>
                <a:tailEnd/>
              </a:ln>
            </p:spPr>
            <p:txBody>
              <a:bodyPr/>
              <a:lstStyle/>
              <a:p>
                <a:endParaRPr lang="de-DE"/>
              </a:p>
            </p:txBody>
          </p:sp>
          <p:sp>
            <p:nvSpPr>
              <p:cNvPr id="229" name="Rectangle 1256"/>
              <p:cNvSpPr>
                <a:spLocks noChangeArrowheads="1"/>
              </p:cNvSpPr>
              <p:nvPr/>
            </p:nvSpPr>
            <p:spPr bwMode="auto">
              <a:xfrm>
                <a:off x="4690" y="1670"/>
                <a:ext cx="6" cy="697"/>
              </a:xfrm>
              <a:prstGeom prst="rect">
                <a:avLst/>
              </a:prstGeom>
              <a:solidFill>
                <a:srgbClr val="789C44"/>
              </a:solidFill>
              <a:ln w="9525">
                <a:noFill/>
                <a:miter lim="800000"/>
                <a:headEnd/>
                <a:tailEnd/>
              </a:ln>
            </p:spPr>
            <p:txBody>
              <a:bodyPr/>
              <a:lstStyle/>
              <a:p>
                <a:endParaRPr lang="de-DE"/>
              </a:p>
            </p:txBody>
          </p:sp>
          <p:sp>
            <p:nvSpPr>
              <p:cNvPr id="230" name="Rectangle 1257"/>
              <p:cNvSpPr>
                <a:spLocks noChangeArrowheads="1"/>
              </p:cNvSpPr>
              <p:nvPr/>
            </p:nvSpPr>
            <p:spPr bwMode="auto">
              <a:xfrm>
                <a:off x="4696" y="1670"/>
                <a:ext cx="6" cy="697"/>
              </a:xfrm>
              <a:prstGeom prst="rect">
                <a:avLst/>
              </a:prstGeom>
              <a:solidFill>
                <a:srgbClr val="6D8E3E"/>
              </a:solidFill>
              <a:ln w="9525">
                <a:noFill/>
                <a:miter lim="800000"/>
                <a:headEnd/>
                <a:tailEnd/>
              </a:ln>
            </p:spPr>
            <p:txBody>
              <a:bodyPr/>
              <a:lstStyle/>
              <a:p>
                <a:endParaRPr lang="de-DE"/>
              </a:p>
            </p:txBody>
          </p:sp>
          <p:sp>
            <p:nvSpPr>
              <p:cNvPr id="231" name="Rectangle 1258"/>
              <p:cNvSpPr>
                <a:spLocks noChangeArrowheads="1"/>
              </p:cNvSpPr>
              <p:nvPr/>
            </p:nvSpPr>
            <p:spPr bwMode="auto">
              <a:xfrm>
                <a:off x="4702" y="1670"/>
                <a:ext cx="6" cy="697"/>
              </a:xfrm>
              <a:prstGeom prst="rect">
                <a:avLst/>
              </a:prstGeom>
              <a:solidFill>
                <a:srgbClr val="638138"/>
              </a:solidFill>
              <a:ln w="9525">
                <a:noFill/>
                <a:miter lim="800000"/>
                <a:headEnd/>
                <a:tailEnd/>
              </a:ln>
            </p:spPr>
            <p:txBody>
              <a:bodyPr/>
              <a:lstStyle/>
              <a:p>
                <a:endParaRPr lang="de-DE"/>
              </a:p>
            </p:txBody>
          </p:sp>
          <p:sp>
            <p:nvSpPr>
              <p:cNvPr id="232" name="Rectangle 1259"/>
              <p:cNvSpPr>
                <a:spLocks noChangeArrowheads="1"/>
              </p:cNvSpPr>
              <p:nvPr/>
            </p:nvSpPr>
            <p:spPr bwMode="auto">
              <a:xfrm>
                <a:off x="4708" y="1670"/>
                <a:ext cx="5" cy="697"/>
              </a:xfrm>
              <a:prstGeom prst="rect">
                <a:avLst/>
              </a:prstGeom>
              <a:solidFill>
                <a:srgbClr val="5C7734"/>
              </a:solidFill>
              <a:ln w="9525">
                <a:noFill/>
                <a:miter lim="800000"/>
                <a:headEnd/>
                <a:tailEnd/>
              </a:ln>
            </p:spPr>
            <p:txBody>
              <a:bodyPr/>
              <a:lstStyle/>
              <a:p>
                <a:endParaRPr lang="de-DE"/>
              </a:p>
            </p:txBody>
          </p:sp>
          <p:sp>
            <p:nvSpPr>
              <p:cNvPr id="233" name="Rectangle 1260"/>
              <p:cNvSpPr>
                <a:spLocks noChangeArrowheads="1"/>
              </p:cNvSpPr>
              <p:nvPr/>
            </p:nvSpPr>
            <p:spPr bwMode="auto">
              <a:xfrm>
                <a:off x="4713" y="1670"/>
                <a:ext cx="6" cy="697"/>
              </a:xfrm>
              <a:prstGeom prst="rect">
                <a:avLst/>
              </a:prstGeom>
              <a:solidFill>
                <a:srgbClr val="566F31"/>
              </a:solidFill>
              <a:ln w="9525">
                <a:noFill/>
                <a:miter lim="800000"/>
                <a:headEnd/>
                <a:tailEnd/>
              </a:ln>
            </p:spPr>
            <p:txBody>
              <a:bodyPr/>
              <a:lstStyle/>
              <a:p>
                <a:endParaRPr lang="de-DE"/>
              </a:p>
            </p:txBody>
          </p:sp>
          <p:sp>
            <p:nvSpPr>
              <p:cNvPr id="234" name="Rectangle 1261"/>
              <p:cNvSpPr>
                <a:spLocks noChangeArrowheads="1"/>
              </p:cNvSpPr>
              <p:nvPr/>
            </p:nvSpPr>
            <p:spPr bwMode="auto">
              <a:xfrm>
                <a:off x="4719" y="1670"/>
                <a:ext cx="6" cy="697"/>
              </a:xfrm>
              <a:prstGeom prst="rect">
                <a:avLst/>
              </a:prstGeom>
              <a:solidFill>
                <a:srgbClr val="51692E"/>
              </a:solidFill>
              <a:ln w="9525">
                <a:noFill/>
                <a:miter lim="800000"/>
                <a:headEnd/>
                <a:tailEnd/>
              </a:ln>
            </p:spPr>
            <p:txBody>
              <a:bodyPr/>
              <a:lstStyle/>
              <a:p>
                <a:endParaRPr lang="de-DE"/>
              </a:p>
            </p:txBody>
          </p:sp>
        </p:grpSp>
        <p:sp>
          <p:nvSpPr>
            <p:cNvPr id="61" name="Rectangle 1263"/>
            <p:cNvSpPr>
              <a:spLocks noChangeArrowheads="1"/>
            </p:cNvSpPr>
            <p:nvPr/>
          </p:nvSpPr>
          <p:spPr bwMode="auto">
            <a:xfrm>
              <a:off x="4564" y="1670"/>
              <a:ext cx="161" cy="697"/>
            </a:xfrm>
            <a:prstGeom prst="rect">
              <a:avLst/>
            </a:prstGeom>
            <a:noFill/>
            <a:ln w="9525">
              <a:solidFill>
                <a:srgbClr val="030875"/>
              </a:solidFill>
              <a:miter lim="800000"/>
              <a:headEnd/>
              <a:tailEnd/>
            </a:ln>
          </p:spPr>
          <p:txBody>
            <a:bodyPr/>
            <a:lstStyle/>
            <a:p>
              <a:endParaRPr lang="de-DE"/>
            </a:p>
          </p:txBody>
        </p:sp>
        <p:grpSp>
          <p:nvGrpSpPr>
            <p:cNvPr id="62" name="Group 1293"/>
            <p:cNvGrpSpPr>
              <a:grpSpLocks/>
            </p:cNvGrpSpPr>
            <p:nvPr/>
          </p:nvGrpSpPr>
          <p:grpSpPr bwMode="auto">
            <a:xfrm>
              <a:off x="4840" y="1572"/>
              <a:ext cx="167" cy="761"/>
              <a:chOff x="4840" y="1572"/>
              <a:chExt cx="167" cy="761"/>
            </a:xfrm>
          </p:grpSpPr>
          <p:sp>
            <p:nvSpPr>
              <p:cNvPr id="178" name="Rectangle 1264"/>
              <p:cNvSpPr>
                <a:spLocks noChangeArrowheads="1"/>
              </p:cNvSpPr>
              <p:nvPr/>
            </p:nvSpPr>
            <p:spPr bwMode="auto">
              <a:xfrm>
                <a:off x="4840" y="1572"/>
                <a:ext cx="6" cy="761"/>
              </a:xfrm>
              <a:prstGeom prst="rect">
                <a:avLst/>
              </a:prstGeom>
              <a:solidFill>
                <a:srgbClr val="526A2E"/>
              </a:solidFill>
              <a:ln w="9525">
                <a:noFill/>
                <a:miter lim="800000"/>
                <a:headEnd/>
                <a:tailEnd/>
              </a:ln>
            </p:spPr>
            <p:txBody>
              <a:bodyPr/>
              <a:lstStyle/>
              <a:p>
                <a:endParaRPr lang="de-DE"/>
              </a:p>
            </p:txBody>
          </p:sp>
          <p:sp>
            <p:nvSpPr>
              <p:cNvPr id="179" name="Rectangle 1265"/>
              <p:cNvSpPr>
                <a:spLocks noChangeArrowheads="1"/>
              </p:cNvSpPr>
              <p:nvPr/>
            </p:nvSpPr>
            <p:spPr bwMode="auto">
              <a:xfrm>
                <a:off x="4846" y="1572"/>
                <a:ext cx="6" cy="761"/>
              </a:xfrm>
              <a:prstGeom prst="rect">
                <a:avLst/>
              </a:prstGeom>
              <a:solidFill>
                <a:srgbClr val="566F30"/>
              </a:solidFill>
              <a:ln w="9525">
                <a:noFill/>
                <a:miter lim="800000"/>
                <a:headEnd/>
                <a:tailEnd/>
              </a:ln>
            </p:spPr>
            <p:txBody>
              <a:bodyPr/>
              <a:lstStyle/>
              <a:p>
                <a:endParaRPr lang="de-DE"/>
              </a:p>
            </p:txBody>
          </p:sp>
          <p:sp>
            <p:nvSpPr>
              <p:cNvPr id="180" name="Rectangle 1266"/>
              <p:cNvSpPr>
                <a:spLocks noChangeArrowheads="1"/>
              </p:cNvSpPr>
              <p:nvPr/>
            </p:nvSpPr>
            <p:spPr bwMode="auto">
              <a:xfrm>
                <a:off x="4852" y="1572"/>
                <a:ext cx="5" cy="761"/>
              </a:xfrm>
              <a:prstGeom prst="rect">
                <a:avLst/>
              </a:prstGeom>
              <a:solidFill>
                <a:srgbClr val="5B7634"/>
              </a:solidFill>
              <a:ln w="9525">
                <a:noFill/>
                <a:miter lim="800000"/>
                <a:headEnd/>
                <a:tailEnd/>
              </a:ln>
            </p:spPr>
            <p:txBody>
              <a:bodyPr/>
              <a:lstStyle/>
              <a:p>
                <a:endParaRPr lang="de-DE"/>
              </a:p>
            </p:txBody>
          </p:sp>
          <p:sp>
            <p:nvSpPr>
              <p:cNvPr id="181" name="Rectangle 1267"/>
              <p:cNvSpPr>
                <a:spLocks noChangeArrowheads="1"/>
              </p:cNvSpPr>
              <p:nvPr/>
            </p:nvSpPr>
            <p:spPr bwMode="auto">
              <a:xfrm>
                <a:off x="4857" y="1572"/>
                <a:ext cx="6" cy="761"/>
              </a:xfrm>
              <a:prstGeom prst="rect">
                <a:avLst/>
              </a:prstGeom>
              <a:solidFill>
                <a:srgbClr val="628038"/>
              </a:solidFill>
              <a:ln w="9525">
                <a:noFill/>
                <a:miter lim="800000"/>
                <a:headEnd/>
                <a:tailEnd/>
              </a:ln>
            </p:spPr>
            <p:txBody>
              <a:bodyPr/>
              <a:lstStyle/>
              <a:p>
                <a:endParaRPr lang="de-DE"/>
              </a:p>
            </p:txBody>
          </p:sp>
          <p:sp>
            <p:nvSpPr>
              <p:cNvPr id="182" name="Rectangle 1268"/>
              <p:cNvSpPr>
                <a:spLocks noChangeArrowheads="1"/>
              </p:cNvSpPr>
              <p:nvPr/>
            </p:nvSpPr>
            <p:spPr bwMode="auto">
              <a:xfrm>
                <a:off x="4863" y="1572"/>
                <a:ext cx="6" cy="761"/>
              </a:xfrm>
              <a:prstGeom prst="rect">
                <a:avLst/>
              </a:prstGeom>
              <a:solidFill>
                <a:srgbClr val="6C8C3D"/>
              </a:solidFill>
              <a:ln w="9525">
                <a:noFill/>
                <a:miter lim="800000"/>
                <a:headEnd/>
                <a:tailEnd/>
              </a:ln>
            </p:spPr>
            <p:txBody>
              <a:bodyPr/>
              <a:lstStyle/>
              <a:p>
                <a:endParaRPr lang="de-DE"/>
              </a:p>
            </p:txBody>
          </p:sp>
          <p:sp>
            <p:nvSpPr>
              <p:cNvPr id="183" name="Rectangle 1269"/>
              <p:cNvSpPr>
                <a:spLocks noChangeArrowheads="1"/>
              </p:cNvSpPr>
              <p:nvPr/>
            </p:nvSpPr>
            <p:spPr bwMode="auto">
              <a:xfrm>
                <a:off x="4869" y="1572"/>
                <a:ext cx="6" cy="761"/>
              </a:xfrm>
              <a:prstGeom prst="rect">
                <a:avLst/>
              </a:prstGeom>
              <a:solidFill>
                <a:srgbClr val="769943"/>
              </a:solidFill>
              <a:ln w="9525">
                <a:noFill/>
                <a:miter lim="800000"/>
                <a:headEnd/>
                <a:tailEnd/>
              </a:ln>
            </p:spPr>
            <p:txBody>
              <a:bodyPr/>
              <a:lstStyle/>
              <a:p>
                <a:endParaRPr lang="de-DE"/>
              </a:p>
            </p:txBody>
          </p:sp>
          <p:sp>
            <p:nvSpPr>
              <p:cNvPr id="184" name="Rectangle 1270"/>
              <p:cNvSpPr>
                <a:spLocks noChangeArrowheads="1"/>
              </p:cNvSpPr>
              <p:nvPr/>
            </p:nvSpPr>
            <p:spPr bwMode="auto">
              <a:xfrm>
                <a:off x="4875" y="1572"/>
                <a:ext cx="5" cy="761"/>
              </a:xfrm>
              <a:prstGeom prst="rect">
                <a:avLst/>
              </a:prstGeom>
              <a:solidFill>
                <a:srgbClr val="80A749"/>
              </a:solidFill>
              <a:ln w="9525">
                <a:noFill/>
                <a:miter lim="800000"/>
                <a:headEnd/>
                <a:tailEnd/>
              </a:ln>
            </p:spPr>
            <p:txBody>
              <a:bodyPr/>
              <a:lstStyle/>
              <a:p>
                <a:endParaRPr lang="de-DE"/>
              </a:p>
            </p:txBody>
          </p:sp>
          <p:sp>
            <p:nvSpPr>
              <p:cNvPr id="185" name="Rectangle 1271"/>
              <p:cNvSpPr>
                <a:spLocks noChangeArrowheads="1"/>
              </p:cNvSpPr>
              <p:nvPr/>
            </p:nvSpPr>
            <p:spPr bwMode="auto">
              <a:xfrm>
                <a:off x="4880" y="1572"/>
                <a:ext cx="6" cy="761"/>
              </a:xfrm>
              <a:prstGeom prst="rect">
                <a:avLst/>
              </a:prstGeom>
              <a:solidFill>
                <a:srgbClr val="8BB44F"/>
              </a:solidFill>
              <a:ln w="9525">
                <a:noFill/>
                <a:miter lim="800000"/>
                <a:headEnd/>
                <a:tailEnd/>
              </a:ln>
            </p:spPr>
            <p:txBody>
              <a:bodyPr/>
              <a:lstStyle/>
              <a:p>
                <a:endParaRPr lang="de-DE"/>
              </a:p>
            </p:txBody>
          </p:sp>
          <p:sp>
            <p:nvSpPr>
              <p:cNvPr id="186" name="Rectangle 1272"/>
              <p:cNvSpPr>
                <a:spLocks noChangeArrowheads="1"/>
              </p:cNvSpPr>
              <p:nvPr/>
            </p:nvSpPr>
            <p:spPr bwMode="auto">
              <a:xfrm>
                <a:off x="4886" y="1572"/>
                <a:ext cx="6" cy="761"/>
              </a:xfrm>
              <a:prstGeom prst="rect">
                <a:avLst/>
              </a:prstGeom>
              <a:solidFill>
                <a:srgbClr val="95C154"/>
              </a:solidFill>
              <a:ln w="9525">
                <a:noFill/>
                <a:miter lim="800000"/>
                <a:headEnd/>
                <a:tailEnd/>
              </a:ln>
            </p:spPr>
            <p:txBody>
              <a:bodyPr/>
              <a:lstStyle/>
              <a:p>
                <a:endParaRPr lang="de-DE"/>
              </a:p>
            </p:txBody>
          </p:sp>
          <p:sp>
            <p:nvSpPr>
              <p:cNvPr id="187" name="Rectangle 1273"/>
              <p:cNvSpPr>
                <a:spLocks noChangeArrowheads="1"/>
              </p:cNvSpPr>
              <p:nvPr/>
            </p:nvSpPr>
            <p:spPr bwMode="auto">
              <a:xfrm>
                <a:off x="4892" y="1572"/>
                <a:ext cx="6" cy="761"/>
              </a:xfrm>
              <a:prstGeom prst="rect">
                <a:avLst/>
              </a:prstGeom>
              <a:solidFill>
                <a:srgbClr val="9DCB59"/>
              </a:solidFill>
              <a:ln w="9525">
                <a:noFill/>
                <a:miter lim="800000"/>
                <a:headEnd/>
                <a:tailEnd/>
              </a:ln>
            </p:spPr>
            <p:txBody>
              <a:bodyPr/>
              <a:lstStyle/>
              <a:p>
                <a:endParaRPr lang="de-DE"/>
              </a:p>
            </p:txBody>
          </p:sp>
          <p:sp>
            <p:nvSpPr>
              <p:cNvPr id="188" name="Rectangle 1274"/>
              <p:cNvSpPr>
                <a:spLocks noChangeArrowheads="1"/>
              </p:cNvSpPr>
              <p:nvPr/>
            </p:nvSpPr>
            <p:spPr bwMode="auto">
              <a:xfrm>
                <a:off x="4898" y="1572"/>
                <a:ext cx="5" cy="761"/>
              </a:xfrm>
              <a:prstGeom prst="rect">
                <a:avLst/>
              </a:prstGeom>
              <a:solidFill>
                <a:srgbClr val="A3D45D"/>
              </a:solidFill>
              <a:ln w="9525">
                <a:noFill/>
                <a:miter lim="800000"/>
                <a:headEnd/>
                <a:tailEnd/>
              </a:ln>
            </p:spPr>
            <p:txBody>
              <a:bodyPr/>
              <a:lstStyle/>
              <a:p>
                <a:endParaRPr lang="de-DE"/>
              </a:p>
            </p:txBody>
          </p:sp>
          <p:sp>
            <p:nvSpPr>
              <p:cNvPr id="189" name="Rectangle 1275"/>
              <p:cNvSpPr>
                <a:spLocks noChangeArrowheads="1"/>
              </p:cNvSpPr>
              <p:nvPr/>
            </p:nvSpPr>
            <p:spPr bwMode="auto">
              <a:xfrm>
                <a:off x="4903" y="1572"/>
                <a:ext cx="6" cy="761"/>
              </a:xfrm>
              <a:prstGeom prst="rect">
                <a:avLst/>
              </a:prstGeom>
              <a:solidFill>
                <a:srgbClr val="A8DA5F"/>
              </a:solidFill>
              <a:ln w="9525">
                <a:noFill/>
                <a:miter lim="800000"/>
                <a:headEnd/>
                <a:tailEnd/>
              </a:ln>
            </p:spPr>
            <p:txBody>
              <a:bodyPr/>
              <a:lstStyle/>
              <a:p>
                <a:endParaRPr lang="de-DE"/>
              </a:p>
            </p:txBody>
          </p:sp>
          <p:sp>
            <p:nvSpPr>
              <p:cNvPr id="190" name="Rectangle 1276"/>
              <p:cNvSpPr>
                <a:spLocks noChangeArrowheads="1"/>
              </p:cNvSpPr>
              <p:nvPr/>
            </p:nvSpPr>
            <p:spPr bwMode="auto">
              <a:xfrm>
                <a:off x="4909" y="1572"/>
                <a:ext cx="6" cy="761"/>
              </a:xfrm>
              <a:prstGeom prst="rect">
                <a:avLst/>
              </a:prstGeom>
              <a:solidFill>
                <a:srgbClr val="ACDF61"/>
              </a:solidFill>
              <a:ln w="9525">
                <a:noFill/>
                <a:miter lim="800000"/>
                <a:headEnd/>
                <a:tailEnd/>
              </a:ln>
            </p:spPr>
            <p:txBody>
              <a:bodyPr/>
              <a:lstStyle/>
              <a:p>
                <a:endParaRPr lang="de-DE"/>
              </a:p>
            </p:txBody>
          </p:sp>
          <p:sp>
            <p:nvSpPr>
              <p:cNvPr id="191" name="Rectangle 1277"/>
              <p:cNvSpPr>
                <a:spLocks noChangeArrowheads="1"/>
              </p:cNvSpPr>
              <p:nvPr/>
            </p:nvSpPr>
            <p:spPr bwMode="auto">
              <a:xfrm>
                <a:off x="4915" y="1572"/>
                <a:ext cx="6" cy="761"/>
              </a:xfrm>
              <a:prstGeom prst="rect">
                <a:avLst/>
              </a:prstGeom>
              <a:solidFill>
                <a:srgbClr val="AEE263"/>
              </a:solidFill>
              <a:ln w="9525">
                <a:noFill/>
                <a:miter lim="800000"/>
                <a:headEnd/>
                <a:tailEnd/>
              </a:ln>
            </p:spPr>
            <p:txBody>
              <a:bodyPr/>
              <a:lstStyle/>
              <a:p>
                <a:endParaRPr lang="de-DE"/>
              </a:p>
            </p:txBody>
          </p:sp>
          <p:sp>
            <p:nvSpPr>
              <p:cNvPr id="192" name="Rectangle 1278"/>
              <p:cNvSpPr>
                <a:spLocks noChangeArrowheads="1"/>
              </p:cNvSpPr>
              <p:nvPr/>
            </p:nvSpPr>
            <p:spPr bwMode="auto">
              <a:xfrm>
                <a:off x="4921" y="1572"/>
                <a:ext cx="5" cy="761"/>
              </a:xfrm>
              <a:prstGeom prst="rect">
                <a:avLst/>
              </a:prstGeom>
              <a:solidFill>
                <a:srgbClr val="B0E464"/>
              </a:solidFill>
              <a:ln w="9525">
                <a:noFill/>
                <a:miter lim="800000"/>
                <a:headEnd/>
                <a:tailEnd/>
              </a:ln>
            </p:spPr>
            <p:txBody>
              <a:bodyPr/>
              <a:lstStyle/>
              <a:p>
                <a:endParaRPr lang="de-DE"/>
              </a:p>
            </p:txBody>
          </p:sp>
          <p:sp>
            <p:nvSpPr>
              <p:cNvPr id="193" name="Rectangle 1279"/>
              <p:cNvSpPr>
                <a:spLocks noChangeArrowheads="1"/>
              </p:cNvSpPr>
              <p:nvPr/>
            </p:nvSpPr>
            <p:spPr bwMode="auto">
              <a:xfrm>
                <a:off x="4926" y="1572"/>
                <a:ext cx="6" cy="761"/>
              </a:xfrm>
              <a:prstGeom prst="rect">
                <a:avLst/>
              </a:prstGeom>
              <a:solidFill>
                <a:srgbClr val="B0E464"/>
              </a:solidFill>
              <a:ln w="9525">
                <a:noFill/>
                <a:miter lim="800000"/>
                <a:headEnd/>
                <a:tailEnd/>
              </a:ln>
            </p:spPr>
            <p:txBody>
              <a:bodyPr/>
              <a:lstStyle/>
              <a:p>
                <a:endParaRPr lang="de-DE"/>
              </a:p>
            </p:txBody>
          </p:sp>
          <p:sp>
            <p:nvSpPr>
              <p:cNvPr id="194" name="Rectangle 1280"/>
              <p:cNvSpPr>
                <a:spLocks noChangeArrowheads="1"/>
              </p:cNvSpPr>
              <p:nvPr/>
            </p:nvSpPr>
            <p:spPr bwMode="auto">
              <a:xfrm>
                <a:off x="4932" y="1572"/>
                <a:ext cx="6" cy="761"/>
              </a:xfrm>
              <a:prstGeom prst="rect">
                <a:avLst/>
              </a:prstGeom>
              <a:solidFill>
                <a:srgbClr val="ACDF61"/>
              </a:solidFill>
              <a:ln w="9525">
                <a:noFill/>
                <a:miter lim="800000"/>
                <a:headEnd/>
                <a:tailEnd/>
              </a:ln>
            </p:spPr>
            <p:txBody>
              <a:bodyPr/>
              <a:lstStyle/>
              <a:p>
                <a:endParaRPr lang="de-DE"/>
              </a:p>
            </p:txBody>
          </p:sp>
          <p:sp>
            <p:nvSpPr>
              <p:cNvPr id="195" name="Rectangle 1281"/>
              <p:cNvSpPr>
                <a:spLocks noChangeArrowheads="1"/>
              </p:cNvSpPr>
              <p:nvPr/>
            </p:nvSpPr>
            <p:spPr bwMode="auto">
              <a:xfrm>
                <a:off x="4938" y="1572"/>
                <a:ext cx="6" cy="761"/>
              </a:xfrm>
              <a:prstGeom prst="rect">
                <a:avLst/>
              </a:prstGeom>
              <a:solidFill>
                <a:srgbClr val="A8DA5F"/>
              </a:solidFill>
              <a:ln w="9525">
                <a:noFill/>
                <a:miter lim="800000"/>
                <a:headEnd/>
                <a:tailEnd/>
              </a:ln>
            </p:spPr>
            <p:txBody>
              <a:bodyPr/>
              <a:lstStyle/>
              <a:p>
                <a:endParaRPr lang="de-DE"/>
              </a:p>
            </p:txBody>
          </p:sp>
          <p:sp>
            <p:nvSpPr>
              <p:cNvPr id="196" name="Rectangle 1282"/>
              <p:cNvSpPr>
                <a:spLocks noChangeArrowheads="1"/>
              </p:cNvSpPr>
              <p:nvPr/>
            </p:nvSpPr>
            <p:spPr bwMode="auto">
              <a:xfrm>
                <a:off x="4944" y="1572"/>
                <a:ext cx="5" cy="761"/>
              </a:xfrm>
              <a:prstGeom prst="rect">
                <a:avLst/>
              </a:prstGeom>
              <a:solidFill>
                <a:srgbClr val="A3D45D"/>
              </a:solidFill>
              <a:ln w="9525">
                <a:noFill/>
                <a:miter lim="800000"/>
                <a:headEnd/>
                <a:tailEnd/>
              </a:ln>
            </p:spPr>
            <p:txBody>
              <a:bodyPr/>
              <a:lstStyle/>
              <a:p>
                <a:endParaRPr lang="de-DE"/>
              </a:p>
            </p:txBody>
          </p:sp>
          <p:sp>
            <p:nvSpPr>
              <p:cNvPr id="197" name="Rectangle 1283"/>
              <p:cNvSpPr>
                <a:spLocks noChangeArrowheads="1"/>
              </p:cNvSpPr>
              <p:nvPr/>
            </p:nvSpPr>
            <p:spPr bwMode="auto">
              <a:xfrm>
                <a:off x="4949" y="1572"/>
                <a:ext cx="6" cy="761"/>
              </a:xfrm>
              <a:prstGeom prst="rect">
                <a:avLst/>
              </a:prstGeom>
              <a:solidFill>
                <a:srgbClr val="9DCB59"/>
              </a:solidFill>
              <a:ln w="9525">
                <a:noFill/>
                <a:miter lim="800000"/>
                <a:headEnd/>
                <a:tailEnd/>
              </a:ln>
            </p:spPr>
            <p:txBody>
              <a:bodyPr/>
              <a:lstStyle/>
              <a:p>
                <a:endParaRPr lang="de-DE"/>
              </a:p>
            </p:txBody>
          </p:sp>
          <p:sp>
            <p:nvSpPr>
              <p:cNvPr id="198" name="Rectangle 1284"/>
              <p:cNvSpPr>
                <a:spLocks noChangeArrowheads="1"/>
              </p:cNvSpPr>
              <p:nvPr/>
            </p:nvSpPr>
            <p:spPr bwMode="auto">
              <a:xfrm>
                <a:off x="4955" y="1572"/>
                <a:ext cx="6" cy="761"/>
              </a:xfrm>
              <a:prstGeom prst="rect">
                <a:avLst/>
              </a:prstGeom>
              <a:solidFill>
                <a:srgbClr val="95C154"/>
              </a:solidFill>
              <a:ln w="9525">
                <a:noFill/>
                <a:miter lim="800000"/>
                <a:headEnd/>
                <a:tailEnd/>
              </a:ln>
            </p:spPr>
            <p:txBody>
              <a:bodyPr/>
              <a:lstStyle/>
              <a:p>
                <a:endParaRPr lang="de-DE"/>
              </a:p>
            </p:txBody>
          </p:sp>
          <p:sp>
            <p:nvSpPr>
              <p:cNvPr id="199" name="Rectangle 1285"/>
              <p:cNvSpPr>
                <a:spLocks noChangeArrowheads="1"/>
              </p:cNvSpPr>
              <p:nvPr/>
            </p:nvSpPr>
            <p:spPr bwMode="auto">
              <a:xfrm>
                <a:off x="4961" y="1572"/>
                <a:ext cx="6" cy="761"/>
              </a:xfrm>
              <a:prstGeom prst="rect">
                <a:avLst/>
              </a:prstGeom>
              <a:solidFill>
                <a:srgbClr val="8BB44F"/>
              </a:solidFill>
              <a:ln w="9525">
                <a:noFill/>
                <a:miter lim="800000"/>
                <a:headEnd/>
                <a:tailEnd/>
              </a:ln>
            </p:spPr>
            <p:txBody>
              <a:bodyPr/>
              <a:lstStyle/>
              <a:p>
                <a:endParaRPr lang="de-DE"/>
              </a:p>
            </p:txBody>
          </p:sp>
          <p:sp>
            <p:nvSpPr>
              <p:cNvPr id="200" name="Rectangle 1286"/>
              <p:cNvSpPr>
                <a:spLocks noChangeArrowheads="1"/>
              </p:cNvSpPr>
              <p:nvPr/>
            </p:nvSpPr>
            <p:spPr bwMode="auto">
              <a:xfrm>
                <a:off x="4967" y="1572"/>
                <a:ext cx="5" cy="761"/>
              </a:xfrm>
              <a:prstGeom prst="rect">
                <a:avLst/>
              </a:prstGeom>
              <a:solidFill>
                <a:srgbClr val="80A749"/>
              </a:solidFill>
              <a:ln w="9525">
                <a:noFill/>
                <a:miter lim="800000"/>
                <a:headEnd/>
                <a:tailEnd/>
              </a:ln>
            </p:spPr>
            <p:txBody>
              <a:bodyPr/>
              <a:lstStyle/>
              <a:p>
                <a:endParaRPr lang="de-DE"/>
              </a:p>
            </p:txBody>
          </p:sp>
          <p:sp>
            <p:nvSpPr>
              <p:cNvPr id="201" name="Rectangle 1287"/>
              <p:cNvSpPr>
                <a:spLocks noChangeArrowheads="1"/>
              </p:cNvSpPr>
              <p:nvPr/>
            </p:nvSpPr>
            <p:spPr bwMode="auto">
              <a:xfrm>
                <a:off x="4972" y="1572"/>
                <a:ext cx="6" cy="761"/>
              </a:xfrm>
              <a:prstGeom prst="rect">
                <a:avLst/>
              </a:prstGeom>
              <a:solidFill>
                <a:srgbClr val="769943"/>
              </a:solidFill>
              <a:ln w="9525">
                <a:noFill/>
                <a:miter lim="800000"/>
                <a:headEnd/>
                <a:tailEnd/>
              </a:ln>
            </p:spPr>
            <p:txBody>
              <a:bodyPr/>
              <a:lstStyle/>
              <a:p>
                <a:endParaRPr lang="de-DE"/>
              </a:p>
            </p:txBody>
          </p:sp>
          <p:sp>
            <p:nvSpPr>
              <p:cNvPr id="202" name="Rectangle 1288"/>
              <p:cNvSpPr>
                <a:spLocks noChangeArrowheads="1"/>
              </p:cNvSpPr>
              <p:nvPr/>
            </p:nvSpPr>
            <p:spPr bwMode="auto">
              <a:xfrm>
                <a:off x="4978" y="1572"/>
                <a:ext cx="6" cy="761"/>
              </a:xfrm>
              <a:prstGeom prst="rect">
                <a:avLst/>
              </a:prstGeom>
              <a:solidFill>
                <a:srgbClr val="6C8C3D"/>
              </a:solidFill>
              <a:ln w="9525">
                <a:noFill/>
                <a:miter lim="800000"/>
                <a:headEnd/>
                <a:tailEnd/>
              </a:ln>
            </p:spPr>
            <p:txBody>
              <a:bodyPr/>
              <a:lstStyle/>
              <a:p>
                <a:endParaRPr lang="de-DE"/>
              </a:p>
            </p:txBody>
          </p:sp>
          <p:sp>
            <p:nvSpPr>
              <p:cNvPr id="203" name="Rectangle 1289"/>
              <p:cNvSpPr>
                <a:spLocks noChangeArrowheads="1"/>
              </p:cNvSpPr>
              <p:nvPr/>
            </p:nvSpPr>
            <p:spPr bwMode="auto">
              <a:xfrm>
                <a:off x="4984" y="1572"/>
                <a:ext cx="6" cy="761"/>
              </a:xfrm>
              <a:prstGeom prst="rect">
                <a:avLst/>
              </a:prstGeom>
              <a:solidFill>
                <a:srgbClr val="628038"/>
              </a:solidFill>
              <a:ln w="9525">
                <a:noFill/>
                <a:miter lim="800000"/>
                <a:headEnd/>
                <a:tailEnd/>
              </a:ln>
            </p:spPr>
            <p:txBody>
              <a:bodyPr/>
              <a:lstStyle/>
              <a:p>
                <a:endParaRPr lang="de-DE"/>
              </a:p>
            </p:txBody>
          </p:sp>
          <p:sp>
            <p:nvSpPr>
              <p:cNvPr id="204" name="Rectangle 1290"/>
              <p:cNvSpPr>
                <a:spLocks noChangeArrowheads="1"/>
              </p:cNvSpPr>
              <p:nvPr/>
            </p:nvSpPr>
            <p:spPr bwMode="auto">
              <a:xfrm>
                <a:off x="4990" y="1572"/>
                <a:ext cx="5" cy="761"/>
              </a:xfrm>
              <a:prstGeom prst="rect">
                <a:avLst/>
              </a:prstGeom>
              <a:solidFill>
                <a:srgbClr val="5B7634"/>
              </a:solidFill>
              <a:ln w="9525">
                <a:noFill/>
                <a:miter lim="800000"/>
                <a:headEnd/>
                <a:tailEnd/>
              </a:ln>
            </p:spPr>
            <p:txBody>
              <a:bodyPr/>
              <a:lstStyle/>
              <a:p>
                <a:endParaRPr lang="de-DE"/>
              </a:p>
            </p:txBody>
          </p:sp>
          <p:sp>
            <p:nvSpPr>
              <p:cNvPr id="205" name="Rectangle 1291"/>
              <p:cNvSpPr>
                <a:spLocks noChangeArrowheads="1"/>
              </p:cNvSpPr>
              <p:nvPr/>
            </p:nvSpPr>
            <p:spPr bwMode="auto">
              <a:xfrm>
                <a:off x="4995" y="1572"/>
                <a:ext cx="6" cy="761"/>
              </a:xfrm>
              <a:prstGeom prst="rect">
                <a:avLst/>
              </a:prstGeom>
              <a:solidFill>
                <a:srgbClr val="566F30"/>
              </a:solidFill>
              <a:ln w="9525">
                <a:noFill/>
                <a:miter lim="800000"/>
                <a:headEnd/>
                <a:tailEnd/>
              </a:ln>
            </p:spPr>
            <p:txBody>
              <a:bodyPr/>
              <a:lstStyle/>
              <a:p>
                <a:endParaRPr lang="de-DE"/>
              </a:p>
            </p:txBody>
          </p:sp>
          <p:sp>
            <p:nvSpPr>
              <p:cNvPr id="206" name="Rectangle 1292"/>
              <p:cNvSpPr>
                <a:spLocks noChangeArrowheads="1"/>
              </p:cNvSpPr>
              <p:nvPr/>
            </p:nvSpPr>
            <p:spPr bwMode="auto">
              <a:xfrm>
                <a:off x="5001" y="1572"/>
                <a:ext cx="6" cy="761"/>
              </a:xfrm>
              <a:prstGeom prst="rect">
                <a:avLst/>
              </a:prstGeom>
              <a:solidFill>
                <a:srgbClr val="51692E"/>
              </a:solidFill>
              <a:ln w="9525">
                <a:noFill/>
                <a:miter lim="800000"/>
                <a:headEnd/>
                <a:tailEnd/>
              </a:ln>
            </p:spPr>
            <p:txBody>
              <a:bodyPr/>
              <a:lstStyle/>
              <a:p>
                <a:endParaRPr lang="de-DE"/>
              </a:p>
            </p:txBody>
          </p:sp>
        </p:grpSp>
        <p:sp>
          <p:nvSpPr>
            <p:cNvPr id="63" name="Rectangle 1294"/>
            <p:cNvSpPr>
              <a:spLocks noChangeArrowheads="1"/>
            </p:cNvSpPr>
            <p:nvPr/>
          </p:nvSpPr>
          <p:spPr bwMode="auto">
            <a:xfrm>
              <a:off x="4840" y="1572"/>
              <a:ext cx="167" cy="761"/>
            </a:xfrm>
            <a:prstGeom prst="rect">
              <a:avLst/>
            </a:prstGeom>
            <a:noFill/>
            <a:ln w="9525">
              <a:solidFill>
                <a:srgbClr val="030875"/>
              </a:solidFill>
              <a:miter lim="800000"/>
              <a:headEnd/>
              <a:tailEnd/>
            </a:ln>
          </p:spPr>
          <p:txBody>
            <a:bodyPr/>
            <a:lstStyle/>
            <a:p>
              <a:endParaRPr lang="de-DE"/>
            </a:p>
          </p:txBody>
        </p:sp>
        <p:sp>
          <p:nvSpPr>
            <p:cNvPr id="64" name="Line 1295"/>
            <p:cNvSpPr>
              <a:spLocks noChangeShapeType="1"/>
            </p:cNvSpPr>
            <p:nvPr/>
          </p:nvSpPr>
          <p:spPr bwMode="auto">
            <a:xfrm>
              <a:off x="873" y="1354"/>
              <a:ext cx="1" cy="2050"/>
            </a:xfrm>
            <a:prstGeom prst="line">
              <a:avLst/>
            </a:prstGeom>
            <a:noFill/>
            <a:ln w="9525">
              <a:solidFill>
                <a:srgbClr val="030875"/>
              </a:solidFill>
              <a:round/>
              <a:headEnd/>
              <a:tailEnd/>
            </a:ln>
          </p:spPr>
          <p:txBody>
            <a:bodyPr/>
            <a:lstStyle/>
            <a:p>
              <a:endParaRPr lang="en-US"/>
            </a:p>
          </p:txBody>
        </p:sp>
        <p:sp>
          <p:nvSpPr>
            <p:cNvPr id="65" name="Line 1296"/>
            <p:cNvSpPr>
              <a:spLocks noChangeShapeType="1"/>
            </p:cNvSpPr>
            <p:nvPr/>
          </p:nvSpPr>
          <p:spPr bwMode="auto">
            <a:xfrm>
              <a:off x="838" y="3404"/>
              <a:ext cx="35" cy="1"/>
            </a:xfrm>
            <a:prstGeom prst="line">
              <a:avLst/>
            </a:prstGeom>
            <a:noFill/>
            <a:ln w="9525">
              <a:solidFill>
                <a:srgbClr val="030875"/>
              </a:solidFill>
              <a:round/>
              <a:headEnd/>
              <a:tailEnd/>
            </a:ln>
          </p:spPr>
          <p:txBody>
            <a:bodyPr/>
            <a:lstStyle/>
            <a:p>
              <a:endParaRPr lang="en-US"/>
            </a:p>
          </p:txBody>
        </p:sp>
        <p:sp>
          <p:nvSpPr>
            <p:cNvPr id="66" name="Line 1297"/>
            <p:cNvSpPr>
              <a:spLocks noChangeShapeType="1"/>
            </p:cNvSpPr>
            <p:nvPr/>
          </p:nvSpPr>
          <p:spPr bwMode="auto">
            <a:xfrm>
              <a:off x="838" y="3064"/>
              <a:ext cx="35" cy="1"/>
            </a:xfrm>
            <a:prstGeom prst="line">
              <a:avLst/>
            </a:prstGeom>
            <a:noFill/>
            <a:ln w="9525">
              <a:solidFill>
                <a:srgbClr val="030875"/>
              </a:solidFill>
              <a:round/>
              <a:headEnd/>
              <a:tailEnd/>
            </a:ln>
          </p:spPr>
          <p:txBody>
            <a:bodyPr/>
            <a:lstStyle/>
            <a:p>
              <a:endParaRPr lang="en-US"/>
            </a:p>
          </p:txBody>
        </p:sp>
        <p:sp>
          <p:nvSpPr>
            <p:cNvPr id="67" name="Line 1298"/>
            <p:cNvSpPr>
              <a:spLocks noChangeShapeType="1"/>
            </p:cNvSpPr>
            <p:nvPr/>
          </p:nvSpPr>
          <p:spPr bwMode="auto">
            <a:xfrm>
              <a:off x="838" y="2718"/>
              <a:ext cx="35" cy="1"/>
            </a:xfrm>
            <a:prstGeom prst="line">
              <a:avLst/>
            </a:prstGeom>
            <a:noFill/>
            <a:ln w="9525">
              <a:solidFill>
                <a:srgbClr val="030875"/>
              </a:solidFill>
              <a:round/>
              <a:headEnd/>
              <a:tailEnd/>
            </a:ln>
          </p:spPr>
          <p:txBody>
            <a:bodyPr/>
            <a:lstStyle/>
            <a:p>
              <a:endParaRPr lang="en-US"/>
            </a:p>
          </p:txBody>
        </p:sp>
        <p:sp>
          <p:nvSpPr>
            <p:cNvPr id="68" name="Line 1299"/>
            <p:cNvSpPr>
              <a:spLocks noChangeShapeType="1"/>
            </p:cNvSpPr>
            <p:nvPr/>
          </p:nvSpPr>
          <p:spPr bwMode="auto">
            <a:xfrm>
              <a:off x="838" y="2379"/>
              <a:ext cx="35" cy="1"/>
            </a:xfrm>
            <a:prstGeom prst="line">
              <a:avLst/>
            </a:prstGeom>
            <a:noFill/>
            <a:ln w="9525">
              <a:solidFill>
                <a:srgbClr val="030875"/>
              </a:solidFill>
              <a:round/>
              <a:headEnd/>
              <a:tailEnd/>
            </a:ln>
          </p:spPr>
          <p:txBody>
            <a:bodyPr/>
            <a:lstStyle/>
            <a:p>
              <a:endParaRPr lang="en-US"/>
            </a:p>
          </p:txBody>
        </p:sp>
        <p:sp>
          <p:nvSpPr>
            <p:cNvPr id="69" name="Line 1300"/>
            <p:cNvSpPr>
              <a:spLocks noChangeShapeType="1"/>
            </p:cNvSpPr>
            <p:nvPr/>
          </p:nvSpPr>
          <p:spPr bwMode="auto">
            <a:xfrm>
              <a:off x="838" y="2039"/>
              <a:ext cx="35" cy="1"/>
            </a:xfrm>
            <a:prstGeom prst="line">
              <a:avLst/>
            </a:prstGeom>
            <a:noFill/>
            <a:ln w="9525">
              <a:solidFill>
                <a:srgbClr val="030875"/>
              </a:solidFill>
              <a:round/>
              <a:headEnd/>
              <a:tailEnd/>
            </a:ln>
          </p:spPr>
          <p:txBody>
            <a:bodyPr/>
            <a:lstStyle/>
            <a:p>
              <a:endParaRPr lang="en-US"/>
            </a:p>
          </p:txBody>
        </p:sp>
        <p:sp>
          <p:nvSpPr>
            <p:cNvPr id="70" name="Line 1301"/>
            <p:cNvSpPr>
              <a:spLocks noChangeShapeType="1"/>
            </p:cNvSpPr>
            <p:nvPr/>
          </p:nvSpPr>
          <p:spPr bwMode="auto">
            <a:xfrm>
              <a:off x="838" y="1693"/>
              <a:ext cx="35" cy="1"/>
            </a:xfrm>
            <a:prstGeom prst="line">
              <a:avLst/>
            </a:prstGeom>
            <a:noFill/>
            <a:ln w="9525">
              <a:solidFill>
                <a:srgbClr val="030875"/>
              </a:solidFill>
              <a:round/>
              <a:headEnd/>
              <a:tailEnd/>
            </a:ln>
          </p:spPr>
          <p:txBody>
            <a:bodyPr/>
            <a:lstStyle/>
            <a:p>
              <a:endParaRPr lang="en-US"/>
            </a:p>
          </p:txBody>
        </p:sp>
        <p:sp>
          <p:nvSpPr>
            <p:cNvPr id="71" name="Line 1302"/>
            <p:cNvSpPr>
              <a:spLocks noChangeShapeType="1"/>
            </p:cNvSpPr>
            <p:nvPr/>
          </p:nvSpPr>
          <p:spPr bwMode="auto">
            <a:xfrm>
              <a:off x="838" y="1354"/>
              <a:ext cx="35" cy="1"/>
            </a:xfrm>
            <a:prstGeom prst="line">
              <a:avLst/>
            </a:prstGeom>
            <a:noFill/>
            <a:ln w="9525">
              <a:solidFill>
                <a:srgbClr val="030875"/>
              </a:solidFill>
              <a:round/>
              <a:headEnd/>
              <a:tailEnd/>
            </a:ln>
          </p:spPr>
          <p:txBody>
            <a:bodyPr/>
            <a:lstStyle/>
            <a:p>
              <a:endParaRPr lang="en-US"/>
            </a:p>
          </p:txBody>
        </p:sp>
        <p:sp>
          <p:nvSpPr>
            <p:cNvPr id="72" name="Line 1303"/>
            <p:cNvSpPr>
              <a:spLocks noChangeShapeType="1"/>
            </p:cNvSpPr>
            <p:nvPr/>
          </p:nvSpPr>
          <p:spPr bwMode="auto">
            <a:xfrm>
              <a:off x="873" y="3404"/>
              <a:ext cx="4192" cy="1"/>
            </a:xfrm>
            <a:prstGeom prst="line">
              <a:avLst/>
            </a:prstGeom>
            <a:noFill/>
            <a:ln w="9525">
              <a:solidFill>
                <a:srgbClr val="030875"/>
              </a:solidFill>
              <a:round/>
              <a:headEnd/>
              <a:tailEnd/>
            </a:ln>
          </p:spPr>
          <p:txBody>
            <a:bodyPr/>
            <a:lstStyle/>
            <a:p>
              <a:endParaRPr lang="en-US"/>
            </a:p>
          </p:txBody>
        </p:sp>
        <p:sp>
          <p:nvSpPr>
            <p:cNvPr id="73" name="Line 1304"/>
            <p:cNvSpPr>
              <a:spLocks noChangeShapeType="1"/>
            </p:cNvSpPr>
            <p:nvPr/>
          </p:nvSpPr>
          <p:spPr bwMode="auto">
            <a:xfrm flipV="1">
              <a:off x="873" y="3404"/>
              <a:ext cx="1" cy="46"/>
            </a:xfrm>
            <a:prstGeom prst="line">
              <a:avLst/>
            </a:prstGeom>
            <a:noFill/>
            <a:ln w="9525">
              <a:solidFill>
                <a:srgbClr val="030875"/>
              </a:solidFill>
              <a:round/>
              <a:headEnd/>
              <a:tailEnd/>
            </a:ln>
          </p:spPr>
          <p:txBody>
            <a:bodyPr/>
            <a:lstStyle/>
            <a:p>
              <a:endParaRPr lang="en-US"/>
            </a:p>
          </p:txBody>
        </p:sp>
        <p:sp>
          <p:nvSpPr>
            <p:cNvPr id="74" name="Line 1305"/>
            <p:cNvSpPr>
              <a:spLocks noChangeShapeType="1"/>
            </p:cNvSpPr>
            <p:nvPr/>
          </p:nvSpPr>
          <p:spPr bwMode="auto">
            <a:xfrm flipV="1">
              <a:off x="1155" y="3404"/>
              <a:ext cx="1" cy="46"/>
            </a:xfrm>
            <a:prstGeom prst="line">
              <a:avLst/>
            </a:prstGeom>
            <a:noFill/>
            <a:ln w="9525">
              <a:solidFill>
                <a:srgbClr val="030875"/>
              </a:solidFill>
              <a:round/>
              <a:headEnd/>
              <a:tailEnd/>
            </a:ln>
          </p:spPr>
          <p:txBody>
            <a:bodyPr/>
            <a:lstStyle/>
            <a:p>
              <a:endParaRPr lang="en-US"/>
            </a:p>
          </p:txBody>
        </p:sp>
        <p:sp>
          <p:nvSpPr>
            <p:cNvPr id="75" name="Line 1306"/>
            <p:cNvSpPr>
              <a:spLocks noChangeShapeType="1"/>
            </p:cNvSpPr>
            <p:nvPr/>
          </p:nvSpPr>
          <p:spPr bwMode="auto">
            <a:xfrm flipV="1">
              <a:off x="1431" y="3404"/>
              <a:ext cx="1" cy="46"/>
            </a:xfrm>
            <a:prstGeom prst="line">
              <a:avLst/>
            </a:prstGeom>
            <a:noFill/>
            <a:ln w="9525">
              <a:solidFill>
                <a:srgbClr val="030875"/>
              </a:solidFill>
              <a:round/>
              <a:headEnd/>
              <a:tailEnd/>
            </a:ln>
          </p:spPr>
          <p:txBody>
            <a:bodyPr/>
            <a:lstStyle/>
            <a:p>
              <a:endParaRPr lang="en-US"/>
            </a:p>
          </p:txBody>
        </p:sp>
        <p:sp>
          <p:nvSpPr>
            <p:cNvPr id="76" name="Line 1307"/>
            <p:cNvSpPr>
              <a:spLocks noChangeShapeType="1"/>
            </p:cNvSpPr>
            <p:nvPr/>
          </p:nvSpPr>
          <p:spPr bwMode="auto">
            <a:xfrm flipV="1">
              <a:off x="1714" y="3404"/>
              <a:ext cx="1" cy="46"/>
            </a:xfrm>
            <a:prstGeom prst="line">
              <a:avLst/>
            </a:prstGeom>
            <a:noFill/>
            <a:ln w="9525">
              <a:solidFill>
                <a:srgbClr val="030875"/>
              </a:solidFill>
              <a:round/>
              <a:headEnd/>
              <a:tailEnd/>
            </a:ln>
          </p:spPr>
          <p:txBody>
            <a:bodyPr/>
            <a:lstStyle/>
            <a:p>
              <a:endParaRPr lang="en-US"/>
            </a:p>
          </p:txBody>
        </p:sp>
        <p:sp>
          <p:nvSpPr>
            <p:cNvPr id="77" name="Line 1308"/>
            <p:cNvSpPr>
              <a:spLocks noChangeShapeType="1"/>
            </p:cNvSpPr>
            <p:nvPr/>
          </p:nvSpPr>
          <p:spPr bwMode="auto">
            <a:xfrm flipV="1">
              <a:off x="1990" y="3404"/>
              <a:ext cx="1" cy="46"/>
            </a:xfrm>
            <a:prstGeom prst="line">
              <a:avLst/>
            </a:prstGeom>
            <a:noFill/>
            <a:ln w="9525">
              <a:solidFill>
                <a:srgbClr val="030875"/>
              </a:solidFill>
              <a:round/>
              <a:headEnd/>
              <a:tailEnd/>
            </a:ln>
          </p:spPr>
          <p:txBody>
            <a:bodyPr/>
            <a:lstStyle/>
            <a:p>
              <a:endParaRPr lang="en-US"/>
            </a:p>
          </p:txBody>
        </p:sp>
        <p:sp>
          <p:nvSpPr>
            <p:cNvPr id="78" name="Line 1309"/>
            <p:cNvSpPr>
              <a:spLocks noChangeShapeType="1"/>
            </p:cNvSpPr>
            <p:nvPr/>
          </p:nvSpPr>
          <p:spPr bwMode="auto">
            <a:xfrm flipV="1">
              <a:off x="2272" y="3404"/>
              <a:ext cx="1" cy="46"/>
            </a:xfrm>
            <a:prstGeom prst="line">
              <a:avLst/>
            </a:prstGeom>
            <a:noFill/>
            <a:ln w="9525">
              <a:solidFill>
                <a:srgbClr val="030875"/>
              </a:solidFill>
              <a:round/>
              <a:headEnd/>
              <a:tailEnd/>
            </a:ln>
          </p:spPr>
          <p:txBody>
            <a:bodyPr/>
            <a:lstStyle/>
            <a:p>
              <a:endParaRPr lang="en-US"/>
            </a:p>
          </p:txBody>
        </p:sp>
        <p:sp>
          <p:nvSpPr>
            <p:cNvPr id="79" name="Line 1310"/>
            <p:cNvSpPr>
              <a:spLocks noChangeShapeType="1"/>
            </p:cNvSpPr>
            <p:nvPr/>
          </p:nvSpPr>
          <p:spPr bwMode="auto">
            <a:xfrm flipV="1">
              <a:off x="2548" y="3404"/>
              <a:ext cx="1" cy="46"/>
            </a:xfrm>
            <a:prstGeom prst="line">
              <a:avLst/>
            </a:prstGeom>
            <a:noFill/>
            <a:ln w="9525">
              <a:solidFill>
                <a:srgbClr val="030875"/>
              </a:solidFill>
              <a:round/>
              <a:headEnd/>
              <a:tailEnd/>
            </a:ln>
          </p:spPr>
          <p:txBody>
            <a:bodyPr/>
            <a:lstStyle/>
            <a:p>
              <a:endParaRPr lang="en-US"/>
            </a:p>
          </p:txBody>
        </p:sp>
        <p:sp>
          <p:nvSpPr>
            <p:cNvPr id="80" name="Line 1311"/>
            <p:cNvSpPr>
              <a:spLocks noChangeShapeType="1"/>
            </p:cNvSpPr>
            <p:nvPr/>
          </p:nvSpPr>
          <p:spPr bwMode="auto">
            <a:xfrm flipV="1">
              <a:off x="2831" y="3404"/>
              <a:ext cx="1" cy="46"/>
            </a:xfrm>
            <a:prstGeom prst="line">
              <a:avLst/>
            </a:prstGeom>
            <a:noFill/>
            <a:ln w="9525">
              <a:solidFill>
                <a:srgbClr val="030875"/>
              </a:solidFill>
              <a:round/>
              <a:headEnd/>
              <a:tailEnd/>
            </a:ln>
          </p:spPr>
          <p:txBody>
            <a:bodyPr/>
            <a:lstStyle/>
            <a:p>
              <a:endParaRPr lang="en-US"/>
            </a:p>
          </p:txBody>
        </p:sp>
        <p:sp>
          <p:nvSpPr>
            <p:cNvPr id="81" name="Line 1312"/>
            <p:cNvSpPr>
              <a:spLocks noChangeShapeType="1"/>
            </p:cNvSpPr>
            <p:nvPr/>
          </p:nvSpPr>
          <p:spPr bwMode="auto">
            <a:xfrm flipV="1">
              <a:off x="3107" y="3404"/>
              <a:ext cx="1" cy="46"/>
            </a:xfrm>
            <a:prstGeom prst="line">
              <a:avLst/>
            </a:prstGeom>
            <a:noFill/>
            <a:ln w="9525">
              <a:solidFill>
                <a:srgbClr val="030875"/>
              </a:solidFill>
              <a:round/>
              <a:headEnd/>
              <a:tailEnd/>
            </a:ln>
          </p:spPr>
          <p:txBody>
            <a:bodyPr/>
            <a:lstStyle/>
            <a:p>
              <a:endParaRPr lang="en-US"/>
            </a:p>
          </p:txBody>
        </p:sp>
        <p:sp>
          <p:nvSpPr>
            <p:cNvPr id="82" name="Line 1313"/>
            <p:cNvSpPr>
              <a:spLocks noChangeShapeType="1"/>
            </p:cNvSpPr>
            <p:nvPr/>
          </p:nvSpPr>
          <p:spPr bwMode="auto">
            <a:xfrm flipV="1">
              <a:off x="3389" y="3404"/>
              <a:ext cx="1" cy="46"/>
            </a:xfrm>
            <a:prstGeom prst="line">
              <a:avLst/>
            </a:prstGeom>
            <a:noFill/>
            <a:ln w="9525">
              <a:solidFill>
                <a:srgbClr val="030875"/>
              </a:solidFill>
              <a:round/>
              <a:headEnd/>
              <a:tailEnd/>
            </a:ln>
          </p:spPr>
          <p:txBody>
            <a:bodyPr/>
            <a:lstStyle/>
            <a:p>
              <a:endParaRPr lang="en-US"/>
            </a:p>
          </p:txBody>
        </p:sp>
        <p:sp>
          <p:nvSpPr>
            <p:cNvPr id="83" name="Line 1314"/>
            <p:cNvSpPr>
              <a:spLocks noChangeShapeType="1"/>
            </p:cNvSpPr>
            <p:nvPr/>
          </p:nvSpPr>
          <p:spPr bwMode="auto">
            <a:xfrm flipV="1">
              <a:off x="3665" y="3404"/>
              <a:ext cx="1" cy="46"/>
            </a:xfrm>
            <a:prstGeom prst="line">
              <a:avLst/>
            </a:prstGeom>
            <a:noFill/>
            <a:ln w="9525">
              <a:solidFill>
                <a:srgbClr val="030875"/>
              </a:solidFill>
              <a:round/>
              <a:headEnd/>
              <a:tailEnd/>
            </a:ln>
          </p:spPr>
          <p:txBody>
            <a:bodyPr/>
            <a:lstStyle/>
            <a:p>
              <a:endParaRPr lang="en-US"/>
            </a:p>
          </p:txBody>
        </p:sp>
        <p:sp>
          <p:nvSpPr>
            <p:cNvPr id="84" name="Line 1315"/>
            <p:cNvSpPr>
              <a:spLocks noChangeShapeType="1"/>
            </p:cNvSpPr>
            <p:nvPr/>
          </p:nvSpPr>
          <p:spPr bwMode="auto">
            <a:xfrm flipV="1">
              <a:off x="3948" y="3404"/>
              <a:ext cx="1" cy="46"/>
            </a:xfrm>
            <a:prstGeom prst="line">
              <a:avLst/>
            </a:prstGeom>
            <a:noFill/>
            <a:ln w="9525">
              <a:solidFill>
                <a:srgbClr val="030875"/>
              </a:solidFill>
              <a:round/>
              <a:headEnd/>
              <a:tailEnd/>
            </a:ln>
          </p:spPr>
          <p:txBody>
            <a:bodyPr/>
            <a:lstStyle/>
            <a:p>
              <a:endParaRPr lang="en-US"/>
            </a:p>
          </p:txBody>
        </p:sp>
        <p:sp>
          <p:nvSpPr>
            <p:cNvPr id="85" name="Line 1316"/>
            <p:cNvSpPr>
              <a:spLocks noChangeShapeType="1"/>
            </p:cNvSpPr>
            <p:nvPr/>
          </p:nvSpPr>
          <p:spPr bwMode="auto">
            <a:xfrm flipV="1">
              <a:off x="4224" y="3404"/>
              <a:ext cx="1" cy="46"/>
            </a:xfrm>
            <a:prstGeom prst="line">
              <a:avLst/>
            </a:prstGeom>
            <a:noFill/>
            <a:ln w="9525">
              <a:solidFill>
                <a:srgbClr val="030875"/>
              </a:solidFill>
              <a:round/>
              <a:headEnd/>
              <a:tailEnd/>
            </a:ln>
          </p:spPr>
          <p:txBody>
            <a:bodyPr/>
            <a:lstStyle/>
            <a:p>
              <a:endParaRPr lang="en-US"/>
            </a:p>
          </p:txBody>
        </p:sp>
        <p:sp>
          <p:nvSpPr>
            <p:cNvPr id="86" name="Line 1317"/>
            <p:cNvSpPr>
              <a:spLocks noChangeShapeType="1"/>
            </p:cNvSpPr>
            <p:nvPr/>
          </p:nvSpPr>
          <p:spPr bwMode="auto">
            <a:xfrm flipV="1">
              <a:off x="4506" y="3404"/>
              <a:ext cx="1" cy="46"/>
            </a:xfrm>
            <a:prstGeom prst="line">
              <a:avLst/>
            </a:prstGeom>
            <a:noFill/>
            <a:ln w="9525">
              <a:solidFill>
                <a:srgbClr val="030875"/>
              </a:solidFill>
              <a:round/>
              <a:headEnd/>
              <a:tailEnd/>
            </a:ln>
          </p:spPr>
          <p:txBody>
            <a:bodyPr/>
            <a:lstStyle/>
            <a:p>
              <a:endParaRPr lang="en-US"/>
            </a:p>
          </p:txBody>
        </p:sp>
        <p:sp>
          <p:nvSpPr>
            <p:cNvPr id="87" name="Line 1318"/>
            <p:cNvSpPr>
              <a:spLocks noChangeShapeType="1"/>
            </p:cNvSpPr>
            <p:nvPr/>
          </p:nvSpPr>
          <p:spPr bwMode="auto">
            <a:xfrm flipV="1">
              <a:off x="4782" y="3404"/>
              <a:ext cx="1" cy="46"/>
            </a:xfrm>
            <a:prstGeom prst="line">
              <a:avLst/>
            </a:prstGeom>
            <a:noFill/>
            <a:ln w="9525">
              <a:solidFill>
                <a:srgbClr val="030875"/>
              </a:solidFill>
              <a:round/>
              <a:headEnd/>
              <a:tailEnd/>
            </a:ln>
          </p:spPr>
          <p:txBody>
            <a:bodyPr/>
            <a:lstStyle/>
            <a:p>
              <a:endParaRPr lang="en-US"/>
            </a:p>
          </p:txBody>
        </p:sp>
        <p:sp>
          <p:nvSpPr>
            <p:cNvPr id="88" name="Line 1319"/>
            <p:cNvSpPr>
              <a:spLocks noChangeShapeType="1"/>
            </p:cNvSpPr>
            <p:nvPr/>
          </p:nvSpPr>
          <p:spPr bwMode="auto">
            <a:xfrm flipV="1">
              <a:off x="5065" y="3404"/>
              <a:ext cx="1" cy="46"/>
            </a:xfrm>
            <a:prstGeom prst="line">
              <a:avLst/>
            </a:prstGeom>
            <a:noFill/>
            <a:ln w="9525">
              <a:solidFill>
                <a:srgbClr val="030875"/>
              </a:solidFill>
              <a:round/>
              <a:headEnd/>
              <a:tailEnd/>
            </a:ln>
          </p:spPr>
          <p:txBody>
            <a:bodyPr/>
            <a:lstStyle/>
            <a:p>
              <a:endParaRPr lang="en-US"/>
            </a:p>
          </p:txBody>
        </p:sp>
        <p:sp>
          <p:nvSpPr>
            <p:cNvPr id="89" name="Rectangle 1320"/>
            <p:cNvSpPr>
              <a:spLocks noChangeArrowheads="1"/>
            </p:cNvSpPr>
            <p:nvPr/>
          </p:nvSpPr>
          <p:spPr bwMode="auto">
            <a:xfrm>
              <a:off x="625" y="3340"/>
              <a:ext cx="167" cy="144"/>
            </a:xfrm>
            <a:prstGeom prst="rect">
              <a:avLst/>
            </a:prstGeom>
            <a:noFill/>
            <a:ln w="9525">
              <a:noFill/>
              <a:miter lim="800000"/>
              <a:headEnd/>
              <a:tailEnd/>
            </a:ln>
          </p:spPr>
          <p:txBody>
            <a:bodyPr wrap="none" lIns="0" tIns="0" rIns="0" bIns="0">
              <a:spAutoFit/>
            </a:bodyPr>
            <a:lstStyle/>
            <a:p>
              <a:r>
                <a:rPr lang="en-US" sz="1400">
                  <a:solidFill>
                    <a:srgbClr val="030875"/>
                  </a:solidFill>
                </a:rPr>
                <a:t>$0</a:t>
              </a:r>
              <a:endParaRPr lang="en-US"/>
            </a:p>
          </p:txBody>
        </p:sp>
        <p:sp>
          <p:nvSpPr>
            <p:cNvPr id="90" name="Rectangle 1321"/>
            <p:cNvSpPr>
              <a:spLocks noChangeArrowheads="1"/>
            </p:cNvSpPr>
            <p:nvPr/>
          </p:nvSpPr>
          <p:spPr bwMode="auto">
            <a:xfrm>
              <a:off x="562" y="3001"/>
              <a:ext cx="230" cy="144"/>
            </a:xfrm>
            <a:prstGeom prst="rect">
              <a:avLst/>
            </a:prstGeom>
            <a:noFill/>
            <a:ln w="9525">
              <a:noFill/>
              <a:miter lim="800000"/>
              <a:headEnd/>
              <a:tailEnd/>
            </a:ln>
          </p:spPr>
          <p:txBody>
            <a:bodyPr wrap="none" lIns="0" tIns="0" rIns="0" bIns="0">
              <a:spAutoFit/>
            </a:bodyPr>
            <a:lstStyle/>
            <a:p>
              <a:r>
                <a:rPr lang="en-US" sz="1400">
                  <a:solidFill>
                    <a:srgbClr val="030875"/>
                  </a:solidFill>
                </a:rPr>
                <a:t>$20</a:t>
              </a:r>
              <a:endParaRPr lang="en-US"/>
            </a:p>
          </p:txBody>
        </p:sp>
        <p:sp>
          <p:nvSpPr>
            <p:cNvPr id="91" name="Rectangle 1322"/>
            <p:cNvSpPr>
              <a:spLocks noChangeArrowheads="1"/>
            </p:cNvSpPr>
            <p:nvPr/>
          </p:nvSpPr>
          <p:spPr bwMode="auto">
            <a:xfrm>
              <a:off x="562" y="2655"/>
              <a:ext cx="230" cy="144"/>
            </a:xfrm>
            <a:prstGeom prst="rect">
              <a:avLst/>
            </a:prstGeom>
            <a:noFill/>
            <a:ln w="9525">
              <a:noFill/>
              <a:miter lim="800000"/>
              <a:headEnd/>
              <a:tailEnd/>
            </a:ln>
          </p:spPr>
          <p:txBody>
            <a:bodyPr wrap="none" lIns="0" tIns="0" rIns="0" bIns="0">
              <a:spAutoFit/>
            </a:bodyPr>
            <a:lstStyle/>
            <a:p>
              <a:r>
                <a:rPr lang="en-US" sz="1400">
                  <a:solidFill>
                    <a:srgbClr val="030875"/>
                  </a:solidFill>
                </a:rPr>
                <a:t>$40</a:t>
              </a:r>
              <a:endParaRPr lang="en-US"/>
            </a:p>
          </p:txBody>
        </p:sp>
        <p:sp>
          <p:nvSpPr>
            <p:cNvPr id="92" name="Rectangle 1323"/>
            <p:cNvSpPr>
              <a:spLocks noChangeArrowheads="1"/>
            </p:cNvSpPr>
            <p:nvPr/>
          </p:nvSpPr>
          <p:spPr bwMode="auto">
            <a:xfrm>
              <a:off x="562" y="2315"/>
              <a:ext cx="230" cy="144"/>
            </a:xfrm>
            <a:prstGeom prst="rect">
              <a:avLst/>
            </a:prstGeom>
            <a:noFill/>
            <a:ln w="9525">
              <a:noFill/>
              <a:miter lim="800000"/>
              <a:headEnd/>
              <a:tailEnd/>
            </a:ln>
          </p:spPr>
          <p:txBody>
            <a:bodyPr wrap="none" lIns="0" tIns="0" rIns="0" bIns="0">
              <a:spAutoFit/>
            </a:bodyPr>
            <a:lstStyle/>
            <a:p>
              <a:r>
                <a:rPr lang="en-US" sz="1400">
                  <a:solidFill>
                    <a:srgbClr val="030875"/>
                  </a:solidFill>
                </a:rPr>
                <a:t>$60</a:t>
              </a:r>
              <a:endParaRPr lang="en-US"/>
            </a:p>
          </p:txBody>
        </p:sp>
        <p:sp>
          <p:nvSpPr>
            <p:cNvPr id="93" name="Rectangle 1324"/>
            <p:cNvSpPr>
              <a:spLocks noChangeArrowheads="1"/>
            </p:cNvSpPr>
            <p:nvPr/>
          </p:nvSpPr>
          <p:spPr bwMode="auto">
            <a:xfrm>
              <a:off x="562" y="1976"/>
              <a:ext cx="230" cy="144"/>
            </a:xfrm>
            <a:prstGeom prst="rect">
              <a:avLst/>
            </a:prstGeom>
            <a:noFill/>
            <a:ln w="9525">
              <a:noFill/>
              <a:miter lim="800000"/>
              <a:headEnd/>
              <a:tailEnd/>
            </a:ln>
          </p:spPr>
          <p:txBody>
            <a:bodyPr wrap="none" lIns="0" tIns="0" rIns="0" bIns="0">
              <a:spAutoFit/>
            </a:bodyPr>
            <a:lstStyle/>
            <a:p>
              <a:r>
                <a:rPr lang="en-US" sz="1400">
                  <a:solidFill>
                    <a:srgbClr val="030875"/>
                  </a:solidFill>
                </a:rPr>
                <a:t>$80</a:t>
              </a:r>
              <a:endParaRPr lang="en-US"/>
            </a:p>
          </p:txBody>
        </p:sp>
        <p:sp>
          <p:nvSpPr>
            <p:cNvPr id="94" name="Rectangle 1325"/>
            <p:cNvSpPr>
              <a:spLocks noChangeArrowheads="1"/>
            </p:cNvSpPr>
            <p:nvPr/>
          </p:nvSpPr>
          <p:spPr bwMode="auto">
            <a:xfrm>
              <a:off x="499" y="1630"/>
              <a:ext cx="288" cy="144"/>
            </a:xfrm>
            <a:prstGeom prst="rect">
              <a:avLst/>
            </a:prstGeom>
            <a:noFill/>
            <a:ln w="9525">
              <a:noFill/>
              <a:miter lim="800000"/>
              <a:headEnd/>
              <a:tailEnd/>
            </a:ln>
          </p:spPr>
          <p:txBody>
            <a:bodyPr wrap="none" lIns="0" tIns="0" rIns="0" bIns="0">
              <a:spAutoFit/>
            </a:bodyPr>
            <a:lstStyle/>
            <a:p>
              <a:r>
                <a:rPr lang="en-US" sz="1400">
                  <a:solidFill>
                    <a:srgbClr val="030875"/>
                  </a:solidFill>
                </a:rPr>
                <a:t>$100</a:t>
              </a:r>
              <a:endParaRPr lang="en-US"/>
            </a:p>
          </p:txBody>
        </p:sp>
        <p:sp>
          <p:nvSpPr>
            <p:cNvPr id="95" name="Rectangle 1326"/>
            <p:cNvSpPr>
              <a:spLocks noChangeArrowheads="1"/>
            </p:cNvSpPr>
            <p:nvPr/>
          </p:nvSpPr>
          <p:spPr bwMode="auto">
            <a:xfrm>
              <a:off x="499" y="1290"/>
              <a:ext cx="288" cy="144"/>
            </a:xfrm>
            <a:prstGeom prst="rect">
              <a:avLst/>
            </a:prstGeom>
            <a:noFill/>
            <a:ln w="9525">
              <a:noFill/>
              <a:miter lim="800000"/>
              <a:headEnd/>
              <a:tailEnd/>
            </a:ln>
          </p:spPr>
          <p:txBody>
            <a:bodyPr wrap="none" lIns="0" tIns="0" rIns="0" bIns="0">
              <a:spAutoFit/>
            </a:bodyPr>
            <a:lstStyle/>
            <a:p>
              <a:r>
                <a:rPr lang="en-US" sz="1400">
                  <a:solidFill>
                    <a:srgbClr val="030875"/>
                  </a:solidFill>
                </a:rPr>
                <a:t>$120</a:t>
              </a:r>
              <a:endParaRPr lang="en-US"/>
            </a:p>
          </p:txBody>
        </p:sp>
        <p:sp>
          <p:nvSpPr>
            <p:cNvPr id="96" name="Rectangle 1327"/>
            <p:cNvSpPr>
              <a:spLocks noChangeArrowheads="1"/>
            </p:cNvSpPr>
            <p:nvPr/>
          </p:nvSpPr>
          <p:spPr bwMode="auto">
            <a:xfrm rot="-26451">
              <a:off x="876"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1996</a:t>
              </a:r>
              <a:endParaRPr lang="en-US" sz="1400"/>
            </a:p>
          </p:txBody>
        </p:sp>
        <p:sp>
          <p:nvSpPr>
            <p:cNvPr id="97" name="Rectangle 1328"/>
            <p:cNvSpPr>
              <a:spLocks noChangeArrowheads="1"/>
            </p:cNvSpPr>
            <p:nvPr/>
          </p:nvSpPr>
          <p:spPr bwMode="auto">
            <a:xfrm rot="-26451">
              <a:off x="1159"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1997</a:t>
              </a:r>
              <a:endParaRPr lang="en-US" sz="1400"/>
            </a:p>
          </p:txBody>
        </p:sp>
        <p:sp>
          <p:nvSpPr>
            <p:cNvPr id="98" name="Rectangle 1329"/>
            <p:cNvSpPr>
              <a:spLocks noChangeArrowheads="1"/>
            </p:cNvSpPr>
            <p:nvPr/>
          </p:nvSpPr>
          <p:spPr bwMode="auto">
            <a:xfrm rot="-26451">
              <a:off x="1435"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1998</a:t>
              </a:r>
              <a:endParaRPr lang="en-US" sz="1400"/>
            </a:p>
          </p:txBody>
        </p:sp>
        <p:sp>
          <p:nvSpPr>
            <p:cNvPr id="99" name="Rectangle 1330"/>
            <p:cNvSpPr>
              <a:spLocks noChangeArrowheads="1"/>
            </p:cNvSpPr>
            <p:nvPr/>
          </p:nvSpPr>
          <p:spPr bwMode="auto">
            <a:xfrm rot="-26451">
              <a:off x="1717"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1999</a:t>
              </a:r>
              <a:endParaRPr lang="en-US" sz="1400"/>
            </a:p>
          </p:txBody>
        </p:sp>
        <p:sp>
          <p:nvSpPr>
            <p:cNvPr id="100" name="Rectangle 1331"/>
            <p:cNvSpPr>
              <a:spLocks noChangeArrowheads="1"/>
            </p:cNvSpPr>
            <p:nvPr/>
          </p:nvSpPr>
          <p:spPr bwMode="auto">
            <a:xfrm rot="-26451">
              <a:off x="1993"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2000</a:t>
              </a:r>
              <a:endParaRPr lang="en-US" sz="1400"/>
            </a:p>
          </p:txBody>
        </p:sp>
        <p:sp>
          <p:nvSpPr>
            <p:cNvPr id="101" name="Rectangle 1332"/>
            <p:cNvSpPr>
              <a:spLocks noChangeArrowheads="1"/>
            </p:cNvSpPr>
            <p:nvPr/>
          </p:nvSpPr>
          <p:spPr bwMode="auto">
            <a:xfrm rot="-26451">
              <a:off x="2276"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2001</a:t>
              </a:r>
              <a:endParaRPr lang="en-US" sz="1400"/>
            </a:p>
          </p:txBody>
        </p:sp>
        <p:sp>
          <p:nvSpPr>
            <p:cNvPr id="102" name="Rectangle 1333"/>
            <p:cNvSpPr>
              <a:spLocks noChangeArrowheads="1"/>
            </p:cNvSpPr>
            <p:nvPr/>
          </p:nvSpPr>
          <p:spPr bwMode="auto">
            <a:xfrm rot="-26451">
              <a:off x="2552"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2002</a:t>
              </a:r>
              <a:endParaRPr lang="en-US" sz="1400"/>
            </a:p>
          </p:txBody>
        </p:sp>
        <p:sp>
          <p:nvSpPr>
            <p:cNvPr id="103" name="Rectangle 1334"/>
            <p:cNvSpPr>
              <a:spLocks noChangeArrowheads="1"/>
            </p:cNvSpPr>
            <p:nvPr/>
          </p:nvSpPr>
          <p:spPr bwMode="auto">
            <a:xfrm rot="-26451">
              <a:off x="2834"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2003</a:t>
              </a:r>
              <a:endParaRPr lang="en-US" sz="1400"/>
            </a:p>
          </p:txBody>
        </p:sp>
        <p:sp>
          <p:nvSpPr>
            <p:cNvPr id="104" name="Rectangle 1335"/>
            <p:cNvSpPr>
              <a:spLocks noChangeArrowheads="1"/>
            </p:cNvSpPr>
            <p:nvPr/>
          </p:nvSpPr>
          <p:spPr bwMode="auto">
            <a:xfrm rot="-26451">
              <a:off x="3116"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2004</a:t>
              </a:r>
              <a:endParaRPr lang="en-US" sz="1400"/>
            </a:p>
          </p:txBody>
        </p:sp>
        <p:sp>
          <p:nvSpPr>
            <p:cNvPr id="105" name="Rectangle 1336"/>
            <p:cNvSpPr>
              <a:spLocks noChangeArrowheads="1"/>
            </p:cNvSpPr>
            <p:nvPr/>
          </p:nvSpPr>
          <p:spPr bwMode="auto">
            <a:xfrm rot="-26451">
              <a:off x="3393"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2005</a:t>
              </a:r>
              <a:endParaRPr lang="en-US" sz="1400"/>
            </a:p>
          </p:txBody>
        </p:sp>
        <p:sp>
          <p:nvSpPr>
            <p:cNvPr id="106" name="Rectangle 1337"/>
            <p:cNvSpPr>
              <a:spLocks noChangeArrowheads="1"/>
            </p:cNvSpPr>
            <p:nvPr/>
          </p:nvSpPr>
          <p:spPr bwMode="auto">
            <a:xfrm rot="-26451">
              <a:off x="3675"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2006</a:t>
              </a:r>
              <a:endParaRPr lang="en-US" sz="1400"/>
            </a:p>
          </p:txBody>
        </p:sp>
        <p:sp>
          <p:nvSpPr>
            <p:cNvPr id="107" name="Rectangle 1338"/>
            <p:cNvSpPr>
              <a:spLocks noChangeArrowheads="1"/>
            </p:cNvSpPr>
            <p:nvPr/>
          </p:nvSpPr>
          <p:spPr bwMode="auto">
            <a:xfrm rot="-26451">
              <a:off x="3951"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2007</a:t>
              </a:r>
              <a:endParaRPr lang="en-US" sz="1400"/>
            </a:p>
          </p:txBody>
        </p:sp>
        <p:sp>
          <p:nvSpPr>
            <p:cNvPr id="108" name="Rectangle 1339"/>
            <p:cNvSpPr>
              <a:spLocks noChangeArrowheads="1"/>
            </p:cNvSpPr>
            <p:nvPr/>
          </p:nvSpPr>
          <p:spPr bwMode="auto">
            <a:xfrm rot="-26451">
              <a:off x="4233"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2008</a:t>
              </a:r>
              <a:endParaRPr lang="en-US" sz="1400"/>
            </a:p>
          </p:txBody>
        </p:sp>
        <p:sp>
          <p:nvSpPr>
            <p:cNvPr id="109" name="Rectangle 1340"/>
            <p:cNvSpPr>
              <a:spLocks noChangeArrowheads="1"/>
            </p:cNvSpPr>
            <p:nvPr/>
          </p:nvSpPr>
          <p:spPr bwMode="auto">
            <a:xfrm rot="-26451">
              <a:off x="4510"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2009</a:t>
              </a:r>
              <a:endParaRPr lang="en-US" sz="1400"/>
            </a:p>
          </p:txBody>
        </p:sp>
        <p:sp>
          <p:nvSpPr>
            <p:cNvPr id="110" name="Rectangle 1341"/>
            <p:cNvSpPr>
              <a:spLocks noChangeArrowheads="1"/>
            </p:cNvSpPr>
            <p:nvPr/>
          </p:nvSpPr>
          <p:spPr bwMode="auto">
            <a:xfrm rot="-26451">
              <a:off x="4792" y="3468"/>
              <a:ext cx="248" cy="134"/>
            </a:xfrm>
            <a:prstGeom prst="rect">
              <a:avLst/>
            </a:prstGeom>
            <a:noFill/>
            <a:ln w="9525">
              <a:noFill/>
              <a:miter lim="800000"/>
              <a:headEnd/>
              <a:tailEnd/>
            </a:ln>
          </p:spPr>
          <p:txBody>
            <a:bodyPr wrap="none" lIns="0" tIns="0" rIns="0" bIns="0">
              <a:spAutoFit/>
            </a:bodyPr>
            <a:lstStyle/>
            <a:p>
              <a:r>
                <a:rPr lang="en-US" sz="1400" b="1">
                  <a:solidFill>
                    <a:srgbClr val="030875"/>
                  </a:solidFill>
                </a:rPr>
                <a:t>2010</a:t>
              </a:r>
              <a:endParaRPr lang="en-US" sz="1400"/>
            </a:p>
          </p:txBody>
        </p:sp>
        <p:sp>
          <p:nvSpPr>
            <p:cNvPr id="111" name="Text Box 312"/>
            <p:cNvSpPr txBox="1">
              <a:spLocks noChangeArrowheads="1"/>
            </p:cNvSpPr>
            <p:nvPr/>
          </p:nvSpPr>
          <p:spPr bwMode="auto">
            <a:xfrm>
              <a:off x="4631" y="998"/>
              <a:ext cx="862" cy="324"/>
            </a:xfrm>
            <a:prstGeom prst="rect">
              <a:avLst/>
            </a:prstGeom>
            <a:noFill/>
            <a:ln w="12700">
              <a:noFill/>
              <a:miter lim="800000"/>
              <a:headEnd type="none" w="sm" len="sm"/>
              <a:tailEnd type="none" w="sm" len="sm"/>
            </a:ln>
          </p:spPr>
          <p:txBody>
            <a:bodyPr wrap="none" lIns="88884" tIns="44442" rIns="88884" bIns="44442">
              <a:spAutoFit/>
            </a:bodyPr>
            <a:lstStyle/>
            <a:p>
              <a:r>
                <a:rPr lang="en-US" sz="1400" b="1"/>
                <a:t>Installed Base</a:t>
              </a:r>
            </a:p>
            <a:p>
              <a:r>
                <a:rPr lang="en-US" sz="1400" b="1"/>
                <a:t>(M Units)</a:t>
              </a:r>
            </a:p>
          </p:txBody>
        </p:sp>
        <p:sp>
          <p:nvSpPr>
            <p:cNvPr id="112" name="Text Box 313"/>
            <p:cNvSpPr txBox="1">
              <a:spLocks noChangeArrowheads="1"/>
            </p:cNvSpPr>
            <p:nvPr/>
          </p:nvSpPr>
          <p:spPr bwMode="auto">
            <a:xfrm>
              <a:off x="317" y="966"/>
              <a:ext cx="620" cy="324"/>
            </a:xfrm>
            <a:prstGeom prst="rect">
              <a:avLst/>
            </a:prstGeom>
            <a:noFill/>
            <a:ln w="12700">
              <a:noFill/>
              <a:miter lim="800000"/>
              <a:headEnd type="none" w="sm" len="sm"/>
              <a:tailEnd type="none" w="sm" len="sm"/>
            </a:ln>
          </p:spPr>
          <p:txBody>
            <a:bodyPr wrap="none" lIns="88884" tIns="44442" rIns="88884" bIns="44442">
              <a:spAutoFit/>
            </a:bodyPr>
            <a:lstStyle/>
            <a:p>
              <a:r>
                <a:rPr lang="en-US" sz="1400" b="1"/>
                <a:t>Spending</a:t>
              </a:r>
            </a:p>
            <a:p>
              <a:r>
                <a:rPr lang="en-US" sz="1400" b="1"/>
                <a:t>(US$B)</a:t>
              </a:r>
            </a:p>
          </p:txBody>
        </p:sp>
        <p:grpSp>
          <p:nvGrpSpPr>
            <p:cNvPr id="113" name="Group 314"/>
            <p:cNvGrpSpPr>
              <a:grpSpLocks/>
            </p:cNvGrpSpPr>
            <p:nvPr/>
          </p:nvGrpSpPr>
          <p:grpSpPr bwMode="auto">
            <a:xfrm>
              <a:off x="951" y="1556"/>
              <a:ext cx="1630" cy="210"/>
              <a:chOff x="909" y="1364"/>
              <a:chExt cx="1630" cy="210"/>
            </a:xfrm>
          </p:grpSpPr>
          <p:sp>
            <p:nvSpPr>
              <p:cNvPr id="176" name="Text Box 315"/>
              <p:cNvSpPr txBox="1">
                <a:spLocks noChangeArrowheads="1"/>
              </p:cNvSpPr>
              <p:nvPr/>
            </p:nvSpPr>
            <p:spPr bwMode="auto">
              <a:xfrm>
                <a:off x="1112" y="1364"/>
                <a:ext cx="1427" cy="210"/>
              </a:xfrm>
              <a:prstGeom prst="rect">
                <a:avLst/>
              </a:prstGeom>
              <a:noFill/>
              <a:ln w="12700">
                <a:noFill/>
                <a:miter lim="800000"/>
                <a:headEnd type="none" w="sm" len="sm"/>
                <a:tailEnd type="none" w="sm" len="sm"/>
              </a:ln>
            </p:spPr>
            <p:txBody>
              <a:bodyPr wrap="none" lIns="88884" tIns="44442" rIns="88884" bIns="44442">
                <a:spAutoFit/>
              </a:bodyPr>
              <a:lstStyle/>
              <a:p>
                <a:r>
                  <a:rPr lang="en-US" sz="1600" b="1"/>
                  <a:t>New Server Spending</a:t>
                </a:r>
              </a:p>
            </p:txBody>
          </p:sp>
          <p:sp>
            <p:nvSpPr>
              <p:cNvPr id="177" name="Rectangle 316"/>
              <p:cNvSpPr>
                <a:spLocks noChangeArrowheads="1"/>
              </p:cNvSpPr>
              <p:nvPr/>
            </p:nvSpPr>
            <p:spPr bwMode="auto">
              <a:xfrm>
                <a:off x="909" y="1431"/>
                <a:ext cx="200" cy="92"/>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grpSp>
        <p:grpSp>
          <p:nvGrpSpPr>
            <p:cNvPr id="114" name="Group 317"/>
            <p:cNvGrpSpPr>
              <a:grpSpLocks/>
            </p:cNvGrpSpPr>
            <p:nvPr/>
          </p:nvGrpSpPr>
          <p:grpSpPr bwMode="auto">
            <a:xfrm>
              <a:off x="951" y="1752"/>
              <a:ext cx="1474" cy="210"/>
              <a:chOff x="909" y="1541"/>
              <a:chExt cx="1474" cy="210"/>
            </a:xfrm>
          </p:grpSpPr>
          <p:sp>
            <p:nvSpPr>
              <p:cNvPr id="174" name="Text Box 318"/>
              <p:cNvSpPr txBox="1">
                <a:spLocks noChangeArrowheads="1"/>
              </p:cNvSpPr>
              <p:nvPr/>
            </p:nvSpPr>
            <p:spPr bwMode="auto">
              <a:xfrm>
                <a:off x="1112" y="1541"/>
                <a:ext cx="1271" cy="210"/>
              </a:xfrm>
              <a:prstGeom prst="rect">
                <a:avLst/>
              </a:prstGeom>
              <a:noFill/>
              <a:ln w="12700">
                <a:noFill/>
                <a:miter lim="800000"/>
                <a:headEnd type="none" w="sm" len="sm"/>
                <a:tailEnd type="none" w="sm" len="sm"/>
              </a:ln>
            </p:spPr>
            <p:txBody>
              <a:bodyPr wrap="none" lIns="88884" tIns="44442" rIns="88884" bIns="44442">
                <a:spAutoFit/>
              </a:bodyPr>
              <a:lstStyle/>
              <a:p>
                <a:r>
                  <a:rPr lang="en-US" sz="1600" b="1"/>
                  <a:t>Power and Cooling</a:t>
                </a:r>
              </a:p>
            </p:txBody>
          </p:sp>
          <p:sp>
            <p:nvSpPr>
              <p:cNvPr id="175" name="Rectangle 319"/>
              <p:cNvSpPr>
                <a:spLocks noChangeArrowheads="1"/>
              </p:cNvSpPr>
              <p:nvPr/>
            </p:nvSpPr>
            <p:spPr bwMode="auto">
              <a:xfrm>
                <a:off x="909" y="1599"/>
                <a:ext cx="200" cy="92"/>
              </a:xfrm>
              <a:prstGeom prst="rect">
                <a:avLst/>
              </a:prstGeom>
              <a:gradFill rotWithShape="0">
                <a:gsLst>
                  <a:gs pos="0">
                    <a:srgbClr val="DDEBCF"/>
                  </a:gs>
                  <a:gs pos="50000">
                    <a:srgbClr val="9CB86E"/>
                  </a:gs>
                  <a:gs pos="100000">
                    <a:srgbClr val="156B13"/>
                  </a:gs>
                </a:gsLst>
                <a:lin ang="0" scaled="0"/>
              </a:gradFill>
              <a:ln w="9525">
                <a:solidFill>
                  <a:schemeClr val="tx1"/>
                </a:solidFill>
                <a:miter lim="800000"/>
                <a:headEnd/>
                <a:tailEnd/>
              </a:ln>
              <a:effectLst/>
            </p:spPr>
            <p:txBody>
              <a:bodyPr wrap="none" anchor="ctr"/>
              <a:lstStyle/>
              <a:p>
                <a:pPr>
                  <a:defRPr/>
                </a:pPr>
                <a:endParaRPr lang="en-US"/>
              </a:p>
            </p:txBody>
          </p:sp>
        </p:grpSp>
        <p:grpSp>
          <p:nvGrpSpPr>
            <p:cNvPr id="115" name="Group 320"/>
            <p:cNvGrpSpPr>
              <a:grpSpLocks/>
            </p:cNvGrpSpPr>
            <p:nvPr/>
          </p:nvGrpSpPr>
          <p:grpSpPr bwMode="auto">
            <a:xfrm>
              <a:off x="4366" y="1106"/>
              <a:ext cx="278" cy="59"/>
              <a:chOff x="3090" y="1169"/>
              <a:chExt cx="278" cy="59"/>
            </a:xfrm>
          </p:grpSpPr>
          <p:sp>
            <p:nvSpPr>
              <p:cNvPr id="172" name="Line 321"/>
              <p:cNvSpPr>
                <a:spLocks noChangeShapeType="1"/>
              </p:cNvSpPr>
              <p:nvPr/>
            </p:nvSpPr>
            <p:spPr bwMode="auto">
              <a:xfrm>
                <a:off x="3090" y="1198"/>
                <a:ext cx="278" cy="1"/>
              </a:xfrm>
              <a:prstGeom prst="line">
                <a:avLst/>
              </a:prstGeom>
              <a:noFill/>
              <a:ln w="36513">
                <a:solidFill>
                  <a:schemeClr val="tx1"/>
                </a:solidFill>
                <a:round/>
                <a:headEnd/>
                <a:tailEnd/>
              </a:ln>
            </p:spPr>
            <p:txBody>
              <a:bodyPr/>
              <a:lstStyle/>
              <a:p>
                <a:endParaRPr lang="en-US"/>
              </a:p>
            </p:txBody>
          </p:sp>
          <p:sp>
            <p:nvSpPr>
              <p:cNvPr id="173" name="Freeform 322"/>
              <p:cNvSpPr>
                <a:spLocks/>
              </p:cNvSpPr>
              <p:nvPr/>
            </p:nvSpPr>
            <p:spPr bwMode="auto">
              <a:xfrm>
                <a:off x="3192" y="1169"/>
                <a:ext cx="63" cy="59"/>
              </a:xfrm>
              <a:custGeom>
                <a:avLst/>
                <a:gdLst>
                  <a:gd name="T0" fmla="*/ 32 w 71"/>
                  <a:gd name="T1" fmla="*/ 0 h 70"/>
                  <a:gd name="T2" fmla="*/ 63 w 71"/>
                  <a:gd name="T3" fmla="*/ 59 h 70"/>
                  <a:gd name="T4" fmla="*/ 0 w 71"/>
                  <a:gd name="T5" fmla="*/ 59 h 70"/>
                  <a:gd name="T6" fmla="*/ 32 w 71"/>
                  <a:gd name="T7" fmla="*/ 0 h 70"/>
                  <a:gd name="T8" fmla="*/ 0 60000 65536"/>
                  <a:gd name="T9" fmla="*/ 0 60000 65536"/>
                  <a:gd name="T10" fmla="*/ 0 60000 65536"/>
                  <a:gd name="T11" fmla="*/ 0 60000 65536"/>
                  <a:gd name="T12" fmla="*/ 0 w 71"/>
                  <a:gd name="T13" fmla="*/ 0 h 70"/>
                  <a:gd name="T14" fmla="*/ 71 w 71"/>
                  <a:gd name="T15" fmla="*/ 70 h 70"/>
                </a:gdLst>
                <a:ahLst/>
                <a:cxnLst>
                  <a:cxn ang="T8">
                    <a:pos x="T0" y="T1"/>
                  </a:cxn>
                  <a:cxn ang="T9">
                    <a:pos x="T2" y="T3"/>
                  </a:cxn>
                  <a:cxn ang="T10">
                    <a:pos x="T4" y="T5"/>
                  </a:cxn>
                  <a:cxn ang="T11">
                    <a:pos x="T6" y="T7"/>
                  </a:cxn>
                </a:cxnLst>
                <a:rect l="T12" t="T13" r="T14" b="T15"/>
                <a:pathLst>
                  <a:path w="71" h="70">
                    <a:moveTo>
                      <a:pt x="36" y="0"/>
                    </a:moveTo>
                    <a:lnTo>
                      <a:pt x="71" y="70"/>
                    </a:lnTo>
                    <a:lnTo>
                      <a:pt x="0" y="70"/>
                    </a:lnTo>
                    <a:lnTo>
                      <a:pt x="36" y="0"/>
                    </a:lnTo>
                    <a:close/>
                  </a:path>
                </a:pathLst>
              </a:custGeom>
              <a:solidFill>
                <a:schemeClr val="tx1"/>
              </a:solidFill>
              <a:ln w="19050">
                <a:solidFill>
                  <a:schemeClr val="tx1"/>
                </a:solidFill>
                <a:round/>
                <a:headEnd/>
                <a:tailEnd/>
              </a:ln>
            </p:spPr>
            <p:txBody>
              <a:bodyPr/>
              <a:lstStyle/>
              <a:p>
                <a:endParaRPr lang="de-DE"/>
              </a:p>
            </p:txBody>
          </p:sp>
        </p:grpSp>
        <p:grpSp>
          <p:nvGrpSpPr>
            <p:cNvPr id="116" name="Group 323"/>
            <p:cNvGrpSpPr>
              <a:grpSpLocks/>
            </p:cNvGrpSpPr>
            <p:nvPr/>
          </p:nvGrpSpPr>
          <p:grpSpPr bwMode="auto">
            <a:xfrm>
              <a:off x="969" y="1295"/>
              <a:ext cx="4300" cy="2198"/>
              <a:chOff x="1163" y="970"/>
              <a:chExt cx="4108" cy="2527"/>
            </a:xfrm>
          </p:grpSpPr>
          <p:grpSp>
            <p:nvGrpSpPr>
              <p:cNvPr id="117" name="Group 324"/>
              <p:cNvGrpSpPr>
                <a:grpSpLocks/>
              </p:cNvGrpSpPr>
              <p:nvPr/>
            </p:nvGrpSpPr>
            <p:grpSpPr bwMode="auto">
              <a:xfrm>
                <a:off x="1163" y="1327"/>
                <a:ext cx="3811" cy="1855"/>
                <a:chOff x="1163" y="1327"/>
                <a:chExt cx="3811" cy="1855"/>
              </a:xfrm>
            </p:grpSpPr>
            <p:sp>
              <p:nvSpPr>
                <p:cNvPr id="143" name="Freeform 325"/>
                <p:cNvSpPr>
                  <a:spLocks/>
                </p:cNvSpPr>
                <p:nvPr/>
              </p:nvSpPr>
              <p:spPr bwMode="auto">
                <a:xfrm>
                  <a:off x="1427" y="3020"/>
                  <a:ext cx="81" cy="81"/>
                </a:xfrm>
                <a:custGeom>
                  <a:avLst/>
                  <a:gdLst>
                    <a:gd name="T0" fmla="*/ 41 w 81"/>
                    <a:gd name="T1" fmla="*/ 0 h 81"/>
                    <a:gd name="T2" fmla="*/ 81 w 81"/>
                    <a:gd name="T3" fmla="*/ 81 h 81"/>
                    <a:gd name="T4" fmla="*/ 0 w 81"/>
                    <a:gd name="T5" fmla="*/ 81 h 81"/>
                    <a:gd name="T6" fmla="*/ 41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1" y="0"/>
                      </a:moveTo>
                      <a:lnTo>
                        <a:pt x="81" y="81"/>
                      </a:lnTo>
                      <a:lnTo>
                        <a:pt x="0" y="81"/>
                      </a:lnTo>
                      <a:lnTo>
                        <a:pt x="41" y="0"/>
                      </a:lnTo>
                      <a:close/>
                    </a:path>
                  </a:pathLst>
                </a:custGeom>
                <a:solidFill>
                  <a:srgbClr val="333399"/>
                </a:solidFill>
                <a:ln w="9525">
                  <a:solidFill>
                    <a:srgbClr val="333399"/>
                  </a:solidFill>
                  <a:round/>
                  <a:headEnd/>
                  <a:tailEnd/>
                </a:ln>
              </p:spPr>
              <p:txBody>
                <a:bodyPr/>
                <a:lstStyle/>
                <a:p>
                  <a:endParaRPr lang="de-DE"/>
                </a:p>
              </p:txBody>
            </p:sp>
            <p:sp>
              <p:nvSpPr>
                <p:cNvPr id="144" name="Line 326"/>
                <p:cNvSpPr>
                  <a:spLocks noChangeShapeType="1"/>
                </p:cNvSpPr>
                <p:nvPr/>
              </p:nvSpPr>
              <p:spPr bwMode="auto">
                <a:xfrm flipV="1">
                  <a:off x="1203" y="3061"/>
                  <a:ext cx="265" cy="80"/>
                </a:xfrm>
                <a:prstGeom prst="line">
                  <a:avLst/>
                </a:prstGeom>
                <a:noFill/>
                <a:ln w="26988">
                  <a:solidFill>
                    <a:srgbClr val="333399"/>
                  </a:solidFill>
                  <a:round/>
                  <a:headEnd/>
                  <a:tailEnd/>
                </a:ln>
              </p:spPr>
              <p:txBody>
                <a:bodyPr/>
                <a:lstStyle/>
                <a:p>
                  <a:endParaRPr lang="en-US"/>
                </a:p>
              </p:txBody>
            </p:sp>
            <p:sp>
              <p:nvSpPr>
                <p:cNvPr id="145" name="Line 327"/>
                <p:cNvSpPr>
                  <a:spLocks noChangeShapeType="1"/>
                </p:cNvSpPr>
                <p:nvPr/>
              </p:nvSpPr>
              <p:spPr bwMode="auto">
                <a:xfrm flipV="1">
                  <a:off x="1468" y="2963"/>
                  <a:ext cx="270" cy="98"/>
                </a:xfrm>
                <a:prstGeom prst="line">
                  <a:avLst/>
                </a:prstGeom>
                <a:noFill/>
                <a:ln w="26988">
                  <a:solidFill>
                    <a:srgbClr val="333399"/>
                  </a:solidFill>
                  <a:round/>
                  <a:headEnd/>
                  <a:tailEnd/>
                </a:ln>
              </p:spPr>
              <p:txBody>
                <a:bodyPr/>
                <a:lstStyle/>
                <a:p>
                  <a:endParaRPr lang="en-US"/>
                </a:p>
              </p:txBody>
            </p:sp>
            <p:sp>
              <p:nvSpPr>
                <p:cNvPr id="146" name="Line 328"/>
                <p:cNvSpPr>
                  <a:spLocks noChangeShapeType="1"/>
                </p:cNvSpPr>
                <p:nvPr/>
              </p:nvSpPr>
              <p:spPr bwMode="auto">
                <a:xfrm flipV="1">
                  <a:off x="1738" y="2848"/>
                  <a:ext cx="265" cy="115"/>
                </a:xfrm>
                <a:prstGeom prst="line">
                  <a:avLst/>
                </a:prstGeom>
                <a:noFill/>
                <a:ln w="26988">
                  <a:solidFill>
                    <a:srgbClr val="333399"/>
                  </a:solidFill>
                  <a:round/>
                  <a:headEnd/>
                  <a:tailEnd/>
                </a:ln>
              </p:spPr>
              <p:txBody>
                <a:bodyPr/>
                <a:lstStyle/>
                <a:p>
                  <a:endParaRPr lang="en-US"/>
                </a:p>
              </p:txBody>
            </p:sp>
            <p:sp>
              <p:nvSpPr>
                <p:cNvPr id="147" name="Line 329"/>
                <p:cNvSpPr>
                  <a:spLocks noChangeShapeType="1"/>
                </p:cNvSpPr>
                <p:nvPr/>
              </p:nvSpPr>
              <p:spPr bwMode="auto">
                <a:xfrm flipV="1">
                  <a:off x="2003" y="2738"/>
                  <a:ext cx="265" cy="110"/>
                </a:xfrm>
                <a:prstGeom prst="line">
                  <a:avLst/>
                </a:prstGeom>
                <a:noFill/>
                <a:ln w="26988">
                  <a:solidFill>
                    <a:srgbClr val="333399"/>
                  </a:solidFill>
                  <a:round/>
                  <a:headEnd/>
                  <a:tailEnd/>
                </a:ln>
              </p:spPr>
              <p:txBody>
                <a:bodyPr/>
                <a:lstStyle/>
                <a:p>
                  <a:endParaRPr lang="en-US"/>
                </a:p>
              </p:txBody>
            </p:sp>
            <p:sp>
              <p:nvSpPr>
                <p:cNvPr id="148" name="Line 330"/>
                <p:cNvSpPr>
                  <a:spLocks noChangeShapeType="1"/>
                </p:cNvSpPr>
                <p:nvPr/>
              </p:nvSpPr>
              <p:spPr bwMode="auto">
                <a:xfrm flipV="1">
                  <a:off x="2268" y="2577"/>
                  <a:ext cx="265" cy="161"/>
                </a:xfrm>
                <a:prstGeom prst="line">
                  <a:avLst/>
                </a:prstGeom>
                <a:noFill/>
                <a:ln w="26988">
                  <a:solidFill>
                    <a:srgbClr val="333399"/>
                  </a:solidFill>
                  <a:round/>
                  <a:headEnd/>
                  <a:tailEnd/>
                </a:ln>
              </p:spPr>
              <p:txBody>
                <a:bodyPr/>
                <a:lstStyle/>
                <a:p>
                  <a:endParaRPr lang="en-US"/>
                </a:p>
              </p:txBody>
            </p:sp>
            <p:sp>
              <p:nvSpPr>
                <p:cNvPr id="149" name="Line 331"/>
                <p:cNvSpPr>
                  <a:spLocks noChangeShapeType="1"/>
                </p:cNvSpPr>
                <p:nvPr/>
              </p:nvSpPr>
              <p:spPr bwMode="auto">
                <a:xfrm flipV="1">
                  <a:off x="2533" y="2531"/>
                  <a:ext cx="270" cy="46"/>
                </a:xfrm>
                <a:prstGeom prst="line">
                  <a:avLst/>
                </a:prstGeom>
                <a:noFill/>
                <a:ln w="26988">
                  <a:solidFill>
                    <a:srgbClr val="333399"/>
                  </a:solidFill>
                  <a:round/>
                  <a:headEnd/>
                  <a:tailEnd/>
                </a:ln>
              </p:spPr>
              <p:txBody>
                <a:bodyPr/>
                <a:lstStyle/>
                <a:p>
                  <a:endParaRPr lang="en-US"/>
                </a:p>
              </p:txBody>
            </p:sp>
            <p:sp>
              <p:nvSpPr>
                <p:cNvPr id="150" name="Line 332"/>
                <p:cNvSpPr>
                  <a:spLocks noChangeShapeType="1"/>
                </p:cNvSpPr>
                <p:nvPr/>
              </p:nvSpPr>
              <p:spPr bwMode="auto">
                <a:xfrm flipV="1">
                  <a:off x="2803" y="2450"/>
                  <a:ext cx="265" cy="81"/>
                </a:xfrm>
                <a:prstGeom prst="line">
                  <a:avLst/>
                </a:prstGeom>
                <a:noFill/>
                <a:ln w="26988">
                  <a:solidFill>
                    <a:srgbClr val="333399"/>
                  </a:solidFill>
                  <a:round/>
                  <a:headEnd/>
                  <a:tailEnd/>
                </a:ln>
              </p:spPr>
              <p:txBody>
                <a:bodyPr/>
                <a:lstStyle/>
                <a:p>
                  <a:endParaRPr lang="en-US"/>
                </a:p>
              </p:txBody>
            </p:sp>
            <p:sp>
              <p:nvSpPr>
                <p:cNvPr id="151" name="Line 333"/>
                <p:cNvSpPr>
                  <a:spLocks noChangeShapeType="1"/>
                </p:cNvSpPr>
                <p:nvPr/>
              </p:nvSpPr>
              <p:spPr bwMode="auto">
                <a:xfrm flipV="1">
                  <a:off x="3068" y="2393"/>
                  <a:ext cx="265" cy="57"/>
                </a:xfrm>
                <a:prstGeom prst="line">
                  <a:avLst/>
                </a:prstGeom>
                <a:noFill/>
                <a:ln w="26988">
                  <a:solidFill>
                    <a:srgbClr val="333399"/>
                  </a:solidFill>
                  <a:round/>
                  <a:headEnd/>
                  <a:tailEnd/>
                </a:ln>
              </p:spPr>
              <p:txBody>
                <a:bodyPr/>
                <a:lstStyle/>
                <a:p>
                  <a:endParaRPr lang="en-US"/>
                </a:p>
              </p:txBody>
            </p:sp>
            <p:sp>
              <p:nvSpPr>
                <p:cNvPr id="152" name="Line 334"/>
                <p:cNvSpPr>
                  <a:spLocks noChangeShapeType="1"/>
                </p:cNvSpPr>
                <p:nvPr/>
              </p:nvSpPr>
              <p:spPr bwMode="auto">
                <a:xfrm flipV="1">
                  <a:off x="3333" y="2243"/>
                  <a:ext cx="271" cy="150"/>
                </a:xfrm>
                <a:prstGeom prst="line">
                  <a:avLst/>
                </a:prstGeom>
                <a:noFill/>
                <a:ln w="26988">
                  <a:solidFill>
                    <a:srgbClr val="333399"/>
                  </a:solidFill>
                  <a:round/>
                  <a:headEnd/>
                  <a:tailEnd/>
                </a:ln>
              </p:spPr>
              <p:txBody>
                <a:bodyPr/>
                <a:lstStyle/>
                <a:p>
                  <a:endParaRPr lang="en-US"/>
                </a:p>
              </p:txBody>
            </p:sp>
            <p:sp>
              <p:nvSpPr>
                <p:cNvPr id="153" name="Line 335"/>
                <p:cNvSpPr>
                  <a:spLocks noChangeShapeType="1"/>
                </p:cNvSpPr>
                <p:nvPr/>
              </p:nvSpPr>
              <p:spPr bwMode="auto">
                <a:xfrm flipV="1">
                  <a:off x="3604" y="2099"/>
                  <a:ext cx="265" cy="144"/>
                </a:xfrm>
                <a:prstGeom prst="line">
                  <a:avLst/>
                </a:prstGeom>
                <a:noFill/>
                <a:ln w="26988">
                  <a:solidFill>
                    <a:srgbClr val="333399"/>
                  </a:solidFill>
                  <a:round/>
                  <a:headEnd/>
                  <a:tailEnd/>
                </a:ln>
              </p:spPr>
              <p:txBody>
                <a:bodyPr/>
                <a:lstStyle/>
                <a:p>
                  <a:endParaRPr lang="en-US"/>
                </a:p>
              </p:txBody>
            </p:sp>
            <p:sp>
              <p:nvSpPr>
                <p:cNvPr id="154" name="Line 336"/>
                <p:cNvSpPr>
                  <a:spLocks noChangeShapeType="1"/>
                </p:cNvSpPr>
                <p:nvPr/>
              </p:nvSpPr>
              <p:spPr bwMode="auto">
                <a:xfrm flipV="1">
                  <a:off x="3869" y="1932"/>
                  <a:ext cx="265" cy="167"/>
                </a:xfrm>
                <a:prstGeom prst="line">
                  <a:avLst/>
                </a:prstGeom>
                <a:noFill/>
                <a:ln w="26988">
                  <a:solidFill>
                    <a:srgbClr val="333399"/>
                  </a:solidFill>
                  <a:round/>
                  <a:headEnd/>
                  <a:tailEnd/>
                </a:ln>
              </p:spPr>
              <p:txBody>
                <a:bodyPr/>
                <a:lstStyle/>
                <a:p>
                  <a:endParaRPr lang="en-US"/>
                </a:p>
              </p:txBody>
            </p:sp>
            <p:sp>
              <p:nvSpPr>
                <p:cNvPr id="155" name="Line 337"/>
                <p:cNvSpPr>
                  <a:spLocks noChangeShapeType="1"/>
                </p:cNvSpPr>
                <p:nvPr/>
              </p:nvSpPr>
              <p:spPr bwMode="auto">
                <a:xfrm flipV="1">
                  <a:off x="4134" y="1748"/>
                  <a:ext cx="264" cy="184"/>
                </a:xfrm>
                <a:prstGeom prst="line">
                  <a:avLst/>
                </a:prstGeom>
                <a:noFill/>
                <a:ln w="26988">
                  <a:solidFill>
                    <a:srgbClr val="333399"/>
                  </a:solidFill>
                  <a:round/>
                  <a:headEnd/>
                  <a:tailEnd/>
                </a:ln>
              </p:spPr>
              <p:txBody>
                <a:bodyPr/>
                <a:lstStyle/>
                <a:p>
                  <a:endParaRPr lang="en-US"/>
                </a:p>
              </p:txBody>
            </p:sp>
            <p:sp>
              <p:nvSpPr>
                <p:cNvPr id="156" name="Line 338"/>
                <p:cNvSpPr>
                  <a:spLocks noChangeShapeType="1"/>
                </p:cNvSpPr>
                <p:nvPr/>
              </p:nvSpPr>
              <p:spPr bwMode="auto">
                <a:xfrm flipV="1">
                  <a:off x="4398" y="1558"/>
                  <a:ext cx="271" cy="190"/>
                </a:xfrm>
                <a:prstGeom prst="line">
                  <a:avLst/>
                </a:prstGeom>
                <a:noFill/>
                <a:ln w="26988">
                  <a:solidFill>
                    <a:srgbClr val="333399"/>
                  </a:solidFill>
                  <a:round/>
                  <a:headEnd/>
                  <a:tailEnd/>
                </a:ln>
              </p:spPr>
              <p:txBody>
                <a:bodyPr/>
                <a:lstStyle/>
                <a:p>
                  <a:endParaRPr lang="en-US"/>
                </a:p>
              </p:txBody>
            </p:sp>
            <p:sp>
              <p:nvSpPr>
                <p:cNvPr id="157" name="Line 339"/>
                <p:cNvSpPr>
                  <a:spLocks noChangeShapeType="1"/>
                </p:cNvSpPr>
                <p:nvPr/>
              </p:nvSpPr>
              <p:spPr bwMode="auto">
                <a:xfrm flipV="1">
                  <a:off x="4669" y="1368"/>
                  <a:ext cx="265" cy="190"/>
                </a:xfrm>
                <a:prstGeom prst="line">
                  <a:avLst/>
                </a:prstGeom>
                <a:noFill/>
                <a:ln w="26988">
                  <a:solidFill>
                    <a:srgbClr val="333399"/>
                  </a:solidFill>
                  <a:round/>
                  <a:headEnd/>
                  <a:tailEnd/>
                </a:ln>
              </p:spPr>
              <p:txBody>
                <a:bodyPr/>
                <a:lstStyle/>
                <a:p>
                  <a:endParaRPr lang="en-US"/>
                </a:p>
              </p:txBody>
            </p:sp>
            <p:sp>
              <p:nvSpPr>
                <p:cNvPr id="158" name="Freeform 340"/>
                <p:cNvSpPr>
                  <a:spLocks/>
                </p:cNvSpPr>
                <p:nvPr/>
              </p:nvSpPr>
              <p:spPr bwMode="auto">
                <a:xfrm>
                  <a:off x="1163" y="3101"/>
                  <a:ext cx="80" cy="81"/>
                </a:xfrm>
                <a:custGeom>
                  <a:avLst/>
                  <a:gdLst>
                    <a:gd name="T0" fmla="*/ 40 w 80"/>
                    <a:gd name="T1" fmla="*/ 0 h 81"/>
                    <a:gd name="T2" fmla="*/ 80 w 80"/>
                    <a:gd name="T3" fmla="*/ 81 h 81"/>
                    <a:gd name="T4" fmla="*/ 0 w 80"/>
                    <a:gd name="T5" fmla="*/ 81 h 81"/>
                    <a:gd name="T6" fmla="*/ 40 w 80"/>
                    <a:gd name="T7" fmla="*/ 0 h 81"/>
                    <a:gd name="T8" fmla="*/ 0 60000 65536"/>
                    <a:gd name="T9" fmla="*/ 0 60000 65536"/>
                    <a:gd name="T10" fmla="*/ 0 60000 65536"/>
                    <a:gd name="T11" fmla="*/ 0 60000 65536"/>
                    <a:gd name="T12" fmla="*/ 0 w 80"/>
                    <a:gd name="T13" fmla="*/ 0 h 81"/>
                    <a:gd name="T14" fmla="*/ 80 w 80"/>
                    <a:gd name="T15" fmla="*/ 81 h 81"/>
                  </a:gdLst>
                  <a:ahLst/>
                  <a:cxnLst>
                    <a:cxn ang="T8">
                      <a:pos x="T0" y="T1"/>
                    </a:cxn>
                    <a:cxn ang="T9">
                      <a:pos x="T2" y="T3"/>
                    </a:cxn>
                    <a:cxn ang="T10">
                      <a:pos x="T4" y="T5"/>
                    </a:cxn>
                    <a:cxn ang="T11">
                      <a:pos x="T6" y="T7"/>
                    </a:cxn>
                  </a:cxnLst>
                  <a:rect l="T12" t="T13" r="T14" b="T15"/>
                  <a:pathLst>
                    <a:path w="80" h="81">
                      <a:moveTo>
                        <a:pt x="40" y="0"/>
                      </a:moveTo>
                      <a:lnTo>
                        <a:pt x="80"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sp>
              <p:nvSpPr>
                <p:cNvPr id="159" name="Freeform 341"/>
                <p:cNvSpPr>
                  <a:spLocks/>
                </p:cNvSpPr>
                <p:nvPr/>
              </p:nvSpPr>
              <p:spPr bwMode="auto">
                <a:xfrm>
                  <a:off x="1698" y="2922"/>
                  <a:ext cx="81" cy="81"/>
                </a:xfrm>
                <a:custGeom>
                  <a:avLst/>
                  <a:gdLst>
                    <a:gd name="T0" fmla="*/ 40 w 81"/>
                    <a:gd name="T1" fmla="*/ 0 h 81"/>
                    <a:gd name="T2" fmla="*/ 81 w 81"/>
                    <a:gd name="T3" fmla="*/ 81 h 81"/>
                    <a:gd name="T4" fmla="*/ 0 w 81"/>
                    <a:gd name="T5" fmla="*/ 81 h 81"/>
                    <a:gd name="T6" fmla="*/ 40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0" y="0"/>
                      </a:moveTo>
                      <a:lnTo>
                        <a:pt x="81"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sp>
              <p:nvSpPr>
                <p:cNvPr id="160" name="Freeform 342"/>
                <p:cNvSpPr>
                  <a:spLocks/>
                </p:cNvSpPr>
                <p:nvPr/>
              </p:nvSpPr>
              <p:spPr bwMode="auto">
                <a:xfrm>
                  <a:off x="1963" y="2807"/>
                  <a:ext cx="80" cy="81"/>
                </a:xfrm>
                <a:custGeom>
                  <a:avLst/>
                  <a:gdLst>
                    <a:gd name="T0" fmla="*/ 40 w 80"/>
                    <a:gd name="T1" fmla="*/ 0 h 81"/>
                    <a:gd name="T2" fmla="*/ 80 w 80"/>
                    <a:gd name="T3" fmla="*/ 81 h 81"/>
                    <a:gd name="T4" fmla="*/ 0 w 80"/>
                    <a:gd name="T5" fmla="*/ 81 h 81"/>
                    <a:gd name="T6" fmla="*/ 40 w 80"/>
                    <a:gd name="T7" fmla="*/ 0 h 81"/>
                    <a:gd name="T8" fmla="*/ 0 60000 65536"/>
                    <a:gd name="T9" fmla="*/ 0 60000 65536"/>
                    <a:gd name="T10" fmla="*/ 0 60000 65536"/>
                    <a:gd name="T11" fmla="*/ 0 60000 65536"/>
                    <a:gd name="T12" fmla="*/ 0 w 80"/>
                    <a:gd name="T13" fmla="*/ 0 h 81"/>
                    <a:gd name="T14" fmla="*/ 80 w 80"/>
                    <a:gd name="T15" fmla="*/ 81 h 81"/>
                  </a:gdLst>
                  <a:ahLst/>
                  <a:cxnLst>
                    <a:cxn ang="T8">
                      <a:pos x="T0" y="T1"/>
                    </a:cxn>
                    <a:cxn ang="T9">
                      <a:pos x="T2" y="T3"/>
                    </a:cxn>
                    <a:cxn ang="T10">
                      <a:pos x="T4" y="T5"/>
                    </a:cxn>
                    <a:cxn ang="T11">
                      <a:pos x="T6" y="T7"/>
                    </a:cxn>
                  </a:cxnLst>
                  <a:rect l="T12" t="T13" r="T14" b="T15"/>
                  <a:pathLst>
                    <a:path w="80" h="81">
                      <a:moveTo>
                        <a:pt x="40" y="0"/>
                      </a:moveTo>
                      <a:lnTo>
                        <a:pt x="80"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sp>
              <p:nvSpPr>
                <p:cNvPr id="161" name="Freeform 343"/>
                <p:cNvSpPr>
                  <a:spLocks/>
                </p:cNvSpPr>
                <p:nvPr/>
              </p:nvSpPr>
              <p:spPr bwMode="auto">
                <a:xfrm>
                  <a:off x="2228" y="2698"/>
                  <a:ext cx="80" cy="80"/>
                </a:xfrm>
                <a:custGeom>
                  <a:avLst/>
                  <a:gdLst>
                    <a:gd name="T0" fmla="*/ 40 w 80"/>
                    <a:gd name="T1" fmla="*/ 0 h 80"/>
                    <a:gd name="T2" fmla="*/ 80 w 80"/>
                    <a:gd name="T3" fmla="*/ 80 h 80"/>
                    <a:gd name="T4" fmla="*/ 0 w 80"/>
                    <a:gd name="T5" fmla="*/ 80 h 80"/>
                    <a:gd name="T6" fmla="*/ 40 w 80"/>
                    <a:gd name="T7" fmla="*/ 0 h 80"/>
                    <a:gd name="T8" fmla="*/ 0 60000 65536"/>
                    <a:gd name="T9" fmla="*/ 0 60000 65536"/>
                    <a:gd name="T10" fmla="*/ 0 60000 65536"/>
                    <a:gd name="T11" fmla="*/ 0 60000 65536"/>
                    <a:gd name="T12" fmla="*/ 0 w 80"/>
                    <a:gd name="T13" fmla="*/ 0 h 80"/>
                    <a:gd name="T14" fmla="*/ 80 w 80"/>
                    <a:gd name="T15" fmla="*/ 80 h 80"/>
                  </a:gdLst>
                  <a:ahLst/>
                  <a:cxnLst>
                    <a:cxn ang="T8">
                      <a:pos x="T0" y="T1"/>
                    </a:cxn>
                    <a:cxn ang="T9">
                      <a:pos x="T2" y="T3"/>
                    </a:cxn>
                    <a:cxn ang="T10">
                      <a:pos x="T4" y="T5"/>
                    </a:cxn>
                    <a:cxn ang="T11">
                      <a:pos x="T6" y="T7"/>
                    </a:cxn>
                  </a:cxnLst>
                  <a:rect l="T12" t="T13" r="T14" b="T15"/>
                  <a:pathLst>
                    <a:path w="80" h="80">
                      <a:moveTo>
                        <a:pt x="40" y="0"/>
                      </a:moveTo>
                      <a:lnTo>
                        <a:pt x="80" y="80"/>
                      </a:lnTo>
                      <a:lnTo>
                        <a:pt x="0" y="80"/>
                      </a:lnTo>
                      <a:lnTo>
                        <a:pt x="40" y="0"/>
                      </a:lnTo>
                      <a:close/>
                    </a:path>
                  </a:pathLst>
                </a:custGeom>
                <a:solidFill>
                  <a:srgbClr val="333399"/>
                </a:solidFill>
                <a:ln w="9525">
                  <a:solidFill>
                    <a:srgbClr val="333399"/>
                  </a:solidFill>
                  <a:round/>
                  <a:headEnd/>
                  <a:tailEnd/>
                </a:ln>
              </p:spPr>
              <p:txBody>
                <a:bodyPr/>
                <a:lstStyle/>
                <a:p>
                  <a:endParaRPr lang="de-DE"/>
                </a:p>
              </p:txBody>
            </p:sp>
            <p:sp>
              <p:nvSpPr>
                <p:cNvPr id="162" name="Freeform 344"/>
                <p:cNvSpPr>
                  <a:spLocks/>
                </p:cNvSpPr>
                <p:nvPr/>
              </p:nvSpPr>
              <p:spPr bwMode="auto">
                <a:xfrm>
                  <a:off x="2493" y="2537"/>
                  <a:ext cx="80" cy="80"/>
                </a:xfrm>
                <a:custGeom>
                  <a:avLst/>
                  <a:gdLst>
                    <a:gd name="T0" fmla="*/ 40 w 80"/>
                    <a:gd name="T1" fmla="*/ 0 h 80"/>
                    <a:gd name="T2" fmla="*/ 80 w 80"/>
                    <a:gd name="T3" fmla="*/ 80 h 80"/>
                    <a:gd name="T4" fmla="*/ 0 w 80"/>
                    <a:gd name="T5" fmla="*/ 80 h 80"/>
                    <a:gd name="T6" fmla="*/ 40 w 80"/>
                    <a:gd name="T7" fmla="*/ 0 h 80"/>
                    <a:gd name="T8" fmla="*/ 0 60000 65536"/>
                    <a:gd name="T9" fmla="*/ 0 60000 65536"/>
                    <a:gd name="T10" fmla="*/ 0 60000 65536"/>
                    <a:gd name="T11" fmla="*/ 0 60000 65536"/>
                    <a:gd name="T12" fmla="*/ 0 w 80"/>
                    <a:gd name="T13" fmla="*/ 0 h 80"/>
                    <a:gd name="T14" fmla="*/ 80 w 80"/>
                    <a:gd name="T15" fmla="*/ 80 h 80"/>
                  </a:gdLst>
                  <a:ahLst/>
                  <a:cxnLst>
                    <a:cxn ang="T8">
                      <a:pos x="T0" y="T1"/>
                    </a:cxn>
                    <a:cxn ang="T9">
                      <a:pos x="T2" y="T3"/>
                    </a:cxn>
                    <a:cxn ang="T10">
                      <a:pos x="T4" y="T5"/>
                    </a:cxn>
                    <a:cxn ang="T11">
                      <a:pos x="T6" y="T7"/>
                    </a:cxn>
                  </a:cxnLst>
                  <a:rect l="T12" t="T13" r="T14" b="T15"/>
                  <a:pathLst>
                    <a:path w="80" h="80">
                      <a:moveTo>
                        <a:pt x="40" y="0"/>
                      </a:moveTo>
                      <a:lnTo>
                        <a:pt x="80" y="80"/>
                      </a:lnTo>
                      <a:lnTo>
                        <a:pt x="0" y="80"/>
                      </a:lnTo>
                      <a:lnTo>
                        <a:pt x="40" y="0"/>
                      </a:lnTo>
                      <a:close/>
                    </a:path>
                  </a:pathLst>
                </a:custGeom>
                <a:solidFill>
                  <a:srgbClr val="333399"/>
                </a:solidFill>
                <a:ln w="9525">
                  <a:solidFill>
                    <a:srgbClr val="333399"/>
                  </a:solidFill>
                  <a:round/>
                  <a:headEnd/>
                  <a:tailEnd/>
                </a:ln>
              </p:spPr>
              <p:txBody>
                <a:bodyPr/>
                <a:lstStyle/>
                <a:p>
                  <a:endParaRPr lang="de-DE"/>
                </a:p>
              </p:txBody>
            </p:sp>
            <p:sp>
              <p:nvSpPr>
                <p:cNvPr id="163" name="Freeform 345"/>
                <p:cNvSpPr>
                  <a:spLocks/>
                </p:cNvSpPr>
                <p:nvPr/>
              </p:nvSpPr>
              <p:spPr bwMode="auto">
                <a:xfrm>
                  <a:off x="2763" y="2491"/>
                  <a:ext cx="81" cy="80"/>
                </a:xfrm>
                <a:custGeom>
                  <a:avLst/>
                  <a:gdLst>
                    <a:gd name="T0" fmla="*/ 40 w 81"/>
                    <a:gd name="T1" fmla="*/ 0 h 80"/>
                    <a:gd name="T2" fmla="*/ 81 w 81"/>
                    <a:gd name="T3" fmla="*/ 80 h 80"/>
                    <a:gd name="T4" fmla="*/ 0 w 81"/>
                    <a:gd name="T5" fmla="*/ 80 h 80"/>
                    <a:gd name="T6" fmla="*/ 40 w 81"/>
                    <a:gd name="T7" fmla="*/ 0 h 80"/>
                    <a:gd name="T8" fmla="*/ 0 60000 65536"/>
                    <a:gd name="T9" fmla="*/ 0 60000 65536"/>
                    <a:gd name="T10" fmla="*/ 0 60000 65536"/>
                    <a:gd name="T11" fmla="*/ 0 60000 65536"/>
                    <a:gd name="T12" fmla="*/ 0 w 81"/>
                    <a:gd name="T13" fmla="*/ 0 h 80"/>
                    <a:gd name="T14" fmla="*/ 81 w 81"/>
                    <a:gd name="T15" fmla="*/ 80 h 80"/>
                  </a:gdLst>
                  <a:ahLst/>
                  <a:cxnLst>
                    <a:cxn ang="T8">
                      <a:pos x="T0" y="T1"/>
                    </a:cxn>
                    <a:cxn ang="T9">
                      <a:pos x="T2" y="T3"/>
                    </a:cxn>
                    <a:cxn ang="T10">
                      <a:pos x="T4" y="T5"/>
                    </a:cxn>
                    <a:cxn ang="T11">
                      <a:pos x="T6" y="T7"/>
                    </a:cxn>
                  </a:cxnLst>
                  <a:rect l="T12" t="T13" r="T14" b="T15"/>
                  <a:pathLst>
                    <a:path w="81" h="80">
                      <a:moveTo>
                        <a:pt x="40" y="0"/>
                      </a:moveTo>
                      <a:lnTo>
                        <a:pt x="81" y="80"/>
                      </a:lnTo>
                      <a:lnTo>
                        <a:pt x="0" y="80"/>
                      </a:lnTo>
                      <a:lnTo>
                        <a:pt x="40" y="0"/>
                      </a:lnTo>
                      <a:close/>
                    </a:path>
                  </a:pathLst>
                </a:custGeom>
                <a:solidFill>
                  <a:srgbClr val="333399"/>
                </a:solidFill>
                <a:ln w="9525">
                  <a:solidFill>
                    <a:srgbClr val="333399"/>
                  </a:solidFill>
                  <a:round/>
                  <a:headEnd/>
                  <a:tailEnd/>
                </a:ln>
              </p:spPr>
              <p:txBody>
                <a:bodyPr/>
                <a:lstStyle/>
                <a:p>
                  <a:endParaRPr lang="de-DE"/>
                </a:p>
              </p:txBody>
            </p:sp>
            <p:sp>
              <p:nvSpPr>
                <p:cNvPr id="164" name="Freeform 346"/>
                <p:cNvSpPr>
                  <a:spLocks/>
                </p:cNvSpPr>
                <p:nvPr/>
              </p:nvSpPr>
              <p:spPr bwMode="auto">
                <a:xfrm>
                  <a:off x="3028" y="2410"/>
                  <a:ext cx="81" cy="81"/>
                </a:xfrm>
                <a:custGeom>
                  <a:avLst/>
                  <a:gdLst>
                    <a:gd name="T0" fmla="*/ 40 w 81"/>
                    <a:gd name="T1" fmla="*/ 0 h 81"/>
                    <a:gd name="T2" fmla="*/ 81 w 81"/>
                    <a:gd name="T3" fmla="*/ 81 h 81"/>
                    <a:gd name="T4" fmla="*/ 0 w 81"/>
                    <a:gd name="T5" fmla="*/ 81 h 81"/>
                    <a:gd name="T6" fmla="*/ 40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0" y="0"/>
                      </a:moveTo>
                      <a:lnTo>
                        <a:pt x="81"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sp>
              <p:nvSpPr>
                <p:cNvPr id="165" name="Freeform 347"/>
                <p:cNvSpPr>
                  <a:spLocks/>
                </p:cNvSpPr>
                <p:nvPr/>
              </p:nvSpPr>
              <p:spPr bwMode="auto">
                <a:xfrm>
                  <a:off x="3293" y="2352"/>
                  <a:ext cx="80" cy="81"/>
                </a:xfrm>
                <a:custGeom>
                  <a:avLst/>
                  <a:gdLst>
                    <a:gd name="T0" fmla="*/ 40 w 80"/>
                    <a:gd name="T1" fmla="*/ 0 h 81"/>
                    <a:gd name="T2" fmla="*/ 80 w 80"/>
                    <a:gd name="T3" fmla="*/ 81 h 81"/>
                    <a:gd name="T4" fmla="*/ 0 w 80"/>
                    <a:gd name="T5" fmla="*/ 81 h 81"/>
                    <a:gd name="T6" fmla="*/ 40 w 80"/>
                    <a:gd name="T7" fmla="*/ 0 h 81"/>
                    <a:gd name="T8" fmla="*/ 0 60000 65536"/>
                    <a:gd name="T9" fmla="*/ 0 60000 65536"/>
                    <a:gd name="T10" fmla="*/ 0 60000 65536"/>
                    <a:gd name="T11" fmla="*/ 0 60000 65536"/>
                    <a:gd name="T12" fmla="*/ 0 w 80"/>
                    <a:gd name="T13" fmla="*/ 0 h 81"/>
                    <a:gd name="T14" fmla="*/ 80 w 80"/>
                    <a:gd name="T15" fmla="*/ 81 h 81"/>
                  </a:gdLst>
                  <a:ahLst/>
                  <a:cxnLst>
                    <a:cxn ang="T8">
                      <a:pos x="T0" y="T1"/>
                    </a:cxn>
                    <a:cxn ang="T9">
                      <a:pos x="T2" y="T3"/>
                    </a:cxn>
                    <a:cxn ang="T10">
                      <a:pos x="T4" y="T5"/>
                    </a:cxn>
                    <a:cxn ang="T11">
                      <a:pos x="T6" y="T7"/>
                    </a:cxn>
                  </a:cxnLst>
                  <a:rect l="T12" t="T13" r="T14" b="T15"/>
                  <a:pathLst>
                    <a:path w="80" h="81">
                      <a:moveTo>
                        <a:pt x="40" y="0"/>
                      </a:moveTo>
                      <a:lnTo>
                        <a:pt x="80"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sp>
              <p:nvSpPr>
                <p:cNvPr id="166" name="Freeform 348"/>
                <p:cNvSpPr>
                  <a:spLocks/>
                </p:cNvSpPr>
                <p:nvPr/>
              </p:nvSpPr>
              <p:spPr bwMode="auto">
                <a:xfrm>
                  <a:off x="3563" y="2203"/>
                  <a:ext cx="81" cy="80"/>
                </a:xfrm>
                <a:custGeom>
                  <a:avLst/>
                  <a:gdLst>
                    <a:gd name="T0" fmla="*/ 41 w 81"/>
                    <a:gd name="T1" fmla="*/ 0 h 80"/>
                    <a:gd name="T2" fmla="*/ 81 w 81"/>
                    <a:gd name="T3" fmla="*/ 80 h 80"/>
                    <a:gd name="T4" fmla="*/ 0 w 81"/>
                    <a:gd name="T5" fmla="*/ 80 h 80"/>
                    <a:gd name="T6" fmla="*/ 41 w 81"/>
                    <a:gd name="T7" fmla="*/ 0 h 80"/>
                    <a:gd name="T8" fmla="*/ 0 60000 65536"/>
                    <a:gd name="T9" fmla="*/ 0 60000 65536"/>
                    <a:gd name="T10" fmla="*/ 0 60000 65536"/>
                    <a:gd name="T11" fmla="*/ 0 60000 65536"/>
                    <a:gd name="T12" fmla="*/ 0 w 81"/>
                    <a:gd name="T13" fmla="*/ 0 h 80"/>
                    <a:gd name="T14" fmla="*/ 81 w 81"/>
                    <a:gd name="T15" fmla="*/ 80 h 80"/>
                  </a:gdLst>
                  <a:ahLst/>
                  <a:cxnLst>
                    <a:cxn ang="T8">
                      <a:pos x="T0" y="T1"/>
                    </a:cxn>
                    <a:cxn ang="T9">
                      <a:pos x="T2" y="T3"/>
                    </a:cxn>
                    <a:cxn ang="T10">
                      <a:pos x="T4" y="T5"/>
                    </a:cxn>
                    <a:cxn ang="T11">
                      <a:pos x="T6" y="T7"/>
                    </a:cxn>
                  </a:cxnLst>
                  <a:rect l="T12" t="T13" r="T14" b="T15"/>
                  <a:pathLst>
                    <a:path w="81" h="80">
                      <a:moveTo>
                        <a:pt x="41" y="0"/>
                      </a:moveTo>
                      <a:lnTo>
                        <a:pt x="81" y="80"/>
                      </a:lnTo>
                      <a:lnTo>
                        <a:pt x="0" y="80"/>
                      </a:lnTo>
                      <a:lnTo>
                        <a:pt x="41" y="0"/>
                      </a:lnTo>
                      <a:close/>
                    </a:path>
                  </a:pathLst>
                </a:custGeom>
                <a:solidFill>
                  <a:srgbClr val="333399"/>
                </a:solidFill>
                <a:ln w="9525">
                  <a:solidFill>
                    <a:srgbClr val="333399"/>
                  </a:solidFill>
                  <a:round/>
                  <a:headEnd/>
                  <a:tailEnd/>
                </a:ln>
              </p:spPr>
              <p:txBody>
                <a:bodyPr/>
                <a:lstStyle/>
                <a:p>
                  <a:endParaRPr lang="de-DE"/>
                </a:p>
              </p:txBody>
            </p:sp>
            <p:sp>
              <p:nvSpPr>
                <p:cNvPr id="167" name="Freeform 349"/>
                <p:cNvSpPr>
                  <a:spLocks/>
                </p:cNvSpPr>
                <p:nvPr/>
              </p:nvSpPr>
              <p:spPr bwMode="auto">
                <a:xfrm>
                  <a:off x="3828" y="2059"/>
                  <a:ext cx="81" cy="80"/>
                </a:xfrm>
                <a:custGeom>
                  <a:avLst/>
                  <a:gdLst>
                    <a:gd name="T0" fmla="*/ 41 w 81"/>
                    <a:gd name="T1" fmla="*/ 0 h 80"/>
                    <a:gd name="T2" fmla="*/ 81 w 81"/>
                    <a:gd name="T3" fmla="*/ 80 h 80"/>
                    <a:gd name="T4" fmla="*/ 0 w 81"/>
                    <a:gd name="T5" fmla="*/ 80 h 80"/>
                    <a:gd name="T6" fmla="*/ 41 w 81"/>
                    <a:gd name="T7" fmla="*/ 0 h 80"/>
                    <a:gd name="T8" fmla="*/ 0 60000 65536"/>
                    <a:gd name="T9" fmla="*/ 0 60000 65536"/>
                    <a:gd name="T10" fmla="*/ 0 60000 65536"/>
                    <a:gd name="T11" fmla="*/ 0 60000 65536"/>
                    <a:gd name="T12" fmla="*/ 0 w 81"/>
                    <a:gd name="T13" fmla="*/ 0 h 80"/>
                    <a:gd name="T14" fmla="*/ 81 w 81"/>
                    <a:gd name="T15" fmla="*/ 80 h 80"/>
                  </a:gdLst>
                  <a:ahLst/>
                  <a:cxnLst>
                    <a:cxn ang="T8">
                      <a:pos x="T0" y="T1"/>
                    </a:cxn>
                    <a:cxn ang="T9">
                      <a:pos x="T2" y="T3"/>
                    </a:cxn>
                    <a:cxn ang="T10">
                      <a:pos x="T4" y="T5"/>
                    </a:cxn>
                    <a:cxn ang="T11">
                      <a:pos x="T6" y="T7"/>
                    </a:cxn>
                  </a:cxnLst>
                  <a:rect l="T12" t="T13" r="T14" b="T15"/>
                  <a:pathLst>
                    <a:path w="81" h="80">
                      <a:moveTo>
                        <a:pt x="41" y="0"/>
                      </a:moveTo>
                      <a:lnTo>
                        <a:pt x="81" y="80"/>
                      </a:lnTo>
                      <a:lnTo>
                        <a:pt x="0" y="80"/>
                      </a:lnTo>
                      <a:lnTo>
                        <a:pt x="41" y="0"/>
                      </a:lnTo>
                      <a:close/>
                    </a:path>
                  </a:pathLst>
                </a:custGeom>
                <a:solidFill>
                  <a:srgbClr val="333399"/>
                </a:solidFill>
                <a:ln w="9525">
                  <a:solidFill>
                    <a:srgbClr val="333399"/>
                  </a:solidFill>
                  <a:round/>
                  <a:headEnd/>
                  <a:tailEnd/>
                </a:ln>
              </p:spPr>
              <p:txBody>
                <a:bodyPr/>
                <a:lstStyle/>
                <a:p>
                  <a:endParaRPr lang="de-DE"/>
                </a:p>
              </p:txBody>
            </p:sp>
            <p:sp>
              <p:nvSpPr>
                <p:cNvPr id="168" name="Freeform 350"/>
                <p:cNvSpPr>
                  <a:spLocks/>
                </p:cNvSpPr>
                <p:nvPr/>
              </p:nvSpPr>
              <p:spPr bwMode="auto">
                <a:xfrm>
                  <a:off x="4093" y="1892"/>
                  <a:ext cx="81" cy="80"/>
                </a:xfrm>
                <a:custGeom>
                  <a:avLst/>
                  <a:gdLst>
                    <a:gd name="T0" fmla="*/ 41 w 81"/>
                    <a:gd name="T1" fmla="*/ 0 h 80"/>
                    <a:gd name="T2" fmla="*/ 81 w 81"/>
                    <a:gd name="T3" fmla="*/ 80 h 80"/>
                    <a:gd name="T4" fmla="*/ 0 w 81"/>
                    <a:gd name="T5" fmla="*/ 80 h 80"/>
                    <a:gd name="T6" fmla="*/ 41 w 81"/>
                    <a:gd name="T7" fmla="*/ 0 h 80"/>
                    <a:gd name="T8" fmla="*/ 0 60000 65536"/>
                    <a:gd name="T9" fmla="*/ 0 60000 65536"/>
                    <a:gd name="T10" fmla="*/ 0 60000 65536"/>
                    <a:gd name="T11" fmla="*/ 0 60000 65536"/>
                    <a:gd name="T12" fmla="*/ 0 w 81"/>
                    <a:gd name="T13" fmla="*/ 0 h 80"/>
                    <a:gd name="T14" fmla="*/ 81 w 81"/>
                    <a:gd name="T15" fmla="*/ 80 h 80"/>
                  </a:gdLst>
                  <a:ahLst/>
                  <a:cxnLst>
                    <a:cxn ang="T8">
                      <a:pos x="T0" y="T1"/>
                    </a:cxn>
                    <a:cxn ang="T9">
                      <a:pos x="T2" y="T3"/>
                    </a:cxn>
                    <a:cxn ang="T10">
                      <a:pos x="T4" y="T5"/>
                    </a:cxn>
                    <a:cxn ang="T11">
                      <a:pos x="T6" y="T7"/>
                    </a:cxn>
                  </a:cxnLst>
                  <a:rect l="T12" t="T13" r="T14" b="T15"/>
                  <a:pathLst>
                    <a:path w="81" h="80">
                      <a:moveTo>
                        <a:pt x="41" y="0"/>
                      </a:moveTo>
                      <a:lnTo>
                        <a:pt x="81" y="80"/>
                      </a:lnTo>
                      <a:lnTo>
                        <a:pt x="0" y="80"/>
                      </a:lnTo>
                      <a:lnTo>
                        <a:pt x="41" y="0"/>
                      </a:lnTo>
                      <a:close/>
                    </a:path>
                  </a:pathLst>
                </a:custGeom>
                <a:solidFill>
                  <a:srgbClr val="333399"/>
                </a:solidFill>
                <a:ln w="9525">
                  <a:solidFill>
                    <a:srgbClr val="333399"/>
                  </a:solidFill>
                  <a:round/>
                  <a:headEnd/>
                  <a:tailEnd/>
                </a:ln>
              </p:spPr>
              <p:txBody>
                <a:bodyPr/>
                <a:lstStyle/>
                <a:p>
                  <a:endParaRPr lang="de-DE"/>
                </a:p>
              </p:txBody>
            </p:sp>
            <p:sp>
              <p:nvSpPr>
                <p:cNvPr id="169" name="Freeform 351"/>
                <p:cNvSpPr>
                  <a:spLocks/>
                </p:cNvSpPr>
                <p:nvPr/>
              </p:nvSpPr>
              <p:spPr bwMode="auto">
                <a:xfrm>
                  <a:off x="4358" y="1707"/>
                  <a:ext cx="81" cy="81"/>
                </a:xfrm>
                <a:custGeom>
                  <a:avLst/>
                  <a:gdLst>
                    <a:gd name="T0" fmla="*/ 40 w 81"/>
                    <a:gd name="T1" fmla="*/ 0 h 81"/>
                    <a:gd name="T2" fmla="*/ 81 w 81"/>
                    <a:gd name="T3" fmla="*/ 81 h 81"/>
                    <a:gd name="T4" fmla="*/ 0 w 81"/>
                    <a:gd name="T5" fmla="*/ 81 h 81"/>
                    <a:gd name="T6" fmla="*/ 40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0" y="0"/>
                      </a:moveTo>
                      <a:lnTo>
                        <a:pt x="81"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sp>
              <p:nvSpPr>
                <p:cNvPr id="170" name="Freeform 352"/>
                <p:cNvSpPr>
                  <a:spLocks/>
                </p:cNvSpPr>
                <p:nvPr/>
              </p:nvSpPr>
              <p:spPr bwMode="auto">
                <a:xfrm>
                  <a:off x="4629" y="1517"/>
                  <a:ext cx="80" cy="81"/>
                </a:xfrm>
                <a:custGeom>
                  <a:avLst/>
                  <a:gdLst>
                    <a:gd name="T0" fmla="*/ 40 w 80"/>
                    <a:gd name="T1" fmla="*/ 0 h 81"/>
                    <a:gd name="T2" fmla="*/ 80 w 80"/>
                    <a:gd name="T3" fmla="*/ 81 h 81"/>
                    <a:gd name="T4" fmla="*/ 0 w 80"/>
                    <a:gd name="T5" fmla="*/ 81 h 81"/>
                    <a:gd name="T6" fmla="*/ 40 w 80"/>
                    <a:gd name="T7" fmla="*/ 0 h 81"/>
                    <a:gd name="T8" fmla="*/ 0 60000 65536"/>
                    <a:gd name="T9" fmla="*/ 0 60000 65536"/>
                    <a:gd name="T10" fmla="*/ 0 60000 65536"/>
                    <a:gd name="T11" fmla="*/ 0 60000 65536"/>
                    <a:gd name="T12" fmla="*/ 0 w 80"/>
                    <a:gd name="T13" fmla="*/ 0 h 81"/>
                    <a:gd name="T14" fmla="*/ 80 w 80"/>
                    <a:gd name="T15" fmla="*/ 81 h 81"/>
                  </a:gdLst>
                  <a:ahLst/>
                  <a:cxnLst>
                    <a:cxn ang="T8">
                      <a:pos x="T0" y="T1"/>
                    </a:cxn>
                    <a:cxn ang="T9">
                      <a:pos x="T2" y="T3"/>
                    </a:cxn>
                    <a:cxn ang="T10">
                      <a:pos x="T4" y="T5"/>
                    </a:cxn>
                    <a:cxn ang="T11">
                      <a:pos x="T6" y="T7"/>
                    </a:cxn>
                  </a:cxnLst>
                  <a:rect l="T12" t="T13" r="T14" b="T15"/>
                  <a:pathLst>
                    <a:path w="80" h="81">
                      <a:moveTo>
                        <a:pt x="40" y="0"/>
                      </a:moveTo>
                      <a:lnTo>
                        <a:pt x="80"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sp>
              <p:nvSpPr>
                <p:cNvPr id="171" name="Freeform 353"/>
                <p:cNvSpPr>
                  <a:spLocks/>
                </p:cNvSpPr>
                <p:nvPr/>
              </p:nvSpPr>
              <p:spPr bwMode="auto">
                <a:xfrm>
                  <a:off x="4894" y="1327"/>
                  <a:ext cx="80" cy="81"/>
                </a:xfrm>
                <a:custGeom>
                  <a:avLst/>
                  <a:gdLst>
                    <a:gd name="T0" fmla="*/ 40 w 80"/>
                    <a:gd name="T1" fmla="*/ 0 h 81"/>
                    <a:gd name="T2" fmla="*/ 80 w 80"/>
                    <a:gd name="T3" fmla="*/ 81 h 81"/>
                    <a:gd name="T4" fmla="*/ 0 w 80"/>
                    <a:gd name="T5" fmla="*/ 81 h 81"/>
                    <a:gd name="T6" fmla="*/ 40 w 80"/>
                    <a:gd name="T7" fmla="*/ 0 h 81"/>
                    <a:gd name="T8" fmla="*/ 0 60000 65536"/>
                    <a:gd name="T9" fmla="*/ 0 60000 65536"/>
                    <a:gd name="T10" fmla="*/ 0 60000 65536"/>
                    <a:gd name="T11" fmla="*/ 0 60000 65536"/>
                    <a:gd name="T12" fmla="*/ 0 w 80"/>
                    <a:gd name="T13" fmla="*/ 0 h 81"/>
                    <a:gd name="T14" fmla="*/ 80 w 80"/>
                    <a:gd name="T15" fmla="*/ 81 h 81"/>
                  </a:gdLst>
                  <a:ahLst/>
                  <a:cxnLst>
                    <a:cxn ang="T8">
                      <a:pos x="T0" y="T1"/>
                    </a:cxn>
                    <a:cxn ang="T9">
                      <a:pos x="T2" y="T3"/>
                    </a:cxn>
                    <a:cxn ang="T10">
                      <a:pos x="T4" y="T5"/>
                    </a:cxn>
                    <a:cxn ang="T11">
                      <a:pos x="T6" y="T7"/>
                    </a:cxn>
                  </a:cxnLst>
                  <a:rect l="T12" t="T13" r="T14" b="T15"/>
                  <a:pathLst>
                    <a:path w="80" h="81">
                      <a:moveTo>
                        <a:pt x="40" y="0"/>
                      </a:moveTo>
                      <a:lnTo>
                        <a:pt x="80" y="81"/>
                      </a:lnTo>
                      <a:lnTo>
                        <a:pt x="0" y="81"/>
                      </a:lnTo>
                      <a:lnTo>
                        <a:pt x="40" y="0"/>
                      </a:lnTo>
                      <a:close/>
                    </a:path>
                  </a:pathLst>
                </a:custGeom>
                <a:solidFill>
                  <a:srgbClr val="333399"/>
                </a:solidFill>
                <a:ln w="9525">
                  <a:solidFill>
                    <a:srgbClr val="333399"/>
                  </a:solidFill>
                  <a:round/>
                  <a:headEnd/>
                  <a:tailEnd/>
                </a:ln>
              </p:spPr>
              <p:txBody>
                <a:bodyPr/>
                <a:lstStyle/>
                <a:p>
                  <a:endParaRPr lang="de-DE"/>
                </a:p>
              </p:txBody>
            </p:sp>
          </p:grpSp>
          <p:grpSp>
            <p:nvGrpSpPr>
              <p:cNvPr id="118" name="Group 354"/>
              <p:cNvGrpSpPr>
                <a:grpSpLocks/>
              </p:cNvGrpSpPr>
              <p:nvPr/>
            </p:nvGrpSpPr>
            <p:grpSpPr bwMode="auto">
              <a:xfrm>
                <a:off x="5032" y="970"/>
                <a:ext cx="239" cy="2527"/>
                <a:chOff x="5032" y="970"/>
                <a:chExt cx="239" cy="2527"/>
              </a:xfrm>
            </p:grpSpPr>
            <p:sp>
              <p:nvSpPr>
                <p:cNvPr id="119" name="Line 355"/>
                <p:cNvSpPr>
                  <a:spLocks noChangeShapeType="1"/>
                </p:cNvSpPr>
                <p:nvPr/>
              </p:nvSpPr>
              <p:spPr bwMode="auto">
                <a:xfrm flipV="1">
                  <a:off x="5066" y="3383"/>
                  <a:ext cx="1" cy="46"/>
                </a:xfrm>
                <a:prstGeom prst="line">
                  <a:avLst/>
                </a:prstGeom>
                <a:noFill/>
                <a:ln w="9525">
                  <a:solidFill>
                    <a:srgbClr val="030875"/>
                  </a:solidFill>
                  <a:round/>
                  <a:headEnd/>
                  <a:tailEnd/>
                </a:ln>
              </p:spPr>
              <p:txBody>
                <a:bodyPr/>
                <a:lstStyle/>
                <a:p>
                  <a:endParaRPr lang="en-US"/>
                </a:p>
              </p:txBody>
            </p:sp>
            <p:sp>
              <p:nvSpPr>
                <p:cNvPr id="120" name="Line 356"/>
                <p:cNvSpPr>
                  <a:spLocks noChangeShapeType="1"/>
                </p:cNvSpPr>
                <p:nvPr/>
              </p:nvSpPr>
              <p:spPr bwMode="auto">
                <a:xfrm>
                  <a:off x="5066" y="1034"/>
                  <a:ext cx="1" cy="2372"/>
                </a:xfrm>
                <a:prstGeom prst="line">
                  <a:avLst/>
                </a:prstGeom>
                <a:noFill/>
                <a:ln w="9525">
                  <a:solidFill>
                    <a:srgbClr val="030875"/>
                  </a:solidFill>
                  <a:round/>
                  <a:headEnd/>
                  <a:tailEnd/>
                </a:ln>
              </p:spPr>
              <p:txBody>
                <a:bodyPr/>
                <a:lstStyle/>
                <a:p>
                  <a:endParaRPr lang="en-US"/>
                </a:p>
              </p:txBody>
            </p:sp>
            <p:sp>
              <p:nvSpPr>
                <p:cNvPr id="121" name="Line 357"/>
                <p:cNvSpPr>
                  <a:spLocks noChangeShapeType="1"/>
                </p:cNvSpPr>
                <p:nvPr/>
              </p:nvSpPr>
              <p:spPr bwMode="auto">
                <a:xfrm>
                  <a:off x="5032" y="3406"/>
                  <a:ext cx="69" cy="1"/>
                </a:xfrm>
                <a:prstGeom prst="line">
                  <a:avLst/>
                </a:prstGeom>
                <a:noFill/>
                <a:ln w="9525">
                  <a:solidFill>
                    <a:srgbClr val="030875"/>
                  </a:solidFill>
                  <a:round/>
                  <a:headEnd/>
                  <a:tailEnd/>
                </a:ln>
              </p:spPr>
              <p:txBody>
                <a:bodyPr/>
                <a:lstStyle/>
                <a:p>
                  <a:endParaRPr lang="en-US"/>
                </a:p>
              </p:txBody>
            </p:sp>
            <p:sp>
              <p:nvSpPr>
                <p:cNvPr id="122" name="Line 358"/>
                <p:cNvSpPr>
                  <a:spLocks noChangeShapeType="1"/>
                </p:cNvSpPr>
                <p:nvPr/>
              </p:nvSpPr>
              <p:spPr bwMode="auto">
                <a:xfrm>
                  <a:off x="5032" y="3170"/>
                  <a:ext cx="69" cy="1"/>
                </a:xfrm>
                <a:prstGeom prst="line">
                  <a:avLst/>
                </a:prstGeom>
                <a:noFill/>
                <a:ln w="9525">
                  <a:solidFill>
                    <a:srgbClr val="030875"/>
                  </a:solidFill>
                  <a:round/>
                  <a:headEnd/>
                  <a:tailEnd/>
                </a:ln>
              </p:spPr>
              <p:txBody>
                <a:bodyPr/>
                <a:lstStyle/>
                <a:p>
                  <a:endParaRPr lang="en-US"/>
                </a:p>
              </p:txBody>
            </p:sp>
            <p:sp>
              <p:nvSpPr>
                <p:cNvPr id="123" name="Line 359"/>
                <p:cNvSpPr>
                  <a:spLocks noChangeShapeType="1"/>
                </p:cNvSpPr>
                <p:nvPr/>
              </p:nvSpPr>
              <p:spPr bwMode="auto">
                <a:xfrm>
                  <a:off x="5032" y="2934"/>
                  <a:ext cx="69" cy="1"/>
                </a:xfrm>
                <a:prstGeom prst="line">
                  <a:avLst/>
                </a:prstGeom>
                <a:noFill/>
                <a:ln w="9525">
                  <a:solidFill>
                    <a:srgbClr val="030875"/>
                  </a:solidFill>
                  <a:round/>
                  <a:headEnd/>
                  <a:tailEnd/>
                </a:ln>
              </p:spPr>
              <p:txBody>
                <a:bodyPr/>
                <a:lstStyle/>
                <a:p>
                  <a:endParaRPr lang="en-US"/>
                </a:p>
              </p:txBody>
            </p:sp>
            <p:sp>
              <p:nvSpPr>
                <p:cNvPr id="124" name="Line 360"/>
                <p:cNvSpPr>
                  <a:spLocks noChangeShapeType="1"/>
                </p:cNvSpPr>
                <p:nvPr/>
              </p:nvSpPr>
              <p:spPr bwMode="auto">
                <a:xfrm>
                  <a:off x="5032" y="2692"/>
                  <a:ext cx="69" cy="1"/>
                </a:xfrm>
                <a:prstGeom prst="line">
                  <a:avLst/>
                </a:prstGeom>
                <a:noFill/>
                <a:ln w="9525">
                  <a:solidFill>
                    <a:srgbClr val="030875"/>
                  </a:solidFill>
                  <a:round/>
                  <a:headEnd/>
                  <a:tailEnd/>
                </a:ln>
              </p:spPr>
              <p:txBody>
                <a:bodyPr/>
                <a:lstStyle/>
                <a:p>
                  <a:endParaRPr lang="en-US"/>
                </a:p>
              </p:txBody>
            </p:sp>
            <p:sp>
              <p:nvSpPr>
                <p:cNvPr id="125" name="Line 361"/>
                <p:cNvSpPr>
                  <a:spLocks noChangeShapeType="1"/>
                </p:cNvSpPr>
                <p:nvPr/>
              </p:nvSpPr>
              <p:spPr bwMode="auto">
                <a:xfrm>
                  <a:off x="5032" y="2456"/>
                  <a:ext cx="69" cy="1"/>
                </a:xfrm>
                <a:prstGeom prst="line">
                  <a:avLst/>
                </a:prstGeom>
                <a:noFill/>
                <a:ln w="9525">
                  <a:solidFill>
                    <a:srgbClr val="030875"/>
                  </a:solidFill>
                  <a:round/>
                  <a:headEnd/>
                  <a:tailEnd/>
                </a:ln>
              </p:spPr>
              <p:txBody>
                <a:bodyPr/>
                <a:lstStyle/>
                <a:p>
                  <a:endParaRPr lang="en-US"/>
                </a:p>
              </p:txBody>
            </p:sp>
            <p:sp>
              <p:nvSpPr>
                <p:cNvPr id="126" name="Line 362"/>
                <p:cNvSpPr>
                  <a:spLocks noChangeShapeType="1"/>
                </p:cNvSpPr>
                <p:nvPr/>
              </p:nvSpPr>
              <p:spPr bwMode="auto">
                <a:xfrm>
                  <a:off x="5032" y="2220"/>
                  <a:ext cx="69" cy="1"/>
                </a:xfrm>
                <a:prstGeom prst="line">
                  <a:avLst/>
                </a:prstGeom>
                <a:noFill/>
                <a:ln w="9525">
                  <a:solidFill>
                    <a:srgbClr val="030875"/>
                  </a:solidFill>
                  <a:round/>
                  <a:headEnd/>
                  <a:tailEnd/>
                </a:ln>
              </p:spPr>
              <p:txBody>
                <a:bodyPr/>
                <a:lstStyle/>
                <a:p>
                  <a:endParaRPr lang="en-US"/>
                </a:p>
              </p:txBody>
            </p:sp>
            <p:sp>
              <p:nvSpPr>
                <p:cNvPr id="127" name="Line 363"/>
                <p:cNvSpPr>
                  <a:spLocks noChangeShapeType="1"/>
                </p:cNvSpPr>
                <p:nvPr/>
              </p:nvSpPr>
              <p:spPr bwMode="auto">
                <a:xfrm>
                  <a:off x="5032" y="1984"/>
                  <a:ext cx="69" cy="1"/>
                </a:xfrm>
                <a:prstGeom prst="line">
                  <a:avLst/>
                </a:prstGeom>
                <a:noFill/>
                <a:ln w="9525">
                  <a:solidFill>
                    <a:srgbClr val="030875"/>
                  </a:solidFill>
                  <a:round/>
                  <a:headEnd/>
                  <a:tailEnd/>
                </a:ln>
              </p:spPr>
              <p:txBody>
                <a:bodyPr/>
                <a:lstStyle/>
                <a:p>
                  <a:endParaRPr lang="en-US"/>
                </a:p>
              </p:txBody>
            </p:sp>
            <p:sp>
              <p:nvSpPr>
                <p:cNvPr id="128" name="Line 364"/>
                <p:cNvSpPr>
                  <a:spLocks noChangeShapeType="1"/>
                </p:cNvSpPr>
                <p:nvPr/>
              </p:nvSpPr>
              <p:spPr bwMode="auto">
                <a:xfrm>
                  <a:off x="5032" y="1748"/>
                  <a:ext cx="69" cy="1"/>
                </a:xfrm>
                <a:prstGeom prst="line">
                  <a:avLst/>
                </a:prstGeom>
                <a:noFill/>
                <a:ln w="9525">
                  <a:solidFill>
                    <a:srgbClr val="030875"/>
                  </a:solidFill>
                  <a:round/>
                  <a:headEnd/>
                  <a:tailEnd/>
                </a:ln>
              </p:spPr>
              <p:txBody>
                <a:bodyPr/>
                <a:lstStyle/>
                <a:p>
                  <a:endParaRPr lang="en-US"/>
                </a:p>
              </p:txBody>
            </p:sp>
            <p:sp>
              <p:nvSpPr>
                <p:cNvPr id="129" name="Line 365"/>
                <p:cNvSpPr>
                  <a:spLocks noChangeShapeType="1"/>
                </p:cNvSpPr>
                <p:nvPr/>
              </p:nvSpPr>
              <p:spPr bwMode="auto">
                <a:xfrm>
                  <a:off x="5032" y="1506"/>
                  <a:ext cx="69" cy="1"/>
                </a:xfrm>
                <a:prstGeom prst="line">
                  <a:avLst/>
                </a:prstGeom>
                <a:noFill/>
                <a:ln w="9525">
                  <a:solidFill>
                    <a:srgbClr val="030875"/>
                  </a:solidFill>
                  <a:round/>
                  <a:headEnd/>
                  <a:tailEnd/>
                </a:ln>
              </p:spPr>
              <p:txBody>
                <a:bodyPr/>
                <a:lstStyle/>
                <a:p>
                  <a:endParaRPr lang="en-US"/>
                </a:p>
              </p:txBody>
            </p:sp>
            <p:sp>
              <p:nvSpPr>
                <p:cNvPr id="130" name="Line 366"/>
                <p:cNvSpPr>
                  <a:spLocks noChangeShapeType="1"/>
                </p:cNvSpPr>
                <p:nvPr/>
              </p:nvSpPr>
              <p:spPr bwMode="auto">
                <a:xfrm>
                  <a:off x="5032" y="1270"/>
                  <a:ext cx="69" cy="1"/>
                </a:xfrm>
                <a:prstGeom prst="line">
                  <a:avLst/>
                </a:prstGeom>
                <a:noFill/>
                <a:ln w="9525">
                  <a:solidFill>
                    <a:srgbClr val="030875"/>
                  </a:solidFill>
                  <a:round/>
                  <a:headEnd/>
                  <a:tailEnd/>
                </a:ln>
              </p:spPr>
              <p:txBody>
                <a:bodyPr/>
                <a:lstStyle/>
                <a:p>
                  <a:endParaRPr lang="en-US"/>
                </a:p>
              </p:txBody>
            </p:sp>
            <p:sp>
              <p:nvSpPr>
                <p:cNvPr id="131" name="Line 367"/>
                <p:cNvSpPr>
                  <a:spLocks noChangeShapeType="1"/>
                </p:cNvSpPr>
                <p:nvPr/>
              </p:nvSpPr>
              <p:spPr bwMode="auto">
                <a:xfrm>
                  <a:off x="5032" y="1034"/>
                  <a:ext cx="69" cy="1"/>
                </a:xfrm>
                <a:prstGeom prst="line">
                  <a:avLst/>
                </a:prstGeom>
                <a:noFill/>
                <a:ln w="9525">
                  <a:solidFill>
                    <a:srgbClr val="030875"/>
                  </a:solidFill>
                  <a:round/>
                  <a:headEnd/>
                  <a:tailEnd/>
                </a:ln>
              </p:spPr>
              <p:txBody>
                <a:bodyPr/>
                <a:lstStyle/>
                <a:p>
                  <a:endParaRPr lang="en-US"/>
                </a:p>
              </p:txBody>
            </p:sp>
            <p:sp>
              <p:nvSpPr>
                <p:cNvPr id="132" name="Rectangle 368"/>
                <p:cNvSpPr>
                  <a:spLocks noChangeArrowheads="1"/>
                </p:cNvSpPr>
                <p:nvPr/>
              </p:nvSpPr>
              <p:spPr bwMode="auto">
                <a:xfrm>
                  <a:off x="5153" y="3343"/>
                  <a:ext cx="60" cy="154"/>
                </a:xfrm>
                <a:prstGeom prst="rect">
                  <a:avLst/>
                </a:prstGeom>
                <a:noFill/>
                <a:ln w="9525">
                  <a:noFill/>
                  <a:miter lim="800000"/>
                  <a:headEnd/>
                  <a:tailEnd/>
                </a:ln>
              </p:spPr>
              <p:txBody>
                <a:bodyPr wrap="none" lIns="0" tIns="0" rIns="0" bIns="0">
                  <a:spAutoFit/>
                </a:bodyPr>
                <a:lstStyle/>
                <a:p>
                  <a:r>
                    <a:rPr lang="en-US" sz="1400">
                      <a:solidFill>
                        <a:srgbClr val="030875"/>
                      </a:solidFill>
                    </a:rPr>
                    <a:t>0</a:t>
                  </a:r>
                  <a:endParaRPr lang="en-US"/>
                </a:p>
              </p:txBody>
            </p:sp>
            <p:sp>
              <p:nvSpPr>
                <p:cNvPr id="133" name="Rectangle 369"/>
                <p:cNvSpPr>
                  <a:spLocks noChangeArrowheads="1"/>
                </p:cNvSpPr>
                <p:nvPr/>
              </p:nvSpPr>
              <p:spPr bwMode="auto">
                <a:xfrm>
                  <a:off x="5153" y="3107"/>
                  <a:ext cx="60" cy="154"/>
                </a:xfrm>
                <a:prstGeom prst="rect">
                  <a:avLst/>
                </a:prstGeom>
                <a:noFill/>
                <a:ln w="9525">
                  <a:noFill/>
                  <a:miter lim="800000"/>
                  <a:headEnd/>
                  <a:tailEnd/>
                </a:ln>
              </p:spPr>
              <p:txBody>
                <a:bodyPr wrap="none" lIns="0" tIns="0" rIns="0" bIns="0">
                  <a:spAutoFit/>
                </a:bodyPr>
                <a:lstStyle/>
                <a:p>
                  <a:r>
                    <a:rPr lang="en-US" sz="1400">
                      <a:solidFill>
                        <a:srgbClr val="030875"/>
                      </a:solidFill>
                    </a:rPr>
                    <a:t>5</a:t>
                  </a:r>
                  <a:endParaRPr lang="en-US"/>
                </a:p>
              </p:txBody>
            </p:sp>
            <p:sp>
              <p:nvSpPr>
                <p:cNvPr id="134" name="Rectangle 370"/>
                <p:cNvSpPr>
                  <a:spLocks noChangeArrowheads="1"/>
                </p:cNvSpPr>
                <p:nvPr/>
              </p:nvSpPr>
              <p:spPr bwMode="auto">
                <a:xfrm>
                  <a:off x="5153" y="2871"/>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10</a:t>
                  </a:r>
                  <a:endParaRPr lang="en-US"/>
                </a:p>
              </p:txBody>
            </p:sp>
            <p:sp>
              <p:nvSpPr>
                <p:cNvPr id="135" name="Rectangle 371"/>
                <p:cNvSpPr>
                  <a:spLocks noChangeArrowheads="1"/>
                </p:cNvSpPr>
                <p:nvPr/>
              </p:nvSpPr>
              <p:spPr bwMode="auto">
                <a:xfrm>
                  <a:off x="5153" y="2631"/>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15</a:t>
                  </a:r>
                  <a:endParaRPr lang="en-US"/>
                </a:p>
              </p:txBody>
            </p:sp>
            <p:sp>
              <p:nvSpPr>
                <p:cNvPr id="136" name="Rectangle 372"/>
                <p:cNvSpPr>
                  <a:spLocks noChangeArrowheads="1"/>
                </p:cNvSpPr>
                <p:nvPr/>
              </p:nvSpPr>
              <p:spPr bwMode="auto">
                <a:xfrm>
                  <a:off x="5153" y="2392"/>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20</a:t>
                  </a:r>
                  <a:endParaRPr lang="en-US"/>
                </a:p>
              </p:txBody>
            </p:sp>
            <p:sp>
              <p:nvSpPr>
                <p:cNvPr id="137" name="Rectangle 373"/>
                <p:cNvSpPr>
                  <a:spLocks noChangeArrowheads="1"/>
                </p:cNvSpPr>
                <p:nvPr/>
              </p:nvSpPr>
              <p:spPr bwMode="auto">
                <a:xfrm>
                  <a:off x="5153" y="2157"/>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25</a:t>
                  </a:r>
                  <a:endParaRPr lang="en-US"/>
                </a:p>
              </p:txBody>
            </p:sp>
            <p:sp>
              <p:nvSpPr>
                <p:cNvPr id="138" name="Rectangle 374"/>
                <p:cNvSpPr>
                  <a:spLocks noChangeArrowheads="1"/>
                </p:cNvSpPr>
                <p:nvPr/>
              </p:nvSpPr>
              <p:spPr bwMode="auto">
                <a:xfrm>
                  <a:off x="5153" y="1920"/>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30</a:t>
                  </a:r>
                  <a:endParaRPr lang="en-US"/>
                </a:p>
              </p:txBody>
            </p:sp>
            <p:sp>
              <p:nvSpPr>
                <p:cNvPr id="139" name="Rectangle 375"/>
                <p:cNvSpPr>
                  <a:spLocks noChangeArrowheads="1"/>
                </p:cNvSpPr>
                <p:nvPr/>
              </p:nvSpPr>
              <p:spPr bwMode="auto">
                <a:xfrm>
                  <a:off x="5153" y="1684"/>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35</a:t>
                  </a:r>
                  <a:endParaRPr lang="en-US"/>
                </a:p>
              </p:txBody>
            </p:sp>
            <p:sp>
              <p:nvSpPr>
                <p:cNvPr id="140" name="Rectangle 376"/>
                <p:cNvSpPr>
                  <a:spLocks noChangeArrowheads="1"/>
                </p:cNvSpPr>
                <p:nvPr/>
              </p:nvSpPr>
              <p:spPr bwMode="auto">
                <a:xfrm>
                  <a:off x="5153" y="1442"/>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40</a:t>
                  </a:r>
                  <a:endParaRPr lang="en-US"/>
                </a:p>
              </p:txBody>
            </p:sp>
            <p:sp>
              <p:nvSpPr>
                <p:cNvPr id="141" name="Rectangle 377"/>
                <p:cNvSpPr>
                  <a:spLocks noChangeArrowheads="1"/>
                </p:cNvSpPr>
                <p:nvPr/>
              </p:nvSpPr>
              <p:spPr bwMode="auto">
                <a:xfrm>
                  <a:off x="5153" y="1206"/>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45</a:t>
                  </a:r>
                  <a:endParaRPr lang="en-US"/>
                </a:p>
              </p:txBody>
            </p:sp>
            <p:sp>
              <p:nvSpPr>
                <p:cNvPr id="142" name="Rectangle 378"/>
                <p:cNvSpPr>
                  <a:spLocks noChangeArrowheads="1"/>
                </p:cNvSpPr>
                <p:nvPr/>
              </p:nvSpPr>
              <p:spPr bwMode="auto">
                <a:xfrm>
                  <a:off x="5153" y="970"/>
                  <a:ext cx="118" cy="154"/>
                </a:xfrm>
                <a:prstGeom prst="rect">
                  <a:avLst/>
                </a:prstGeom>
                <a:noFill/>
                <a:ln w="9525">
                  <a:noFill/>
                  <a:miter lim="800000"/>
                  <a:headEnd/>
                  <a:tailEnd/>
                </a:ln>
              </p:spPr>
              <p:txBody>
                <a:bodyPr wrap="none" lIns="0" tIns="0" rIns="0" bIns="0">
                  <a:spAutoFit/>
                </a:bodyPr>
                <a:lstStyle/>
                <a:p>
                  <a:r>
                    <a:rPr lang="en-US" sz="1400">
                      <a:solidFill>
                        <a:srgbClr val="030875"/>
                      </a:solidFill>
                    </a:rPr>
                    <a:t>50</a:t>
                  </a:r>
                  <a:endParaRPr lang="en-US"/>
                </a:p>
              </p:txBody>
            </p:sp>
          </p:grpSp>
        </p:grpSp>
      </p:grpSp>
      <p:pic>
        <p:nvPicPr>
          <p:cNvPr id="1034" name="Picture 3" descr="G:\!In Progress\IDC - MASTER\10691 S.Kowalski - CB\powerpoint\artwork\raster\jpgs\10691-bkg-logo.jpg"/>
          <p:cNvPicPr>
            <a:picLocks noChangeAspect="1" noChangeArrowheads="1"/>
          </p:cNvPicPr>
          <p:nvPr/>
        </p:nvPicPr>
        <p:blipFill>
          <a:blip r:embed="rId3"/>
          <a:srcRect/>
          <a:stretch>
            <a:fillRect/>
          </a:stretch>
        </p:blipFill>
        <p:spPr bwMode="auto">
          <a:xfrm>
            <a:off x="185717" y="5857892"/>
            <a:ext cx="1457325" cy="704850"/>
          </a:xfrm>
          <a:prstGeom prst="rect">
            <a:avLst/>
          </a:prstGeom>
          <a:noFill/>
          <a:ln w="9525">
            <a:noFill/>
            <a:miter lim="800000"/>
            <a:headEnd/>
            <a:tailEnd/>
          </a:ln>
        </p:spPr>
      </p:pic>
      <p:sp>
        <p:nvSpPr>
          <p:cNvPr id="1035" name="TextBox 1034"/>
          <p:cNvSpPr txBox="1"/>
          <p:nvPr/>
        </p:nvSpPr>
        <p:spPr>
          <a:xfrm>
            <a:off x="1785918" y="6000768"/>
            <a:ext cx="6005683" cy="307777"/>
          </a:xfrm>
          <a:prstGeom prst="rect">
            <a:avLst/>
          </a:prstGeom>
          <a:noFill/>
        </p:spPr>
        <p:txBody>
          <a:bodyPr wrap="none" rtlCol="0">
            <a:spAutoFit/>
          </a:bodyPr>
          <a:lstStyle/>
          <a:p>
            <a:r>
              <a:rPr lang="en-US" sz="1400" dirty="0" smtClean="0">
                <a:solidFill>
                  <a:srgbClr val="C00000"/>
                </a:solidFill>
                <a:latin typeface="Segoe" pitchFamily="34" charset="0"/>
              </a:rPr>
              <a:t>IDC: The Impact of Power and Cooling on Data Center Infrastructure, 2006</a:t>
            </a:r>
            <a:endParaRPr lang="en-US" sz="1400" dirty="0">
              <a:solidFill>
                <a:srgbClr val="C00000"/>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Where energy is used in IT</a:t>
            </a:r>
            <a:endParaRPr/>
          </a:p>
        </p:txBody>
      </p:sp>
      <p:pic>
        <p:nvPicPr>
          <p:cNvPr id="1032" name="Picture 8" descr="C:\Program Files\Microsoft Resource DVD Artwork\DVD_ART\Artwork_Imagery\HARDWARE_IMAGERY\Illustration - Misc Hardware\eHome icons\on off switch.png"/>
          <p:cNvPicPr>
            <a:picLocks noChangeAspect="1" noChangeArrowheads="1"/>
          </p:cNvPicPr>
          <p:nvPr/>
        </p:nvPicPr>
        <p:blipFill>
          <a:blip r:embed="rId3"/>
          <a:srcRect/>
          <a:stretch>
            <a:fillRect/>
          </a:stretch>
        </p:blipFill>
        <p:spPr bwMode="auto">
          <a:xfrm>
            <a:off x="4036215" y="2633732"/>
            <a:ext cx="1071570" cy="1590536"/>
          </a:xfrm>
          <a:prstGeom prst="rect">
            <a:avLst/>
          </a:prstGeom>
          <a:noFill/>
        </p:spPr>
      </p:pic>
      <p:grpSp>
        <p:nvGrpSpPr>
          <p:cNvPr id="35" name="Group 34"/>
          <p:cNvGrpSpPr/>
          <p:nvPr/>
        </p:nvGrpSpPr>
        <p:grpSpPr>
          <a:xfrm>
            <a:off x="1979260" y="1022876"/>
            <a:ext cx="1595468" cy="1754326"/>
            <a:chOff x="2357422" y="1308628"/>
            <a:chExt cx="1595468" cy="1754326"/>
          </a:xfrm>
        </p:grpSpPr>
        <p:pic>
          <p:nvPicPr>
            <p:cNvPr id="1036" name="Picture 12" descr="C:\Program Files\Microsoft Resource DVD Artwork\DVD_ART\Artwork_Imagery\HARDWARE_IMAGERY\Photos - OEM Hardware\Storage devices\open hard disk.png"/>
            <p:cNvPicPr>
              <a:picLocks noChangeAspect="1" noChangeArrowheads="1"/>
            </p:cNvPicPr>
            <p:nvPr/>
          </p:nvPicPr>
          <p:blipFill>
            <a:blip r:embed="rId4" cstate="screen"/>
            <a:srcRect/>
            <a:stretch>
              <a:fillRect/>
            </a:stretch>
          </p:blipFill>
          <p:spPr bwMode="auto">
            <a:xfrm>
              <a:off x="2357422" y="1428736"/>
              <a:ext cx="1462085" cy="1318665"/>
            </a:xfrm>
            <a:prstGeom prst="rect">
              <a:avLst/>
            </a:prstGeom>
            <a:noFill/>
          </p:spPr>
        </p:pic>
        <p:sp>
          <p:nvSpPr>
            <p:cNvPr id="24" name="TextBox 23"/>
            <p:cNvSpPr txBox="1"/>
            <p:nvPr/>
          </p:nvSpPr>
          <p:spPr>
            <a:xfrm rot="19562618">
              <a:off x="2362390" y="1308628"/>
              <a:ext cx="1590500" cy="1754326"/>
            </a:xfrm>
            <a:prstGeom prst="rect">
              <a:avLst/>
            </a:prstGeom>
            <a:noFill/>
          </p:spPr>
          <p:txBody>
            <a:bodyPr wrap="none" rtlCol="0">
              <a:spAutoFit/>
            </a:bodyPr>
            <a:lstStyle/>
            <a:p>
              <a:pPr algn="ctr"/>
              <a:r>
                <a:rPr lang="en-US" dirty="0" smtClean="0"/>
                <a:t>Storage</a:t>
              </a:r>
            </a:p>
            <a:p>
              <a:endParaRPr lang="en-US" dirty="0" smtClean="0"/>
            </a:p>
            <a:p>
              <a:endParaRPr lang="en-US" dirty="0" smtClean="0"/>
            </a:p>
            <a:p>
              <a:endParaRPr lang="en-US" dirty="0" smtClean="0"/>
            </a:p>
            <a:p>
              <a:pPr algn="ctr"/>
              <a:r>
                <a:rPr lang="en-US" dirty="0" smtClean="0"/>
                <a:t>40 TB = </a:t>
              </a:r>
            </a:p>
            <a:p>
              <a:r>
                <a:rPr lang="en-US" dirty="0" smtClean="0"/>
                <a:t>2,5 – 5,2 KWh</a:t>
              </a:r>
              <a:endParaRPr lang="en-US" dirty="0"/>
            </a:p>
          </p:txBody>
        </p:sp>
      </p:grpSp>
      <p:grpSp>
        <p:nvGrpSpPr>
          <p:cNvPr id="30" name="Group 29"/>
          <p:cNvGrpSpPr/>
          <p:nvPr/>
        </p:nvGrpSpPr>
        <p:grpSpPr>
          <a:xfrm>
            <a:off x="4857752" y="928670"/>
            <a:ext cx="3396454" cy="2357454"/>
            <a:chOff x="4572000" y="1071546"/>
            <a:chExt cx="3396454" cy="2357454"/>
          </a:xfrm>
        </p:grpSpPr>
        <p:pic>
          <p:nvPicPr>
            <p:cNvPr id="1037" name="Picture 13" descr="C:\Program Files\Microsoft Resource DVD Artwork\DVD_ART\Artwork_Imagery\HARDWARE_IMAGERY\Photos - OEM Hardware\Server Computer\HP AlphaServer SC4.png"/>
            <p:cNvPicPr>
              <a:picLocks noChangeAspect="1" noChangeArrowheads="1"/>
            </p:cNvPicPr>
            <p:nvPr/>
          </p:nvPicPr>
          <p:blipFill>
            <a:blip r:embed="rId5" cstate="screen"/>
            <a:srcRect/>
            <a:stretch>
              <a:fillRect/>
            </a:stretch>
          </p:blipFill>
          <p:spPr bwMode="auto">
            <a:xfrm>
              <a:off x="5857884" y="1835659"/>
              <a:ext cx="2090998" cy="1593341"/>
            </a:xfrm>
            <a:prstGeom prst="rect">
              <a:avLst/>
            </a:prstGeom>
            <a:noFill/>
          </p:spPr>
        </p:pic>
        <p:pic>
          <p:nvPicPr>
            <p:cNvPr id="1044" name="Picture 20" descr="C:\Program Files\Microsoft Resource DVD Artwork\DVD_ART\Artwork_Imagery\HARDWARE_IMAGERY\Photos - OEM Hardware\Microprocessor Chips\Intel Xeon with Extended Memory 64 Technology Processor.png"/>
            <p:cNvPicPr>
              <a:picLocks noChangeAspect="1" noChangeArrowheads="1"/>
            </p:cNvPicPr>
            <p:nvPr/>
          </p:nvPicPr>
          <p:blipFill>
            <a:blip r:embed="rId6" cstate="screen"/>
            <a:srcRect/>
            <a:stretch>
              <a:fillRect/>
            </a:stretch>
          </p:blipFill>
          <p:spPr bwMode="auto">
            <a:xfrm>
              <a:off x="4572000" y="1071546"/>
              <a:ext cx="1221585" cy="1688846"/>
            </a:xfrm>
            <a:prstGeom prst="rect">
              <a:avLst/>
            </a:prstGeom>
            <a:noFill/>
          </p:spPr>
        </p:pic>
        <p:sp>
          <p:nvSpPr>
            <p:cNvPr id="25" name="TextBox 24"/>
            <p:cNvSpPr txBox="1"/>
            <p:nvPr/>
          </p:nvSpPr>
          <p:spPr>
            <a:xfrm>
              <a:off x="5786446" y="1142984"/>
              <a:ext cx="2182008" cy="646331"/>
            </a:xfrm>
            <a:prstGeom prst="rect">
              <a:avLst/>
            </a:prstGeom>
            <a:noFill/>
          </p:spPr>
          <p:txBody>
            <a:bodyPr wrap="none" rtlCol="0">
              <a:spAutoFit/>
            </a:bodyPr>
            <a:lstStyle/>
            <a:p>
              <a:r>
                <a:rPr lang="en-US" dirty="0" smtClean="0"/>
                <a:t>Datacenter server </a:t>
              </a:r>
              <a:br>
                <a:rPr lang="en-US" dirty="0" smtClean="0"/>
              </a:br>
              <a:r>
                <a:rPr lang="en-US" dirty="0" smtClean="0"/>
                <a:t>&amp; cooling</a:t>
              </a:r>
              <a:endParaRPr lang="en-US" dirty="0"/>
            </a:p>
          </p:txBody>
        </p:sp>
      </p:grpSp>
      <p:grpSp>
        <p:nvGrpSpPr>
          <p:cNvPr id="31" name="Group 30"/>
          <p:cNvGrpSpPr/>
          <p:nvPr/>
        </p:nvGrpSpPr>
        <p:grpSpPr>
          <a:xfrm>
            <a:off x="5857884" y="3571876"/>
            <a:ext cx="2042750" cy="1866999"/>
            <a:chOff x="5857884" y="4071942"/>
            <a:chExt cx="2042750" cy="1866999"/>
          </a:xfrm>
        </p:grpSpPr>
        <p:pic>
          <p:nvPicPr>
            <p:cNvPr id="1043" name="Picture 19" descr="C:\Program Files\Microsoft Resource DVD Artwork\DVD_ART\Artwork_Imagery\HARDWARE_IMAGERY\Photos - OEM Hardware\Tablet\Toshiba Portege M200 Front 2 tablet PC.png"/>
            <p:cNvPicPr>
              <a:picLocks noChangeAspect="1" noChangeArrowheads="1"/>
            </p:cNvPicPr>
            <p:nvPr/>
          </p:nvPicPr>
          <p:blipFill>
            <a:blip r:embed="rId7" cstate="screen"/>
            <a:srcRect/>
            <a:stretch>
              <a:fillRect/>
            </a:stretch>
          </p:blipFill>
          <p:spPr bwMode="auto">
            <a:xfrm>
              <a:off x="5857884" y="4071942"/>
              <a:ext cx="1493226" cy="1364924"/>
            </a:xfrm>
            <a:prstGeom prst="rect">
              <a:avLst/>
            </a:prstGeom>
            <a:noFill/>
          </p:spPr>
        </p:pic>
        <p:sp>
          <p:nvSpPr>
            <p:cNvPr id="26" name="TextBox 25"/>
            <p:cNvSpPr txBox="1"/>
            <p:nvPr/>
          </p:nvSpPr>
          <p:spPr>
            <a:xfrm rot="20429081">
              <a:off x="6088920" y="5292610"/>
              <a:ext cx="1811714" cy="646331"/>
            </a:xfrm>
            <a:prstGeom prst="rect">
              <a:avLst/>
            </a:prstGeom>
            <a:noFill/>
          </p:spPr>
          <p:txBody>
            <a:bodyPr wrap="none" rtlCol="0">
              <a:spAutoFit/>
            </a:bodyPr>
            <a:lstStyle/>
            <a:p>
              <a:r>
                <a:rPr lang="en-US" dirty="0" smtClean="0"/>
                <a:t>PCs and laptops</a:t>
              </a:r>
            </a:p>
            <a:p>
              <a:pPr algn="ctr"/>
              <a:r>
                <a:rPr lang="en-US" dirty="0" smtClean="0"/>
                <a:t>30 – 300 </a:t>
              </a:r>
              <a:r>
                <a:rPr lang="en-US" dirty="0" err="1" smtClean="0"/>
                <a:t>Wh</a:t>
              </a:r>
              <a:endParaRPr lang="en-US" dirty="0"/>
            </a:p>
          </p:txBody>
        </p:sp>
      </p:grpSp>
      <p:grpSp>
        <p:nvGrpSpPr>
          <p:cNvPr id="32" name="Group 31"/>
          <p:cNvGrpSpPr/>
          <p:nvPr/>
        </p:nvGrpSpPr>
        <p:grpSpPr>
          <a:xfrm>
            <a:off x="4000496" y="4429132"/>
            <a:ext cx="2150824" cy="2075091"/>
            <a:chOff x="3420814" y="4572008"/>
            <a:chExt cx="2150824" cy="2075091"/>
          </a:xfrm>
        </p:grpSpPr>
        <p:pic>
          <p:nvPicPr>
            <p:cNvPr id="1039" name="Picture 15" descr="C:\Program Files\Microsoft Resource DVD Artwork\DVD_ART\Artwork_Imagery\HARDWARE_IMAGERY\Photos - OEM Hardware\Server Computer\HP Server tc2110.png"/>
            <p:cNvPicPr>
              <a:picLocks noChangeAspect="1" noChangeArrowheads="1"/>
            </p:cNvPicPr>
            <p:nvPr/>
          </p:nvPicPr>
          <p:blipFill>
            <a:blip r:embed="rId8" cstate="screen"/>
            <a:srcRect/>
            <a:stretch>
              <a:fillRect/>
            </a:stretch>
          </p:blipFill>
          <p:spPr bwMode="auto">
            <a:xfrm>
              <a:off x="4165856" y="4572008"/>
              <a:ext cx="812288" cy="1390904"/>
            </a:xfrm>
            <a:prstGeom prst="rect">
              <a:avLst/>
            </a:prstGeom>
            <a:noFill/>
          </p:spPr>
        </p:pic>
        <p:sp>
          <p:nvSpPr>
            <p:cNvPr id="27" name="TextBox 26"/>
            <p:cNvSpPr txBox="1"/>
            <p:nvPr/>
          </p:nvSpPr>
          <p:spPr>
            <a:xfrm>
              <a:off x="3420814" y="6000768"/>
              <a:ext cx="2150824" cy="646331"/>
            </a:xfrm>
            <a:prstGeom prst="rect">
              <a:avLst/>
            </a:prstGeom>
            <a:noFill/>
          </p:spPr>
          <p:txBody>
            <a:bodyPr wrap="square" rtlCol="0">
              <a:spAutoFit/>
            </a:bodyPr>
            <a:lstStyle/>
            <a:p>
              <a:pPr algn="ctr"/>
              <a:r>
                <a:rPr lang="en-US" dirty="0" smtClean="0"/>
                <a:t>Department server</a:t>
              </a:r>
            </a:p>
            <a:p>
              <a:pPr algn="ctr"/>
              <a:r>
                <a:rPr lang="en-US" dirty="0" smtClean="0"/>
                <a:t>~400 </a:t>
              </a:r>
              <a:r>
                <a:rPr lang="en-US" dirty="0" err="1" smtClean="0"/>
                <a:t>Wh</a:t>
              </a:r>
              <a:endParaRPr lang="en-US" dirty="0"/>
            </a:p>
          </p:txBody>
        </p:sp>
      </p:grpSp>
      <p:grpSp>
        <p:nvGrpSpPr>
          <p:cNvPr id="33" name="Group 32"/>
          <p:cNvGrpSpPr/>
          <p:nvPr/>
        </p:nvGrpSpPr>
        <p:grpSpPr>
          <a:xfrm>
            <a:off x="1637436" y="4357694"/>
            <a:ext cx="1951386" cy="1731542"/>
            <a:chOff x="1637436" y="4357694"/>
            <a:chExt cx="1951386" cy="1731542"/>
          </a:xfrm>
        </p:grpSpPr>
        <p:pic>
          <p:nvPicPr>
            <p:cNvPr id="1042" name="Picture 18" descr="C:\Program Files\Microsoft Resource DVD Artwork\DVD_ART\Artwork_Imagery\HARDWARE_IMAGERY\Photos - OEM Hardware\Printer Fax\hp LaserJet 5100se printer.png"/>
            <p:cNvPicPr>
              <a:picLocks noChangeAspect="1" noChangeArrowheads="1"/>
            </p:cNvPicPr>
            <p:nvPr/>
          </p:nvPicPr>
          <p:blipFill>
            <a:blip r:embed="rId9" cstate="screen"/>
            <a:srcRect/>
            <a:stretch>
              <a:fillRect/>
            </a:stretch>
          </p:blipFill>
          <p:spPr bwMode="auto">
            <a:xfrm>
              <a:off x="2000232" y="4357694"/>
              <a:ext cx="1588590" cy="1271585"/>
            </a:xfrm>
            <a:prstGeom prst="rect">
              <a:avLst/>
            </a:prstGeom>
            <a:noFill/>
          </p:spPr>
        </p:pic>
        <p:sp>
          <p:nvSpPr>
            <p:cNvPr id="28" name="TextBox 27"/>
            <p:cNvSpPr txBox="1"/>
            <p:nvPr/>
          </p:nvSpPr>
          <p:spPr>
            <a:xfrm rot="2854395">
              <a:off x="1514614" y="5320083"/>
              <a:ext cx="891975" cy="646331"/>
            </a:xfrm>
            <a:prstGeom prst="rect">
              <a:avLst/>
            </a:prstGeom>
            <a:noFill/>
          </p:spPr>
          <p:txBody>
            <a:bodyPr wrap="square" rtlCol="0">
              <a:spAutoFit/>
            </a:bodyPr>
            <a:lstStyle/>
            <a:p>
              <a:r>
                <a:rPr lang="en-US" dirty="0" smtClean="0"/>
                <a:t>Printer</a:t>
              </a:r>
            </a:p>
            <a:p>
              <a:pPr algn="ctr"/>
              <a:r>
                <a:rPr lang="en-US" dirty="0" smtClean="0"/>
                <a:t>6%</a:t>
              </a:r>
              <a:endParaRPr lang="en-US" dirty="0"/>
            </a:p>
          </p:txBody>
        </p:sp>
      </p:grpSp>
      <p:grpSp>
        <p:nvGrpSpPr>
          <p:cNvPr id="34" name="Group 33"/>
          <p:cNvGrpSpPr/>
          <p:nvPr/>
        </p:nvGrpSpPr>
        <p:grpSpPr>
          <a:xfrm>
            <a:off x="357158" y="2747962"/>
            <a:ext cx="2219332" cy="1609732"/>
            <a:chOff x="357158" y="2624134"/>
            <a:chExt cx="2219332" cy="1609732"/>
          </a:xfrm>
        </p:grpSpPr>
        <p:grpSp>
          <p:nvGrpSpPr>
            <p:cNvPr id="12" name="Group 11"/>
            <p:cNvGrpSpPr/>
            <p:nvPr/>
          </p:nvGrpSpPr>
          <p:grpSpPr>
            <a:xfrm>
              <a:off x="1357290" y="2624134"/>
              <a:ext cx="1219200" cy="1609732"/>
              <a:chOff x="1571604" y="2428868"/>
              <a:chExt cx="1219200" cy="1609732"/>
            </a:xfrm>
          </p:grpSpPr>
          <p:pic>
            <p:nvPicPr>
              <p:cNvPr id="1033" name="Picture 9" descr="C:\Program Files\Microsoft Resource DVD Artwork\DVD_ART\Artwork_Imagery\HARDWARE_IMAGERY\Illustration - Misc Hardware\Windows Vista Illustration Icons\Hub.png"/>
              <p:cNvPicPr>
                <a:picLocks noChangeAspect="1" noChangeArrowheads="1"/>
              </p:cNvPicPr>
              <p:nvPr/>
            </p:nvPicPr>
            <p:blipFill>
              <a:blip r:embed="rId10"/>
              <a:srcRect/>
              <a:stretch>
                <a:fillRect/>
              </a:stretch>
            </p:blipFill>
            <p:spPr bwMode="auto">
              <a:xfrm>
                <a:off x="1571604" y="2819400"/>
                <a:ext cx="1219200" cy="1219200"/>
              </a:xfrm>
              <a:prstGeom prst="rect">
                <a:avLst/>
              </a:prstGeom>
              <a:noFill/>
            </p:spPr>
          </p:pic>
          <p:pic>
            <p:nvPicPr>
              <p:cNvPr id="1031" name="Picture 7" descr="C:\Program Files\Microsoft Resource DVD Artwork\DVD_ART\Artwork_Imagery\HARDWARE_IMAGERY\Illustration - Misc Hardware\Windows Vista Illustration Icons\Switch.png"/>
              <p:cNvPicPr>
                <a:picLocks noChangeAspect="1" noChangeArrowheads="1"/>
              </p:cNvPicPr>
              <p:nvPr/>
            </p:nvPicPr>
            <p:blipFill>
              <a:blip r:embed="rId11" cstate="screen"/>
              <a:srcRect/>
              <a:stretch>
                <a:fillRect/>
              </a:stretch>
            </p:blipFill>
            <p:spPr bwMode="auto">
              <a:xfrm>
                <a:off x="1571604" y="2428868"/>
                <a:ext cx="1219200" cy="1219200"/>
              </a:xfrm>
              <a:prstGeom prst="rect">
                <a:avLst/>
              </a:prstGeom>
              <a:noFill/>
            </p:spPr>
          </p:pic>
        </p:grpSp>
        <p:sp>
          <p:nvSpPr>
            <p:cNvPr id="29" name="TextBox 28"/>
            <p:cNvSpPr txBox="1"/>
            <p:nvPr/>
          </p:nvSpPr>
          <p:spPr>
            <a:xfrm>
              <a:off x="357158" y="3105834"/>
              <a:ext cx="1051891" cy="923330"/>
            </a:xfrm>
            <a:prstGeom prst="rect">
              <a:avLst/>
            </a:prstGeom>
            <a:noFill/>
          </p:spPr>
          <p:txBody>
            <a:bodyPr wrap="none" rtlCol="0">
              <a:spAutoFit/>
            </a:bodyPr>
            <a:lstStyle/>
            <a:p>
              <a:r>
                <a:rPr lang="en-US" dirty="0" smtClean="0"/>
                <a:t>Network</a:t>
              </a:r>
            </a:p>
            <a:p>
              <a:pPr algn="ctr"/>
              <a:r>
                <a:rPr lang="en-US" dirty="0" smtClean="0"/>
                <a:t>Devices</a:t>
              </a:r>
            </a:p>
            <a:p>
              <a:pPr algn="ctr"/>
              <a:r>
                <a:rPr lang="en-US" dirty="0" smtClean="0"/>
                <a:t>7%</a:t>
              </a:r>
              <a:endParaRPr lang="en-US" dirty="0"/>
            </a:p>
          </p:txBody>
        </p:sp>
      </p:grpSp>
      <p:sp>
        <p:nvSpPr>
          <p:cNvPr id="36" name="TextBox 35"/>
          <p:cNvSpPr txBox="1"/>
          <p:nvPr/>
        </p:nvSpPr>
        <p:spPr>
          <a:xfrm>
            <a:off x="357158" y="6550223"/>
            <a:ext cx="6957995" cy="307777"/>
          </a:xfrm>
          <a:prstGeom prst="rect">
            <a:avLst/>
          </a:prstGeom>
          <a:noFill/>
        </p:spPr>
        <p:txBody>
          <a:bodyPr wrap="none" rtlCol="0">
            <a:spAutoFit/>
          </a:bodyPr>
          <a:lstStyle/>
          <a:p>
            <a:r>
              <a:rPr lang="en-US" sz="1400" dirty="0" smtClean="0">
                <a:solidFill>
                  <a:srgbClr val="C00000"/>
                </a:solidFill>
                <a:latin typeface="Segoe" pitchFamily="34" charset="0"/>
              </a:rPr>
              <a:t>Gartner: Conceptualizing 'Green' IT and Data Center Power and Cooling Issues, 9/2007</a:t>
            </a:r>
            <a:endParaRPr lang="en-US" sz="1400" dirty="0">
              <a:solidFill>
                <a:srgbClr val="C00000"/>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par>
                          <p:cTn id="8" fill="hold">
                            <p:stCondLst>
                              <p:cond delay="1500"/>
                            </p:stCondLst>
                            <p:childTnLst>
                              <p:par>
                                <p:cTn id="9" presetID="3" presetClass="entr" presetSubtype="1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linds(horizontal)">
                                      <p:cBhvr>
                                        <p:cTn id="23" dur="500"/>
                                        <p:tgtEl>
                                          <p:spTgt spid="34"/>
                                        </p:tgtEl>
                                      </p:cBhvr>
                                    </p:animEffect>
                                  </p:childTnLst>
                                </p:cTn>
                              </p:par>
                            </p:childTnLst>
                          </p:cTn>
                        </p:par>
                        <p:par>
                          <p:cTn id="24" fill="hold">
                            <p:stCondLst>
                              <p:cond delay="3500"/>
                            </p:stCondLst>
                            <p:childTnLst>
                              <p:par>
                                <p:cTn id="25" presetID="3" presetClass="entr" presetSubtype="1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Tips for </a:t>
            </a:r>
            <a:br>
              <a:rPr lang="en-US" dirty="0" smtClean="0"/>
            </a:br>
            <a:r>
              <a:rPr lang="en-US" i="1" dirty="0" smtClean="0"/>
              <a:t>The Green Datacenter</a:t>
            </a:r>
            <a:endParaRPr lang="en-US" i="1"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What you should know about datacenter</a:t>
            </a:r>
            <a:endParaRPr lang="en-US" sz="4000" dirty="0"/>
          </a:p>
        </p:txBody>
      </p:sp>
      <p:sp>
        <p:nvSpPr>
          <p:cNvPr id="3" name="Content Placeholder 2"/>
          <p:cNvSpPr>
            <a:spLocks noGrp="1"/>
          </p:cNvSpPr>
          <p:nvPr>
            <p:ph idx="1"/>
          </p:nvPr>
        </p:nvSpPr>
        <p:spPr>
          <a:xfrm>
            <a:off x="381000" y="1412875"/>
            <a:ext cx="8382000" cy="3459409"/>
          </a:xfrm>
        </p:spPr>
        <p:txBody>
          <a:bodyPr/>
          <a:lstStyle/>
          <a:p>
            <a:r>
              <a:rPr lang="en-US" dirty="0" smtClean="0"/>
              <a:t>2006 (US): 60 </a:t>
            </a:r>
            <a:r>
              <a:rPr lang="en-US" dirty="0" err="1" smtClean="0"/>
              <a:t>Mrd</a:t>
            </a:r>
            <a:r>
              <a:rPr lang="en-US" dirty="0" smtClean="0"/>
              <a:t> KWh (1,5% of total US electricity), more than all US color TVs!</a:t>
            </a:r>
          </a:p>
          <a:p>
            <a:pPr lvl="1"/>
            <a:r>
              <a:rPr lang="en-US" dirty="0" smtClean="0"/>
              <a:t>2005 (world): 0.8%  of worldwide energy</a:t>
            </a:r>
          </a:p>
          <a:p>
            <a:pPr>
              <a:buNone/>
            </a:pPr>
            <a:endParaRPr lang="en-US" dirty="0" smtClean="0"/>
          </a:p>
          <a:p>
            <a:pPr>
              <a:buNone/>
            </a:pPr>
            <a:endParaRPr lang="en-US" dirty="0" smtClean="0"/>
          </a:p>
          <a:p>
            <a:r>
              <a:rPr lang="en-US" dirty="0" smtClean="0"/>
              <a:t>Beside servers &amp; network, there is cooling</a:t>
            </a:r>
          </a:p>
          <a:p>
            <a:pPr lvl="1"/>
            <a:r>
              <a:rPr lang="en-US" dirty="0" smtClean="0"/>
              <a:t>Up to 2,5 times of the “IT energy” needs</a:t>
            </a:r>
            <a:endParaRPr lang="en-US" dirty="0"/>
          </a:p>
        </p:txBody>
      </p:sp>
      <p:sp>
        <p:nvSpPr>
          <p:cNvPr id="4" name="TextBox 3"/>
          <p:cNvSpPr txBox="1"/>
          <p:nvPr/>
        </p:nvSpPr>
        <p:spPr>
          <a:xfrm>
            <a:off x="642910" y="5929330"/>
            <a:ext cx="4819909" cy="307777"/>
          </a:xfrm>
          <a:prstGeom prst="rect">
            <a:avLst/>
          </a:prstGeom>
          <a:noFill/>
        </p:spPr>
        <p:txBody>
          <a:bodyPr wrap="none" rtlCol="0">
            <a:spAutoFit/>
          </a:bodyPr>
          <a:lstStyle/>
          <a:p>
            <a:r>
              <a:rPr lang="en-US" sz="1400" dirty="0" smtClean="0">
                <a:solidFill>
                  <a:srgbClr val="C00000"/>
                </a:solidFill>
                <a:latin typeface="Segoe" pitchFamily="34" charset="0"/>
              </a:rPr>
              <a:t>Estimations, US </a:t>
            </a:r>
            <a:r>
              <a:rPr lang="en-US" sz="1400" dirty="0" err="1" smtClean="0">
                <a:solidFill>
                  <a:srgbClr val="C00000"/>
                </a:solidFill>
                <a:latin typeface="Segoe" pitchFamily="34" charset="0"/>
              </a:rPr>
              <a:t>Env</a:t>
            </a:r>
            <a:r>
              <a:rPr lang="en-US" sz="1400" dirty="0" smtClean="0">
                <a:solidFill>
                  <a:srgbClr val="C00000"/>
                </a:solidFill>
                <a:latin typeface="Segoe" pitchFamily="34" charset="0"/>
              </a:rPr>
              <a:t>. Protection Agency (EPA) report 8/2007</a:t>
            </a:r>
            <a:endParaRPr lang="en-US" sz="1400" dirty="0">
              <a:solidFill>
                <a:srgbClr val="C00000"/>
              </a:solidFill>
              <a:latin typeface="Segoe" pitchFamily="34" charset="0"/>
            </a:endParaRPr>
          </a:p>
        </p:txBody>
      </p:sp>
      <p:pic>
        <p:nvPicPr>
          <p:cNvPr id="47106" name="Picture 2" descr="C:\Program Files\Microsoft Resource DVD Artwork\DVD_ART\Artwork_Imagery\HARDWARE_IMAGERY\Illustration - Misc Hardware\eHome icons\tv monitor.png"/>
          <p:cNvPicPr>
            <a:picLocks noChangeAspect="1" noChangeArrowheads="1"/>
          </p:cNvPicPr>
          <p:nvPr/>
        </p:nvPicPr>
        <p:blipFill>
          <a:blip r:embed="rId3" cstate="screen"/>
          <a:srcRect/>
          <a:stretch>
            <a:fillRect/>
          </a:stretch>
        </p:blipFill>
        <p:spPr bwMode="auto">
          <a:xfrm>
            <a:off x="5668029" y="3080838"/>
            <a:ext cx="547045" cy="491038"/>
          </a:xfrm>
          <a:prstGeom prst="rect">
            <a:avLst/>
          </a:prstGeom>
          <a:noFill/>
        </p:spPr>
      </p:pic>
      <p:pic>
        <p:nvPicPr>
          <p:cNvPr id="47107" name="Picture 3" descr="C:\Program Files\Microsoft Resource DVD Artwork\DVD_ART\Artwork_Imagery\HARDWARE_IMAGERY\Photos - OEM Hardware\Server Computer\HP AlphaServer SC4.png"/>
          <p:cNvPicPr>
            <a:picLocks noChangeAspect="1" noChangeArrowheads="1"/>
          </p:cNvPicPr>
          <p:nvPr/>
        </p:nvPicPr>
        <p:blipFill>
          <a:blip r:embed="rId4" cstate="screen"/>
          <a:srcRect/>
          <a:stretch>
            <a:fillRect/>
          </a:stretch>
        </p:blipFill>
        <p:spPr bwMode="auto">
          <a:xfrm>
            <a:off x="2500298" y="2802918"/>
            <a:ext cx="1571635" cy="1197586"/>
          </a:xfrm>
          <a:prstGeom prst="rect">
            <a:avLst/>
          </a:prstGeom>
          <a:noFill/>
        </p:spPr>
      </p:pic>
      <p:pic>
        <p:nvPicPr>
          <p:cNvPr id="7" name="Picture 3" descr="C:\Program Files\Microsoft Resource DVD Artwork\DVD_ART\Artwork_Imagery\HARDWARE_IMAGERY\Photos - OEM Hardware\Server Computer\HP AlphaServer SC4.png"/>
          <p:cNvPicPr>
            <a:picLocks noChangeAspect="1" noChangeArrowheads="1"/>
          </p:cNvPicPr>
          <p:nvPr/>
        </p:nvPicPr>
        <p:blipFill>
          <a:blip r:embed="rId5" cstate="screen"/>
          <a:srcRect/>
          <a:stretch>
            <a:fillRect/>
          </a:stretch>
        </p:blipFill>
        <p:spPr bwMode="auto">
          <a:xfrm>
            <a:off x="2928926" y="5225095"/>
            <a:ext cx="642942" cy="489921"/>
          </a:xfrm>
          <a:prstGeom prst="rect">
            <a:avLst/>
          </a:prstGeom>
          <a:noFill/>
        </p:spPr>
      </p:pic>
      <p:pic>
        <p:nvPicPr>
          <p:cNvPr id="8" name="Picture 20" descr="C:\Program Files\Microsoft Resource DVD Artwork\DVD_ART\Artwork_Imagery\HARDWARE_IMAGERY\Photos - OEM Hardware\Microprocessor Chips\Intel Xeon with Extended Memory 64 Technology Processor.png"/>
          <p:cNvPicPr>
            <a:picLocks noChangeAspect="1" noChangeArrowheads="1"/>
          </p:cNvPicPr>
          <p:nvPr/>
        </p:nvPicPr>
        <p:blipFill>
          <a:blip r:embed="rId6" cstate="screen"/>
          <a:srcRect/>
          <a:stretch>
            <a:fillRect/>
          </a:stretch>
        </p:blipFill>
        <p:spPr bwMode="auto">
          <a:xfrm>
            <a:off x="5348291" y="4846417"/>
            <a:ext cx="1509725" cy="1797293"/>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8.9|7.7|1.5|2.3|3.1|1|1.6|.6|1.7|3.3|1.6|1.3|1.8|.7|0|.8|0|3.2|4.9|1|1|7|1|1|6.9|5.1|2|18|1|1.4|.5|1|3.6|2.7"/>
</p:tagLst>
</file>

<file path=ppt/theme/theme1.xml><?xml version="1.0" encoding="utf-8"?>
<a:theme xmlns:a="http://schemas.openxmlformats.org/drawingml/2006/main" name="Green VC Summit Trebuchet">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Trebuchet - Trebuche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6B539393B4964AAA1B20784B8425BA" ma:contentTypeVersion="0" ma:contentTypeDescription="Create a new document." ma:contentTypeScope="" ma:versionID="b52ba690fd2d6ad76fd4e262f5b6623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F5FD20A-92A7-4A74-9A6D-7B2F8D7A7B4A}">
  <ds:schemaRefs>
    <ds:schemaRef ds:uri="http://schemas.microsoft.com/sharepoint/v3/contenttype/forms"/>
  </ds:schemaRefs>
</ds:datastoreItem>
</file>

<file path=customXml/itemProps2.xml><?xml version="1.0" encoding="utf-8"?>
<ds:datastoreItem xmlns:ds="http://schemas.openxmlformats.org/officeDocument/2006/customXml" ds:itemID="{30671782-E1EE-47D9-AECD-23035D27C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ABF5AED-CD29-405A-BF3B-A640215CBF81}">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53</TotalTime>
  <Words>14280</Words>
  <Application>Microsoft Office PowerPoint</Application>
  <PresentationFormat>Diavoorstelling (4:3)</PresentationFormat>
  <Paragraphs>985</Paragraphs>
  <Slides>59</Slides>
  <Notes>55</Notes>
  <HiddenSlides>1</HiddenSlides>
  <MMClips>0</MMClips>
  <ScaleCrop>false</ScaleCrop>
  <HeadingPairs>
    <vt:vector size="4" baseType="variant">
      <vt:variant>
        <vt:lpstr>Thema</vt:lpstr>
      </vt:variant>
      <vt:variant>
        <vt:i4>1</vt:i4>
      </vt:variant>
      <vt:variant>
        <vt:lpstr>Diatitels</vt:lpstr>
      </vt:variant>
      <vt:variant>
        <vt:i4>59</vt:i4>
      </vt:variant>
    </vt:vector>
  </HeadingPairs>
  <TitlesOfParts>
    <vt:vector size="60" baseType="lpstr">
      <vt:lpstr>Green VC Summit Trebuchet</vt:lpstr>
      <vt:lpstr>The Green IT</vt:lpstr>
      <vt:lpstr>Agenda</vt:lpstr>
      <vt:lpstr>Why does Green IT matter?</vt:lpstr>
      <vt:lpstr>Are you switching off the lights at home?</vt:lpstr>
      <vt:lpstr>Why energy does matter (not only) in IT</vt:lpstr>
      <vt:lpstr>IDC: More and more money goes to power &amp; cooling instead to new servers</vt:lpstr>
      <vt:lpstr>Where energy is used in IT</vt:lpstr>
      <vt:lpstr>Tips for  The Green Datacenter</vt:lpstr>
      <vt:lpstr>What you should know about datacenter</vt:lpstr>
      <vt:lpstr>Within a typical datacenter, energy goes to different components.</vt:lpstr>
      <vt:lpstr>Each rack is drawing more power</vt:lpstr>
      <vt:lpstr>How to start to save energy</vt:lpstr>
      <vt:lpstr>How to start to save energy</vt:lpstr>
      <vt:lpstr>How to save more energy</vt:lpstr>
      <vt:lpstr>How to save more energy</vt:lpstr>
      <vt:lpstr>Take advantage of virtualization</vt:lpstr>
      <vt:lpstr>Take advantage of virtualization</vt:lpstr>
      <vt:lpstr>There are best practices to help you with your datacenter plannings</vt:lpstr>
      <vt:lpstr>Think about using new server hardware</vt:lpstr>
      <vt:lpstr>The DC power alternative</vt:lpstr>
      <vt:lpstr>What Microsoft is doing: Quincy</vt:lpstr>
      <vt:lpstr>In the future: Dynamic Datacenter will help</vt:lpstr>
      <vt:lpstr>Tips for  The Green Server</vt:lpstr>
      <vt:lpstr>What energy is used by regular servers?</vt:lpstr>
      <vt:lpstr>Where energy is “lost” in servers </vt:lpstr>
      <vt:lpstr>Replacing the power supplies is not always an option, but other components can be optimized, too</vt:lpstr>
      <vt:lpstr>The processor consumes most, but is addressable with current technology</vt:lpstr>
      <vt:lpstr>A smart processor choice helps most</vt:lpstr>
      <vt:lpstr>The OS can then save energy with modern Intel / AMD technology</vt:lpstr>
      <vt:lpstr>You can “see” the states in Perfmon</vt:lpstr>
      <vt:lpstr>It is very easy to implement these savings on capable hardware (activate in bios first!)</vt:lpstr>
      <vt:lpstr>What can you expect from this technology?</vt:lpstr>
      <vt:lpstr>What can you expect from this technology?</vt:lpstr>
      <vt:lpstr>What can you expect from this technology?</vt:lpstr>
      <vt:lpstr>Savings summary for servers</vt:lpstr>
      <vt:lpstr>Tips for  The Green Client</vt:lpstr>
      <vt:lpstr>Clients vary dramatcially in their needs</vt:lpstr>
      <vt:lpstr>Clients consume differently than servers</vt:lpstr>
      <vt:lpstr>Biggest saving potential: “switch off” the PCs when you don't need them: Vista sleep mode</vt:lpstr>
      <vt:lpstr>With Vista, there is central control</vt:lpstr>
      <vt:lpstr>Let’s do a simple math for your PC`s:</vt:lpstr>
      <vt:lpstr>But IT is not only an energy consumer</vt:lpstr>
      <vt:lpstr>Reduce the environmental footprint with OneNote 2007</vt:lpstr>
      <vt:lpstr>Think about electronic workflows, too</vt:lpstr>
      <vt:lpstr>OXBA: solution for Public Sector</vt:lpstr>
      <vt:lpstr>Maybe you can avoid some travels</vt:lpstr>
      <vt:lpstr>If you still need to travel, do you always need a laptop with you?</vt:lpstr>
      <vt:lpstr>Savings summary for clients</vt:lpstr>
      <vt:lpstr>Summary or  lessons learned</vt:lpstr>
      <vt:lpstr>If we summarize the easy options:</vt:lpstr>
      <vt:lpstr>There are environmental savings, too! For a SMB (30 server, 500 PCs), this would be</vt:lpstr>
      <vt:lpstr>The key, again, is “knowing”</vt:lpstr>
      <vt:lpstr>Microsoft takes care about      waste</vt:lpstr>
      <vt:lpstr>Microsoft takes care about “e-waste”, too </vt:lpstr>
      <vt:lpstr>Lessons learned (or your next steps):</vt:lpstr>
      <vt:lpstr>Resources</vt:lpstr>
      <vt:lpstr>Learn more for your private life, too</vt:lpstr>
      <vt:lpstr>Microsoft</vt:lpstr>
      <vt:lpstr>Customer questionnaire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IT</dc:title>
  <dc:subject>energy savings in IT</dc:subject>
  <dc:creator>Frank Koch (BERN)</dc:creator>
  <cp:lastModifiedBy>Daisys Sudiharto</cp:lastModifiedBy>
  <cp:revision>75</cp:revision>
  <dcterms:created xsi:type="dcterms:W3CDTF">2007-08-21T13:59:46Z</dcterms:created>
  <dcterms:modified xsi:type="dcterms:W3CDTF">2008-03-05T14:28:26Z</dcterms:modified>
  <cp:version>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0x0101004D6B539393B4964AAA1B20784B8425BA</vt:lpwstr>
  </property>
</Properties>
</file>