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1"/>
  </p:notesMasterIdLst>
  <p:handoutMasterIdLst>
    <p:handoutMasterId r:id="rId42"/>
  </p:handoutMasterIdLst>
  <p:sldIdLst>
    <p:sldId id="283" r:id="rId5"/>
    <p:sldId id="284" r:id="rId6"/>
    <p:sldId id="306" r:id="rId7"/>
    <p:sldId id="307" r:id="rId8"/>
    <p:sldId id="308" r:id="rId9"/>
    <p:sldId id="314" r:id="rId10"/>
    <p:sldId id="309" r:id="rId11"/>
    <p:sldId id="311" r:id="rId12"/>
    <p:sldId id="310" r:id="rId13"/>
    <p:sldId id="312" r:id="rId14"/>
    <p:sldId id="317" r:id="rId15"/>
    <p:sldId id="318" r:id="rId16"/>
    <p:sldId id="319" r:id="rId17"/>
    <p:sldId id="313" r:id="rId18"/>
    <p:sldId id="286" r:id="rId19"/>
    <p:sldId id="289" r:id="rId20"/>
    <p:sldId id="290" r:id="rId21"/>
    <p:sldId id="292" r:id="rId22"/>
    <p:sldId id="293" r:id="rId23"/>
    <p:sldId id="294" r:id="rId24"/>
    <p:sldId id="295" r:id="rId25"/>
    <p:sldId id="303" r:id="rId26"/>
    <p:sldId id="304" r:id="rId27"/>
    <p:sldId id="305" r:id="rId28"/>
    <p:sldId id="260" r:id="rId29"/>
    <p:sldId id="282" r:id="rId30"/>
    <p:sldId id="262" r:id="rId31"/>
    <p:sldId id="263" r:id="rId32"/>
    <p:sldId id="280" r:id="rId33"/>
    <p:sldId id="281" r:id="rId34"/>
    <p:sldId id="266" r:id="rId35"/>
    <p:sldId id="267" r:id="rId36"/>
    <p:sldId id="268" r:id="rId37"/>
    <p:sldId id="269" r:id="rId38"/>
    <p:sldId id="270" r:id="rId39"/>
    <p:sldId id="271" r:id="rId40"/>
  </p:sldIdLst>
  <p:sldSz cx="10972800" cy="8229600" type="B4JIS"/>
  <p:notesSz cx="6858000" cy="9144000"/>
  <p:defaultTextStyle>
    <a:defPPr>
      <a:defRPr lang="en-US"/>
    </a:defPPr>
    <a:lvl1pPr algn="l" defTabSz="1096963" rtl="0" fontAlgn="base">
      <a:spcBef>
        <a:spcPct val="0"/>
      </a:spcBef>
      <a:spcAft>
        <a:spcPct val="0"/>
      </a:spcAft>
      <a:defRPr sz="2200" kern="1200">
        <a:solidFill>
          <a:schemeClr val="tx1"/>
        </a:solidFill>
        <a:latin typeface="Arial" charset="0"/>
        <a:ea typeface="+mn-ea"/>
        <a:cs typeface="+mn-cs"/>
      </a:defRPr>
    </a:lvl1pPr>
    <a:lvl2pPr marL="547688" indent="-90488" algn="l" defTabSz="1096963" rtl="0" fontAlgn="base">
      <a:spcBef>
        <a:spcPct val="0"/>
      </a:spcBef>
      <a:spcAft>
        <a:spcPct val="0"/>
      </a:spcAft>
      <a:defRPr sz="2200" kern="1200">
        <a:solidFill>
          <a:schemeClr val="tx1"/>
        </a:solidFill>
        <a:latin typeface="Arial" charset="0"/>
        <a:ea typeface="+mn-ea"/>
        <a:cs typeface="+mn-cs"/>
      </a:defRPr>
    </a:lvl2pPr>
    <a:lvl3pPr marL="1096963" indent="-182563" algn="l" defTabSz="1096963" rtl="0" fontAlgn="base">
      <a:spcBef>
        <a:spcPct val="0"/>
      </a:spcBef>
      <a:spcAft>
        <a:spcPct val="0"/>
      </a:spcAft>
      <a:defRPr sz="2200" kern="1200">
        <a:solidFill>
          <a:schemeClr val="tx1"/>
        </a:solidFill>
        <a:latin typeface="Arial" charset="0"/>
        <a:ea typeface="+mn-ea"/>
        <a:cs typeface="+mn-cs"/>
      </a:defRPr>
    </a:lvl3pPr>
    <a:lvl4pPr marL="1644650" indent="-273050" algn="l" defTabSz="1096963" rtl="0" fontAlgn="base">
      <a:spcBef>
        <a:spcPct val="0"/>
      </a:spcBef>
      <a:spcAft>
        <a:spcPct val="0"/>
      </a:spcAft>
      <a:defRPr sz="2200" kern="1200">
        <a:solidFill>
          <a:schemeClr val="tx1"/>
        </a:solidFill>
        <a:latin typeface="Arial" charset="0"/>
        <a:ea typeface="+mn-ea"/>
        <a:cs typeface="+mn-cs"/>
      </a:defRPr>
    </a:lvl4pPr>
    <a:lvl5pPr marL="2193925" indent="-365125" algn="l" defTabSz="1096963"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B3B2"/>
    <a:srgbClr val="E26A28"/>
    <a:srgbClr val="E23828"/>
    <a:srgbClr val="E86456"/>
    <a:srgbClr val="E05F2C"/>
    <a:srgbClr val="F1C283"/>
    <a:srgbClr val="CE7E5A"/>
    <a:srgbClr val="CF6A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03" autoAdjust="0"/>
    <p:restoredTop sz="94667" autoAdjust="0"/>
  </p:normalViewPr>
  <p:slideViewPr>
    <p:cSldViewPr snapToGrid="0">
      <p:cViewPr varScale="1">
        <p:scale>
          <a:sx n="85" d="100"/>
          <a:sy n="85" d="100"/>
        </p:scale>
        <p:origin x="-108" y="-78"/>
      </p:cViewPr>
      <p:guideLst>
        <p:guide orient="horz" pos="175"/>
        <p:guide orient="horz" pos="1067"/>
        <p:guide orient="horz" pos="2672"/>
        <p:guide orient="horz"/>
        <p:guide orient="horz" pos="1788"/>
        <p:guide orient="horz" pos="3228"/>
        <p:guide orient="horz" pos="3528"/>
        <p:guide pos="3454"/>
        <p:guide pos="288"/>
        <p:guide pos="546"/>
        <p:guide pos="5604"/>
        <p:guide pos="1035"/>
        <p:guide pos="6623"/>
        <p:guide pos="2719"/>
      </p:guideLst>
    </p:cSldViewPr>
  </p:slideViewPr>
  <p:outlineViewPr>
    <p:cViewPr>
      <p:scale>
        <a:sx n="33" d="100"/>
        <a:sy n="33" d="100"/>
      </p:scale>
      <p:origin x="0" y="756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06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lenma\Documents\WinHec\2007\server_power_breakdow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werkblad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werkblad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werkblad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werkblad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NL"/>
  <c:style val="9"/>
  <c:chart>
    <c:autoTitleDeleted val="1"/>
    <c:view3D>
      <c:rotX val="30"/>
      <c:perspective val="30"/>
    </c:view3D>
    <c:plotArea>
      <c:layout>
        <c:manualLayout>
          <c:layoutTarget val="inner"/>
          <c:xMode val="edge"/>
          <c:yMode val="edge"/>
          <c:x val="8.0989853155875063E-2"/>
          <c:y val="8.8289716726260709E-2"/>
          <c:w val="0.8298025227586151"/>
          <c:h val="0.81826260289528252"/>
        </c:manualLayout>
      </c:layout>
      <c:pie3DChart>
        <c:varyColors val="1"/>
        <c:ser>
          <c:idx val="0"/>
          <c:order val="0"/>
          <c:tx>
            <c:strRef>
              <c:f>Sheet1!$G$1</c:f>
              <c:strCache>
                <c:ptCount val="1"/>
                <c:pt idx="0">
                  <c:v>Total System Watts </c:v>
                </c:pt>
              </c:strCache>
            </c:strRef>
          </c:tx>
          <c:dLbls>
            <c:dLbl>
              <c:idx val="0"/>
              <c:layout>
                <c:manualLayout>
                  <c:x val="-3.287108371854159E-2"/>
                  <c:y val="-0.16025641025641083"/>
                </c:manualLayout>
              </c:layout>
              <c:numFmt formatCode="0%" sourceLinked="0"/>
              <c:spPr/>
              <c:txPr>
                <a:bodyPr/>
                <a:lstStyle/>
                <a:p>
                  <a:pPr>
                    <a:defRPr lang="en-US">
                      <a:solidFill>
                        <a:srgbClr val="C00000"/>
                      </a:solidFill>
                    </a:defRPr>
                  </a:pPr>
                  <a:endParaRPr lang="nl-NL"/>
                </a:p>
              </c:txPr>
              <c:dLblPos val="outEnd"/>
              <c:showCatName val="1"/>
              <c:showPercent val="1"/>
            </c:dLbl>
            <c:dLbl>
              <c:idx val="1"/>
              <c:layout>
                <c:manualLayout>
                  <c:x val="0.13148433487416669"/>
                  <c:y val="0"/>
                </c:manualLayout>
              </c:layout>
              <c:numFmt formatCode="0%" sourceLinked="0"/>
              <c:spPr/>
              <c:txPr>
                <a:bodyPr/>
                <a:lstStyle/>
                <a:p>
                  <a:pPr>
                    <a:defRPr lang="en-US">
                      <a:solidFill>
                        <a:srgbClr val="C00000"/>
                      </a:solidFill>
                    </a:defRPr>
                  </a:pPr>
                  <a:endParaRPr lang="nl-NL"/>
                </a:p>
              </c:txPr>
              <c:dLblPos val="outEnd"/>
              <c:showCatName val="1"/>
              <c:showPercent val="1"/>
            </c:dLbl>
            <c:dLbl>
              <c:idx val="2"/>
              <c:layout>
                <c:manualLayout>
                  <c:x val="3.4240712206813943E-4"/>
                  <c:y val="-9.1346153846153813E-2"/>
                </c:manualLayout>
              </c:layout>
              <c:tx>
                <c:rich>
                  <a:bodyPr/>
                  <a:lstStyle/>
                  <a:p>
                    <a:r>
                      <a:rPr lang="en-US" dirty="0">
                        <a:solidFill>
                          <a:srgbClr val="C00000"/>
                        </a:solidFill>
                      </a:rPr>
                      <a:t>SCSI HDD (4)
12%</a:t>
                    </a:r>
                  </a:p>
                </c:rich>
              </c:tx>
              <c:dLblPos val="outEnd"/>
              <c:showCatName val="1"/>
              <c:showPercent val="1"/>
            </c:dLbl>
            <c:dLbl>
              <c:idx val="3"/>
              <c:layout>
                <c:manualLayout>
                  <c:x val="2.054442732408834E-2"/>
                  <c:y val="-3.5256410256410291E-2"/>
                </c:manualLayout>
              </c:layout>
              <c:numFmt formatCode="0%" sourceLinked="0"/>
              <c:spPr/>
              <c:txPr>
                <a:bodyPr/>
                <a:lstStyle/>
                <a:p>
                  <a:pPr>
                    <a:defRPr lang="en-US">
                      <a:solidFill>
                        <a:srgbClr val="C00000"/>
                      </a:solidFill>
                    </a:defRPr>
                  </a:pPr>
                  <a:endParaRPr lang="nl-NL"/>
                </a:p>
              </c:txPr>
              <c:dLblPos val="outEnd"/>
              <c:showCatName val="1"/>
              <c:showPercent val="1"/>
            </c:dLbl>
            <c:dLbl>
              <c:idx val="4"/>
              <c:numFmt formatCode="0%" sourceLinked="0"/>
              <c:spPr/>
              <c:txPr>
                <a:bodyPr/>
                <a:lstStyle/>
                <a:p>
                  <a:pPr>
                    <a:defRPr lang="en-US">
                      <a:solidFill>
                        <a:srgbClr val="C00000"/>
                      </a:solidFill>
                    </a:defRPr>
                  </a:pPr>
                  <a:endParaRPr lang="nl-NL"/>
                </a:p>
              </c:txPr>
            </c:dLbl>
            <c:numFmt formatCode="0%" sourceLinked="0"/>
            <c:txPr>
              <a:bodyPr/>
              <a:lstStyle/>
              <a:p>
                <a:pPr>
                  <a:defRPr lang="en-US"/>
                </a:pPr>
                <a:endParaRPr lang="nl-NL"/>
              </a:p>
            </c:txPr>
            <c:dLblPos val="outEnd"/>
            <c:showCatName val="1"/>
            <c:showPercent val="1"/>
            <c:showLeaderLines val="1"/>
          </c:dLbls>
          <c:cat>
            <c:strRef>
              <c:f>Sheet1!$A$2:$A$6</c:f>
              <c:strCache>
                <c:ptCount val="5"/>
                <c:pt idx="0">
                  <c:v>CPU (2)</c:v>
                </c:pt>
                <c:pt idx="1">
                  <c:v>PCI Cards  (3)</c:v>
                </c:pt>
                <c:pt idx="2">
                  <c:v>SCSI HDD (4)</c:v>
                </c:pt>
                <c:pt idx="3">
                  <c:v>Mobo, 8GB RAM</c:v>
                </c:pt>
                <c:pt idx="4">
                  <c:v>Other</c:v>
                </c:pt>
              </c:strCache>
            </c:strRef>
          </c:cat>
          <c:val>
            <c:numRef>
              <c:f>Sheet1!$G$2:$G$6</c:f>
              <c:numCache>
                <c:formatCode>0</c:formatCode>
                <c:ptCount val="5"/>
                <c:pt idx="0">
                  <c:v>257.14285714285933</c:v>
                </c:pt>
                <c:pt idx="1">
                  <c:v>91.649999999999991</c:v>
                </c:pt>
                <c:pt idx="2">
                  <c:v>66.84</c:v>
                </c:pt>
                <c:pt idx="3">
                  <c:v>101.49000000000002</c:v>
                </c:pt>
                <c:pt idx="4">
                  <c:v>37.400000000000006</c:v>
                </c:pt>
              </c:numCache>
            </c:numRef>
          </c:val>
        </c:ser>
      </c:pie3DChart>
    </c:plotArea>
    <c:plotVisOnly val="1"/>
  </c:chart>
  <c:txPr>
    <a:bodyPr/>
    <a:lstStyle/>
    <a:p>
      <a:pPr>
        <a:defRPr sz="1800"/>
      </a:pPr>
      <a:endParaRPr lang="nl-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style val="18"/>
  <c:chart>
    <c:view3D>
      <c:rAngAx val="1"/>
    </c:view3D>
    <c:floor>
      <c:spPr>
        <a:solidFill>
          <a:srgbClr val="000000">
            <a:alpha val="55000"/>
          </a:srgbClr>
        </a:solidFill>
        <a:ln>
          <a:noFill/>
        </a:ln>
      </c:spPr>
    </c:floor>
    <c:sideWall>
      <c:spPr>
        <a:gradFill flip="none" rotWithShape="1">
          <a:gsLst>
            <a:gs pos="0">
              <a:srgbClr val="000000">
                <a:alpha val="30000"/>
              </a:srgbClr>
            </a:gs>
            <a:gs pos="64000">
              <a:srgbClr val="000000">
                <a:alpha val="15000"/>
              </a:srgbClr>
            </a:gs>
            <a:gs pos="100000">
              <a:srgbClr val="000000">
                <a:alpha val="0"/>
              </a:srgbClr>
            </a:gs>
          </a:gsLst>
          <a:lin ang="16200000" scaled="0"/>
          <a:tileRect/>
        </a:gradFill>
      </c:spPr>
    </c:sideWall>
    <c:backWall>
      <c:spPr>
        <a:gradFill flip="none" rotWithShape="1">
          <a:gsLst>
            <a:gs pos="0">
              <a:srgbClr val="000000">
                <a:alpha val="30000"/>
              </a:srgbClr>
            </a:gs>
            <a:gs pos="64000">
              <a:srgbClr val="000000">
                <a:alpha val="15000"/>
              </a:srgbClr>
            </a:gs>
            <a:gs pos="100000">
              <a:srgbClr val="000000">
                <a:alpha val="0"/>
              </a:srgbClr>
            </a:gs>
          </a:gsLst>
          <a:lin ang="16200000" scaled="0"/>
          <a:tileRect/>
        </a:gradFill>
      </c:spPr>
    </c:backWall>
    <c:plotArea>
      <c:layout>
        <c:manualLayout>
          <c:layoutTarget val="inner"/>
          <c:xMode val="edge"/>
          <c:yMode val="edge"/>
          <c:x val="6.8510981164119522E-2"/>
          <c:y val="0.14454011741683145"/>
          <c:w val="0.66728549096804635"/>
          <c:h val="0.72234325161410373"/>
        </c:manualLayout>
      </c:layout>
      <c:bar3D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hape val="cylinder"/>
        <c:axId val="91345664"/>
        <c:axId val="91347200"/>
        <c:axId val="0"/>
      </c:bar3DChart>
      <c:catAx>
        <c:axId val="91345664"/>
        <c:scaling>
          <c:orientation val="minMax"/>
        </c:scaling>
        <c:axPos val="b"/>
        <c:majorTickMark val="none"/>
        <c:tickLblPos val="nextTo"/>
        <c:spPr>
          <a:ln>
            <a:solidFill>
              <a:schemeClr val="bg1"/>
            </a:solidFill>
          </a:ln>
        </c:spPr>
        <c:txPr>
          <a:bodyPr/>
          <a:lstStyle/>
          <a:p>
            <a:pPr>
              <a:defRPr lang="en-US"/>
            </a:pPr>
            <a:endParaRPr lang="nl-NL"/>
          </a:p>
        </c:txPr>
        <c:crossAx val="91347200"/>
        <c:crosses val="autoZero"/>
        <c:auto val="1"/>
        <c:lblAlgn val="ctr"/>
        <c:lblOffset val="100"/>
      </c:catAx>
      <c:valAx>
        <c:axId val="91347200"/>
        <c:scaling>
          <c:orientation val="minMax"/>
          <c:max val="5"/>
          <c:min val="0"/>
        </c:scaling>
        <c:axPos val="l"/>
        <c:majorGridlines>
          <c:spPr>
            <a:ln>
              <a:solidFill>
                <a:srgbClr val="0070C0"/>
              </a:solidFill>
            </a:ln>
          </c:spPr>
        </c:majorGridlines>
        <c:numFmt formatCode="General" sourceLinked="1"/>
        <c:tickLblPos val="nextTo"/>
        <c:spPr>
          <a:ln>
            <a:solidFill>
              <a:srgbClr val="0070C0"/>
            </a:solidFill>
          </a:ln>
        </c:spPr>
        <c:txPr>
          <a:bodyPr/>
          <a:lstStyle/>
          <a:p>
            <a:pPr>
              <a:defRPr lang="en-US"/>
            </a:pPr>
            <a:endParaRPr lang="nl-NL"/>
          </a:p>
        </c:txPr>
        <c:crossAx val="91345664"/>
        <c:crosses val="autoZero"/>
        <c:crossBetween val="between"/>
        <c:majorUnit val="1"/>
        <c:minorUnit val="0.1"/>
      </c:valAx>
    </c:plotArea>
    <c:legend>
      <c:legendPos val="r"/>
      <c:layout>
        <c:manualLayout>
          <c:xMode val="edge"/>
          <c:yMode val="edge"/>
          <c:x val="0.75172784468119092"/>
          <c:y val="0.33559455752962741"/>
          <c:w val="0.20660539215686644"/>
          <c:h val="0.25444658458788588"/>
        </c:manualLayout>
      </c:layout>
      <c:txPr>
        <a:bodyPr/>
        <a:lstStyle/>
        <a:p>
          <a:pPr>
            <a:defRPr lang="en-US"/>
          </a:pPr>
          <a:endParaRPr lang="nl-NL"/>
        </a:p>
      </c:txPr>
    </c:legend>
    <c:plotVisOnly val="1"/>
  </c:chart>
  <c:spPr>
    <a:effectLst>
      <a:outerShdw blurRad="50800" dist="38100" dir="2700000" algn="tl" rotWithShape="0">
        <a:prstClr val="black">
          <a:alpha val="40000"/>
        </a:prstClr>
      </a:outerShdw>
    </a:effectLst>
  </c:spPr>
  <c:txPr>
    <a:bodyPr/>
    <a:lstStyle/>
    <a:p>
      <a:pPr>
        <a:defRPr sz="1800">
          <a:solidFill>
            <a:schemeClr val="bg1"/>
          </a:solidFill>
        </a:defRPr>
      </a:pPr>
      <a:endParaRPr lang="nl-N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NL"/>
  <c:style val="26"/>
  <c:chart>
    <c:title>
      <c:tx>
        <c:rich>
          <a:bodyPr/>
          <a:lstStyle/>
          <a:p>
            <a:pPr>
              <a:defRPr lang="en-US" b="0"/>
            </a:pPr>
            <a:r>
              <a:rPr lang="en-US" b="0"/>
              <a:t>Chart Title</a:t>
            </a:r>
          </a:p>
        </c:rich>
      </c:tx>
      <c:layout>
        <c:manualLayout>
          <c:xMode val="edge"/>
          <c:yMode val="edge"/>
          <c:x val="0.37401150273417388"/>
          <c:y val="3.7117903930131008E-2"/>
        </c:manualLayout>
      </c:layout>
    </c:title>
    <c:view3D>
      <c:rotX val="30"/>
      <c:hPercent val="60"/>
      <c:depthPercent val="50"/>
      <c:perspective val="30"/>
    </c:view3D>
    <c:plotArea>
      <c:layout>
        <c:manualLayout>
          <c:layoutTarget val="inner"/>
          <c:xMode val="edge"/>
          <c:yMode val="edge"/>
          <c:x val="2.5673940949936105E-2"/>
          <c:y val="0.27873362445414829"/>
          <c:w val="0.72643122112945113"/>
          <c:h val="0.67759808135336863"/>
        </c:manualLayout>
      </c:layout>
      <c:pie3DChart>
        <c:varyColors val="1"/>
        <c:ser>
          <c:idx val="0"/>
          <c:order val="0"/>
          <c:tx>
            <c:strRef>
              <c:f>Sheet1!$B$1</c:f>
              <c:strCache>
                <c:ptCount val="1"/>
                <c:pt idx="0">
                  <c:v>Sales</c:v>
                </c:pt>
              </c:strCache>
            </c:strRef>
          </c:tx>
          <c:dLbls>
            <c:dLbl>
              <c:idx val="0"/>
              <c:layout>
                <c:manualLayout>
                  <c:x val="-1.2836970474967921E-2"/>
                  <c:y val="3.7117903930131008E-2"/>
                </c:manualLayout>
              </c:layout>
              <c:dLblPos val="ctr"/>
              <c:showPercent val="1"/>
            </c:dLbl>
            <c:dLbl>
              <c:idx val="2"/>
              <c:layout/>
              <c:dLblPos val="inEnd"/>
              <c:showPercent val="1"/>
            </c:dLbl>
            <c:dLbl>
              <c:idx val="3"/>
              <c:layout>
                <c:manualLayout>
                  <c:x val="-2.5673940949936416E-3"/>
                  <c:y val="-3.0567685589520104E-2"/>
                </c:manualLayout>
              </c:layout>
              <c:dLblPos val="ctr"/>
              <c:showPercent val="1"/>
            </c:dLbl>
            <c:txPr>
              <a:bodyPr/>
              <a:lstStyle/>
              <a:p>
                <a:pPr>
                  <a:defRPr lang="en-US"/>
                </a:pPr>
                <a:endParaRPr lang="nl-NL"/>
              </a:p>
            </c:txPr>
            <c:dLblPos val="ctr"/>
            <c:showPercent val="1"/>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pie3DChart>
    </c:plotArea>
    <c:legend>
      <c:legendPos val="r"/>
      <c:layout>
        <c:manualLayout>
          <c:xMode val="edge"/>
          <c:yMode val="edge"/>
          <c:x val="0.7268881970626585"/>
          <c:y val="0.27177354468246057"/>
          <c:w val="0.24487036681390439"/>
          <c:h val="0.44042636591823786"/>
        </c:manualLayout>
      </c:layout>
      <c:txPr>
        <a:bodyPr/>
        <a:lstStyle/>
        <a:p>
          <a:pPr>
            <a:defRPr lang="en-US"/>
          </a:pPr>
          <a:endParaRPr lang="nl-NL"/>
        </a:p>
      </c:txPr>
    </c:legend>
    <c:plotVisOnly val="1"/>
  </c:chart>
  <c:txPr>
    <a:bodyPr/>
    <a:lstStyle/>
    <a:p>
      <a:pPr>
        <a:defRPr sz="1800">
          <a:solidFill>
            <a:schemeClr val="bg1"/>
          </a:solidFill>
        </a:defRPr>
      </a:pPr>
      <a:endParaRPr lang="nl-N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8.8847115454441725E-2"/>
          <c:y val="0.16223404255319462"/>
          <c:w val="0.67412502008679176"/>
          <c:h val="0.69303702462724059"/>
        </c:manualLayout>
      </c:layout>
      <c:lineChart>
        <c:grouping val="standard"/>
        <c:ser>
          <c:idx val="0"/>
          <c:order val="0"/>
          <c:tx>
            <c:strRef>
              <c:f>Sheet1!$B$1</c:f>
              <c:strCache>
                <c:ptCount val="1"/>
                <c:pt idx="0">
                  <c:v>Series 1</c:v>
                </c:pt>
              </c:strCache>
            </c:strRef>
          </c:tx>
          <c:spPr>
            <a:ln w="127000"/>
            <a:effectLst>
              <a:outerShdw blurRad="50800" dist="76200" dir="5400000" algn="t" rotWithShape="0">
                <a:prstClr val="black">
                  <a:alpha val="40000"/>
                </a:prstClr>
              </a:outerShdw>
            </a:effectLst>
          </c:spPr>
          <c:marker>
            <c:symbol val="circle"/>
            <c:size val="12"/>
            <c:spPr>
              <a:ln>
                <a:noFill/>
              </a:ln>
              <a:effectLst>
                <a:outerShdw blurRad="50800" dist="76200" dir="5400000" algn="t" rotWithShape="0">
                  <a:prstClr val="black">
                    <a:alpha val="40000"/>
                  </a:prstClr>
                </a:outerShdw>
              </a:effectLst>
              <a:scene3d>
                <a:camera prst="orthographicFront"/>
                <a:lightRig rig="threePt" dir="t"/>
              </a:scene3d>
              <a:sp3d>
                <a:bevelT w="152400" h="50800" prst="softRound"/>
              </a:sp3d>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ln w="127000"/>
            <a:effectLst>
              <a:outerShdw blurRad="50800" dist="76200" dir="5400000" algn="t" rotWithShape="0">
                <a:prstClr val="black">
                  <a:alpha val="40000"/>
                </a:prstClr>
              </a:outerShdw>
            </a:effectLst>
          </c:spPr>
          <c:marker>
            <c:symbol val="circle"/>
            <c:size val="12"/>
            <c:spPr>
              <a:ln cap="sq">
                <a:noFill/>
              </a:ln>
              <a:effectLst>
                <a:outerShdw blurRad="50800" dist="76200" dir="5400000" algn="t" rotWithShape="0">
                  <a:prstClr val="black">
                    <a:alpha val="40000"/>
                  </a:prstClr>
                </a:outerShdw>
              </a:effectLst>
              <a:scene3d>
                <a:camera prst="orthographicFront"/>
                <a:lightRig rig="threePt" dir="t"/>
              </a:scene3d>
              <a:sp3d>
                <a:bevelT w="152400" h="50800" prst="softRound"/>
              </a:sp3d>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ln w="127000"/>
            <a:effectLst>
              <a:outerShdw blurRad="50800" dist="76200" dir="5400000" algn="t" rotWithShape="0">
                <a:prstClr val="black">
                  <a:alpha val="40000"/>
                </a:prstClr>
              </a:outerShdw>
            </a:effectLst>
          </c:spPr>
          <c:marker>
            <c:symbol val="circle"/>
            <c:size val="12"/>
            <c:spPr>
              <a:ln>
                <a:noFill/>
              </a:ln>
              <a:effectLst>
                <a:outerShdw blurRad="50800" dist="76200" dir="5400000" algn="t" rotWithShape="0">
                  <a:prstClr val="black">
                    <a:alpha val="40000"/>
                  </a:prstClr>
                </a:outerShdw>
              </a:effectLst>
              <a:scene3d>
                <a:camera prst="orthographicFront"/>
                <a:lightRig rig="threePt" dir="t"/>
              </a:scene3d>
              <a:sp3d>
                <a:bevelT w="152400" h="50800" prst="softRound"/>
              </a:sp3d>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ln w="127000"/>
            <a:effectLst>
              <a:outerShdw blurRad="50800" dist="76200" dir="5400000" algn="t" rotWithShape="0">
                <a:prstClr val="black">
                  <a:alpha val="40000"/>
                </a:prstClr>
              </a:outerShdw>
            </a:effectLst>
          </c:spPr>
          <c:marker>
            <c:symbol val="circle"/>
            <c:size val="12"/>
            <c:spPr>
              <a:ln cap="rnd">
                <a:noFill/>
              </a:ln>
              <a:effectLst>
                <a:outerShdw blurRad="50800" dist="76200" dir="5400000" algn="t" rotWithShape="0">
                  <a:prstClr val="black">
                    <a:alpha val="40000"/>
                  </a:prstClr>
                </a:outerShdw>
              </a:effectLst>
              <a:scene3d>
                <a:camera prst="orthographicFront"/>
                <a:lightRig rig="threePt" dir="t"/>
              </a:scene3d>
              <a:sp3d>
                <a:bevelT w="152400" h="50800" prst="softRound"/>
              </a:sp3d>
            </c:spPr>
          </c:marke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3</c:v>
                </c:pt>
                <c:pt idx="2">
                  <c:v>6</c:v>
                </c:pt>
                <c:pt idx="3">
                  <c:v>6</c:v>
                </c:pt>
              </c:numCache>
            </c:numRef>
          </c:val>
        </c:ser>
        <c:marker val="1"/>
        <c:axId val="128685568"/>
        <c:axId val="128687104"/>
      </c:lineChart>
      <c:catAx>
        <c:axId val="128685568"/>
        <c:scaling>
          <c:orientation val="minMax"/>
        </c:scaling>
        <c:axPos val="b"/>
        <c:tickLblPos val="nextTo"/>
        <c:spPr>
          <a:ln>
            <a:solidFill>
              <a:srgbClr val="0070C0"/>
            </a:solidFill>
          </a:ln>
        </c:spPr>
        <c:txPr>
          <a:bodyPr/>
          <a:lstStyle/>
          <a:p>
            <a:pPr>
              <a:defRPr lang="en-US"/>
            </a:pPr>
            <a:endParaRPr lang="nl-NL"/>
          </a:p>
        </c:txPr>
        <c:crossAx val="128687104"/>
        <c:crosses val="autoZero"/>
        <c:auto val="1"/>
        <c:lblAlgn val="ctr"/>
        <c:lblOffset val="100"/>
      </c:catAx>
      <c:valAx>
        <c:axId val="128687104"/>
        <c:scaling>
          <c:orientation val="minMax"/>
        </c:scaling>
        <c:axPos val="l"/>
        <c:majorGridlines>
          <c:spPr>
            <a:ln>
              <a:solidFill>
                <a:srgbClr val="0070C0"/>
              </a:solidFill>
            </a:ln>
          </c:spPr>
        </c:majorGridlines>
        <c:numFmt formatCode="General" sourceLinked="1"/>
        <c:tickLblPos val="nextTo"/>
        <c:spPr>
          <a:ln>
            <a:solidFill>
              <a:srgbClr val="0070C0"/>
            </a:solidFill>
          </a:ln>
        </c:spPr>
        <c:txPr>
          <a:bodyPr/>
          <a:lstStyle/>
          <a:p>
            <a:pPr>
              <a:defRPr lang="en-US"/>
            </a:pPr>
            <a:endParaRPr lang="nl-NL"/>
          </a:p>
        </c:txPr>
        <c:crossAx val="128685568"/>
        <c:crosses val="autoZero"/>
        <c:crossBetween val="between"/>
      </c:valAx>
      <c:spPr>
        <a:gradFill>
          <a:gsLst>
            <a:gs pos="11000">
              <a:srgbClr val="000000">
                <a:alpha val="0"/>
              </a:srgbClr>
            </a:gs>
            <a:gs pos="64000">
              <a:srgbClr val="000000">
                <a:alpha val="17000"/>
              </a:srgbClr>
            </a:gs>
            <a:gs pos="100000">
              <a:srgbClr val="FFFFFF">
                <a:alpha val="0"/>
              </a:srgbClr>
            </a:gs>
          </a:gsLst>
          <a:lin ang="3000000" scaled="0"/>
        </a:gradFill>
        <a:ln>
          <a:solidFill>
            <a:srgbClr val="0070C0"/>
          </a:solidFill>
        </a:ln>
      </c:spPr>
    </c:plotArea>
    <c:legend>
      <c:legendPos val="r"/>
      <c:layout>
        <c:manualLayout>
          <c:xMode val="edge"/>
          <c:yMode val="edge"/>
          <c:x val="0.76815673710429944"/>
          <c:y val="0.24252940190986771"/>
          <c:w val="0.22419010123734534"/>
          <c:h val="0.35323873345618823"/>
        </c:manualLayout>
      </c:layout>
      <c:txPr>
        <a:bodyPr/>
        <a:lstStyle/>
        <a:p>
          <a:pPr>
            <a:defRPr lang="en-US"/>
          </a:pPr>
          <a:endParaRPr lang="nl-NL"/>
        </a:p>
      </c:txPr>
    </c:legend>
    <c:plotVisOnly val="1"/>
  </c:chart>
  <c:txPr>
    <a:bodyPr/>
    <a:lstStyle/>
    <a:p>
      <a:pPr>
        <a:defRPr sz="1800">
          <a:solidFill>
            <a:schemeClr val="bg1"/>
          </a:solidFill>
        </a:defRPr>
      </a:pPr>
      <a:endParaRPr lang="nl-N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NL"/>
  <c:style val="26"/>
  <c:chart>
    <c:plotArea>
      <c:layout>
        <c:manualLayout>
          <c:layoutTarget val="inner"/>
          <c:xMode val="edge"/>
          <c:yMode val="edge"/>
          <c:x val="6.4715556388784734E-2"/>
          <c:y val="4.6625127000253945E-2"/>
          <c:w val="0.66761373578302763"/>
          <c:h val="0.83649431673863361"/>
        </c:manualLayout>
      </c:layout>
      <c:areaChart>
        <c:grouping val="stacked"/>
        <c:ser>
          <c:idx val="0"/>
          <c:order val="0"/>
          <c:tx>
            <c:strRef>
              <c:f>Sheet1!$B$1</c:f>
              <c:strCache>
                <c:ptCount val="1"/>
                <c:pt idx="0">
                  <c:v>Series 1</c:v>
                </c:pt>
              </c:strCache>
            </c:strRef>
          </c:tx>
          <c:cat>
            <c:numRef>
              <c:f>Sheet1!$A$2:$A$6</c:f>
              <c:numCache>
                <c:formatCode>d/m/yyyy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2</c:v>
                </c:pt>
              </c:strCache>
            </c:strRef>
          </c:tx>
          <c:cat>
            <c:numRef>
              <c:f>Sheet1!$A$2:$A$6</c:f>
              <c:numCache>
                <c:formatCode>d/m/yyyy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er>
        <c:axId val="129035648"/>
        <c:axId val="120358016"/>
      </c:areaChart>
      <c:dateAx>
        <c:axId val="129035648"/>
        <c:scaling>
          <c:orientation val="minMax"/>
        </c:scaling>
        <c:axPos val="b"/>
        <c:numFmt formatCode="d/m/yyyy" sourceLinked="1"/>
        <c:tickLblPos val="nextTo"/>
        <c:spPr>
          <a:ln>
            <a:solidFill>
              <a:srgbClr val="0070C0"/>
            </a:solidFill>
          </a:ln>
        </c:spPr>
        <c:txPr>
          <a:bodyPr/>
          <a:lstStyle/>
          <a:p>
            <a:pPr>
              <a:defRPr lang="en-US"/>
            </a:pPr>
            <a:endParaRPr lang="nl-NL"/>
          </a:p>
        </c:txPr>
        <c:crossAx val="120358016"/>
        <c:crossesAt val="0"/>
        <c:auto val="1"/>
        <c:lblOffset val="100"/>
      </c:dateAx>
      <c:valAx>
        <c:axId val="120358016"/>
        <c:scaling>
          <c:orientation val="minMax"/>
          <c:max val="50"/>
          <c:min val="0"/>
        </c:scaling>
        <c:axPos val="l"/>
        <c:majorGridlines>
          <c:spPr>
            <a:ln>
              <a:solidFill>
                <a:srgbClr val="0070C0"/>
              </a:solidFill>
            </a:ln>
          </c:spPr>
        </c:majorGridlines>
        <c:numFmt formatCode="General" sourceLinked="1"/>
        <c:majorTickMark val="none"/>
        <c:tickLblPos val="nextTo"/>
        <c:spPr>
          <a:ln>
            <a:solidFill>
              <a:srgbClr val="0070C0"/>
            </a:solidFill>
          </a:ln>
        </c:spPr>
        <c:txPr>
          <a:bodyPr/>
          <a:lstStyle/>
          <a:p>
            <a:pPr>
              <a:defRPr lang="en-US"/>
            </a:pPr>
            <a:endParaRPr lang="nl-NL"/>
          </a:p>
        </c:txPr>
        <c:crossAx val="129035648"/>
        <c:crosses val="autoZero"/>
        <c:crossBetween val="midCat"/>
        <c:majorUnit val="10"/>
        <c:minorUnit val="1"/>
      </c:valAx>
    </c:plotArea>
    <c:legend>
      <c:legendPos val="r"/>
      <c:layout>
        <c:manualLayout>
          <c:xMode val="edge"/>
          <c:yMode val="edge"/>
          <c:x val="0.76179154688998663"/>
          <c:y val="0.43412179324359207"/>
          <c:w val="0.19058930133733584"/>
          <c:h val="0.17409480568961139"/>
        </c:manualLayout>
      </c:layout>
      <c:txPr>
        <a:bodyPr/>
        <a:lstStyle/>
        <a:p>
          <a:pPr>
            <a:defRPr lang="en-US"/>
          </a:pPr>
          <a:endParaRPr lang="nl-NL"/>
        </a:p>
      </c:txPr>
    </c:legend>
    <c:plotVisOnly val="1"/>
  </c:chart>
  <c:txPr>
    <a:bodyPr/>
    <a:lstStyle/>
    <a:p>
      <a:pPr>
        <a:defRPr sz="1800">
          <a:solidFill>
            <a:schemeClr val="bg1"/>
          </a:solidFill>
        </a:defRPr>
      </a:pPr>
      <a:endParaRPr lang="nl-N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05A98-C6F3-4A9A-A8F1-08AD5612462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077B652-308B-4D65-92CC-457E54F4C53B}">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Electricity</a:t>
          </a:r>
          <a:endParaRPr lang="en-US" dirty="0">
            <a:solidFill>
              <a:schemeClr val="tx2"/>
            </a:solidFill>
          </a:endParaRPr>
        </a:p>
      </dgm:t>
    </dgm:pt>
    <dgm:pt modelId="{67C95687-EDF4-4CEE-8838-C17AFE7EC353}" type="parTrans" cxnId="{395E79CA-FA4A-4926-9BE4-61CD295AEC01}">
      <dgm:prSet/>
      <dgm:spPr/>
      <dgm:t>
        <a:bodyPr/>
        <a:lstStyle/>
        <a:p>
          <a:endParaRPr lang="en-US"/>
        </a:p>
      </dgm:t>
    </dgm:pt>
    <dgm:pt modelId="{FC10B750-84DC-4CBA-9905-177CE5D7827E}" type="sibTrans" cxnId="{395E79CA-FA4A-4926-9BE4-61CD295AEC01}">
      <dgm:prSet/>
      <dgm:spPr/>
      <dgm:t>
        <a:bodyPr/>
        <a:lstStyle/>
        <a:p>
          <a:endParaRPr lang="en-US"/>
        </a:p>
      </dgm:t>
    </dgm:pt>
    <dgm:pt modelId="{2E198346-43F7-4338-80AE-AA21A97A9BC4}">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Cooling</a:t>
          </a:r>
          <a:endParaRPr lang="en-US" dirty="0">
            <a:solidFill>
              <a:schemeClr val="tx2"/>
            </a:solidFill>
          </a:endParaRPr>
        </a:p>
      </dgm:t>
    </dgm:pt>
    <dgm:pt modelId="{A797DADC-88A1-4260-9495-FE987FC17AA2}" type="parTrans" cxnId="{A12465A3-443E-4216-9063-FEFA4FD3DCAC}">
      <dgm:prSet/>
      <dgm:spPr/>
      <dgm:t>
        <a:bodyPr/>
        <a:lstStyle/>
        <a:p>
          <a:endParaRPr lang="en-US"/>
        </a:p>
      </dgm:t>
    </dgm:pt>
    <dgm:pt modelId="{DF1D797D-6038-4138-A4B5-AD951D5E0FE0}" type="sibTrans" cxnId="{A12465A3-443E-4216-9063-FEFA4FD3DCAC}">
      <dgm:prSet/>
      <dgm:spPr/>
      <dgm:t>
        <a:bodyPr/>
        <a:lstStyle/>
        <a:p>
          <a:endParaRPr lang="en-US"/>
        </a:p>
      </dgm:t>
    </dgm:pt>
    <dgm:pt modelId="{794BFE42-E879-4884-9493-A58339DD9050}">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Facilities Design</a:t>
          </a:r>
          <a:endParaRPr lang="en-US" dirty="0">
            <a:solidFill>
              <a:schemeClr val="tx2"/>
            </a:solidFill>
          </a:endParaRPr>
        </a:p>
      </dgm:t>
    </dgm:pt>
    <dgm:pt modelId="{E95CC10F-F222-4E5E-94EE-C95C15478CB9}" type="parTrans" cxnId="{C989617F-94B7-47C2-8484-A1C6C23C2D31}">
      <dgm:prSet/>
      <dgm:spPr/>
      <dgm:t>
        <a:bodyPr/>
        <a:lstStyle/>
        <a:p>
          <a:endParaRPr lang="en-US"/>
        </a:p>
      </dgm:t>
    </dgm:pt>
    <dgm:pt modelId="{281EEFBB-8AAD-4262-B475-1BDC46EEE098}" type="sibTrans" cxnId="{C989617F-94B7-47C2-8484-A1C6C23C2D31}">
      <dgm:prSet/>
      <dgm:spPr/>
      <dgm:t>
        <a:bodyPr/>
        <a:lstStyle/>
        <a:p>
          <a:endParaRPr lang="en-US"/>
        </a:p>
      </dgm:t>
    </dgm:pt>
    <dgm:pt modelId="{B8B7F41B-0325-4BCF-8F78-5B1E7DBD7E77}">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Organization</a:t>
          </a:r>
          <a:endParaRPr lang="en-US" dirty="0">
            <a:solidFill>
              <a:schemeClr val="tx2"/>
            </a:solidFill>
          </a:endParaRPr>
        </a:p>
      </dgm:t>
    </dgm:pt>
    <dgm:pt modelId="{AB1E868E-B472-48C1-ABF0-F5D91F3CBD64}" type="parTrans" cxnId="{8D2306CA-0154-44EA-902A-2DD0546EE091}">
      <dgm:prSet/>
      <dgm:spPr/>
      <dgm:t>
        <a:bodyPr/>
        <a:lstStyle/>
        <a:p>
          <a:endParaRPr lang="en-US"/>
        </a:p>
      </dgm:t>
    </dgm:pt>
    <dgm:pt modelId="{878D2BFD-216F-4BEB-A66F-AA15AC0FE1CC}" type="sibTrans" cxnId="{8D2306CA-0154-44EA-902A-2DD0546EE091}">
      <dgm:prSet/>
      <dgm:spPr/>
      <dgm:t>
        <a:bodyPr/>
        <a:lstStyle/>
        <a:p>
          <a:endParaRPr lang="en-US"/>
        </a:p>
      </dgm:t>
    </dgm:pt>
    <dgm:pt modelId="{B971129B-913B-488B-A2E1-15E4A492034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Monitoring and Reporting</a:t>
          </a:r>
          <a:endParaRPr lang="en-US" dirty="0">
            <a:solidFill>
              <a:schemeClr val="tx2"/>
            </a:solidFill>
          </a:endParaRPr>
        </a:p>
      </dgm:t>
    </dgm:pt>
    <dgm:pt modelId="{31F30C55-DCDB-4C0B-90C3-A12AA02506DE}" type="parTrans" cxnId="{73CF0065-2A4C-42B9-A851-14B3F8CFB34B}">
      <dgm:prSet/>
      <dgm:spPr/>
      <dgm:t>
        <a:bodyPr/>
        <a:lstStyle/>
        <a:p>
          <a:endParaRPr lang="en-US"/>
        </a:p>
      </dgm:t>
    </dgm:pt>
    <dgm:pt modelId="{62761BF7-EE6F-4079-9D4D-D19026A97BFE}" type="sibTrans" cxnId="{73CF0065-2A4C-42B9-A851-14B3F8CFB34B}">
      <dgm:prSet/>
      <dgm:spPr/>
      <dgm:t>
        <a:bodyPr/>
        <a:lstStyle/>
        <a:p>
          <a:endParaRPr lang="en-US"/>
        </a:p>
      </dgm:t>
    </dgm:pt>
    <dgm:pt modelId="{C796E2A8-8E4E-4FB6-9824-A06FED59B9EB}" type="pres">
      <dgm:prSet presAssocID="{44505A98-C6F3-4A9A-A8F1-08AD56124625}" presName="cycle" presStyleCnt="0">
        <dgm:presLayoutVars>
          <dgm:dir/>
          <dgm:resizeHandles val="exact"/>
        </dgm:presLayoutVars>
      </dgm:prSet>
      <dgm:spPr/>
      <dgm:t>
        <a:bodyPr/>
        <a:lstStyle/>
        <a:p>
          <a:endParaRPr lang="en-US"/>
        </a:p>
      </dgm:t>
    </dgm:pt>
    <dgm:pt modelId="{C5BC81D3-B064-4670-8E87-72598E58287C}" type="pres">
      <dgm:prSet presAssocID="{D077B652-308B-4D65-92CC-457E54F4C53B}" presName="node" presStyleLbl="node1" presStyleIdx="0" presStyleCnt="5" custRadScaleRad="101603">
        <dgm:presLayoutVars>
          <dgm:bulletEnabled val="1"/>
        </dgm:presLayoutVars>
      </dgm:prSet>
      <dgm:spPr/>
      <dgm:t>
        <a:bodyPr/>
        <a:lstStyle/>
        <a:p>
          <a:endParaRPr lang="en-US"/>
        </a:p>
      </dgm:t>
    </dgm:pt>
    <dgm:pt modelId="{6ED94AC9-418E-4A23-851F-FDB2611B75F8}" type="pres">
      <dgm:prSet presAssocID="{D077B652-308B-4D65-92CC-457E54F4C53B}" presName="spNode" presStyleCnt="0"/>
      <dgm:spPr/>
    </dgm:pt>
    <dgm:pt modelId="{EC6D3FD0-0B68-456C-8031-B0508FB422A8}" type="pres">
      <dgm:prSet presAssocID="{FC10B750-84DC-4CBA-9905-177CE5D7827E}" presName="sibTrans" presStyleLbl="sibTrans1D1" presStyleIdx="0" presStyleCnt="5"/>
      <dgm:spPr/>
      <dgm:t>
        <a:bodyPr/>
        <a:lstStyle/>
        <a:p>
          <a:endParaRPr lang="en-US"/>
        </a:p>
      </dgm:t>
    </dgm:pt>
    <dgm:pt modelId="{FF946B60-7F07-4444-A973-A628F1A9B645}" type="pres">
      <dgm:prSet presAssocID="{2E198346-43F7-4338-80AE-AA21A97A9BC4}" presName="node" presStyleLbl="node1" presStyleIdx="1" presStyleCnt="5">
        <dgm:presLayoutVars>
          <dgm:bulletEnabled val="1"/>
        </dgm:presLayoutVars>
      </dgm:prSet>
      <dgm:spPr/>
      <dgm:t>
        <a:bodyPr/>
        <a:lstStyle/>
        <a:p>
          <a:endParaRPr lang="en-US"/>
        </a:p>
      </dgm:t>
    </dgm:pt>
    <dgm:pt modelId="{3B0A0650-0ADF-4D36-9AFC-1A42F86E7BA1}" type="pres">
      <dgm:prSet presAssocID="{2E198346-43F7-4338-80AE-AA21A97A9BC4}" presName="spNode" presStyleCnt="0"/>
      <dgm:spPr/>
    </dgm:pt>
    <dgm:pt modelId="{DAA55B99-A0EF-44D5-912F-9E8ACFBFF679}" type="pres">
      <dgm:prSet presAssocID="{DF1D797D-6038-4138-A4B5-AD951D5E0FE0}" presName="sibTrans" presStyleLbl="sibTrans1D1" presStyleIdx="1" presStyleCnt="5"/>
      <dgm:spPr/>
      <dgm:t>
        <a:bodyPr/>
        <a:lstStyle/>
        <a:p>
          <a:endParaRPr lang="en-US"/>
        </a:p>
      </dgm:t>
    </dgm:pt>
    <dgm:pt modelId="{1FE6D470-B67B-4A3D-AE6B-9ECF06638DB0}" type="pres">
      <dgm:prSet presAssocID="{794BFE42-E879-4884-9493-A58339DD9050}" presName="node" presStyleLbl="node1" presStyleIdx="2" presStyleCnt="5">
        <dgm:presLayoutVars>
          <dgm:bulletEnabled val="1"/>
        </dgm:presLayoutVars>
      </dgm:prSet>
      <dgm:spPr/>
      <dgm:t>
        <a:bodyPr/>
        <a:lstStyle/>
        <a:p>
          <a:endParaRPr lang="en-US"/>
        </a:p>
      </dgm:t>
    </dgm:pt>
    <dgm:pt modelId="{DE6D52D2-4D18-48A7-84DC-D4D3630F9369}" type="pres">
      <dgm:prSet presAssocID="{794BFE42-E879-4884-9493-A58339DD9050}" presName="spNode" presStyleCnt="0"/>
      <dgm:spPr/>
    </dgm:pt>
    <dgm:pt modelId="{E60EEFC1-6A64-408C-A9E6-7663C7D53761}" type="pres">
      <dgm:prSet presAssocID="{281EEFBB-8AAD-4262-B475-1BDC46EEE098}" presName="sibTrans" presStyleLbl="sibTrans1D1" presStyleIdx="2" presStyleCnt="5"/>
      <dgm:spPr/>
      <dgm:t>
        <a:bodyPr/>
        <a:lstStyle/>
        <a:p>
          <a:endParaRPr lang="en-US"/>
        </a:p>
      </dgm:t>
    </dgm:pt>
    <dgm:pt modelId="{09933974-9EC7-4288-A294-1FD6B0794A74}" type="pres">
      <dgm:prSet presAssocID="{B8B7F41B-0325-4BCF-8F78-5B1E7DBD7E77}" presName="node" presStyleLbl="node1" presStyleIdx="3" presStyleCnt="5">
        <dgm:presLayoutVars>
          <dgm:bulletEnabled val="1"/>
        </dgm:presLayoutVars>
      </dgm:prSet>
      <dgm:spPr/>
      <dgm:t>
        <a:bodyPr/>
        <a:lstStyle/>
        <a:p>
          <a:endParaRPr lang="en-US"/>
        </a:p>
      </dgm:t>
    </dgm:pt>
    <dgm:pt modelId="{37172BF5-207F-4426-9C2A-0383A4DB3BBA}" type="pres">
      <dgm:prSet presAssocID="{B8B7F41B-0325-4BCF-8F78-5B1E7DBD7E77}" presName="spNode" presStyleCnt="0"/>
      <dgm:spPr/>
    </dgm:pt>
    <dgm:pt modelId="{F68439EE-AF9D-4C87-B2E0-59844442F5B8}" type="pres">
      <dgm:prSet presAssocID="{878D2BFD-216F-4BEB-A66F-AA15AC0FE1CC}" presName="sibTrans" presStyleLbl="sibTrans1D1" presStyleIdx="3" presStyleCnt="5"/>
      <dgm:spPr/>
      <dgm:t>
        <a:bodyPr/>
        <a:lstStyle/>
        <a:p>
          <a:endParaRPr lang="en-US"/>
        </a:p>
      </dgm:t>
    </dgm:pt>
    <dgm:pt modelId="{326B6FF6-E512-4DAE-B1AB-957A290C791E}" type="pres">
      <dgm:prSet presAssocID="{B971129B-913B-488B-A2E1-15E4A492034E}" presName="node" presStyleLbl="node1" presStyleIdx="4" presStyleCnt="5">
        <dgm:presLayoutVars>
          <dgm:bulletEnabled val="1"/>
        </dgm:presLayoutVars>
      </dgm:prSet>
      <dgm:spPr/>
      <dgm:t>
        <a:bodyPr/>
        <a:lstStyle/>
        <a:p>
          <a:endParaRPr lang="en-US"/>
        </a:p>
      </dgm:t>
    </dgm:pt>
    <dgm:pt modelId="{CEE00745-798D-4A89-9861-96E3FA718B4C}" type="pres">
      <dgm:prSet presAssocID="{B971129B-913B-488B-A2E1-15E4A492034E}" presName="spNode" presStyleCnt="0"/>
      <dgm:spPr/>
    </dgm:pt>
    <dgm:pt modelId="{F4BACB3D-ECD4-408C-B899-A9E53319A7B4}" type="pres">
      <dgm:prSet presAssocID="{62761BF7-EE6F-4079-9D4D-D19026A97BFE}" presName="sibTrans" presStyleLbl="sibTrans1D1" presStyleIdx="4" presStyleCnt="5"/>
      <dgm:spPr/>
      <dgm:t>
        <a:bodyPr/>
        <a:lstStyle/>
        <a:p>
          <a:endParaRPr lang="en-US"/>
        </a:p>
      </dgm:t>
    </dgm:pt>
  </dgm:ptLst>
  <dgm:cxnLst>
    <dgm:cxn modelId="{69CE81FB-9D8C-4402-BD16-4F06DEB5501E}" type="presOf" srcId="{62761BF7-EE6F-4079-9D4D-D19026A97BFE}" destId="{F4BACB3D-ECD4-408C-B899-A9E53319A7B4}" srcOrd="0" destOrd="0" presId="urn:microsoft.com/office/officeart/2005/8/layout/cycle5"/>
    <dgm:cxn modelId="{1E7B6A3D-5F09-4482-902B-B144A0FD2C3A}" type="presOf" srcId="{794BFE42-E879-4884-9493-A58339DD9050}" destId="{1FE6D470-B67B-4A3D-AE6B-9ECF06638DB0}" srcOrd="0" destOrd="0" presId="urn:microsoft.com/office/officeart/2005/8/layout/cycle5"/>
    <dgm:cxn modelId="{BB878B01-CEC9-44D9-B21F-FC199B6417AE}" type="presOf" srcId="{44505A98-C6F3-4A9A-A8F1-08AD56124625}" destId="{C796E2A8-8E4E-4FB6-9824-A06FED59B9EB}" srcOrd="0" destOrd="0" presId="urn:microsoft.com/office/officeart/2005/8/layout/cycle5"/>
    <dgm:cxn modelId="{73CF0065-2A4C-42B9-A851-14B3F8CFB34B}" srcId="{44505A98-C6F3-4A9A-A8F1-08AD56124625}" destId="{B971129B-913B-488B-A2E1-15E4A492034E}" srcOrd="4" destOrd="0" parTransId="{31F30C55-DCDB-4C0B-90C3-A12AA02506DE}" sibTransId="{62761BF7-EE6F-4079-9D4D-D19026A97BFE}"/>
    <dgm:cxn modelId="{A12465A3-443E-4216-9063-FEFA4FD3DCAC}" srcId="{44505A98-C6F3-4A9A-A8F1-08AD56124625}" destId="{2E198346-43F7-4338-80AE-AA21A97A9BC4}" srcOrd="1" destOrd="0" parTransId="{A797DADC-88A1-4260-9495-FE987FC17AA2}" sibTransId="{DF1D797D-6038-4138-A4B5-AD951D5E0FE0}"/>
    <dgm:cxn modelId="{E9C85977-3B05-443A-A82E-140191A8804B}" type="presOf" srcId="{FC10B750-84DC-4CBA-9905-177CE5D7827E}" destId="{EC6D3FD0-0B68-456C-8031-B0508FB422A8}" srcOrd="0" destOrd="0" presId="urn:microsoft.com/office/officeart/2005/8/layout/cycle5"/>
    <dgm:cxn modelId="{C989617F-94B7-47C2-8484-A1C6C23C2D31}" srcId="{44505A98-C6F3-4A9A-A8F1-08AD56124625}" destId="{794BFE42-E879-4884-9493-A58339DD9050}" srcOrd="2" destOrd="0" parTransId="{E95CC10F-F222-4E5E-94EE-C95C15478CB9}" sibTransId="{281EEFBB-8AAD-4262-B475-1BDC46EEE098}"/>
    <dgm:cxn modelId="{04A77A4A-C966-4189-BBEB-0AF4C68712EE}" type="presOf" srcId="{2E198346-43F7-4338-80AE-AA21A97A9BC4}" destId="{FF946B60-7F07-4444-A973-A628F1A9B645}" srcOrd="0" destOrd="0" presId="urn:microsoft.com/office/officeart/2005/8/layout/cycle5"/>
    <dgm:cxn modelId="{594C72BC-B817-48A1-86D7-850C416F98DA}" type="presOf" srcId="{D077B652-308B-4D65-92CC-457E54F4C53B}" destId="{C5BC81D3-B064-4670-8E87-72598E58287C}" srcOrd="0" destOrd="0" presId="urn:microsoft.com/office/officeart/2005/8/layout/cycle5"/>
    <dgm:cxn modelId="{6288475B-C4DF-403D-9D40-66C5B1891ECD}" type="presOf" srcId="{878D2BFD-216F-4BEB-A66F-AA15AC0FE1CC}" destId="{F68439EE-AF9D-4C87-B2E0-59844442F5B8}" srcOrd="0" destOrd="0" presId="urn:microsoft.com/office/officeart/2005/8/layout/cycle5"/>
    <dgm:cxn modelId="{7B684AF8-C26D-4F3B-861B-C9877D2C8256}" type="presOf" srcId="{B971129B-913B-488B-A2E1-15E4A492034E}" destId="{326B6FF6-E512-4DAE-B1AB-957A290C791E}" srcOrd="0" destOrd="0" presId="urn:microsoft.com/office/officeart/2005/8/layout/cycle5"/>
    <dgm:cxn modelId="{8D2306CA-0154-44EA-902A-2DD0546EE091}" srcId="{44505A98-C6F3-4A9A-A8F1-08AD56124625}" destId="{B8B7F41B-0325-4BCF-8F78-5B1E7DBD7E77}" srcOrd="3" destOrd="0" parTransId="{AB1E868E-B472-48C1-ABF0-F5D91F3CBD64}" sibTransId="{878D2BFD-216F-4BEB-A66F-AA15AC0FE1CC}"/>
    <dgm:cxn modelId="{E8776139-013F-4595-A545-3F4B8003FD19}" type="presOf" srcId="{DF1D797D-6038-4138-A4B5-AD951D5E0FE0}" destId="{DAA55B99-A0EF-44D5-912F-9E8ACFBFF679}" srcOrd="0" destOrd="0" presId="urn:microsoft.com/office/officeart/2005/8/layout/cycle5"/>
    <dgm:cxn modelId="{EE37592E-9655-45DB-B8E7-EA863A71BA75}" type="presOf" srcId="{281EEFBB-8AAD-4262-B475-1BDC46EEE098}" destId="{E60EEFC1-6A64-408C-A9E6-7663C7D53761}" srcOrd="0" destOrd="0" presId="urn:microsoft.com/office/officeart/2005/8/layout/cycle5"/>
    <dgm:cxn modelId="{5F62A592-DEC0-461A-9FCC-83213BB3EE62}" type="presOf" srcId="{B8B7F41B-0325-4BCF-8F78-5B1E7DBD7E77}" destId="{09933974-9EC7-4288-A294-1FD6B0794A74}" srcOrd="0" destOrd="0" presId="urn:microsoft.com/office/officeart/2005/8/layout/cycle5"/>
    <dgm:cxn modelId="{395E79CA-FA4A-4926-9BE4-61CD295AEC01}" srcId="{44505A98-C6F3-4A9A-A8F1-08AD56124625}" destId="{D077B652-308B-4D65-92CC-457E54F4C53B}" srcOrd="0" destOrd="0" parTransId="{67C95687-EDF4-4CEE-8838-C17AFE7EC353}" sibTransId="{FC10B750-84DC-4CBA-9905-177CE5D7827E}"/>
    <dgm:cxn modelId="{58AA95A1-BB9D-41CD-9219-EF5A716FAE3F}" type="presParOf" srcId="{C796E2A8-8E4E-4FB6-9824-A06FED59B9EB}" destId="{C5BC81D3-B064-4670-8E87-72598E58287C}" srcOrd="0" destOrd="0" presId="urn:microsoft.com/office/officeart/2005/8/layout/cycle5"/>
    <dgm:cxn modelId="{055416A6-B2D8-4BD2-8F09-4A3E17D6F03C}" type="presParOf" srcId="{C796E2A8-8E4E-4FB6-9824-A06FED59B9EB}" destId="{6ED94AC9-418E-4A23-851F-FDB2611B75F8}" srcOrd="1" destOrd="0" presId="urn:microsoft.com/office/officeart/2005/8/layout/cycle5"/>
    <dgm:cxn modelId="{B8D62C7C-7853-4C72-B042-443B1EB0BC9B}" type="presParOf" srcId="{C796E2A8-8E4E-4FB6-9824-A06FED59B9EB}" destId="{EC6D3FD0-0B68-456C-8031-B0508FB422A8}" srcOrd="2" destOrd="0" presId="urn:microsoft.com/office/officeart/2005/8/layout/cycle5"/>
    <dgm:cxn modelId="{41CD7EA9-F88F-46D2-A97C-E4B5A987B6B8}" type="presParOf" srcId="{C796E2A8-8E4E-4FB6-9824-A06FED59B9EB}" destId="{FF946B60-7F07-4444-A973-A628F1A9B645}" srcOrd="3" destOrd="0" presId="urn:microsoft.com/office/officeart/2005/8/layout/cycle5"/>
    <dgm:cxn modelId="{43F33782-E432-4898-A350-366E0E068A40}" type="presParOf" srcId="{C796E2A8-8E4E-4FB6-9824-A06FED59B9EB}" destId="{3B0A0650-0ADF-4D36-9AFC-1A42F86E7BA1}" srcOrd="4" destOrd="0" presId="urn:microsoft.com/office/officeart/2005/8/layout/cycle5"/>
    <dgm:cxn modelId="{BC4A8F6A-3805-4C07-BD6B-35E60970340F}" type="presParOf" srcId="{C796E2A8-8E4E-4FB6-9824-A06FED59B9EB}" destId="{DAA55B99-A0EF-44D5-912F-9E8ACFBFF679}" srcOrd="5" destOrd="0" presId="urn:microsoft.com/office/officeart/2005/8/layout/cycle5"/>
    <dgm:cxn modelId="{CB093301-B086-4EAC-AC72-A151580CCE09}" type="presParOf" srcId="{C796E2A8-8E4E-4FB6-9824-A06FED59B9EB}" destId="{1FE6D470-B67B-4A3D-AE6B-9ECF06638DB0}" srcOrd="6" destOrd="0" presId="urn:microsoft.com/office/officeart/2005/8/layout/cycle5"/>
    <dgm:cxn modelId="{0AEAD2C5-CBBD-4F82-9792-3B8838BF449D}" type="presParOf" srcId="{C796E2A8-8E4E-4FB6-9824-A06FED59B9EB}" destId="{DE6D52D2-4D18-48A7-84DC-D4D3630F9369}" srcOrd="7" destOrd="0" presId="urn:microsoft.com/office/officeart/2005/8/layout/cycle5"/>
    <dgm:cxn modelId="{A0CE43B8-CC01-4722-BE52-FA904D3A7C20}" type="presParOf" srcId="{C796E2A8-8E4E-4FB6-9824-A06FED59B9EB}" destId="{E60EEFC1-6A64-408C-A9E6-7663C7D53761}" srcOrd="8" destOrd="0" presId="urn:microsoft.com/office/officeart/2005/8/layout/cycle5"/>
    <dgm:cxn modelId="{048E07FD-3F26-4097-9877-36F97A420815}" type="presParOf" srcId="{C796E2A8-8E4E-4FB6-9824-A06FED59B9EB}" destId="{09933974-9EC7-4288-A294-1FD6B0794A74}" srcOrd="9" destOrd="0" presId="urn:microsoft.com/office/officeart/2005/8/layout/cycle5"/>
    <dgm:cxn modelId="{6C2C590D-D29A-4870-AE40-E857838D348E}" type="presParOf" srcId="{C796E2A8-8E4E-4FB6-9824-A06FED59B9EB}" destId="{37172BF5-207F-4426-9C2A-0383A4DB3BBA}" srcOrd="10" destOrd="0" presId="urn:microsoft.com/office/officeart/2005/8/layout/cycle5"/>
    <dgm:cxn modelId="{4E0250AD-A595-4B92-9C85-E507C16CAC4B}" type="presParOf" srcId="{C796E2A8-8E4E-4FB6-9824-A06FED59B9EB}" destId="{F68439EE-AF9D-4C87-B2E0-59844442F5B8}" srcOrd="11" destOrd="0" presId="urn:microsoft.com/office/officeart/2005/8/layout/cycle5"/>
    <dgm:cxn modelId="{4DE3BDE5-28CA-4678-B7C0-99BCD691E689}" type="presParOf" srcId="{C796E2A8-8E4E-4FB6-9824-A06FED59B9EB}" destId="{326B6FF6-E512-4DAE-B1AB-957A290C791E}" srcOrd="12" destOrd="0" presId="urn:microsoft.com/office/officeart/2005/8/layout/cycle5"/>
    <dgm:cxn modelId="{AAFB401D-0FCF-4DB9-A7F9-915C4F00297D}" type="presParOf" srcId="{C796E2A8-8E4E-4FB6-9824-A06FED59B9EB}" destId="{CEE00745-798D-4A89-9861-96E3FA718B4C}" srcOrd="13" destOrd="0" presId="urn:microsoft.com/office/officeart/2005/8/layout/cycle5"/>
    <dgm:cxn modelId="{4A1D5B88-F427-4819-A52F-C8555DB1DE34}" type="presParOf" srcId="{C796E2A8-8E4E-4FB6-9824-A06FED59B9EB}" destId="{F4BACB3D-ECD4-408C-B899-A9E53319A7B4}" srcOrd="14" destOrd="0" presId="urn:microsoft.com/office/officeart/2005/8/layout/cycle5"/>
  </dgm:cxnLst>
  <dgm:bg/>
  <dgm:whole/>
</dgm:dataModel>
</file>

<file path=ppt/diagrams/data2.xml><?xml version="1.0" encoding="utf-8"?>
<dgm:dataModel xmlns:dgm="http://schemas.openxmlformats.org/drawingml/2006/diagram" xmlns:a="http://schemas.openxmlformats.org/drawingml/2006/main">
  <dgm:ptLst>
    <dgm:pt modelId="{62D7F4A4-79D6-4625-9F3D-46DEA7E76DAA}"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A3068EC9-FC51-4DA5-ADD8-B1126305651A}">
      <dgm:prSet phldrT="[Text]" phldr="1"/>
      <dgm:spPr/>
      <dgm:t>
        <a:bodyPr/>
        <a:lstStyle/>
        <a:p>
          <a:endParaRPr lang="en-US" dirty="0"/>
        </a:p>
      </dgm:t>
    </dgm:pt>
    <dgm:pt modelId="{A542C268-792F-48F3-A615-59FA0DAD9FF0}" type="sibTrans" cxnId="{A25A6C4A-E5A6-4508-B79D-49B10AD1BF35}">
      <dgm:prSet/>
      <dgm:spPr/>
      <dgm:t>
        <a:bodyPr/>
        <a:lstStyle/>
        <a:p>
          <a:endParaRPr lang="en-US"/>
        </a:p>
      </dgm:t>
    </dgm:pt>
    <dgm:pt modelId="{7403B3DF-898C-4E13-BD00-8EA6AEA6BE6F}" type="parTrans" cxnId="{A25A6C4A-E5A6-4508-B79D-49B10AD1BF35}">
      <dgm:prSet/>
      <dgm:spPr/>
      <dgm:t>
        <a:bodyPr/>
        <a:lstStyle/>
        <a:p>
          <a:endParaRPr lang="en-US"/>
        </a:p>
      </dgm:t>
    </dgm:pt>
    <dgm:pt modelId="{6192BFD1-98B0-431C-A8A6-5D96DA3D2160}" type="pres">
      <dgm:prSet presAssocID="{62D7F4A4-79D6-4625-9F3D-46DEA7E76DAA}" presName="Name0" presStyleCnt="0">
        <dgm:presLayoutVars>
          <dgm:chMax val="4"/>
          <dgm:resizeHandles val="exact"/>
        </dgm:presLayoutVars>
      </dgm:prSet>
      <dgm:spPr/>
      <dgm:t>
        <a:bodyPr/>
        <a:lstStyle/>
        <a:p>
          <a:endParaRPr lang="en-US"/>
        </a:p>
      </dgm:t>
    </dgm:pt>
    <dgm:pt modelId="{94A8E3ED-41CA-480B-AAFC-F649C08F420C}" type="pres">
      <dgm:prSet presAssocID="{62D7F4A4-79D6-4625-9F3D-46DEA7E76DAA}" presName="ellipse" presStyleLbl="trBgShp" presStyleIdx="0" presStyleCnt="1"/>
      <dgm:spPr/>
    </dgm:pt>
    <dgm:pt modelId="{6D093373-7776-41D6-B7E2-87AB933DC187}" type="pres">
      <dgm:prSet presAssocID="{62D7F4A4-79D6-4625-9F3D-46DEA7E76DAA}" presName="arrow1" presStyleLbl="fgShp" presStyleIdx="0" presStyleCnt="1" custScaleX="186000"/>
      <dgm:spPr/>
    </dgm:pt>
    <dgm:pt modelId="{5C1CA59C-B742-45E2-9D3E-4542F78222C3}" type="pres">
      <dgm:prSet presAssocID="{62D7F4A4-79D6-4625-9F3D-46DEA7E76DAA}" presName="rectangle" presStyleLbl="revTx" presStyleIdx="0" presStyleCnt="1">
        <dgm:presLayoutVars>
          <dgm:bulletEnabled val="1"/>
        </dgm:presLayoutVars>
      </dgm:prSet>
      <dgm:spPr/>
      <dgm:t>
        <a:bodyPr/>
        <a:lstStyle/>
        <a:p>
          <a:endParaRPr lang="en-US"/>
        </a:p>
      </dgm:t>
    </dgm:pt>
    <dgm:pt modelId="{346D0600-F34F-4BE8-A188-0DEADBD98598}" type="pres">
      <dgm:prSet presAssocID="{62D7F4A4-79D6-4625-9F3D-46DEA7E76DAA}" presName="funnel" presStyleLbl="trAlignAcc1" presStyleIdx="0" presStyleCnt="1" custScaleX="229643" custScaleY="97321" custLinFactNeighborX="83128" custLinFactNeighborY="40925"/>
      <dgm:spPr/>
    </dgm:pt>
  </dgm:ptLst>
  <dgm:cxnLst>
    <dgm:cxn modelId="{A25A6C4A-E5A6-4508-B79D-49B10AD1BF35}" srcId="{62D7F4A4-79D6-4625-9F3D-46DEA7E76DAA}" destId="{A3068EC9-FC51-4DA5-ADD8-B1126305651A}" srcOrd="0" destOrd="0" parTransId="{7403B3DF-898C-4E13-BD00-8EA6AEA6BE6F}" sibTransId="{A542C268-792F-48F3-A615-59FA0DAD9FF0}"/>
    <dgm:cxn modelId="{282DC30B-B54C-46FC-827B-0C201812B7D8}" type="presOf" srcId="{62D7F4A4-79D6-4625-9F3D-46DEA7E76DAA}" destId="{6192BFD1-98B0-431C-A8A6-5D96DA3D2160}" srcOrd="0" destOrd="0" presId="urn:microsoft.com/office/officeart/2005/8/layout/funnel1"/>
    <dgm:cxn modelId="{40BF473C-6C2B-40CE-BE44-34E00679840E}" type="presOf" srcId="{A3068EC9-FC51-4DA5-ADD8-B1126305651A}" destId="{5C1CA59C-B742-45E2-9D3E-4542F78222C3}" srcOrd="0" destOrd="0" presId="urn:microsoft.com/office/officeart/2005/8/layout/funnel1"/>
    <dgm:cxn modelId="{E928B14A-9327-468E-B2D9-3A3EF614E365}" type="presParOf" srcId="{6192BFD1-98B0-431C-A8A6-5D96DA3D2160}" destId="{94A8E3ED-41CA-480B-AAFC-F649C08F420C}" srcOrd="0" destOrd="0" presId="urn:microsoft.com/office/officeart/2005/8/layout/funnel1"/>
    <dgm:cxn modelId="{C5FF9A3B-780D-4408-B3E4-6B9B4A43C25F}" type="presParOf" srcId="{6192BFD1-98B0-431C-A8A6-5D96DA3D2160}" destId="{6D093373-7776-41D6-B7E2-87AB933DC187}" srcOrd="1" destOrd="0" presId="urn:microsoft.com/office/officeart/2005/8/layout/funnel1"/>
    <dgm:cxn modelId="{80D9864D-97A9-46F9-9021-0E791C7D520D}" type="presParOf" srcId="{6192BFD1-98B0-431C-A8A6-5D96DA3D2160}" destId="{5C1CA59C-B742-45E2-9D3E-4542F78222C3}" srcOrd="2" destOrd="0" presId="urn:microsoft.com/office/officeart/2005/8/layout/funnel1"/>
    <dgm:cxn modelId="{A12894ED-BFA1-4B6E-9A34-EDA6AC82685C}" type="presParOf" srcId="{6192BFD1-98B0-431C-A8A6-5D96DA3D2160}" destId="{346D0600-F34F-4BE8-A188-0DEADBD98598}" srcOrd="3" destOrd="0" presId="urn:microsoft.com/office/officeart/2005/8/layout/funnel1"/>
  </dgm:cxnLst>
  <dgm:bg/>
  <dgm:whole/>
</dgm:dataModel>
</file>

<file path=ppt/diagrams/data3.xml><?xml version="1.0" encoding="utf-8"?>
<dgm:dataModel xmlns:dgm="http://schemas.openxmlformats.org/drawingml/2006/diagram" xmlns:a="http://schemas.openxmlformats.org/drawingml/2006/main">
  <dgm:ptLst>
    <dgm:pt modelId="{44505A98-C6F3-4A9A-A8F1-08AD5612462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077B652-308B-4D65-92CC-457E54F4C53B}">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Electricity</a:t>
          </a:r>
          <a:endParaRPr lang="en-US" dirty="0">
            <a:solidFill>
              <a:schemeClr val="tx2"/>
            </a:solidFill>
          </a:endParaRPr>
        </a:p>
      </dgm:t>
    </dgm:pt>
    <dgm:pt modelId="{67C95687-EDF4-4CEE-8838-C17AFE7EC353}" type="parTrans" cxnId="{395E79CA-FA4A-4926-9BE4-61CD295AEC01}">
      <dgm:prSet/>
      <dgm:spPr/>
      <dgm:t>
        <a:bodyPr/>
        <a:lstStyle/>
        <a:p>
          <a:endParaRPr lang="en-US"/>
        </a:p>
      </dgm:t>
    </dgm:pt>
    <dgm:pt modelId="{FC10B750-84DC-4CBA-9905-177CE5D7827E}" type="sibTrans" cxnId="{395E79CA-FA4A-4926-9BE4-61CD295AEC01}">
      <dgm:prSet/>
      <dgm:spPr/>
      <dgm:t>
        <a:bodyPr/>
        <a:lstStyle/>
        <a:p>
          <a:endParaRPr lang="en-US"/>
        </a:p>
      </dgm:t>
    </dgm:pt>
    <dgm:pt modelId="{2E198346-43F7-4338-80AE-AA21A97A9BC4}">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Cooling</a:t>
          </a:r>
          <a:endParaRPr lang="en-US" dirty="0">
            <a:solidFill>
              <a:schemeClr val="tx2"/>
            </a:solidFill>
          </a:endParaRPr>
        </a:p>
      </dgm:t>
    </dgm:pt>
    <dgm:pt modelId="{A797DADC-88A1-4260-9495-FE987FC17AA2}" type="parTrans" cxnId="{A12465A3-443E-4216-9063-FEFA4FD3DCAC}">
      <dgm:prSet/>
      <dgm:spPr/>
      <dgm:t>
        <a:bodyPr/>
        <a:lstStyle/>
        <a:p>
          <a:endParaRPr lang="en-US"/>
        </a:p>
      </dgm:t>
    </dgm:pt>
    <dgm:pt modelId="{DF1D797D-6038-4138-A4B5-AD951D5E0FE0}" type="sibTrans" cxnId="{A12465A3-443E-4216-9063-FEFA4FD3DCAC}">
      <dgm:prSet/>
      <dgm:spPr/>
      <dgm:t>
        <a:bodyPr/>
        <a:lstStyle/>
        <a:p>
          <a:endParaRPr lang="en-US"/>
        </a:p>
      </dgm:t>
    </dgm:pt>
    <dgm:pt modelId="{794BFE42-E879-4884-9493-A58339DD9050}">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Facilities Design</a:t>
          </a:r>
          <a:endParaRPr lang="en-US" dirty="0">
            <a:solidFill>
              <a:schemeClr val="tx2"/>
            </a:solidFill>
          </a:endParaRPr>
        </a:p>
      </dgm:t>
    </dgm:pt>
    <dgm:pt modelId="{E95CC10F-F222-4E5E-94EE-C95C15478CB9}" type="parTrans" cxnId="{C989617F-94B7-47C2-8484-A1C6C23C2D31}">
      <dgm:prSet/>
      <dgm:spPr/>
      <dgm:t>
        <a:bodyPr/>
        <a:lstStyle/>
        <a:p>
          <a:endParaRPr lang="en-US"/>
        </a:p>
      </dgm:t>
    </dgm:pt>
    <dgm:pt modelId="{281EEFBB-8AAD-4262-B475-1BDC46EEE098}" type="sibTrans" cxnId="{C989617F-94B7-47C2-8484-A1C6C23C2D31}">
      <dgm:prSet/>
      <dgm:spPr/>
      <dgm:t>
        <a:bodyPr/>
        <a:lstStyle/>
        <a:p>
          <a:endParaRPr lang="en-US"/>
        </a:p>
      </dgm:t>
    </dgm:pt>
    <dgm:pt modelId="{B8B7F41B-0325-4BCF-8F78-5B1E7DBD7E77}">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Organization</a:t>
          </a:r>
          <a:endParaRPr lang="en-US" dirty="0">
            <a:solidFill>
              <a:schemeClr val="tx2"/>
            </a:solidFill>
          </a:endParaRPr>
        </a:p>
      </dgm:t>
    </dgm:pt>
    <dgm:pt modelId="{AB1E868E-B472-48C1-ABF0-F5D91F3CBD64}" type="parTrans" cxnId="{8D2306CA-0154-44EA-902A-2DD0546EE091}">
      <dgm:prSet/>
      <dgm:spPr/>
      <dgm:t>
        <a:bodyPr/>
        <a:lstStyle/>
        <a:p>
          <a:endParaRPr lang="en-US"/>
        </a:p>
      </dgm:t>
    </dgm:pt>
    <dgm:pt modelId="{878D2BFD-216F-4BEB-A66F-AA15AC0FE1CC}" type="sibTrans" cxnId="{8D2306CA-0154-44EA-902A-2DD0546EE091}">
      <dgm:prSet/>
      <dgm:spPr/>
      <dgm:t>
        <a:bodyPr/>
        <a:lstStyle/>
        <a:p>
          <a:endParaRPr lang="en-US"/>
        </a:p>
      </dgm:t>
    </dgm:pt>
    <dgm:pt modelId="{B971129B-913B-488B-A2E1-15E4A492034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2"/>
              </a:solidFill>
            </a:rPr>
            <a:t>Monitoring and Reporting</a:t>
          </a:r>
          <a:endParaRPr lang="en-US" dirty="0">
            <a:solidFill>
              <a:schemeClr val="tx2"/>
            </a:solidFill>
          </a:endParaRPr>
        </a:p>
      </dgm:t>
    </dgm:pt>
    <dgm:pt modelId="{31F30C55-DCDB-4C0B-90C3-A12AA02506DE}" type="parTrans" cxnId="{73CF0065-2A4C-42B9-A851-14B3F8CFB34B}">
      <dgm:prSet/>
      <dgm:spPr/>
      <dgm:t>
        <a:bodyPr/>
        <a:lstStyle/>
        <a:p>
          <a:endParaRPr lang="en-US"/>
        </a:p>
      </dgm:t>
    </dgm:pt>
    <dgm:pt modelId="{62761BF7-EE6F-4079-9D4D-D19026A97BFE}" type="sibTrans" cxnId="{73CF0065-2A4C-42B9-A851-14B3F8CFB34B}">
      <dgm:prSet/>
      <dgm:spPr/>
      <dgm:t>
        <a:bodyPr/>
        <a:lstStyle/>
        <a:p>
          <a:endParaRPr lang="en-US"/>
        </a:p>
      </dgm:t>
    </dgm:pt>
    <dgm:pt modelId="{C796E2A8-8E4E-4FB6-9824-A06FED59B9EB}" type="pres">
      <dgm:prSet presAssocID="{44505A98-C6F3-4A9A-A8F1-08AD56124625}" presName="cycle" presStyleCnt="0">
        <dgm:presLayoutVars>
          <dgm:dir/>
          <dgm:resizeHandles val="exact"/>
        </dgm:presLayoutVars>
      </dgm:prSet>
      <dgm:spPr/>
      <dgm:t>
        <a:bodyPr/>
        <a:lstStyle/>
        <a:p>
          <a:endParaRPr lang="en-US"/>
        </a:p>
      </dgm:t>
    </dgm:pt>
    <dgm:pt modelId="{C5BC81D3-B064-4670-8E87-72598E58287C}" type="pres">
      <dgm:prSet presAssocID="{D077B652-308B-4D65-92CC-457E54F4C53B}" presName="node" presStyleLbl="node1" presStyleIdx="0" presStyleCnt="5" custRadScaleRad="101603">
        <dgm:presLayoutVars>
          <dgm:bulletEnabled val="1"/>
        </dgm:presLayoutVars>
      </dgm:prSet>
      <dgm:spPr/>
      <dgm:t>
        <a:bodyPr/>
        <a:lstStyle/>
        <a:p>
          <a:endParaRPr lang="en-US"/>
        </a:p>
      </dgm:t>
    </dgm:pt>
    <dgm:pt modelId="{6ED94AC9-418E-4A23-851F-FDB2611B75F8}" type="pres">
      <dgm:prSet presAssocID="{D077B652-308B-4D65-92CC-457E54F4C53B}" presName="spNode" presStyleCnt="0"/>
      <dgm:spPr/>
    </dgm:pt>
    <dgm:pt modelId="{EC6D3FD0-0B68-456C-8031-B0508FB422A8}" type="pres">
      <dgm:prSet presAssocID="{FC10B750-84DC-4CBA-9905-177CE5D7827E}" presName="sibTrans" presStyleLbl="sibTrans1D1" presStyleIdx="0" presStyleCnt="5"/>
      <dgm:spPr/>
      <dgm:t>
        <a:bodyPr/>
        <a:lstStyle/>
        <a:p>
          <a:endParaRPr lang="en-US"/>
        </a:p>
      </dgm:t>
    </dgm:pt>
    <dgm:pt modelId="{FF946B60-7F07-4444-A973-A628F1A9B645}" type="pres">
      <dgm:prSet presAssocID="{2E198346-43F7-4338-80AE-AA21A97A9BC4}" presName="node" presStyleLbl="node1" presStyleIdx="1" presStyleCnt="5">
        <dgm:presLayoutVars>
          <dgm:bulletEnabled val="1"/>
        </dgm:presLayoutVars>
      </dgm:prSet>
      <dgm:spPr/>
      <dgm:t>
        <a:bodyPr/>
        <a:lstStyle/>
        <a:p>
          <a:endParaRPr lang="en-US"/>
        </a:p>
      </dgm:t>
    </dgm:pt>
    <dgm:pt modelId="{3B0A0650-0ADF-4D36-9AFC-1A42F86E7BA1}" type="pres">
      <dgm:prSet presAssocID="{2E198346-43F7-4338-80AE-AA21A97A9BC4}" presName="spNode" presStyleCnt="0"/>
      <dgm:spPr/>
    </dgm:pt>
    <dgm:pt modelId="{DAA55B99-A0EF-44D5-912F-9E8ACFBFF679}" type="pres">
      <dgm:prSet presAssocID="{DF1D797D-6038-4138-A4B5-AD951D5E0FE0}" presName="sibTrans" presStyleLbl="sibTrans1D1" presStyleIdx="1" presStyleCnt="5"/>
      <dgm:spPr/>
      <dgm:t>
        <a:bodyPr/>
        <a:lstStyle/>
        <a:p>
          <a:endParaRPr lang="en-US"/>
        </a:p>
      </dgm:t>
    </dgm:pt>
    <dgm:pt modelId="{1FE6D470-B67B-4A3D-AE6B-9ECF06638DB0}" type="pres">
      <dgm:prSet presAssocID="{794BFE42-E879-4884-9493-A58339DD9050}" presName="node" presStyleLbl="node1" presStyleIdx="2" presStyleCnt="5">
        <dgm:presLayoutVars>
          <dgm:bulletEnabled val="1"/>
        </dgm:presLayoutVars>
      </dgm:prSet>
      <dgm:spPr/>
      <dgm:t>
        <a:bodyPr/>
        <a:lstStyle/>
        <a:p>
          <a:endParaRPr lang="en-US"/>
        </a:p>
      </dgm:t>
    </dgm:pt>
    <dgm:pt modelId="{DE6D52D2-4D18-48A7-84DC-D4D3630F9369}" type="pres">
      <dgm:prSet presAssocID="{794BFE42-E879-4884-9493-A58339DD9050}" presName="spNode" presStyleCnt="0"/>
      <dgm:spPr/>
    </dgm:pt>
    <dgm:pt modelId="{E60EEFC1-6A64-408C-A9E6-7663C7D53761}" type="pres">
      <dgm:prSet presAssocID="{281EEFBB-8AAD-4262-B475-1BDC46EEE098}" presName="sibTrans" presStyleLbl="sibTrans1D1" presStyleIdx="2" presStyleCnt="5"/>
      <dgm:spPr/>
      <dgm:t>
        <a:bodyPr/>
        <a:lstStyle/>
        <a:p>
          <a:endParaRPr lang="en-US"/>
        </a:p>
      </dgm:t>
    </dgm:pt>
    <dgm:pt modelId="{09933974-9EC7-4288-A294-1FD6B0794A74}" type="pres">
      <dgm:prSet presAssocID="{B8B7F41B-0325-4BCF-8F78-5B1E7DBD7E77}" presName="node" presStyleLbl="node1" presStyleIdx="3" presStyleCnt="5">
        <dgm:presLayoutVars>
          <dgm:bulletEnabled val="1"/>
        </dgm:presLayoutVars>
      </dgm:prSet>
      <dgm:spPr/>
      <dgm:t>
        <a:bodyPr/>
        <a:lstStyle/>
        <a:p>
          <a:endParaRPr lang="en-US"/>
        </a:p>
      </dgm:t>
    </dgm:pt>
    <dgm:pt modelId="{37172BF5-207F-4426-9C2A-0383A4DB3BBA}" type="pres">
      <dgm:prSet presAssocID="{B8B7F41B-0325-4BCF-8F78-5B1E7DBD7E77}" presName="spNode" presStyleCnt="0"/>
      <dgm:spPr/>
    </dgm:pt>
    <dgm:pt modelId="{F68439EE-AF9D-4C87-B2E0-59844442F5B8}" type="pres">
      <dgm:prSet presAssocID="{878D2BFD-216F-4BEB-A66F-AA15AC0FE1CC}" presName="sibTrans" presStyleLbl="sibTrans1D1" presStyleIdx="3" presStyleCnt="5"/>
      <dgm:spPr/>
      <dgm:t>
        <a:bodyPr/>
        <a:lstStyle/>
        <a:p>
          <a:endParaRPr lang="en-US"/>
        </a:p>
      </dgm:t>
    </dgm:pt>
    <dgm:pt modelId="{326B6FF6-E512-4DAE-B1AB-957A290C791E}" type="pres">
      <dgm:prSet presAssocID="{B971129B-913B-488B-A2E1-15E4A492034E}" presName="node" presStyleLbl="node1" presStyleIdx="4" presStyleCnt="5">
        <dgm:presLayoutVars>
          <dgm:bulletEnabled val="1"/>
        </dgm:presLayoutVars>
      </dgm:prSet>
      <dgm:spPr/>
      <dgm:t>
        <a:bodyPr/>
        <a:lstStyle/>
        <a:p>
          <a:endParaRPr lang="en-US"/>
        </a:p>
      </dgm:t>
    </dgm:pt>
    <dgm:pt modelId="{CEE00745-798D-4A89-9861-96E3FA718B4C}" type="pres">
      <dgm:prSet presAssocID="{B971129B-913B-488B-A2E1-15E4A492034E}" presName="spNode" presStyleCnt="0"/>
      <dgm:spPr/>
    </dgm:pt>
    <dgm:pt modelId="{F4BACB3D-ECD4-408C-B899-A9E53319A7B4}" type="pres">
      <dgm:prSet presAssocID="{62761BF7-EE6F-4079-9D4D-D19026A97BFE}" presName="sibTrans" presStyleLbl="sibTrans1D1" presStyleIdx="4" presStyleCnt="5"/>
      <dgm:spPr/>
      <dgm:t>
        <a:bodyPr/>
        <a:lstStyle/>
        <a:p>
          <a:endParaRPr lang="en-US"/>
        </a:p>
      </dgm:t>
    </dgm:pt>
  </dgm:ptLst>
  <dgm:cxnLst>
    <dgm:cxn modelId="{73CF0065-2A4C-42B9-A851-14B3F8CFB34B}" srcId="{44505A98-C6F3-4A9A-A8F1-08AD56124625}" destId="{B971129B-913B-488B-A2E1-15E4A492034E}" srcOrd="4" destOrd="0" parTransId="{31F30C55-DCDB-4C0B-90C3-A12AA02506DE}" sibTransId="{62761BF7-EE6F-4079-9D4D-D19026A97BFE}"/>
    <dgm:cxn modelId="{A12465A3-443E-4216-9063-FEFA4FD3DCAC}" srcId="{44505A98-C6F3-4A9A-A8F1-08AD56124625}" destId="{2E198346-43F7-4338-80AE-AA21A97A9BC4}" srcOrd="1" destOrd="0" parTransId="{A797DADC-88A1-4260-9495-FE987FC17AA2}" sibTransId="{DF1D797D-6038-4138-A4B5-AD951D5E0FE0}"/>
    <dgm:cxn modelId="{C989617F-94B7-47C2-8484-A1C6C23C2D31}" srcId="{44505A98-C6F3-4A9A-A8F1-08AD56124625}" destId="{794BFE42-E879-4884-9493-A58339DD9050}" srcOrd="2" destOrd="0" parTransId="{E95CC10F-F222-4E5E-94EE-C95C15478CB9}" sibTransId="{281EEFBB-8AAD-4262-B475-1BDC46EEE098}"/>
    <dgm:cxn modelId="{EDCADBED-1A92-44B9-BF1E-0997B8111BA7}" type="presOf" srcId="{62761BF7-EE6F-4079-9D4D-D19026A97BFE}" destId="{F4BACB3D-ECD4-408C-B899-A9E53319A7B4}" srcOrd="0" destOrd="0" presId="urn:microsoft.com/office/officeart/2005/8/layout/cycle5"/>
    <dgm:cxn modelId="{4FA833DD-4EDB-4077-87D4-591CA0778E60}" type="presOf" srcId="{44505A98-C6F3-4A9A-A8F1-08AD56124625}" destId="{C796E2A8-8E4E-4FB6-9824-A06FED59B9EB}" srcOrd="0" destOrd="0" presId="urn:microsoft.com/office/officeart/2005/8/layout/cycle5"/>
    <dgm:cxn modelId="{6DC2072F-9D3C-4C13-BB1A-01F877251B11}" type="presOf" srcId="{2E198346-43F7-4338-80AE-AA21A97A9BC4}" destId="{FF946B60-7F07-4444-A973-A628F1A9B645}" srcOrd="0" destOrd="0" presId="urn:microsoft.com/office/officeart/2005/8/layout/cycle5"/>
    <dgm:cxn modelId="{6BB1EAD0-CB02-4891-8F3A-BAF2137D34B5}" type="presOf" srcId="{D077B652-308B-4D65-92CC-457E54F4C53B}" destId="{C5BC81D3-B064-4670-8E87-72598E58287C}" srcOrd="0" destOrd="0" presId="urn:microsoft.com/office/officeart/2005/8/layout/cycle5"/>
    <dgm:cxn modelId="{F2AEB1BF-92E9-4AF4-839E-B81215A3AE41}" type="presOf" srcId="{878D2BFD-216F-4BEB-A66F-AA15AC0FE1CC}" destId="{F68439EE-AF9D-4C87-B2E0-59844442F5B8}" srcOrd="0" destOrd="0" presId="urn:microsoft.com/office/officeart/2005/8/layout/cycle5"/>
    <dgm:cxn modelId="{E4EF1CA2-BD25-422C-872F-54115DAF786E}" type="presOf" srcId="{794BFE42-E879-4884-9493-A58339DD9050}" destId="{1FE6D470-B67B-4A3D-AE6B-9ECF06638DB0}" srcOrd="0" destOrd="0" presId="urn:microsoft.com/office/officeart/2005/8/layout/cycle5"/>
    <dgm:cxn modelId="{729029CF-EC2A-46ED-BE60-0D6962AE0423}" type="presOf" srcId="{B8B7F41B-0325-4BCF-8F78-5B1E7DBD7E77}" destId="{09933974-9EC7-4288-A294-1FD6B0794A74}" srcOrd="0" destOrd="0" presId="urn:microsoft.com/office/officeart/2005/8/layout/cycle5"/>
    <dgm:cxn modelId="{8D2306CA-0154-44EA-902A-2DD0546EE091}" srcId="{44505A98-C6F3-4A9A-A8F1-08AD56124625}" destId="{B8B7F41B-0325-4BCF-8F78-5B1E7DBD7E77}" srcOrd="3" destOrd="0" parTransId="{AB1E868E-B472-48C1-ABF0-F5D91F3CBD64}" sibTransId="{878D2BFD-216F-4BEB-A66F-AA15AC0FE1CC}"/>
    <dgm:cxn modelId="{86ECAE67-6CEB-4B29-8F89-B883B2A0CD37}" type="presOf" srcId="{B971129B-913B-488B-A2E1-15E4A492034E}" destId="{326B6FF6-E512-4DAE-B1AB-957A290C791E}" srcOrd="0" destOrd="0" presId="urn:microsoft.com/office/officeart/2005/8/layout/cycle5"/>
    <dgm:cxn modelId="{19965DE6-CDD9-4950-9983-CFC66A22E23A}" type="presOf" srcId="{FC10B750-84DC-4CBA-9905-177CE5D7827E}" destId="{EC6D3FD0-0B68-456C-8031-B0508FB422A8}" srcOrd="0" destOrd="0" presId="urn:microsoft.com/office/officeart/2005/8/layout/cycle5"/>
    <dgm:cxn modelId="{9C8A6389-D4B5-4248-BBD3-5417C827771B}" type="presOf" srcId="{281EEFBB-8AAD-4262-B475-1BDC46EEE098}" destId="{E60EEFC1-6A64-408C-A9E6-7663C7D53761}" srcOrd="0" destOrd="0" presId="urn:microsoft.com/office/officeart/2005/8/layout/cycle5"/>
    <dgm:cxn modelId="{395E79CA-FA4A-4926-9BE4-61CD295AEC01}" srcId="{44505A98-C6F3-4A9A-A8F1-08AD56124625}" destId="{D077B652-308B-4D65-92CC-457E54F4C53B}" srcOrd="0" destOrd="0" parTransId="{67C95687-EDF4-4CEE-8838-C17AFE7EC353}" sibTransId="{FC10B750-84DC-4CBA-9905-177CE5D7827E}"/>
    <dgm:cxn modelId="{CFF0D61A-2400-417C-9554-2DA3F7CDA2A8}" type="presOf" srcId="{DF1D797D-6038-4138-A4B5-AD951D5E0FE0}" destId="{DAA55B99-A0EF-44D5-912F-9E8ACFBFF679}" srcOrd="0" destOrd="0" presId="urn:microsoft.com/office/officeart/2005/8/layout/cycle5"/>
    <dgm:cxn modelId="{28CAAD85-3EF5-4DC0-B2C7-C7731FB1D788}" type="presParOf" srcId="{C796E2A8-8E4E-4FB6-9824-A06FED59B9EB}" destId="{C5BC81D3-B064-4670-8E87-72598E58287C}" srcOrd="0" destOrd="0" presId="urn:microsoft.com/office/officeart/2005/8/layout/cycle5"/>
    <dgm:cxn modelId="{60EA1F33-222B-42B7-BCC0-E6F286CA0EE2}" type="presParOf" srcId="{C796E2A8-8E4E-4FB6-9824-A06FED59B9EB}" destId="{6ED94AC9-418E-4A23-851F-FDB2611B75F8}" srcOrd="1" destOrd="0" presId="urn:microsoft.com/office/officeart/2005/8/layout/cycle5"/>
    <dgm:cxn modelId="{23785AE6-7F4F-4A62-825B-2B3B166FF318}" type="presParOf" srcId="{C796E2A8-8E4E-4FB6-9824-A06FED59B9EB}" destId="{EC6D3FD0-0B68-456C-8031-B0508FB422A8}" srcOrd="2" destOrd="0" presId="urn:microsoft.com/office/officeart/2005/8/layout/cycle5"/>
    <dgm:cxn modelId="{C891A611-9AC1-4371-BD48-12009DDBAAE9}" type="presParOf" srcId="{C796E2A8-8E4E-4FB6-9824-A06FED59B9EB}" destId="{FF946B60-7F07-4444-A973-A628F1A9B645}" srcOrd="3" destOrd="0" presId="urn:microsoft.com/office/officeart/2005/8/layout/cycle5"/>
    <dgm:cxn modelId="{78841A71-7698-4E46-B60E-CD9AF37AB2F0}" type="presParOf" srcId="{C796E2A8-8E4E-4FB6-9824-A06FED59B9EB}" destId="{3B0A0650-0ADF-4D36-9AFC-1A42F86E7BA1}" srcOrd="4" destOrd="0" presId="urn:microsoft.com/office/officeart/2005/8/layout/cycle5"/>
    <dgm:cxn modelId="{42D1B398-666A-43E0-B070-2DC96DACE489}" type="presParOf" srcId="{C796E2A8-8E4E-4FB6-9824-A06FED59B9EB}" destId="{DAA55B99-A0EF-44D5-912F-9E8ACFBFF679}" srcOrd="5" destOrd="0" presId="urn:microsoft.com/office/officeart/2005/8/layout/cycle5"/>
    <dgm:cxn modelId="{98CAA6A6-4FF8-4FE9-81C0-C9E1C3616F24}" type="presParOf" srcId="{C796E2A8-8E4E-4FB6-9824-A06FED59B9EB}" destId="{1FE6D470-B67B-4A3D-AE6B-9ECF06638DB0}" srcOrd="6" destOrd="0" presId="urn:microsoft.com/office/officeart/2005/8/layout/cycle5"/>
    <dgm:cxn modelId="{81C9BCD3-E642-488B-B9CC-BDC81A2AA1C3}" type="presParOf" srcId="{C796E2A8-8E4E-4FB6-9824-A06FED59B9EB}" destId="{DE6D52D2-4D18-48A7-84DC-D4D3630F9369}" srcOrd="7" destOrd="0" presId="urn:microsoft.com/office/officeart/2005/8/layout/cycle5"/>
    <dgm:cxn modelId="{F29E2954-DECA-4D59-B63B-A494EC7B4DA6}" type="presParOf" srcId="{C796E2A8-8E4E-4FB6-9824-A06FED59B9EB}" destId="{E60EEFC1-6A64-408C-A9E6-7663C7D53761}" srcOrd="8" destOrd="0" presId="urn:microsoft.com/office/officeart/2005/8/layout/cycle5"/>
    <dgm:cxn modelId="{A33ECAAD-1D2E-448D-85C0-2ADCE3223686}" type="presParOf" srcId="{C796E2A8-8E4E-4FB6-9824-A06FED59B9EB}" destId="{09933974-9EC7-4288-A294-1FD6B0794A74}" srcOrd="9" destOrd="0" presId="urn:microsoft.com/office/officeart/2005/8/layout/cycle5"/>
    <dgm:cxn modelId="{3D560134-DDE4-4A89-B3A5-5482923EAB73}" type="presParOf" srcId="{C796E2A8-8E4E-4FB6-9824-A06FED59B9EB}" destId="{37172BF5-207F-4426-9C2A-0383A4DB3BBA}" srcOrd="10" destOrd="0" presId="urn:microsoft.com/office/officeart/2005/8/layout/cycle5"/>
    <dgm:cxn modelId="{17CA1D44-6A01-4344-98C7-8AE29DCC407B}" type="presParOf" srcId="{C796E2A8-8E4E-4FB6-9824-A06FED59B9EB}" destId="{F68439EE-AF9D-4C87-B2E0-59844442F5B8}" srcOrd="11" destOrd="0" presId="urn:microsoft.com/office/officeart/2005/8/layout/cycle5"/>
    <dgm:cxn modelId="{B8368544-4558-45D0-8BD8-68C32FD4219D}" type="presParOf" srcId="{C796E2A8-8E4E-4FB6-9824-A06FED59B9EB}" destId="{326B6FF6-E512-4DAE-B1AB-957A290C791E}" srcOrd="12" destOrd="0" presId="urn:microsoft.com/office/officeart/2005/8/layout/cycle5"/>
    <dgm:cxn modelId="{09D28538-B9C3-4A12-9F33-EDCDA466922C}" type="presParOf" srcId="{C796E2A8-8E4E-4FB6-9824-A06FED59B9EB}" destId="{CEE00745-798D-4A89-9861-96E3FA718B4C}" srcOrd="13" destOrd="0" presId="urn:microsoft.com/office/officeart/2005/8/layout/cycle5"/>
    <dgm:cxn modelId="{33FAB6B2-7F7F-4FB1-9093-E769BEB8276B}" type="presParOf" srcId="{C796E2A8-8E4E-4FB6-9824-A06FED59B9EB}" destId="{F4BACB3D-ECD4-408C-B899-A9E53319A7B4}" srcOrd="14"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97280" fontAlgn="auto">
              <a:spcBef>
                <a:spcPts val="0"/>
              </a:spcBef>
              <a:spcAft>
                <a:spcPts val="0"/>
              </a:spcAft>
              <a:defRPr sz="1200" dirty="0" smtClean="0">
                <a:latin typeface="+mn-lt"/>
              </a:defRPr>
            </a:lvl1pPr>
          </a:lstStyle>
          <a:p>
            <a:pPr>
              <a:defRPr/>
            </a:pPr>
            <a:r>
              <a:rPr lang="en-US"/>
              <a:t>Windows Server ‘Longhorn’ RDP Airlift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097280" fontAlgn="auto">
              <a:spcBef>
                <a:spcPts val="0"/>
              </a:spcBef>
              <a:spcAft>
                <a:spcPts val="0"/>
              </a:spcAft>
              <a:defRPr sz="1200" smtClean="0">
                <a:latin typeface="+mn-lt"/>
              </a:defRPr>
            </a:lvl1pPr>
          </a:lstStyle>
          <a:p>
            <a:pPr>
              <a:defRPr/>
            </a:pPr>
            <a:fld id="{0F60F8DF-0E41-44E2-95F5-96D4FD648EBB}" type="datetimeFigureOut">
              <a:rPr lang="en-US"/>
              <a:pPr>
                <a:defRPr/>
              </a:pPr>
              <a:t>3/5/2008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1097280"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1097280" fontAlgn="auto">
              <a:spcBef>
                <a:spcPts val="0"/>
              </a:spcBef>
              <a:spcAft>
                <a:spcPts val="0"/>
              </a:spcAft>
              <a:defRPr sz="1200" smtClean="0">
                <a:latin typeface="+mn-lt"/>
              </a:defRPr>
            </a:lvl1pPr>
          </a:lstStyle>
          <a:p>
            <a:pPr>
              <a:defRPr/>
            </a:pPr>
            <a:fld id="{FC946E6A-5955-44A8-A69D-97F87138A05E}"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97280" fontAlgn="auto">
              <a:spcBef>
                <a:spcPts val="0"/>
              </a:spcBef>
              <a:spcAft>
                <a:spcPts val="0"/>
              </a:spcAft>
              <a:defRPr sz="1200" dirty="0" smtClean="0">
                <a:latin typeface="+mn-lt"/>
              </a:defRPr>
            </a:lvl1pPr>
          </a:lstStyle>
          <a:p>
            <a:pPr>
              <a:defRPr/>
            </a:pPr>
            <a:r>
              <a:rPr lang="en-US"/>
              <a:t>Windows Server ‘Longhorn’ RDP Airlift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97280" fontAlgn="auto">
              <a:spcBef>
                <a:spcPts val="0"/>
              </a:spcBef>
              <a:spcAft>
                <a:spcPts val="0"/>
              </a:spcAft>
              <a:defRPr sz="1200" smtClean="0">
                <a:latin typeface="+mn-lt"/>
              </a:defRPr>
            </a:lvl1pPr>
          </a:lstStyle>
          <a:p>
            <a:pPr>
              <a:defRPr/>
            </a:pPr>
            <a:fld id="{6C5AD390-D9E6-491B-8B18-2120A35A5031}" type="datetimeFigureOut">
              <a:rPr lang="en-US"/>
              <a:pPr>
                <a:defRPr/>
              </a:pPr>
              <a:t>3/5/2008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1097280"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1097280" fontAlgn="auto">
              <a:spcBef>
                <a:spcPts val="0"/>
              </a:spcBef>
              <a:spcAft>
                <a:spcPts val="0"/>
              </a:spcAft>
              <a:defRPr sz="1200" smtClean="0">
                <a:latin typeface="+mn-lt"/>
              </a:defRPr>
            </a:lvl1pPr>
          </a:lstStyle>
          <a:p>
            <a:pPr>
              <a:defRPr/>
            </a:pPr>
            <a:fld id="{036B1C75-BA97-46F8-929E-7E2BA3C065A0}" type="slidenum">
              <a:rPr lang="en-US"/>
              <a:pPr>
                <a:defRPr/>
              </a:pPr>
              <a:t>‹nr.›</a:t>
            </a:fld>
            <a:endParaRPr lang="en-US" dirty="0"/>
          </a:p>
        </p:txBody>
      </p:sp>
    </p:spTree>
  </p:cSld>
  <p:clrMap bg1="lt1" tx1="dk1" bg2="lt2" tx2="dk2" accent1="accent1" accent2="accent2" accent3="accent3" accent4="accent4" accent5="accent5" accent6="accent6" hlink="hlink" folHlink="folHlink"/>
  <p:notesStyle>
    <a:lvl1pPr algn="l" defTabSz="1096963" rtl="0" fontAlgn="base">
      <a:lnSpc>
        <a:spcPct val="90000"/>
      </a:lnSpc>
      <a:spcBef>
        <a:spcPct val="30000"/>
      </a:spcBef>
      <a:spcAft>
        <a:spcPts val="400"/>
      </a:spcAft>
      <a:defRPr sz="1100" kern="1200">
        <a:solidFill>
          <a:schemeClr val="tx1"/>
        </a:solidFill>
        <a:latin typeface="Segoe" pitchFamily="34" charset="0"/>
        <a:ea typeface="+mn-ea"/>
        <a:cs typeface="+mn-cs"/>
      </a:defRPr>
    </a:lvl1pPr>
    <a:lvl2pPr marL="255588" indent="-127000" algn="l" defTabSz="1096963" rtl="0" fontAlgn="base">
      <a:lnSpc>
        <a:spcPct val="90000"/>
      </a:lnSpc>
      <a:spcBef>
        <a:spcPct val="30000"/>
      </a:spcBef>
      <a:spcAft>
        <a:spcPts val="400"/>
      </a:spcAft>
      <a:buFont typeface="Arial" charset="0"/>
      <a:buChar char="•"/>
      <a:defRPr sz="1100" kern="1200">
        <a:solidFill>
          <a:schemeClr val="tx1"/>
        </a:solidFill>
        <a:latin typeface="Segoe" pitchFamily="34" charset="0"/>
        <a:ea typeface="+mn-ea"/>
        <a:cs typeface="+mn-cs"/>
      </a:defRPr>
    </a:lvl2pPr>
    <a:lvl3pPr marL="393700" indent="-138113" algn="l" defTabSz="1096963" rtl="0" fontAlgn="base">
      <a:lnSpc>
        <a:spcPct val="90000"/>
      </a:lnSpc>
      <a:spcBef>
        <a:spcPct val="30000"/>
      </a:spcBef>
      <a:spcAft>
        <a:spcPts val="400"/>
      </a:spcAft>
      <a:buFont typeface="Arial" charset="0"/>
      <a:buChar char="•"/>
      <a:defRPr sz="1100" kern="1200">
        <a:solidFill>
          <a:schemeClr val="tx1"/>
        </a:solidFill>
        <a:latin typeface="Segoe" pitchFamily="34" charset="0"/>
        <a:ea typeface="+mn-ea"/>
        <a:cs typeface="+mn-cs"/>
      </a:defRPr>
    </a:lvl3pPr>
    <a:lvl4pPr marL="579438" indent="-176213" algn="l" defTabSz="1096963" rtl="0" fontAlgn="base">
      <a:lnSpc>
        <a:spcPct val="90000"/>
      </a:lnSpc>
      <a:spcBef>
        <a:spcPct val="30000"/>
      </a:spcBef>
      <a:spcAft>
        <a:spcPts val="400"/>
      </a:spcAft>
      <a:buFont typeface="Arial" charset="0"/>
      <a:buChar char="•"/>
      <a:defRPr sz="1100" kern="1200">
        <a:solidFill>
          <a:schemeClr val="tx1"/>
        </a:solidFill>
        <a:latin typeface="Segoe" pitchFamily="34" charset="0"/>
        <a:ea typeface="+mn-ea"/>
        <a:cs typeface="+mn-cs"/>
      </a:defRPr>
    </a:lvl4pPr>
    <a:lvl5pPr marL="738188" indent="-138113" algn="l" defTabSz="1096963" rtl="0" fontAlgn="base">
      <a:lnSpc>
        <a:spcPct val="90000"/>
      </a:lnSpc>
      <a:spcBef>
        <a:spcPct val="30000"/>
      </a:spcBef>
      <a:spcAft>
        <a:spcPts val="400"/>
      </a:spcAft>
      <a:buFont typeface="Arial" charset="0"/>
      <a:buChar char="•"/>
      <a:defRPr sz="1100" kern="1200">
        <a:solidFill>
          <a:schemeClr val="tx1"/>
        </a:solidFill>
        <a:latin typeface="Segoe" pitchFamily="34" charset="0"/>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184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72A5E692-D4DB-4F2C-B3DA-502A865F92B6}" type="datetime8">
              <a:rPr lang="en-US"/>
              <a:pPr defTabSz="1096963" fontAlgn="base">
                <a:spcBef>
                  <a:spcPct val="0"/>
                </a:spcBef>
                <a:spcAft>
                  <a:spcPct val="0"/>
                </a:spcAft>
              </a:pPr>
              <a:t>3/5/2008 3:44 PM</a:t>
            </a:fld>
            <a:endParaRPr lang="en-US"/>
          </a:p>
        </p:txBody>
      </p:sp>
      <p:sp>
        <p:nvSpPr>
          <p:cNvPr id="1843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1843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F7122CC1-D49B-4327-8F11-56ED7454EEAB}" type="slidenum">
              <a:rPr lang="en-US"/>
              <a:pPr defTabSz="109696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0735CD8B-D298-4ACD-B9D2-58CD595ED972}" type="datetime8">
              <a:rPr lang="en-US" smtClean="0"/>
              <a:pPr/>
              <a:t>3/5/2008 3:44 PM</a:t>
            </a:fld>
            <a:endParaRPr lang="en-US" smtClean="0"/>
          </a:p>
        </p:txBody>
      </p:sp>
      <p:sp>
        <p:nvSpPr>
          <p:cNvPr id="13315" name="Rectangle 7"/>
          <p:cNvSpPr>
            <a:spLocks noGrp="1" noChangeArrowheads="1"/>
          </p:cNvSpPr>
          <p:nvPr>
            <p:ph type="sldNum" sz="quarter" idx="5"/>
          </p:nvPr>
        </p:nvSpPr>
        <p:spPr>
          <a:noFill/>
        </p:spPr>
        <p:txBody>
          <a:bodyPr/>
          <a:lstStyle/>
          <a:p>
            <a:fld id="{C2F51D3A-8E10-4CCC-B933-E667CA3F5C87}" type="slidenum">
              <a:rPr lang="en-US" smtClean="0"/>
              <a:pPr/>
              <a:t>10</a:t>
            </a:fld>
            <a:endParaRPr lang="en-US" smtClean="0"/>
          </a:p>
        </p:txBody>
      </p:sp>
      <p:sp>
        <p:nvSpPr>
          <p:cNvPr id="13316" name="Rectangle 2"/>
          <p:cNvSpPr>
            <a:spLocks noGrp="1" noRot="1" noChangeAspect="1" noChangeArrowheads="1" noTextEdit="1"/>
          </p:cNvSpPr>
          <p:nvPr>
            <p:ph type="sldImg"/>
          </p:nvPr>
        </p:nvSpPr>
        <p:spPr>
          <a:xfrm>
            <a:off x="1143000" y="685800"/>
            <a:ext cx="4572000" cy="3429000"/>
          </a:xfrm>
          <a:ln/>
        </p:spPr>
      </p:sp>
      <p:sp>
        <p:nvSpPr>
          <p:cNvPr id="13317"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4D4633F-BF32-4CE3-885F-CD27D4FC74FE}" type="slidenum">
              <a:rPr lang="en-US" smtClean="0"/>
              <a:pPr/>
              <a:t>12</a:t>
            </a:fld>
            <a:endParaRPr lang="en-US" smtClean="0"/>
          </a:p>
        </p:txBody>
      </p:sp>
      <p:sp>
        <p:nvSpPr>
          <p:cNvPr id="34819" name="Rectangle 2"/>
          <p:cNvSpPr>
            <a:spLocks noGrp="1" noRot="1" noChangeAspect="1" noChangeArrowheads="1" noTextEdit="1"/>
          </p:cNvSpPr>
          <p:nvPr>
            <p:ph type="sldImg"/>
          </p:nvPr>
        </p:nvSpPr>
        <p:spPr>
          <a:xfrm>
            <a:off x="1146175" y="684213"/>
            <a:ext cx="4572000" cy="3429000"/>
          </a:xfrm>
          <a:ln/>
        </p:spPr>
      </p:sp>
      <p:sp>
        <p:nvSpPr>
          <p:cNvPr id="34820" name="Rectangle 3"/>
          <p:cNvSpPr>
            <a:spLocks noGrp="1" noChangeArrowheads="1"/>
          </p:cNvSpPr>
          <p:nvPr>
            <p:ph type="body" idx="1"/>
          </p:nvPr>
        </p:nvSpPr>
        <p:spPr>
          <a:xfrm>
            <a:off x="686037" y="4342825"/>
            <a:ext cx="5485928" cy="4116787"/>
          </a:xfrm>
          <a:noFill/>
          <a:ln/>
        </p:spPr>
        <p:txBody>
          <a:bodyPr/>
          <a:lstStyle/>
          <a:p>
            <a:pPr eaLnBrk="1" hangingPunct="1"/>
            <a:r>
              <a:rPr lang="en-US" smtClean="0">
                <a:solidFill>
                  <a:srgbClr val="FFFF00"/>
                </a:solidFill>
              </a:rPr>
              <a:t>Frequency Goes Down</a:t>
            </a:r>
          </a:p>
          <a:p>
            <a:pPr eaLnBrk="1" hangingPunct="1"/>
            <a:r>
              <a:rPr lang="en-US" smtClean="0">
                <a:solidFill>
                  <a:srgbClr val="FFFF00"/>
                </a:solidFill>
              </a:rPr>
              <a:t>CPU Power has Gone Down (110W with single core) … now 80W with both Dual-core and Quad-Core</a:t>
            </a:r>
          </a:p>
          <a:p>
            <a:pPr eaLnBrk="1" hangingPunct="1"/>
            <a:r>
              <a:rPr lang="en-US" smtClean="0">
                <a:solidFill>
                  <a:srgbClr val="FFFF00"/>
                </a:solidFill>
              </a:rPr>
              <a:t>But Performance has gone up over 4X </a:t>
            </a:r>
          </a:p>
          <a:p>
            <a:pPr eaLnBrk="1" hangingPunct="1"/>
            <a:endParaRPr lang="en-US" smtClean="0">
              <a:solidFill>
                <a:srgbClr val="FFFF00"/>
              </a:solidFill>
            </a:endParaRPr>
          </a:p>
          <a:p>
            <a:pPr eaLnBrk="1" hangingPunct="1"/>
            <a:r>
              <a:rPr lang="en-US" smtClean="0">
                <a:solidFill>
                  <a:srgbClr val="FFFF00"/>
                </a:solidFill>
              </a:rPr>
              <a:t>Resulting in 4.5X performance / watt </a:t>
            </a:r>
          </a:p>
          <a:p>
            <a:pPr eaLnBrk="1" hangingPunct="1"/>
            <a:endParaRPr lang="en-US" smtClean="0">
              <a:solidFill>
                <a:srgbClr val="FFFF00"/>
              </a:solidFill>
            </a:endParaRPr>
          </a:p>
          <a:p>
            <a:pPr eaLnBrk="1" hangingPunct="1"/>
            <a:r>
              <a:rPr lang="en-US" smtClean="0">
                <a:solidFill>
                  <a:srgbClr val="FFFF00"/>
                </a:solidFill>
              </a:rPr>
              <a:t>Same system power</a:t>
            </a:r>
          </a:p>
          <a:p>
            <a:pPr eaLnBrk="1" hangingPunct="1"/>
            <a:endParaRPr lang="en-US" smtClean="0">
              <a:solidFill>
                <a:srgbClr val="FFFF00"/>
              </a:solidFill>
            </a:endParaRPr>
          </a:p>
          <a:p>
            <a:pPr eaLnBrk="1" hangingPunct="1"/>
            <a:r>
              <a:rPr lang="en-US" smtClean="0">
                <a:solidFill>
                  <a:srgbClr val="FFFF00"/>
                </a:solidFill>
              </a:rPr>
              <a:t>Better Performance</a:t>
            </a:r>
          </a:p>
          <a:p>
            <a:pPr eaLnBrk="1" hangingPunct="1"/>
            <a:r>
              <a:rPr lang="en-US" smtClean="0">
                <a:solidFill>
                  <a:srgbClr val="FFFF00"/>
                </a:solidFill>
              </a:rPr>
              <a:t>Make that takeaway</a:t>
            </a:r>
          </a:p>
          <a:p>
            <a:pPr eaLnBrk="1" hangingPunct="1"/>
            <a:endParaRPr lang="en-US" smtClean="0">
              <a:solidFill>
                <a:srgbClr val="FFFF00"/>
              </a:solidFill>
            </a:endParaRPr>
          </a:p>
          <a:p>
            <a:pPr eaLnBrk="1" hangingPunct="1"/>
            <a:endParaRPr lang="en-US" sz="600" b="1"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5964" y="8685649"/>
            <a:ext cx="2972036" cy="458352"/>
          </a:xfrm>
          <a:prstGeom prst="rect">
            <a:avLst/>
          </a:prstGeom>
          <a:noFill/>
          <a:ln>
            <a:miter lim="800000"/>
            <a:headEnd/>
            <a:tailEnd/>
          </a:ln>
        </p:spPr>
        <p:txBody>
          <a:bodyPr lIns="94851" tIns="47425" rIns="94851" bIns="47425" anchor="b"/>
          <a:lstStyle/>
          <a:p>
            <a:pPr algn="r" defTabSz="947738">
              <a:defRPr/>
            </a:pPr>
            <a:fld id="{F022DB67-C07F-453F-B65B-02C21CC27CCD}" type="slidenum">
              <a:rPr lang="en-US" sz="1200">
                <a:solidFill>
                  <a:schemeClr val="tx1"/>
                </a:solidFill>
                <a:cs typeface="+mn-cs"/>
              </a:rPr>
              <a:pPr algn="r" defTabSz="947738">
                <a:defRPr/>
              </a:pPr>
              <a:t>13</a:t>
            </a:fld>
            <a:endParaRPr lang="en-US" sz="1200" dirty="0">
              <a:solidFill>
                <a:schemeClr val="tx1"/>
              </a:solidFill>
              <a:cs typeface="+mn-cs"/>
            </a:endParaRPr>
          </a:p>
        </p:txBody>
      </p:sp>
      <p:sp>
        <p:nvSpPr>
          <p:cNvPr id="35843" name="Rectangle 2"/>
          <p:cNvSpPr>
            <a:spLocks noGrp="1" noRot="1" noChangeAspect="1" noChangeArrowheads="1" noTextEdit="1"/>
          </p:cNvSpPr>
          <p:nvPr>
            <p:ph type="sldImg"/>
          </p:nvPr>
        </p:nvSpPr>
        <p:spPr>
          <a:xfrm>
            <a:off x="1147763" y="688975"/>
            <a:ext cx="4560887" cy="3421063"/>
          </a:xfrm>
          <a:ln/>
        </p:spPr>
      </p:sp>
      <p:sp>
        <p:nvSpPr>
          <p:cNvPr id="35844" name="Rectangle 3"/>
          <p:cNvSpPr>
            <a:spLocks noGrp="1" noChangeArrowheads="1"/>
          </p:cNvSpPr>
          <p:nvPr>
            <p:ph type="body" idx="1"/>
          </p:nvPr>
        </p:nvSpPr>
        <p:spPr>
          <a:xfrm>
            <a:off x="915109" y="4344917"/>
            <a:ext cx="5027783" cy="4112603"/>
          </a:xfrm>
          <a:noFill/>
          <a:ln/>
        </p:spPr>
        <p:txBody>
          <a:bodyPr lIns="94851" tIns="47425" rIns="94851" bIns="47425"/>
          <a:lstStyle/>
          <a:p>
            <a:pPr marL="231775" lvl="1" indent="-230188">
              <a:lnSpc>
                <a:spcPct val="70000"/>
              </a:lnSpc>
            </a:pPr>
            <a:r>
              <a:rPr lang="en-US" smtClean="0"/>
              <a:t>xeon single core 3.6 Ghz </a:t>
            </a:r>
          </a:p>
          <a:p>
            <a:pPr marL="231775" lvl="1" indent="-230188">
              <a:lnSpc>
                <a:spcPct val="70000"/>
              </a:lnSpc>
            </a:pPr>
            <a:r>
              <a:rPr lang="en-US" smtClean="0"/>
              <a:t>intel dual core is woodcrest at 3 ghz</a:t>
            </a:r>
          </a:p>
          <a:p>
            <a:pPr marL="231775" lvl="1" indent="-230188">
              <a:lnSpc>
                <a:spcPct val="70000"/>
              </a:lnSpc>
            </a:pPr>
            <a:r>
              <a:rPr lang="en-US" smtClean="0"/>
              <a:t>quad is clovertown 2.66 ghz</a:t>
            </a:r>
          </a:p>
          <a:p>
            <a:pPr marL="231775" lvl="1" indent="-230188">
              <a:lnSpc>
                <a:spcPct val="70000"/>
              </a:lnSpc>
            </a:pPr>
            <a:r>
              <a:rPr lang="en-US" smtClean="0"/>
              <a:t>dual core opteron 2.8 Ghz</a:t>
            </a:r>
          </a:p>
          <a:p>
            <a:pPr marL="231775" lvl="1" indent="-230188">
              <a:lnSpc>
                <a:spcPct val="70000"/>
              </a:lnSpc>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3/5/2008 3:45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22</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Char cha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3/5/2008 3:45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23</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3/5/2008 3:45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266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51BE6708-33A8-4540-8C54-19E876E862D7}" type="datetime8">
              <a:rPr lang="en-US"/>
              <a:pPr defTabSz="1096963" fontAlgn="base">
                <a:spcBef>
                  <a:spcPct val="0"/>
                </a:spcBef>
                <a:spcAft>
                  <a:spcPct val="0"/>
                </a:spcAft>
              </a:pPr>
              <a:t>3/5/2008 3:45 PM</a:t>
            </a:fld>
            <a:endParaRPr lang="en-US"/>
          </a:p>
        </p:txBody>
      </p:sp>
      <p:sp>
        <p:nvSpPr>
          <p:cNvPr id="2662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266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6C8919B3-5D6E-4D6F-A9DE-DFDC997097F5}" type="slidenum">
              <a:rPr lang="en-US"/>
              <a:pPr defTabSz="1096963" fontAlgn="base">
                <a:spcBef>
                  <a:spcPct val="0"/>
                </a:spcBef>
                <a:spcAft>
                  <a:spcPct val="0"/>
                </a:spcAft>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286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84E19FFC-E892-43E6-8AE1-2A8831ED26EE}" type="datetime8">
              <a:rPr lang="en-US"/>
              <a:pPr defTabSz="1096963" fontAlgn="base">
                <a:spcBef>
                  <a:spcPct val="0"/>
                </a:spcBef>
                <a:spcAft>
                  <a:spcPct val="0"/>
                </a:spcAft>
              </a:pPr>
              <a:t>3/5/2008 3:45 PM</a:t>
            </a:fld>
            <a:endParaRPr lang="en-US"/>
          </a:p>
        </p:txBody>
      </p:sp>
      <p:sp>
        <p:nvSpPr>
          <p:cNvPr id="286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286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21665D03-5329-448C-9ABB-D92299BA84EA}" type="slidenum">
              <a:rPr lang="en-US"/>
              <a:pPr defTabSz="1096963" fontAlgn="base">
                <a:spcBef>
                  <a:spcPct val="0"/>
                </a:spcBef>
                <a:spcAft>
                  <a:spcPct val="0"/>
                </a:spcAft>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3072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495F1868-7531-40C5-8906-E01A46E2AD14}" type="datetime8">
              <a:rPr lang="en-US"/>
              <a:pPr defTabSz="1096963" fontAlgn="base">
                <a:spcBef>
                  <a:spcPct val="0"/>
                </a:spcBef>
                <a:spcAft>
                  <a:spcPct val="0"/>
                </a:spcAft>
              </a:pPr>
              <a:t>3/5/2008 3:45 PM</a:t>
            </a:fld>
            <a:endParaRPr lang="en-US"/>
          </a:p>
        </p:txBody>
      </p:sp>
      <p:sp>
        <p:nvSpPr>
          <p:cNvPr id="3072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3072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E1FF2033-0BC9-4C4B-B73C-470F96C51A71}" type="slidenum">
              <a:rPr lang="en-US"/>
              <a:pPr defTabSz="1096963" fontAlgn="base">
                <a:spcBef>
                  <a:spcPct val="0"/>
                </a:spcBef>
                <a:spcAft>
                  <a:spcPct val="0"/>
                </a:spcAft>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327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E4281083-9334-4A37-BD9B-D8888FB0C3C0}" type="datetime8">
              <a:rPr lang="en-US"/>
              <a:pPr defTabSz="1096963" fontAlgn="base">
                <a:spcBef>
                  <a:spcPct val="0"/>
                </a:spcBef>
                <a:spcAft>
                  <a:spcPct val="0"/>
                </a:spcAft>
              </a:pPr>
              <a:t>3/5/2008 3:45 PM</a:t>
            </a:fld>
            <a:endParaRPr lang="en-US"/>
          </a:p>
        </p:txBody>
      </p:sp>
      <p:sp>
        <p:nvSpPr>
          <p:cNvPr id="3277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327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3BABA162-A64E-42A8-991B-1D1FEE3ED5B5}" type="slidenum">
              <a:rPr lang="en-US"/>
              <a:pPr defTabSz="1096963" fontAlgn="base">
                <a:spcBef>
                  <a:spcPct val="0"/>
                </a:spcBef>
                <a:spcAft>
                  <a:spcPct val="0"/>
                </a:spcAft>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348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C7044ABC-F494-4C76-ACBC-7BF5C94D4B64}" type="datetime8">
              <a:rPr lang="en-US"/>
              <a:pPr defTabSz="1096963" fontAlgn="base">
                <a:spcBef>
                  <a:spcPct val="0"/>
                </a:spcBef>
                <a:spcAft>
                  <a:spcPct val="0"/>
                </a:spcAft>
              </a:pPr>
              <a:t>3/5/2008 3:45 PM</a:t>
            </a:fld>
            <a:endParaRPr lang="en-US"/>
          </a:p>
        </p:txBody>
      </p:sp>
      <p:sp>
        <p:nvSpPr>
          <p:cNvPr id="348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3482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1A4E2C74-23D0-4DCF-8C57-B250F51CC272}" type="slidenum">
              <a:rPr lang="en-US"/>
              <a:pPr defTabSz="1096963" fontAlgn="base">
                <a:spcBef>
                  <a:spcPct val="0"/>
                </a:spcBef>
                <a:spcAft>
                  <a:spcPct val="0"/>
                </a:spcAft>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368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486E125C-1AD8-4987-88F9-3D19B3A6C564}" type="datetime8">
              <a:rPr lang="en-US"/>
              <a:pPr defTabSz="1096963" fontAlgn="base">
                <a:spcBef>
                  <a:spcPct val="0"/>
                </a:spcBef>
                <a:spcAft>
                  <a:spcPct val="0"/>
                </a:spcAft>
              </a:pPr>
              <a:t>3/5/2008 3:45 PM</a:t>
            </a:fld>
            <a:endParaRPr lang="en-US"/>
          </a:p>
        </p:txBody>
      </p:sp>
      <p:sp>
        <p:nvSpPr>
          <p:cNvPr id="3686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368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F5FAF381-F31F-4096-9593-09244E79BEF8}" type="slidenum">
              <a:rPr lang="en-US"/>
              <a:pPr defTabSz="1096963"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EE88982F-9C05-4B89-9174-12757949B1F8}" type="datetime8">
              <a:rPr lang="en-US"/>
              <a:pPr defTabSz="1096963" fontAlgn="base">
                <a:spcBef>
                  <a:spcPct val="0"/>
                </a:spcBef>
                <a:spcAft>
                  <a:spcPct val="0"/>
                </a:spcAft>
              </a:pPr>
              <a:t>3/5/2008 3:45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0A1D36ED-0EC7-4C12-993B-F58FA90FA0FD}" type="slidenum">
              <a:rPr lang="en-US"/>
              <a:pPr defTabSz="1096963"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409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AB239529-21D3-46EC-B840-EBD53246602E}" type="datetime8">
              <a:rPr lang="en-US"/>
              <a:pPr defTabSz="1096963" fontAlgn="base">
                <a:spcBef>
                  <a:spcPct val="0"/>
                </a:spcBef>
                <a:spcAft>
                  <a:spcPct val="0"/>
                </a:spcAft>
              </a:pPr>
              <a:t>3/5/2008 3:45 PM</a:t>
            </a:fld>
            <a:endParaRPr lang="en-US"/>
          </a:p>
        </p:txBody>
      </p:sp>
      <p:sp>
        <p:nvSpPr>
          <p:cNvPr id="4096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4096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7C526292-8B47-42A3-82FF-03E5901CB30E}" type="slidenum">
              <a:rPr lang="en-US"/>
              <a:pPr defTabSz="1096963" fontAlgn="base">
                <a:spcBef>
                  <a:spcPct val="0"/>
                </a:spcBef>
                <a:spcAft>
                  <a:spcPct val="0"/>
                </a:spcAft>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430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07FE3934-A3B8-4069-9004-FC22A3EB8E21}" type="datetime8">
              <a:rPr lang="en-US"/>
              <a:pPr defTabSz="1096963" fontAlgn="base">
                <a:spcBef>
                  <a:spcPct val="0"/>
                </a:spcBef>
                <a:spcAft>
                  <a:spcPct val="0"/>
                </a:spcAft>
              </a:pPr>
              <a:t>3/5/2008 3:45 PM</a:t>
            </a:fld>
            <a:endParaRPr lang="en-US"/>
          </a:p>
        </p:txBody>
      </p:sp>
      <p:sp>
        <p:nvSpPr>
          <p:cNvPr id="430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430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1B14C17A-2A62-4DA2-9386-92F405A44B8D}" type="slidenum">
              <a:rPr lang="en-US"/>
              <a:pPr defTabSz="1096963" fontAlgn="base">
                <a:spcBef>
                  <a:spcPct val="0"/>
                </a:spcBef>
                <a:spcAft>
                  <a:spcPct val="0"/>
                </a:spcAft>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450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1AEF7D71-B827-402F-8F16-352ED71063FC}" type="datetime8">
              <a:rPr lang="en-US"/>
              <a:pPr defTabSz="1096963" fontAlgn="base">
                <a:spcBef>
                  <a:spcPct val="0"/>
                </a:spcBef>
                <a:spcAft>
                  <a:spcPct val="0"/>
                </a:spcAft>
              </a:pPr>
              <a:t>3/5/2008 3:45 PM</a:t>
            </a:fld>
            <a:endParaRPr lang="en-US"/>
          </a:p>
        </p:txBody>
      </p:sp>
      <p:sp>
        <p:nvSpPr>
          <p:cNvPr id="450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450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4EE3A242-F440-41F0-955D-4A364740680E}" type="slidenum">
              <a:rPr lang="en-US"/>
              <a:pPr defTabSz="1096963" fontAlgn="base">
                <a:spcBef>
                  <a:spcPct val="0"/>
                </a:spcBef>
                <a:spcAft>
                  <a:spcPct val="0"/>
                </a:spcAft>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4710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7C12A273-5A37-478D-BFF3-15668702D9F0}" type="datetime8">
              <a:rPr lang="en-US"/>
              <a:pPr defTabSz="1096963" fontAlgn="base">
                <a:spcBef>
                  <a:spcPct val="0"/>
                </a:spcBef>
                <a:spcAft>
                  <a:spcPct val="0"/>
                </a:spcAft>
              </a:pPr>
              <a:t>3/5/2008 3:45 PM</a:t>
            </a:fld>
            <a:endParaRPr lang="en-US"/>
          </a:p>
        </p:txBody>
      </p:sp>
      <p:sp>
        <p:nvSpPr>
          <p:cNvPr id="4710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4711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0FF89BF8-6AAF-4E0D-AD26-3474BFB72A1B}" type="slidenum">
              <a:rPr lang="en-US"/>
              <a:pPr defTabSz="1096963" fontAlgn="base">
                <a:spcBef>
                  <a:spcPct val="0"/>
                </a:spcBef>
                <a:spcAft>
                  <a:spcPct val="0"/>
                </a:spcAft>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a:p>
        </p:txBody>
      </p:sp>
      <p:sp>
        <p:nvSpPr>
          <p:cNvPr id="491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7DA4BFB2-3399-473E-A668-4140190A3E14}" type="datetime8">
              <a:rPr lang="en-US"/>
              <a:pPr defTabSz="1096963" fontAlgn="base">
                <a:spcBef>
                  <a:spcPct val="0"/>
                </a:spcBef>
                <a:spcAft>
                  <a:spcPct val="0"/>
                </a:spcAft>
              </a:pPr>
              <a:t>3/5/2008 3:45 PM</a:t>
            </a:fld>
            <a:endParaRPr lang="en-US"/>
          </a:p>
        </p:txBody>
      </p:sp>
      <p:sp>
        <p:nvSpPr>
          <p:cNvPr id="4915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1096963" fontAlgn="base">
              <a:spcBef>
                <a:spcPct val="0"/>
              </a:spcBef>
              <a:spcAft>
                <a:spcPct val="0"/>
              </a:spcAft>
            </a:pPr>
            <a:endParaRPr lang="en-US">
              <a:solidFill>
                <a:schemeClr val="tx1"/>
              </a:solidFill>
            </a:endParaRPr>
          </a:p>
        </p:txBody>
      </p:sp>
      <p:sp>
        <p:nvSpPr>
          <p:cNvPr id="4915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A131ED81-6ACE-407D-9809-826E06EF1BCC}" type="slidenum">
              <a:rPr lang="en-US"/>
              <a:pPr defTabSz="1096963" fontAlgn="base">
                <a:spcBef>
                  <a:spcPct val="0"/>
                </a:spcBef>
                <a:spcAft>
                  <a:spcPct val="0"/>
                </a:spcAft>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CF5AEF-A6F2-4DF8-8337-404AF87299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Microsoft Logo Black.png"/>
          <p:cNvPicPr>
            <a:picLocks noChangeAspect="1"/>
          </p:cNvPicPr>
          <p:nvPr userDrawn="1"/>
        </p:nvPicPr>
        <p:blipFill>
          <a:blip r:embed="rId3">
            <a:lum bright="100000"/>
          </a:blip>
          <a:srcRect/>
          <a:stretch>
            <a:fillRect/>
          </a:stretch>
        </p:blipFill>
        <p:spPr bwMode="auto">
          <a:xfrm>
            <a:off x="9886950" y="374650"/>
            <a:ext cx="942975" cy="155575"/>
          </a:xfrm>
          <a:prstGeom prst="rect">
            <a:avLst/>
          </a:prstGeom>
          <a:noFill/>
          <a:ln w="9525">
            <a:noFill/>
            <a:miter lim="800000"/>
            <a:headEnd/>
            <a:tailEnd/>
          </a:ln>
        </p:spPr>
      </p:pic>
      <p:pic>
        <p:nvPicPr>
          <p:cNvPr id="5" name="Picture 5" descr="Windows Server Longhorn h logo.png"/>
          <p:cNvPicPr>
            <a:picLocks noChangeAspect="1"/>
          </p:cNvPicPr>
          <p:nvPr userDrawn="1"/>
        </p:nvPicPr>
        <p:blipFill>
          <a:blip r:embed="rId4"/>
          <a:srcRect/>
          <a:stretch>
            <a:fillRect/>
          </a:stretch>
        </p:blipFill>
        <p:spPr bwMode="auto">
          <a:xfrm>
            <a:off x="1654175" y="1693863"/>
            <a:ext cx="6142038" cy="933450"/>
          </a:xfrm>
          <a:prstGeom prst="rect">
            <a:avLst/>
          </a:prstGeom>
          <a:noFill/>
          <a:ln w="9525">
            <a:noFill/>
            <a:miter lim="800000"/>
            <a:headEnd/>
            <a:tailEnd/>
          </a:ln>
        </p:spPr>
      </p:pic>
      <p:sp>
        <p:nvSpPr>
          <p:cNvPr id="2" name="Title 1"/>
          <p:cNvSpPr>
            <a:spLocks noGrp="1"/>
          </p:cNvSpPr>
          <p:nvPr>
            <p:ph type="ctrTitle"/>
          </p:nvPr>
        </p:nvSpPr>
        <p:spPr>
          <a:xfrm>
            <a:off x="1643063" y="3577002"/>
            <a:ext cx="6011862" cy="1329595"/>
          </a:xfrm>
        </p:spPr>
        <p:txBody>
          <a:bodyPr/>
          <a:lstStyle>
            <a:lvl1pPr>
              <a:lnSpc>
                <a:spcPct val="90000"/>
              </a:lnSpc>
              <a:defRPr sz="4800" spc="-3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643063" y="5600700"/>
            <a:ext cx="6175375" cy="346249"/>
          </a:xfrm>
        </p:spPr>
        <p:txBody>
          <a:bodyPr/>
          <a:lstStyle>
            <a:lvl1pPr marL="0" indent="0" algn="l" defTabSz="1097280" rtl="0" eaLnBrk="1" latinLnBrk="0" hangingPunct="1">
              <a:lnSpc>
                <a:spcPct val="90000"/>
              </a:lnSpc>
              <a:spcBef>
                <a:spcPts val="0"/>
              </a:spcBef>
              <a:buSzPct val="90000"/>
              <a:buFont typeface="Arial" pitchFamily="34" charset="0"/>
              <a:buNone/>
              <a:defRPr lang="en-US" sz="2500" b="0" i="1" kern="1200" spc="-30" baseline="0" dirty="0">
                <a:solidFill>
                  <a:schemeClr val="bg1"/>
                </a:solidFill>
                <a:latin typeface="Segoe Semibold" pitchFamily="34" charset="0"/>
                <a:ea typeface="+mn-ea"/>
                <a:cs typeface="+mn-cs"/>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Microsoft Logo Black.png"/>
          <p:cNvPicPr>
            <a:picLocks noChangeAspect="1"/>
          </p:cNvPicPr>
          <p:nvPr userDrawn="1"/>
        </p:nvPicPr>
        <p:blipFill>
          <a:blip r:embed="rId3">
            <a:lum bright="100000"/>
          </a:blip>
          <a:srcRect/>
          <a:stretch>
            <a:fillRect/>
          </a:stretch>
        </p:blipFill>
        <p:spPr bwMode="auto">
          <a:xfrm>
            <a:off x="9886950" y="374650"/>
            <a:ext cx="942975" cy="155575"/>
          </a:xfrm>
          <a:prstGeom prst="rect">
            <a:avLst/>
          </a:prstGeom>
          <a:noFill/>
          <a:ln w="9525">
            <a:noFill/>
            <a:miter lim="800000"/>
            <a:headEnd/>
            <a:tailEnd/>
          </a:ln>
        </p:spPr>
      </p:pic>
      <p:pic>
        <p:nvPicPr>
          <p:cNvPr id="5" name="Picture 4" descr="Windows Server Longhorn h logo.png"/>
          <p:cNvPicPr>
            <a:picLocks noChangeAspect="1"/>
          </p:cNvPicPr>
          <p:nvPr userDrawn="1"/>
        </p:nvPicPr>
        <p:blipFill>
          <a:blip r:embed="rId4"/>
          <a:srcRect/>
          <a:stretch>
            <a:fillRect/>
          </a:stretch>
        </p:blipFill>
        <p:spPr bwMode="auto">
          <a:xfrm>
            <a:off x="4316413" y="1778000"/>
            <a:ext cx="6140450" cy="933450"/>
          </a:xfrm>
          <a:prstGeom prst="rect">
            <a:avLst/>
          </a:prstGeom>
          <a:noFill/>
          <a:ln w="9525">
            <a:noFill/>
            <a:miter lim="800000"/>
            <a:headEnd/>
            <a:tailEnd/>
          </a:ln>
        </p:spPr>
      </p:pic>
      <p:sp>
        <p:nvSpPr>
          <p:cNvPr id="3" name="Title 2"/>
          <p:cNvSpPr>
            <a:spLocks noGrp="1"/>
          </p:cNvSpPr>
          <p:nvPr>
            <p:ph type="title"/>
          </p:nvPr>
        </p:nvSpPr>
        <p:spPr>
          <a:xfrm>
            <a:off x="4314825" y="3794855"/>
            <a:ext cx="6051550" cy="1329595"/>
          </a:xfrm>
        </p:spPr>
        <p:txBody>
          <a:bodyPr/>
          <a:lstStyle>
            <a:lvl1pPr algn="l" defTabSz="1097280" rtl="0" eaLnBrk="1" latinLnBrk="0" hangingPunct="1">
              <a:lnSpc>
                <a:spcPct val="90000"/>
              </a:lnSpc>
              <a:spcBef>
                <a:spcPct val="0"/>
              </a:spcBef>
              <a:buNone/>
              <a:tabLst>
                <a:tab pos="142875" algn="l"/>
              </a:tabLst>
              <a:defRPr lang="en-US" sz="4800" b="0" kern="1200" cap="none" spc="-60" baseline="0" dirty="0">
                <a:ln w="3175">
                  <a:noFill/>
                </a:ln>
                <a:solidFill>
                  <a:srgbClr val="E23828"/>
                </a:solidFill>
                <a:effectLst/>
                <a:latin typeface="Segoe" pitchFamily="34" charset="0"/>
                <a:ea typeface="+mn-ea"/>
                <a:cs typeface="Arial"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57200" y="1693863"/>
            <a:ext cx="10058400" cy="2653034"/>
          </a:xfrm>
        </p:spPr>
        <p:txBody>
          <a:bodyPr/>
          <a:lstStyle>
            <a:lvl1pPr>
              <a:buClr>
                <a:schemeClr val="tx1"/>
              </a:buClr>
              <a:buSzPct val="90000"/>
              <a:buFont typeface="Arial" pitchFamily="34" charset="0"/>
              <a:buChar char="•"/>
              <a:defRPr>
                <a:solidFill>
                  <a:schemeClr val="tx2"/>
                </a:solidFill>
              </a:defRPr>
            </a:lvl1pPr>
            <a:lvl2pPr>
              <a:buClr>
                <a:schemeClr val="tx1"/>
              </a:buClr>
              <a:buSzPct val="90000"/>
              <a:buFont typeface="Arial" pitchFamily="34" charset="0"/>
              <a:buChar char="•"/>
              <a:defRPr>
                <a:solidFill>
                  <a:schemeClr val="tx2"/>
                </a:solidFill>
              </a:defRPr>
            </a:lvl2pPr>
            <a:lvl3pPr>
              <a:buClr>
                <a:schemeClr val="tx1"/>
              </a:buClr>
              <a:buSzPct val="90000"/>
              <a:buFont typeface="Arial" pitchFamily="34" charset="0"/>
              <a:buChar char="•"/>
              <a:defRPr>
                <a:solidFill>
                  <a:schemeClr val="tx2"/>
                </a:solidFill>
              </a:defRPr>
            </a:lvl3pPr>
            <a:lvl4pPr>
              <a:buClr>
                <a:schemeClr val="tx1"/>
              </a:buClr>
              <a:buSzPct val="90000"/>
              <a:buFont typeface="Arial" pitchFamily="34" charset="0"/>
              <a:buChar char="•"/>
              <a:defRPr>
                <a:solidFill>
                  <a:schemeClr val="tx2"/>
                </a:solidFill>
              </a:defRPr>
            </a:lvl4pPr>
            <a:lvl5pPr>
              <a:buClr>
                <a:schemeClr val="tx1"/>
              </a:buClr>
              <a:buSzPct val="90000"/>
              <a:buFont typeface="Arial"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57200" y="1693863"/>
            <a:ext cx="10058400" cy="2653034"/>
          </a:xfrm>
        </p:spPr>
        <p:txBody>
          <a:bodyPr/>
          <a:lstStyle>
            <a:lvl1pPr>
              <a:buClr>
                <a:schemeClr val="tx1"/>
              </a:buClr>
              <a:buSzPct val="90000"/>
              <a:buFont typeface="Arial" pitchFamily="34" charset="0"/>
              <a:buChar char="•"/>
              <a:defRPr>
                <a:solidFill>
                  <a:schemeClr val="tx2"/>
                </a:solidFill>
              </a:defRPr>
            </a:lvl1pPr>
            <a:lvl2pPr>
              <a:buClr>
                <a:schemeClr val="tx1"/>
              </a:buClr>
              <a:buSzPct val="90000"/>
              <a:buFont typeface="Arial" pitchFamily="34" charset="0"/>
              <a:buChar char="•"/>
              <a:defRPr>
                <a:solidFill>
                  <a:schemeClr val="tx2"/>
                </a:solidFill>
              </a:defRPr>
            </a:lvl2pPr>
            <a:lvl3pPr>
              <a:buClr>
                <a:schemeClr val="tx1"/>
              </a:buClr>
              <a:buSzPct val="90000"/>
              <a:buFont typeface="Arial" pitchFamily="34" charset="0"/>
              <a:buChar char="•"/>
              <a:defRPr>
                <a:solidFill>
                  <a:schemeClr val="tx2"/>
                </a:solidFill>
              </a:defRPr>
            </a:lvl3pPr>
            <a:lvl4pPr>
              <a:buClr>
                <a:schemeClr val="tx1"/>
              </a:buClr>
              <a:buSzPct val="90000"/>
              <a:buFont typeface="Arial" pitchFamily="34" charset="0"/>
              <a:buChar char="•"/>
              <a:defRPr>
                <a:solidFill>
                  <a:schemeClr val="tx2"/>
                </a:solidFill>
              </a:defRPr>
            </a:lvl4pPr>
            <a:lvl5pPr>
              <a:buClr>
                <a:schemeClr val="tx1"/>
              </a:buClr>
              <a:buSzPct val="90000"/>
              <a:buFont typeface="Arial"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7486650"/>
            <a:ext cx="10972801" cy="742950"/>
          </a:xfrm>
          <a:solidFill>
            <a:srgbClr val="FFFF99"/>
          </a:solidFill>
        </p:spPr>
        <p:txBody>
          <a:bodyPr lIns="182880" tIns="91440" rIns="182880" bIns="91440"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Microsoft Logo Black.png"/>
          <p:cNvPicPr>
            <a:picLocks noChangeAspect="1"/>
          </p:cNvPicPr>
          <p:nvPr userDrawn="1"/>
        </p:nvPicPr>
        <p:blipFill>
          <a:blip r:embed="rId3">
            <a:lum bright="100000"/>
          </a:blip>
          <a:srcRect/>
          <a:stretch>
            <a:fillRect/>
          </a:stretch>
        </p:blipFill>
        <p:spPr bwMode="auto">
          <a:xfrm>
            <a:off x="9886950" y="374650"/>
            <a:ext cx="942975" cy="155575"/>
          </a:xfrm>
          <a:prstGeom prst="rect">
            <a:avLst/>
          </a:prstGeom>
          <a:noFill/>
          <a:ln w="9525">
            <a:noFill/>
            <a:miter lim="800000"/>
            <a:headEnd/>
            <a:tailEnd/>
          </a:ln>
        </p:spPr>
      </p:pic>
      <p:pic>
        <p:nvPicPr>
          <p:cNvPr id="6" name="Picture 6" descr="Windows Server Longhorn h logo.png"/>
          <p:cNvPicPr>
            <a:picLocks noChangeAspect="1"/>
          </p:cNvPicPr>
          <p:nvPr userDrawn="1"/>
        </p:nvPicPr>
        <p:blipFill>
          <a:blip r:embed="rId4"/>
          <a:srcRect/>
          <a:stretch>
            <a:fillRect/>
          </a:stretch>
        </p:blipFill>
        <p:spPr bwMode="auto">
          <a:xfrm>
            <a:off x="4314825" y="1773238"/>
            <a:ext cx="6140450" cy="931862"/>
          </a:xfrm>
          <a:prstGeom prst="rect">
            <a:avLst/>
          </a:prstGeom>
          <a:noFill/>
          <a:ln w="9525">
            <a:noFill/>
            <a:miter lim="800000"/>
            <a:headEnd/>
            <a:tailEnd/>
          </a:ln>
        </p:spPr>
      </p:pic>
      <p:sp>
        <p:nvSpPr>
          <p:cNvPr id="3" name="Title 2"/>
          <p:cNvSpPr>
            <a:spLocks noGrp="1"/>
          </p:cNvSpPr>
          <p:nvPr>
            <p:ph type="title"/>
          </p:nvPr>
        </p:nvSpPr>
        <p:spPr>
          <a:xfrm>
            <a:off x="4314825" y="3794855"/>
            <a:ext cx="6051550" cy="1329595"/>
          </a:xfrm>
        </p:spPr>
        <p:txBody>
          <a:bodyPr anchor="ctr"/>
          <a:lstStyle>
            <a:lvl1pPr algn="l" defTabSz="1097280" rtl="0" eaLnBrk="1" latinLnBrk="0" hangingPunct="1">
              <a:lnSpc>
                <a:spcPct val="90000"/>
              </a:lnSpc>
              <a:spcBef>
                <a:spcPct val="0"/>
              </a:spcBef>
              <a:buNone/>
              <a:tabLst>
                <a:tab pos="142875" algn="l"/>
              </a:tabLst>
              <a:defRPr lang="en-US" sz="4800" b="0" kern="1200" cap="none" spc="-60" baseline="0" dirty="0">
                <a:ln w="3175">
                  <a:noFill/>
                </a:ln>
                <a:solidFill>
                  <a:srgbClr val="E23828"/>
                </a:solidFill>
                <a:effectLst/>
                <a:latin typeface="Segoe" pitchFamily="34" charset="0"/>
                <a:ea typeface="+mn-ea"/>
                <a:cs typeface="Arial"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4314825" y="5600700"/>
            <a:ext cx="6175375" cy="346249"/>
          </a:xfrm>
        </p:spPr>
        <p:txBody>
          <a:bodyPr/>
          <a:lstStyle>
            <a:lvl1pPr marL="0" indent="0" algn="l" defTabSz="1097280" rtl="0" eaLnBrk="1" latinLnBrk="0" hangingPunct="1">
              <a:lnSpc>
                <a:spcPct val="90000"/>
              </a:lnSpc>
              <a:spcBef>
                <a:spcPts val="0"/>
              </a:spcBef>
              <a:buSzPct val="90000"/>
              <a:buFont typeface="Arial" pitchFamily="34" charset="0"/>
              <a:buNone/>
              <a:defRPr lang="en-US" sz="2500" b="0" i="1" kern="1200" spc="-30" baseline="0" dirty="0">
                <a:solidFill>
                  <a:schemeClr val="bg1"/>
                </a:solidFill>
                <a:latin typeface="Segoe Semibold" pitchFamily="34" charset="0"/>
                <a:ea typeface="+mn-ea"/>
                <a:cs typeface="+mn-cs"/>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Windows Server Longhorn h logo.png"/>
          <p:cNvPicPr>
            <a:picLocks noChangeAspect="1"/>
          </p:cNvPicPr>
          <p:nvPr userDrawn="1"/>
        </p:nvPicPr>
        <p:blipFill>
          <a:blip r:embed="rId3"/>
          <a:srcRect/>
          <a:stretch>
            <a:fillRect/>
          </a:stretch>
        </p:blipFill>
        <p:spPr bwMode="auto">
          <a:xfrm>
            <a:off x="7075488" y="7439025"/>
            <a:ext cx="3403600" cy="515938"/>
          </a:xfrm>
          <a:prstGeom prst="rect">
            <a:avLst/>
          </a:prstGeom>
          <a:noFill/>
          <a:ln w="9525">
            <a:noFill/>
            <a:miter lim="800000"/>
            <a:headEnd/>
            <a:tailEnd/>
          </a:ln>
        </p:spPr>
      </p:pic>
      <p:sp>
        <p:nvSpPr>
          <p:cNvPr id="2" name="Title 1"/>
          <p:cNvSpPr>
            <a:spLocks noGrp="1"/>
          </p:cNvSpPr>
          <p:nvPr>
            <p:ph type="ctrTitle"/>
          </p:nvPr>
        </p:nvSpPr>
        <p:spPr>
          <a:xfrm>
            <a:off x="866775" y="3410803"/>
            <a:ext cx="9228138" cy="1994392"/>
          </a:xfrm>
        </p:spPr>
        <p:txBody>
          <a:bodyPr>
            <a:spAutoFit/>
          </a:bodyPr>
          <a:lstStyle>
            <a:lvl1pPr algn="l" defTabSz="1097280" rtl="0" eaLnBrk="1" latinLnBrk="0" hangingPunct="1">
              <a:lnSpc>
                <a:spcPct val="90000"/>
              </a:lnSpc>
              <a:spcBef>
                <a:spcPct val="0"/>
              </a:spcBef>
              <a:buNone/>
              <a:defRPr lang="en-US" sz="7200" b="0" kern="1200" cap="none" spc="-150" dirty="0">
                <a:ln w="3175">
                  <a:noFill/>
                </a:ln>
                <a:solidFill>
                  <a:srgbClr val="E23828"/>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66775" y="5600700"/>
            <a:ext cx="8451850" cy="553998"/>
          </a:xfrm>
        </p:spPr>
        <p:txBody>
          <a:bodyPr/>
          <a:lstStyle>
            <a:lvl1pPr marL="0" indent="0" algn="l">
              <a:lnSpc>
                <a:spcPct val="90000"/>
              </a:lnSpc>
              <a:spcBef>
                <a:spcPts val="0"/>
              </a:spcBef>
              <a:buNone/>
              <a:defRPr>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866775" y="1029065"/>
            <a:ext cx="8451850" cy="1329595"/>
          </a:xfrm>
        </p:spPr>
        <p:txBody>
          <a:bodyPr rtlCol="0">
            <a:scene3d>
              <a:camera prst="orthographicFront"/>
              <a:lightRig rig="flat" dir="t"/>
            </a:scene3d>
            <a:sp3d extrusionH="88900" contourW="2540">
              <a:contourClr>
                <a:srgbClr val="F4A234"/>
              </a:contourClr>
            </a:sp3d>
          </a:bodyPr>
          <a:lstStyle>
            <a:lvl1pPr marL="0" indent="0" algn="l" defTabSz="1097280" rtl="0" eaLnBrk="1" latinLnBrk="0" hangingPunct="1">
              <a:lnSpc>
                <a:spcPct val="90000"/>
              </a:lnSpc>
              <a:spcBef>
                <a:spcPct val="20000"/>
              </a:spcBef>
              <a:buSzPct val="90000"/>
              <a:buFont typeface="Arial" pitchFamily="34" charset="0"/>
              <a:buNone/>
              <a:defRPr kumimoji="0" lang="en-US" sz="9600" b="1" i="1" u="none" strike="noStrike" kern="1200" cap="none" spc="-30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57200" y="1693863"/>
            <a:ext cx="10058400" cy="2653034"/>
          </a:xfrm>
        </p:spPr>
        <p:txBody>
          <a:bodyPr/>
          <a:lstStyle>
            <a:lvl1pPr>
              <a:lnSpc>
                <a:spcPct val="90000"/>
              </a:lnSpc>
              <a:buFont typeface="Arial" pitchFamily="34" charset="0"/>
              <a:buChar char="•"/>
              <a:defRPr/>
            </a:lvl1pPr>
            <a:lvl2pPr>
              <a:lnSpc>
                <a:spcPct val="90000"/>
              </a:lnSpc>
              <a:buFont typeface="Arial" pitchFamily="34" charset="0"/>
              <a:buChar char="•"/>
              <a:defRPr/>
            </a:lvl2pPr>
            <a:lvl3pPr>
              <a:lnSpc>
                <a:spcPct val="90000"/>
              </a:lnSpc>
              <a:buFont typeface="Arial" pitchFamily="34" charset="0"/>
              <a:buChar char="•"/>
              <a:defRPr/>
            </a:lvl3pPr>
            <a:lvl4pPr>
              <a:lnSpc>
                <a:spcPct val="90000"/>
              </a:lnSpc>
              <a:buFont typeface="Arial" pitchFamily="34" charset="0"/>
              <a:buChar char="•"/>
              <a:defRPr/>
            </a:lvl4pPr>
            <a:lvl5pPr>
              <a:lnSpc>
                <a:spcPct val="90000"/>
              </a:lnSpc>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93863"/>
            <a:ext cx="10058400" cy="265303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93863"/>
            <a:ext cx="4937760" cy="2810161"/>
          </a:xfrm>
        </p:spPr>
        <p:txBody>
          <a:bodyPr/>
          <a:lstStyle>
            <a:lvl1pPr marL="407988" indent="-407988">
              <a:lnSpc>
                <a:spcPct val="90000"/>
              </a:lnSpc>
              <a:defRPr sz="3400"/>
            </a:lvl1pPr>
            <a:lvl2pPr marL="808038" indent="-390525">
              <a:lnSpc>
                <a:spcPct val="90000"/>
              </a:lnSpc>
              <a:defRPr sz="2900"/>
            </a:lvl2pPr>
            <a:lvl3pPr marL="1144588" indent="-346075">
              <a:lnSpc>
                <a:spcPct val="90000"/>
              </a:lnSpc>
              <a:defRPr sz="2400"/>
            </a:lvl3pPr>
            <a:lvl4pPr marL="1473200" indent="-328613">
              <a:lnSpc>
                <a:spcPct val="90000"/>
              </a:lnSpc>
              <a:defRPr sz="2200"/>
            </a:lvl4pPr>
            <a:lvl5pPr marL="1819275" indent="-336550">
              <a:lnSpc>
                <a:spcPct val="90000"/>
              </a:lnSpc>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77840" y="1693863"/>
            <a:ext cx="4937760" cy="2810161"/>
          </a:xfrm>
        </p:spPr>
        <p:txBody>
          <a:bodyPr/>
          <a:lstStyle>
            <a:lvl1pPr marL="417513" indent="-417513">
              <a:lnSpc>
                <a:spcPct val="90000"/>
              </a:lnSpc>
              <a:defRPr sz="3400"/>
            </a:lvl1pPr>
            <a:lvl2pPr marL="808038" indent="-407988">
              <a:lnSpc>
                <a:spcPct val="90000"/>
              </a:lnSpc>
              <a:defRPr sz="2900"/>
            </a:lvl2pPr>
            <a:lvl3pPr marL="1154113" indent="-363538">
              <a:lnSpc>
                <a:spcPct val="90000"/>
              </a:lnSpc>
              <a:defRPr sz="2400"/>
            </a:lvl3pPr>
            <a:lvl4pPr marL="1473200" indent="-319088">
              <a:lnSpc>
                <a:spcPct val="90000"/>
              </a:lnSpc>
              <a:defRPr sz="2200"/>
            </a:lvl4pPr>
            <a:lvl5pPr marL="1819275" indent="-328613">
              <a:lnSpc>
                <a:spcPct val="90000"/>
              </a:lnSpc>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93863"/>
            <a:ext cx="4937760" cy="830997"/>
          </a:xfrm>
        </p:spPr>
        <p:txBody>
          <a:bodyPr anchor="b"/>
          <a:lstStyle>
            <a:lvl1pPr marL="0" indent="0">
              <a:lnSpc>
                <a:spcPct val="90000"/>
              </a:lnSpc>
              <a:spcBef>
                <a:spcPts val="0"/>
              </a:spcBef>
              <a:buNone/>
              <a:defRPr sz="30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199" y="2609850"/>
            <a:ext cx="4937760" cy="2443746"/>
          </a:xfrm>
        </p:spPr>
        <p:txBody>
          <a:bodyPr/>
          <a:lstStyle>
            <a:lvl1pPr marL="338138" indent="-338138">
              <a:defRPr sz="2800"/>
            </a:lvl1pPr>
            <a:lvl2pPr marL="674688" indent="-319088">
              <a:defRPr sz="2400"/>
            </a:lvl2pPr>
            <a:lvl3pPr marL="976313" indent="-292100">
              <a:defRPr sz="2200"/>
            </a:lvl3pPr>
            <a:lvl4pPr marL="1260475" indent="-274638">
              <a:defRPr sz="2000"/>
            </a:lvl4pPr>
            <a:lvl5pPr marL="1535113" indent="-247650">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75176" y="1693863"/>
            <a:ext cx="4940423" cy="830997"/>
          </a:xfrm>
        </p:spPr>
        <p:txBody>
          <a:bodyPr anchor="b"/>
          <a:lstStyle>
            <a:lvl1pPr marL="0" indent="0">
              <a:lnSpc>
                <a:spcPct val="90000"/>
              </a:lnSpc>
              <a:spcBef>
                <a:spcPts val="0"/>
              </a:spcBef>
              <a:buNone/>
              <a:defRPr sz="30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574030" y="2609850"/>
            <a:ext cx="4941569" cy="2443746"/>
          </a:xfrm>
        </p:spPr>
        <p:txBody>
          <a:bodyPr/>
          <a:lstStyle>
            <a:lvl1pPr marL="355600" indent="-355600">
              <a:defRPr sz="2800"/>
            </a:lvl1pPr>
            <a:lvl2pPr marL="684213" indent="-328613">
              <a:defRPr sz="2400"/>
            </a:lvl2pPr>
            <a:lvl3pPr marL="985838" indent="-293688">
              <a:defRPr sz="2200"/>
            </a:lvl3pPr>
            <a:lvl4pPr marL="1260475" indent="-284163">
              <a:defRPr sz="2000"/>
            </a:lvl4pPr>
            <a:lvl5pPr marL="1535113" indent="-265113">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6225"/>
            <a:ext cx="10058400" cy="830263"/>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93863"/>
            <a:ext cx="10058400" cy="26527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88" r:id="rId3"/>
    <p:sldLayoutId id="2147483689" r:id="rId4"/>
    <p:sldLayoutId id="2147483690" r:id="rId5"/>
    <p:sldLayoutId id="2147483691" r:id="rId6"/>
    <p:sldLayoutId id="2147483692" r:id="rId7"/>
    <p:sldLayoutId id="2147483693" r:id="rId8"/>
    <p:sldLayoutId id="2147483696" r:id="rId9"/>
    <p:sldLayoutId id="2147483697" r:id="rId10"/>
    <p:sldLayoutId id="2147483698" r:id="rId11"/>
    <p:sldLayoutId id="2147483699" r:id="rId12"/>
    <p:sldLayoutId id="2147483700" r:id="rId13"/>
    <p:sldLayoutId id="2147483701" r:id="rId14"/>
  </p:sldLayoutIdLst>
  <p:transition>
    <p:fade/>
  </p:transition>
  <p:txStyles>
    <p:titleStyle>
      <a:lvl1pPr algn="l" defTabSz="1096963" rtl="0" fontAlgn="base">
        <a:lnSpc>
          <a:spcPct val="90000"/>
        </a:lnSpc>
        <a:spcBef>
          <a:spcPct val="0"/>
        </a:spcBef>
        <a:spcAft>
          <a:spcPct val="0"/>
        </a:spcAft>
        <a:defRPr lang="en-US" sz="6000" kern="1200" spc="-150" dirty="0">
          <a:ln w="3175">
            <a:noFill/>
          </a:ln>
          <a:solidFill>
            <a:srgbClr val="E23828"/>
          </a:solidFill>
          <a:latin typeface="Segoe" pitchFamily="34" charset="0"/>
          <a:ea typeface="+mn-ea"/>
          <a:cs typeface="Arial" charset="0"/>
        </a:defRPr>
      </a:lvl1pPr>
      <a:lvl2pPr algn="l" defTabSz="1096963" rtl="0" fontAlgn="base">
        <a:lnSpc>
          <a:spcPct val="90000"/>
        </a:lnSpc>
        <a:spcBef>
          <a:spcPct val="0"/>
        </a:spcBef>
        <a:spcAft>
          <a:spcPct val="0"/>
        </a:spcAft>
        <a:defRPr sz="6000">
          <a:solidFill>
            <a:srgbClr val="E23828"/>
          </a:solidFill>
          <a:latin typeface="Segoe" pitchFamily="34" charset="0"/>
          <a:cs typeface="Arial" charset="0"/>
        </a:defRPr>
      </a:lvl2pPr>
      <a:lvl3pPr algn="l" defTabSz="1096963" rtl="0" fontAlgn="base">
        <a:lnSpc>
          <a:spcPct val="90000"/>
        </a:lnSpc>
        <a:spcBef>
          <a:spcPct val="0"/>
        </a:spcBef>
        <a:spcAft>
          <a:spcPct val="0"/>
        </a:spcAft>
        <a:defRPr sz="6000">
          <a:solidFill>
            <a:srgbClr val="E23828"/>
          </a:solidFill>
          <a:latin typeface="Segoe" pitchFamily="34" charset="0"/>
          <a:cs typeface="Arial" charset="0"/>
        </a:defRPr>
      </a:lvl3pPr>
      <a:lvl4pPr algn="l" defTabSz="1096963" rtl="0" fontAlgn="base">
        <a:lnSpc>
          <a:spcPct val="90000"/>
        </a:lnSpc>
        <a:spcBef>
          <a:spcPct val="0"/>
        </a:spcBef>
        <a:spcAft>
          <a:spcPct val="0"/>
        </a:spcAft>
        <a:defRPr sz="6000">
          <a:solidFill>
            <a:srgbClr val="E23828"/>
          </a:solidFill>
          <a:latin typeface="Segoe" pitchFamily="34" charset="0"/>
          <a:cs typeface="Arial" charset="0"/>
        </a:defRPr>
      </a:lvl4pPr>
      <a:lvl5pPr algn="l" defTabSz="1096963" rtl="0" fontAlgn="base">
        <a:lnSpc>
          <a:spcPct val="90000"/>
        </a:lnSpc>
        <a:spcBef>
          <a:spcPct val="0"/>
        </a:spcBef>
        <a:spcAft>
          <a:spcPct val="0"/>
        </a:spcAft>
        <a:defRPr sz="6000">
          <a:solidFill>
            <a:srgbClr val="E23828"/>
          </a:solidFill>
          <a:latin typeface="Segoe" pitchFamily="34" charset="0"/>
          <a:cs typeface="Arial" charset="0"/>
        </a:defRPr>
      </a:lvl5pPr>
      <a:lvl6pPr marL="457200" algn="l" defTabSz="1096963" rtl="0" fontAlgn="base">
        <a:lnSpc>
          <a:spcPct val="90000"/>
        </a:lnSpc>
        <a:spcBef>
          <a:spcPct val="0"/>
        </a:spcBef>
        <a:spcAft>
          <a:spcPct val="0"/>
        </a:spcAft>
        <a:defRPr sz="6000">
          <a:solidFill>
            <a:srgbClr val="E23828"/>
          </a:solidFill>
          <a:latin typeface="Segoe" pitchFamily="34" charset="0"/>
          <a:cs typeface="Arial" charset="0"/>
        </a:defRPr>
      </a:lvl6pPr>
      <a:lvl7pPr marL="914400" algn="l" defTabSz="1096963" rtl="0" fontAlgn="base">
        <a:lnSpc>
          <a:spcPct val="90000"/>
        </a:lnSpc>
        <a:spcBef>
          <a:spcPct val="0"/>
        </a:spcBef>
        <a:spcAft>
          <a:spcPct val="0"/>
        </a:spcAft>
        <a:defRPr sz="6000">
          <a:solidFill>
            <a:srgbClr val="E23828"/>
          </a:solidFill>
          <a:latin typeface="Segoe" pitchFamily="34" charset="0"/>
          <a:cs typeface="Arial" charset="0"/>
        </a:defRPr>
      </a:lvl7pPr>
      <a:lvl8pPr marL="1371600" algn="l" defTabSz="1096963" rtl="0" fontAlgn="base">
        <a:lnSpc>
          <a:spcPct val="90000"/>
        </a:lnSpc>
        <a:spcBef>
          <a:spcPct val="0"/>
        </a:spcBef>
        <a:spcAft>
          <a:spcPct val="0"/>
        </a:spcAft>
        <a:defRPr sz="6000">
          <a:solidFill>
            <a:srgbClr val="E23828"/>
          </a:solidFill>
          <a:latin typeface="Segoe" pitchFamily="34" charset="0"/>
          <a:cs typeface="Arial" charset="0"/>
        </a:defRPr>
      </a:lvl8pPr>
      <a:lvl9pPr marL="1828800" algn="l" defTabSz="1096963" rtl="0" fontAlgn="base">
        <a:lnSpc>
          <a:spcPct val="90000"/>
        </a:lnSpc>
        <a:spcBef>
          <a:spcPct val="0"/>
        </a:spcBef>
        <a:spcAft>
          <a:spcPct val="0"/>
        </a:spcAft>
        <a:defRPr sz="6000">
          <a:solidFill>
            <a:srgbClr val="E23828"/>
          </a:solidFill>
          <a:latin typeface="Segoe" pitchFamily="34" charset="0"/>
          <a:cs typeface="Arial" charset="0"/>
        </a:defRPr>
      </a:lvl9pPr>
    </p:titleStyle>
    <p:bodyStyle>
      <a:lvl1pPr marL="461963" indent="-461963" algn="l" defTabSz="1096963" rtl="0" fontAlgn="base">
        <a:lnSpc>
          <a:spcPct val="90000"/>
        </a:lnSpc>
        <a:spcBef>
          <a:spcPct val="20000"/>
        </a:spcBef>
        <a:spcAft>
          <a:spcPct val="0"/>
        </a:spcAft>
        <a:buSzPct val="100000"/>
        <a:buFont typeface="Arial" charset="0"/>
        <a:buChar char="•"/>
        <a:defRPr sz="4000" kern="1200">
          <a:solidFill>
            <a:schemeClr val="bg1"/>
          </a:solidFill>
          <a:latin typeface="+mn-lt"/>
          <a:ea typeface="+mn-ea"/>
          <a:cs typeface="+mn-cs"/>
        </a:defRPr>
      </a:lvl1pPr>
      <a:lvl2pPr marL="887413" indent="-434975" algn="l" defTabSz="1096963" rtl="0" fontAlgn="base">
        <a:lnSpc>
          <a:spcPct val="90000"/>
        </a:lnSpc>
        <a:spcBef>
          <a:spcPct val="20000"/>
        </a:spcBef>
        <a:spcAft>
          <a:spcPct val="0"/>
        </a:spcAft>
        <a:buSzPct val="100000"/>
        <a:buFont typeface="Arial" charset="0"/>
        <a:buChar char="•"/>
        <a:defRPr sz="3600" kern="1200">
          <a:solidFill>
            <a:schemeClr val="bg1"/>
          </a:solidFill>
          <a:latin typeface="+mn-lt"/>
          <a:ea typeface="+mn-ea"/>
          <a:cs typeface="+mn-cs"/>
        </a:defRPr>
      </a:lvl2pPr>
      <a:lvl3pPr marL="1322388" indent="-417513" algn="l" defTabSz="1096963" rtl="0" fontAlgn="base">
        <a:lnSpc>
          <a:spcPct val="90000"/>
        </a:lnSpc>
        <a:spcBef>
          <a:spcPct val="20000"/>
        </a:spcBef>
        <a:spcAft>
          <a:spcPct val="0"/>
        </a:spcAft>
        <a:buSzPct val="100000"/>
        <a:buFont typeface="Arial" charset="0"/>
        <a:buChar char="•"/>
        <a:defRPr sz="3200" kern="1200">
          <a:solidFill>
            <a:schemeClr val="bg1"/>
          </a:solidFill>
          <a:latin typeface="+mn-lt"/>
          <a:ea typeface="+mn-ea"/>
          <a:cs typeface="+mn-cs"/>
        </a:defRPr>
      </a:lvl3pPr>
      <a:lvl4pPr marL="1704975" indent="-382588" algn="l" defTabSz="1096963" rtl="0" fontAlgn="base">
        <a:lnSpc>
          <a:spcPct val="90000"/>
        </a:lnSpc>
        <a:spcBef>
          <a:spcPct val="20000"/>
        </a:spcBef>
        <a:spcAft>
          <a:spcPct val="0"/>
        </a:spcAft>
        <a:buSzPct val="100000"/>
        <a:buFont typeface="Arial" charset="0"/>
        <a:buChar char="•"/>
        <a:defRPr sz="2800" kern="1200">
          <a:solidFill>
            <a:schemeClr val="bg1"/>
          </a:solidFill>
          <a:latin typeface="+mn-lt"/>
          <a:ea typeface="+mn-ea"/>
          <a:cs typeface="+mn-cs"/>
        </a:defRPr>
      </a:lvl4pPr>
      <a:lvl5pPr marL="2112963" indent="-382588" algn="l" defTabSz="1096963" rtl="0" fontAlgn="base">
        <a:lnSpc>
          <a:spcPct val="90000"/>
        </a:lnSpc>
        <a:spcBef>
          <a:spcPct val="20000"/>
        </a:spcBef>
        <a:spcAft>
          <a:spcPct val="0"/>
        </a:spcAft>
        <a:buSzPct val="100000"/>
        <a:buFont typeface="Arial" charset="0"/>
        <a:buChar char="•"/>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oleObject" Target="../embeddings/Microsoft_Office_Excel_97-2003-werkblad2.xls"/><Relationship Id="rId4" Type="http://schemas.openxmlformats.org/officeDocument/2006/relationships/oleObject" Target="../embeddings/Microsoft_Office_Excel_97-2003-werkblad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openxmlformats.org/officeDocument/2006/relationships/hyperlink" Target="http://www.microsoft.com/whdc/system/pnppwr/powermgmt/VistaEnergyConserv.mspx" TargetMode="External"/><Relationship Id="rId3" Type="http://schemas.openxmlformats.org/officeDocument/2006/relationships/hyperlink" Target="http://download.microsoft.com/download/a/f/d/afdfd50d-6eb9-425e-84e1-b4085a80e34e/SVR-T327_WH07.pptx" TargetMode="External"/><Relationship Id="rId7" Type="http://schemas.openxmlformats.org/officeDocument/2006/relationships/hyperlink" Target="http://www.microsoft.com/whdc/system/pnppwr/powermgmt/Optimize_Power.msp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microsoft.com/whdc/system/pnppwr/powermgmt/PMpolicy_Vista.mspx" TargetMode="External"/><Relationship Id="rId5" Type="http://schemas.openxmlformats.org/officeDocument/2006/relationships/hyperlink" Target="http://www.microsoft.com/whdc/system/pnppwr/powermgmt/w2k3_ProcPower.mspx" TargetMode="External"/><Relationship Id="rId4" Type="http://schemas.openxmlformats.org/officeDocument/2006/relationships/hyperlink" Target="http://www.microsoft.com/whdc/system/pnppwr/powermgmt/ProcPowerMgmt.m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harepoint/sites/greendatacenter/default.aspx"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online.barrons.com/article/SB118420428429964109.html?mod=9_0002_b_this_weeks_magazine_hom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www.energystar.gov/index.cfm?c=home.inde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3064" y="3747630"/>
            <a:ext cx="6989736" cy="1330325"/>
          </a:xfrm>
        </p:spPr>
        <p:txBody>
          <a:bodyPr/>
          <a:lstStyle/>
          <a:p>
            <a:pPr fontAlgn="auto">
              <a:spcAft>
                <a:spcPts val="0"/>
              </a:spcAft>
              <a:defRPr/>
            </a:pPr>
            <a:r>
              <a:rPr smtClean="0"/>
              <a:t>Windows Server 2008 and the Green Datacenter</a:t>
            </a:r>
            <a:endParaRPr/>
          </a:p>
        </p:txBody>
      </p:sp>
      <p:sp>
        <p:nvSpPr>
          <p:cNvPr id="7" name="Subtitle 6"/>
          <p:cNvSpPr>
            <a:spLocks noGrp="1"/>
          </p:cNvSpPr>
          <p:nvPr>
            <p:ph type="subTitle" idx="1"/>
          </p:nvPr>
        </p:nvSpPr>
        <p:spPr>
          <a:xfrm>
            <a:off x="4321175" y="5600700"/>
            <a:ext cx="6175375" cy="1038225"/>
          </a:xfrm>
        </p:spPr>
        <p:txBody>
          <a:bodyPr rtlCol="0"/>
          <a:lstStyle/>
          <a:p>
            <a:pPr fontAlgn="auto">
              <a:spcAft>
                <a:spcPts val="0"/>
              </a:spcAft>
              <a:defRPr/>
            </a:pPr>
            <a:r>
              <a:rPr smtClean="0"/>
              <a:t>Ward Ralston</a:t>
            </a:r>
          </a:p>
          <a:p>
            <a:pPr fontAlgn="auto">
              <a:spcAft>
                <a:spcPts val="0"/>
              </a:spcAft>
              <a:defRPr/>
            </a:pPr>
            <a:r>
              <a:rPr smtClean="0"/>
              <a:t>Senior Technical Product Manager</a:t>
            </a:r>
          </a:p>
          <a:p>
            <a:pPr fontAlgn="auto">
              <a:spcAft>
                <a:spcPts val="0"/>
              </a:spcAft>
              <a:defRPr/>
            </a:pPr>
            <a:r>
              <a:rPr smtClean="0"/>
              <a:t>Microsoft Corporation</a:t>
            </a:r>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41" name="Rectangle 5"/>
          <p:cNvSpPr>
            <a:spLocks noGrp="1" noChangeArrowheads="1"/>
          </p:cNvSpPr>
          <p:nvPr>
            <p:ph type="title"/>
          </p:nvPr>
        </p:nvSpPr>
        <p:spPr>
          <a:xfrm>
            <a:off x="459106" y="274321"/>
            <a:ext cx="10056494" cy="1429314"/>
          </a:xfrm>
        </p:spPr>
        <p:txBody>
          <a:bodyPr/>
          <a:lstStyle/>
          <a:p>
            <a:pPr eaLnBrk="1" hangingPunct="1">
              <a:defRPr/>
            </a:pPr>
            <a:r>
              <a:rPr smtClean="0">
                <a:solidFill>
                  <a:srgbClr val="E23828"/>
                </a:solidFill>
              </a:rPr>
              <a:t>Processor Power Management</a:t>
            </a:r>
            <a:r>
              <a:rPr lang="en-US" dirty="0" smtClean="0"/>
              <a:t/>
            </a:r>
            <a:br>
              <a:rPr lang="en-US" dirty="0" smtClean="0"/>
            </a:br>
            <a:r>
              <a:rPr sz="4300" i="1" spc="-180" smtClean="0">
                <a:solidFill>
                  <a:schemeClr val="accent1"/>
                </a:solidFill>
                <a:effectLst>
                  <a:outerShdw blurRad="50800" dist="38100" dir="2700000" algn="tl" rotWithShape="0">
                    <a:prstClr val="black">
                      <a:alpha val="40000"/>
                    </a:prstClr>
                  </a:outerShdw>
                </a:effectLst>
              </a:rPr>
              <a:t>Benefits</a:t>
            </a:r>
          </a:p>
        </p:txBody>
      </p:sp>
      <p:sp>
        <p:nvSpPr>
          <p:cNvPr id="1012742" name="Rectangle 6"/>
          <p:cNvSpPr>
            <a:spLocks noGrp="1" noChangeArrowheads="1"/>
          </p:cNvSpPr>
          <p:nvPr>
            <p:ph type="body" idx="1"/>
          </p:nvPr>
        </p:nvSpPr>
        <p:spPr>
          <a:xfrm>
            <a:off x="457200" y="1920240"/>
            <a:ext cx="8869680" cy="5892163"/>
          </a:xfrm>
        </p:spPr>
        <p:txBody>
          <a:bodyPr>
            <a:noAutofit/>
          </a:bodyPr>
          <a:lstStyle/>
          <a:p>
            <a:pPr>
              <a:lnSpc>
                <a:spcPct val="110000"/>
              </a:lnSpc>
              <a:spcBef>
                <a:spcPct val="20000"/>
              </a:spcBef>
              <a:buFont typeface="Arial" pitchFamily="34" charset="0"/>
              <a:buChar char="•"/>
              <a:defRPr/>
            </a:pPr>
            <a:r>
              <a:rPr lang="en-US" sz="2000" dirty="0" smtClean="0"/>
              <a:t>Mature, reliable technology</a:t>
            </a:r>
          </a:p>
          <a:p>
            <a:pPr lvl="1">
              <a:lnSpc>
                <a:spcPct val="110000"/>
              </a:lnSpc>
              <a:spcBef>
                <a:spcPct val="20000"/>
              </a:spcBef>
              <a:buFont typeface="Arial" pitchFamily="34" charset="0"/>
              <a:buChar char="•"/>
              <a:defRPr/>
            </a:pPr>
            <a:r>
              <a:rPr lang="en-US" sz="2000" dirty="0" smtClean="0"/>
              <a:t>Significant deployments in mobile, desktop systems</a:t>
            </a:r>
          </a:p>
          <a:p>
            <a:pPr lvl="1">
              <a:lnSpc>
                <a:spcPct val="110000"/>
              </a:lnSpc>
              <a:spcBef>
                <a:spcPct val="20000"/>
              </a:spcBef>
              <a:buFont typeface="Arial" pitchFamily="34" charset="0"/>
              <a:buChar char="•"/>
              <a:defRPr/>
            </a:pPr>
            <a:r>
              <a:rPr lang="en-US" sz="2000" dirty="0" smtClean="0"/>
              <a:t>Capable server processors are prevalent in the market today</a:t>
            </a:r>
          </a:p>
          <a:p>
            <a:pPr>
              <a:lnSpc>
                <a:spcPct val="110000"/>
              </a:lnSpc>
              <a:spcBef>
                <a:spcPct val="20000"/>
              </a:spcBef>
              <a:buFont typeface="Arial" pitchFamily="34" charset="0"/>
              <a:buChar char="•"/>
              <a:defRPr/>
            </a:pPr>
            <a:r>
              <a:rPr lang="en-US" sz="2000" dirty="0" smtClean="0"/>
              <a:t>Offers considerable power savings with negligible impact to performance, responsiveness</a:t>
            </a:r>
          </a:p>
          <a:p>
            <a:pPr>
              <a:lnSpc>
                <a:spcPct val="110000"/>
              </a:lnSpc>
              <a:spcBef>
                <a:spcPct val="20000"/>
              </a:spcBef>
              <a:buFont typeface="Arial" pitchFamily="34" charset="0"/>
              <a:buChar char="•"/>
              <a:defRPr/>
            </a:pPr>
            <a:r>
              <a:rPr lang="en-US" sz="2000" dirty="0" smtClean="0"/>
              <a:t>Balances power savings with CPU utilization</a:t>
            </a:r>
          </a:p>
          <a:p>
            <a:pPr lvl="1">
              <a:lnSpc>
                <a:spcPct val="110000"/>
              </a:lnSpc>
              <a:spcBef>
                <a:spcPct val="20000"/>
              </a:spcBef>
              <a:buFont typeface="Arial" pitchFamily="34" charset="0"/>
              <a:buChar char="•"/>
              <a:defRPr/>
            </a:pPr>
            <a:r>
              <a:rPr lang="en-US" sz="2000" dirty="0" smtClean="0"/>
              <a:t>Throttles frequency and voltage to CPU</a:t>
            </a:r>
          </a:p>
          <a:p>
            <a:pPr lvl="1">
              <a:lnSpc>
                <a:spcPct val="110000"/>
              </a:lnSpc>
              <a:spcBef>
                <a:spcPct val="20000"/>
              </a:spcBef>
              <a:buFont typeface="Arial" pitchFamily="34" charset="0"/>
              <a:buChar char="•"/>
              <a:defRPr/>
            </a:pPr>
            <a:r>
              <a:rPr lang="en-US" sz="2000" dirty="0" smtClean="0"/>
              <a:t>Scale performance state based on workload</a:t>
            </a:r>
          </a:p>
          <a:p>
            <a:pPr lvl="1">
              <a:lnSpc>
                <a:spcPct val="110000"/>
              </a:lnSpc>
              <a:spcBef>
                <a:spcPct val="20000"/>
              </a:spcBef>
              <a:buFont typeface="Arial" pitchFamily="34" charset="0"/>
              <a:buChar char="•"/>
              <a:defRPr/>
            </a:pPr>
            <a:r>
              <a:rPr lang="en-US" sz="2000" dirty="0" smtClean="0"/>
              <a:t>Enter processor sleep states when idle (no thread ready to run)</a:t>
            </a:r>
          </a:p>
          <a:p>
            <a:pPr>
              <a:lnSpc>
                <a:spcPct val="110000"/>
              </a:lnSpc>
              <a:spcBef>
                <a:spcPct val="20000"/>
              </a:spcBef>
              <a:buFont typeface="Arial" pitchFamily="34" charset="0"/>
              <a:buChar char="•"/>
              <a:defRPr/>
            </a:pPr>
            <a:r>
              <a:rPr lang="en-US" sz="2000" dirty="0" smtClean="0"/>
              <a:t>No user intervention required</a:t>
            </a:r>
          </a:p>
          <a:p>
            <a:pPr lvl="1">
              <a:lnSpc>
                <a:spcPct val="110000"/>
              </a:lnSpc>
              <a:spcBef>
                <a:spcPct val="20000"/>
              </a:spcBef>
              <a:buFont typeface="Arial" pitchFamily="34" charset="0"/>
              <a:buChar char="•"/>
              <a:defRPr/>
            </a:pPr>
            <a:r>
              <a:rPr lang="en-US" sz="2000" dirty="0" smtClean="0"/>
              <a:t>Managed by the operating system</a:t>
            </a:r>
          </a:p>
          <a:p>
            <a:pPr lvl="1">
              <a:lnSpc>
                <a:spcPct val="110000"/>
              </a:lnSpc>
              <a:spcBef>
                <a:spcPct val="20000"/>
              </a:spcBef>
              <a:buFont typeface="Arial" pitchFamily="34" charset="0"/>
              <a:buChar char="•"/>
              <a:defRPr/>
            </a:pPr>
            <a:r>
              <a:rPr lang="en-US" sz="2000" dirty="0" smtClean="0"/>
              <a:t>Manageable with Group Policy</a:t>
            </a:r>
          </a:p>
          <a:p>
            <a:pPr>
              <a:lnSpc>
                <a:spcPct val="110000"/>
              </a:lnSpc>
              <a:spcBef>
                <a:spcPct val="20000"/>
              </a:spcBef>
              <a:buFont typeface="Arial" pitchFamily="34" charset="0"/>
              <a:buChar char="•"/>
              <a:defRPr/>
            </a:pPr>
            <a:r>
              <a:rPr lang="en-US" sz="2000" dirty="0" smtClean="0"/>
              <a:t>Fully supported by Windows</a:t>
            </a:r>
          </a:p>
          <a:p>
            <a:pPr lvl="1">
              <a:lnSpc>
                <a:spcPct val="110000"/>
              </a:lnSpc>
              <a:spcBef>
                <a:spcPct val="20000"/>
              </a:spcBef>
              <a:buFont typeface="Arial" pitchFamily="34" charset="0"/>
              <a:buChar char="•"/>
              <a:defRPr/>
            </a:pPr>
            <a:r>
              <a:rPr lang="en-US" sz="2000" dirty="0" smtClean="0"/>
              <a:t>Windows Server 2003 – not on by default </a:t>
            </a:r>
          </a:p>
          <a:p>
            <a:pPr lvl="1">
              <a:lnSpc>
                <a:spcPct val="110000"/>
              </a:lnSpc>
              <a:spcBef>
                <a:spcPct val="20000"/>
              </a:spcBef>
              <a:buFont typeface="Arial" pitchFamily="34" charset="0"/>
              <a:buChar char="•"/>
              <a:defRPr/>
            </a:pPr>
            <a:r>
              <a:rPr lang="en-US" sz="2000" dirty="0" smtClean="0"/>
              <a:t>Windows Server 2008</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rgbClr val="FF0000"/>
                </a:solidFill>
              </a:rPr>
              <a:t>Virtulization</a:t>
            </a:r>
            <a:endParaRPr lang="en-US" dirty="0">
              <a:solidFill>
                <a:srgbClr val="FF0000"/>
              </a:solidFill>
            </a:endParaRPr>
          </a:p>
        </p:txBody>
      </p:sp>
      <p:sp>
        <p:nvSpPr>
          <p:cNvPr id="3" name="Text Placeholder 2"/>
          <p:cNvSpPr>
            <a:spLocks noGrp="1"/>
          </p:cNvSpPr>
          <p:nvPr>
            <p:ph type="body" idx="1"/>
          </p:nvPr>
        </p:nvSpPr>
        <p:spPr>
          <a:xfrm>
            <a:off x="459106" y="1697357"/>
            <a:ext cx="10056494" cy="4955203"/>
          </a:xfrm>
        </p:spPr>
        <p:txBody>
          <a:bodyPr/>
          <a:lstStyle/>
          <a:p>
            <a:r>
              <a:rPr lang="en-US" dirty="0" smtClean="0"/>
              <a:t>Add a VS Slide Ward</a:t>
            </a:r>
          </a:p>
          <a:p>
            <a:endParaRPr lang="en-US" dirty="0" smtClean="0"/>
          </a:p>
          <a:p>
            <a:r>
              <a:rPr lang="en-US" dirty="0" smtClean="0"/>
              <a:t>Addresses </a:t>
            </a:r>
            <a:r>
              <a:rPr lang="en-US" smtClean="0"/>
              <a:t>Server Sprawl</a:t>
            </a:r>
            <a:endParaRPr lang="en-US" dirty="0" smtClean="0"/>
          </a:p>
          <a:p>
            <a:r>
              <a:rPr lang="en-US" dirty="0" smtClean="0"/>
              <a:t>Typical consolidation is 8:1</a:t>
            </a:r>
          </a:p>
          <a:p>
            <a:r>
              <a:rPr lang="en-US" dirty="0" smtClean="0"/>
              <a:t>MS Seeing 5:1 </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4"/>
          <p:cNvSpPr>
            <a:spLocks noGrp="1"/>
          </p:cNvSpPr>
          <p:nvPr>
            <p:ph type="sldNum" sz="quarter" idx="4294967295"/>
          </p:nvPr>
        </p:nvSpPr>
        <p:spPr>
          <a:xfrm>
            <a:off x="10458451" y="7985760"/>
            <a:ext cx="499110" cy="365760"/>
          </a:xfrm>
          <a:prstGeom prst="rect">
            <a:avLst/>
          </a:prstGeom>
          <a:noFill/>
        </p:spPr>
        <p:txBody>
          <a:bodyPr lIns="109728" tIns="54864" rIns="109728" bIns="54864"/>
          <a:lstStyle/>
          <a:p>
            <a:fld id="{C4DFFECE-72D9-41F1-B6BE-7B78D4F17953}" type="slidenum">
              <a:rPr lang="en-US" smtClean="0"/>
              <a:pPr/>
              <a:t>12</a:t>
            </a:fld>
            <a:endParaRPr lang="en-US" smtClean="0"/>
          </a:p>
        </p:txBody>
      </p:sp>
      <p:sp>
        <p:nvSpPr>
          <p:cNvPr id="1029" name="AutoShape 2"/>
          <p:cNvSpPr>
            <a:spLocks noChangeArrowheads="1"/>
          </p:cNvSpPr>
          <p:nvPr/>
        </p:nvSpPr>
        <p:spPr bwMode="auto">
          <a:xfrm>
            <a:off x="3891916" y="990600"/>
            <a:ext cx="3657600" cy="2638426"/>
          </a:xfrm>
          <a:prstGeom prst="roundRect">
            <a:avLst>
              <a:gd name="adj" fmla="val 5287"/>
            </a:avLst>
          </a:prstGeom>
          <a:solidFill>
            <a:srgbClr val="C0C0C0">
              <a:alpha val="76077"/>
            </a:srgbClr>
          </a:solidFill>
          <a:ln w="22225" algn="ctr">
            <a:noFill/>
            <a:round/>
            <a:headEnd/>
            <a:tailEnd/>
          </a:ln>
        </p:spPr>
        <p:txBody>
          <a:bodyPr wrap="none" lIns="109728" tIns="54864" rIns="109728" bIns="54864" anchor="ctr"/>
          <a:lstStyle/>
          <a:p>
            <a:endParaRPr lang="en-US"/>
          </a:p>
        </p:txBody>
      </p:sp>
      <p:sp>
        <p:nvSpPr>
          <p:cNvPr id="1030" name="AutoShape 3"/>
          <p:cNvSpPr>
            <a:spLocks noChangeArrowheads="1"/>
          </p:cNvSpPr>
          <p:nvPr/>
        </p:nvSpPr>
        <p:spPr bwMode="auto">
          <a:xfrm>
            <a:off x="142876" y="990600"/>
            <a:ext cx="3657600" cy="2638426"/>
          </a:xfrm>
          <a:prstGeom prst="roundRect">
            <a:avLst>
              <a:gd name="adj" fmla="val 5287"/>
            </a:avLst>
          </a:prstGeom>
          <a:solidFill>
            <a:schemeClr val="bg2">
              <a:alpha val="41960"/>
            </a:schemeClr>
          </a:solidFill>
          <a:ln w="22225" algn="ctr">
            <a:noFill/>
            <a:round/>
            <a:headEnd/>
            <a:tailEnd/>
          </a:ln>
        </p:spPr>
        <p:txBody>
          <a:bodyPr wrap="none" lIns="109728" tIns="54864" rIns="109728" bIns="54864" anchor="ctr"/>
          <a:lstStyle/>
          <a:p>
            <a:endParaRPr lang="en-US"/>
          </a:p>
        </p:txBody>
      </p:sp>
      <p:sp>
        <p:nvSpPr>
          <p:cNvPr id="2534405" name="AutoShape 5"/>
          <p:cNvSpPr>
            <a:spLocks noChangeArrowheads="1"/>
          </p:cNvSpPr>
          <p:nvPr/>
        </p:nvSpPr>
        <p:spPr bwMode="auto">
          <a:xfrm>
            <a:off x="3891916" y="1842136"/>
            <a:ext cx="3657600" cy="4617720"/>
          </a:xfrm>
          <a:prstGeom prst="roundRect">
            <a:avLst>
              <a:gd name="adj" fmla="val 3750"/>
            </a:avLst>
          </a:prstGeom>
          <a:solidFill>
            <a:schemeClr val="bg2">
              <a:lumMod val="20000"/>
              <a:lumOff val="80000"/>
            </a:schemeClr>
          </a:solidFill>
          <a:ln w="22225" algn="ctr">
            <a:solidFill>
              <a:srgbClr val="292929"/>
            </a:solidFill>
            <a:round/>
            <a:headEnd/>
            <a:tailEnd/>
          </a:ln>
          <a:effectLst/>
        </p:spPr>
        <p:txBody>
          <a:bodyPr wrap="none" lIns="109728" tIns="54864" rIns="109728" bIns="54864" anchor="ctr"/>
          <a:lstStyle/>
          <a:p>
            <a:pPr>
              <a:defRPr/>
            </a:pPr>
            <a:endParaRPr lang="en-US" dirty="0"/>
          </a:p>
        </p:txBody>
      </p:sp>
      <p:sp>
        <p:nvSpPr>
          <p:cNvPr id="2534406" name="AutoShape 6"/>
          <p:cNvSpPr>
            <a:spLocks noChangeArrowheads="1"/>
          </p:cNvSpPr>
          <p:nvPr/>
        </p:nvSpPr>
        <p:spPr bwMode="auto">
          <a:xfrm>
            <a:off x="142876" y="1842136"/>
            <a:ext cx="3657600" cy="4617720"/>
          </a:xfrm>
          <a:prstGeom prst="roundRect">
            <a:avLst>
              <a:gd name="adj" fmla="val 3333"/>
            </a:avLst>
          </a:prstGeom>
          <a:solidFill>
            <a:schemeClr val="bg2">
              <a:lumMod val="20000"/>
              <a:lumOff val="80000"/>
            </a:schemeClr>
          </a:solidFill>
          <a:ln w="22225" algn="ctr">
            <a:solidFill>
              <a:srgbClr val="292929"/>
            </a:solidFill>
            <a:round/>
            <a:headEnd/>
            <a:tailEnd/>
          </a:ln>
          <a:effectLst/>
        </p:spPr>
        <p:txBody>
          <a:bodyPr wrap="none" lIns="109728" tIns="54864" rIns="109728" bIns="54864" anchor="ctr"/>
          <a:lstStyle/>
          <a:p>
            <a:pPr>
              <a:defRPr/>
            </a:pPr>
            <a:endParaRPr lang="en-US" dirty="0"/>
          </a:p>
        </p:txBody>
      </p:sp>
      <p:sp>
        <p:nvSpPr>
          <p:cNvPr id="2534409" name="AutoShape 9"/>
          <p:cNvSpPr>
            <a:spLocks noChangeArrowheads="1"/>
          </p:cNvSpPr>
          <p:nvPr/>
        </p:nvSpPr>
        <p:spPr bwMode="auto">
          <a:xfrm>
            <a:off x="3891916" y="990600"/>
            <a:ext cx="3659504" cy="967740"/>
          </a:xfrm>
          <a:prstGeom prst="roundRect">
            <a:avLst>
              <a:gd name="adj" fmla="val 13778"/>
            </a:avLst>
          </a:prstGeom>
          <a:noFill/>
          <a:ln w="22225" algn="ctr">
            <a:noFill/>
            <a:round/>
            <a:headEnd type="none" w="sm" len="sm"/>
            <a:tailEnd type="none" w="sm" len="sm"/>
          </a:ln>
          <a:effectLst>
            <a:outerShdw dist="35921" dir="2700000" algn="ctr" rotWithShape="0">
              <a:schemeClr val="tx1"/>
            </a:outerShdw>
          </a:effectLst>
        </p:spPr>
        <p:txBody>
          <a:bodyPr lIns="0" tIns="54840" rIns="0" bIns="54840" anchor="ctr"/>
          <a:lstStyle/>
          <a:p>
            <a:pPr eaLnBrk="1" hangingPunct="1">
              <a:lnSpc>
                <a:spcPct val="85000"/>
              </a:lnSpc>
              <a:spcBef>
                <a:spcPct val="55000"/>
              </a:spcBef>
              <a:buClr>
                <a:schemeClr val="tx2"/>
              </a:buClr>
              <a:buFont typeface="Wingdings" pitchFamily="2" charset="2"/>
              <a:buNone/>
              <a:defRPr/>
            </a:pPr>
            <a:r>
              <a:rPr kumimoji="1" lang="en-US" sz="3400" b="1" dirty="0">
                <a:solidFill>
                  <a:schemeClr val="bg1"/>
                </a:solidFill>
                <a:latin typeface="Arial" pitchFamily="34" charset="0"/>
              </a:rPr>
              <a:t>Performance</a:t>
            </a:r>
          </a:p>
          <a:p>
            <a:pPr eaLnBrk="1" hangingPunct="1">
              <a:lnSpc>
                <a:spcPct val="85000"/>
              </a:lnSpc>
              <a:spcBef>
                <a:spcPct val="55000"/>
              </a:spcBef>
              <a:buClr>
                <a:schemeClr val="tx2"/>
              </a:buClr>
              <a:buFont typeface="Wingdings" pitchFamily="2" charset="2"/>
              <a:buNone/>
              <a:defRPr/>
            </a:pPr>
            <a:endParaRPr kumimoji="1" lang="en-US" sz="1700" b="1" dirty="0">
              <a:solidFill>
                <a:schemeClr val="bg1"/>
              </a:solidFill>
              <a:latin typeface="Arial" pitchFamily="34" charset="0"/>
            </a:endParaRPr>
          </a:p>
        </p:txBody>
      </p:sp>
      <p:graphicFrame>
        <p:nvGraphicFramePr>
          <p:cNvPr id="1026" name="Object 10"/>
          <p:cNvGraphicFramePr>
            <a:graphicFrameLocks noChangeAspect="1"/>
          </p:cNvGraphicFramePr>
          <p:nvPr/>
        </p:nvGraphicFramePr>
        <p:xfrm>
          <a:off x="245746" y="1249680"/>
          <a:ext cx="3459480" cy="4846320"/>
        </p:xfrm>
        <a:graphic>
          <a:graphicData uri="http://schemas.openxmlformats.org/presentationml/2006/ole">
            <p:oleObj spid="_x0000_s1026" name="Chart" r:id="rId4" imgW="3784600" imgH="4864100" progId="MSGraph.Chart.8">
              <p:embed followColorScheme="full"/>
            </p:oleObj>
          </a:graphicData>
        </a:graphic>
      </p:graphicFrame>
      <p:sp>
        <p:nvSpPr>
          <p:cNvPr id="2534411" name="AutoShape 11"/>
          <p:cNvSpPr>
            <a:spLocks noChangeArrowheads="1"/>
          </p:cNvSpPr>
          <p:nvPr/>
        </p:nvSpPr>
        <p:spPr bwMode="auto">
          <a:xfrm>
            <a:off x="0" y="990600"/>
            <a:ext cx="3661410" cy="967740"/>
          </a:xfrm>
          <a:prstGeom prst="roundRect">
            <a:avLst>
              <a:gd name="adj" fmla="val 12204"/>
            </a:avLst>
          </a:prstGeom>
          <a:noFill/>
          <a:ln w="22225" algn="ctr">
            <a:noFill/>
            <a:round/>
            <a:headEnd type="none" w="sm" len="sm"/>
            <a:tailEnd type="none" w="sm" len="sm"/>
          </a:ln>
          <a:effectLst>
            <a:outerShdw dist="35921" dir="2700000" algn="ctr" rotWithShape="0">
              <a:schemeClr val="tx1"/>
            </a:outerShdw>
          </a:effectLst>
        </p:spPr>
        <p:txBody>
          <a:bodyPr lIns="0" tIns="54840" rIns="0" bIns="54840" anchor="ctr"/>
          <a:lstStyle/>
          <a:p>
            <a:pPr eaLnBrk="1" hangingPunct="1">
              <a:lnSpc>
                <a:spcPct val="85000"/>
              </a:lnSpc>
              <a:spcBef>
                <a:spcPct val="55000"/>
              </a:spcBef>
              <a:buClr>
                <a:schemeClr val="tx2"/>
              </a:buClr>
              <a:buFont typeface="Wingdings" pitchFamily="2" charset="2"/>
              <a:buNone/>
              <a:defRPr/>
            </a:pPr>
            <a:r>
              <a:rPr kumimoji="1" lang="en-US" sz="3400" b="1" dirty="0">
                <a:solidFill>
                  <a:schemeClr val="bg1"/>
                </a:solidFill>
                <a:latin typeface="Arial" pitchFamily="34" charset="0"/>
              </a:rPr>
              <a:t>System Power</a:t>
            </a:r>
            <a:endParaRPr kumimoji="1" lang="en-US" sz="2900" b="1" dirty="0">
              <a:solidFill>
                <a:schemeClr val="bg1"/>
              </a:solidFill>
              <a:latin typeface="Arial" pitchFamily="34" charset="0"/>
            </a:endParaRPr>
          </a:p>
          <a:p>
            <a:pPr eaLnBrk="1" hangingPunct="1">
              <a:lnSpc>
                <a:spcPct val="85000"/>
              </a:lnSpc>
              <a:spcBef>
                <a:spcPct val="55000"/>
              </a:spcBef>
              <a:buClr>
                <a:schemeClr val="tx2"/>
              </a:buClr>
              <a:buFont typeface="Wingdings" pitchFamily="2" charset="2"/>
              <a:buNone/>
              <a:defRPr/>
            </a:pPr>
            <a:endParaRPr kumimoji="1" lang="en-US" sz="1700" i="1" dirty="0">
              <a:solidFill>
                <a:schemeClr val="bg1"/>
              </a:solidFill>
              <a:latin typeface="Arial" pitchFamily="34" charset="0"/>
            </a:endParaRPr>
          </a:p>
        </p:txBody>
      </p:sp>
      <p:sp>
        <p:nvSpPr>
          <p:cNvPr id="2534412" name="Rectangle 12"/>
          <p:cNvSpPr>
            <a:spLocks noChangeArrowheads="1"/>
          </p:cNvSpPr>
          <p:nvPr/>
        </p:nvSpPr>
        <p:spPr bwMode="auto">
          <a:xfrm>
            <a:off x="2543176" y="6084570"/>
            <a:ext cx="1156334" cy="192406"/>
          </a:xfrm>
          <a:prstGeom prst="rect">
            <a:avLst/>
          </a:prstGeom>
          <a:noFill/>
          <a:ln w="50800" algn="ctr">
            <a:noFill/>
            <a:miter lim="800000"/>
            <a:headEnd/>
            <a:tailEnd/>
          </a:ln>
          <a:effectLst>
            <a:outerShdw dist="17961" dir="2700000" algn="ctr" rotWithShape="0">
              <a:schemeClr val="tx1"/>
            </a:outerShdw>
          </a:effectLst>
        </p:spPr>
        <p:txBody>
          <a:bodyPr lIns="0" tIns="0" rIns="0" bIns="0" anchor="ctr" anchorCtr="1"/>
          <a:lstStyle/>
          <a:p>
            <a:pPr eaLnBrk="1" hangingPunct="1">
              <a:lnSpc>
                <a:spcPct val="95000"/>
              </a:lnSpc>
              <a:spcBef>
                <a:spcPct val="20000"/>
              </a:spcBef>
              <a:buSzPct val="130000"/>
              <a:defRPr/>
            </a:pPr>
            <a:r>
              <a:rPr lang="en-US" sz="1200" b="1" dirty="0">
                <a:solidFill>
                  <a:schemeClr val="bg1"/>
                </a:solidFill>
              </a:rPr>
              <a:t>2.33 GHz</a:t>
            </a:r>
          </a:p>
        </p:txBody>
      </p:sp>
      <p:sp>
        <p:nvSpPr>
          <p:cNvPr id="2534413" name="Rectangle 13"/>
          <p:cNvSpPr>
            <a:spLocks noChangeArrowheads="1"/>
          </p:cNvSpPr>
          <p:nvPr/>
        </p:nvSpPr>
        <p:spPr bwMode="auto">
          <a:xfrm>
            <a:off x="1390650" y="6084570"/>
            <a:ext cx="1152526" cy="192406"/>
          </a:xfrm>
          <a:prstGeom prst="rect">
            <a:avLst/>
          </a:prstGeom>
          <a:noFill/>
          <a:ln w="50800" algn="ctr">
            <a:noFill/>
            <a:miter lim="800000"/>
            <a:headEnd/>
            <a:tailEnd/>
          </a:ln>
          <a:effectLst>
            <a:outerShdw dist="17961" dir="2700000" algn="ctr" rotWithShape="0">
              <a:schemeClr val="tx1"/>
            </a:outerShdw>
          </a:effectLst>
        </p:spPr>
        <p:txBody>
          <a:bodyPr lIns="0" tIns="0" rIns="0" bIns="0" anchor="ctr" anchorCtr="1"/>
          <a:lstStyle/>
          <a:p>
            <a:pPr eaLnBrk="1" hangingPunct="1">
              <a:lnSpc>
                <a:spcPct val="95000"/>
              </a:lnSpc>
              <a:spcBef>
                <a:spcPct val="20000"/>
              </a:spcBef>
              <a:buSzPct val="130000"/>
              <a:defRPr/>
            </a:pPr>
            <a:r>
              <a:rPr lang="en-US" sz="1200" b="1" dirty="0">
                <a:solidFill>
                  <a:schemeClr val="bg1"/>
                </a:solidFill>
              </a:rPr>
              <a:t>3.00 GHz</a:t>
            </a:r>
          </a:p>
        </p:txBody>
      </p:sp>
      <p:sp>
        <p:nvSpPr>
          <p:cNvPr id="2534414" name="Rectangle 14"/>
          <p:cNvSpPr>
            <a:spLocks noChangeArrowheads="1"/>
          </p:cNvSpPr>
          <p:nvPr/>
        </p:nvSpPr>
        <p:spPr bwMode="auto">
          <a:xfrm>
            <a:off x="234316" y="6084570"/>
            <a:ext cx="1156334" cy="192406"/>
          </a:xfrm>
          <a:prstGeom prst="rect">
            <a:avLst/>
          </a:prstGeom>
          <a:noFill/>
          <a:ln w="50800" algn="ctr">
            <a:noFill/>
            <a:miter lim="800000"/>
            <a:headEnd/>
            <a:tailEnd/>
          </a:ln>
          <a:effectLst>
            <a:outerShdw dist="17961" dir="2700000" algn="ctr" rotWithShape="0">
              <a:schemeClr val="tx1"/>
            </a:outerShdw>
          </a:effectLst>
        </p:spPr>
        <p:txBody>
          <a:bodyPr lIns="0" tIns="0" rIns="0" bIns="0" anchor="ctr" anchorCtr="1"/>
          <a:lstStyle/>
          <a:p>
            <a:pPr eaLnBrk="1" hangingPunct="1">
              <a:lnSpc>
                <a:spcPct val="95000"/>
              </a:lnSpc>
              <a:spcBef>
                <a:spcPct val="20000"/>
              </a:spcBef>
              <a:buSzPct val="130000"/>
              <a:defRPr/>
            </a:pPr>
            <a:r>
              <a:rPr lang="en-US" sz="1200" b="1" dirty="0">
                <a:solidFill>
                  <a:schemeClr val="bg1"/>
                </a:solidFill>
              </a:rPr>
              <a:t>3.60 GHz</a:t>
            </a:r>
          </a:p>
        </p:txBody>
      </p:sp>
      <p:sp>
        <p:nvSpPr>
          <p:cNvPr id="1038" name="Line 15"/>
          <p:cNvSpPr>
            <a:spLocks noChangeShapeType="1"/>
          </p:cNvSpPr>
          <p:nvPr/>
        </p:nvSpPr>
        <p:spPr bwMode="auto">
          <a:xfrm>
            <a:off x="97156" y="6084570"/>
            <a:ext cx="1156334" cy="0"/>
          </a:xfrm>
          <a:prstGeom prst="line">
            <a:avLst/>
          </a:prstGeom>
          <a:noFill/>
          <a:ln w="28575" cap="sq">
            <a:noFill/>
            <a:round/>
            <a:headEnd/>
            <a:tailEnd/>
          </a:ln>
        </p:spPr>
        <p:txBody>
          <a:bodyPr wrap="none" lIns="0" tIns="0" rIns="0" bIns="0" anchor="ctr" anchorCtr="1"/>
          <a:lstStyle/>
          <a:p>
            <a:endParaRPr lang="en-US"/>
          </a:p>
        </p:txBody>
      </p:sp>
      <p:sp>
        <p:nvSpPr>
          <p:cNvPr id="1039" name="Line 16"/>
          <p:cNvSpPr>
            <a:spLocks noChangeShapeType="1"/>
          </p:cNvSpPr>
          <p:nvPr/>
        </p:nvSpPr>
        <p:spPr bwMode="auto">
          <a:xfrm>
            <a:off x="97156" y="6276976"/>
            <a:ext cx="1156334" cy="0"/>
          </a:xfrm>
          <a:prstGeom prst="line">
            <a:avLst/>
          </a:prstGeom>
          <a:noFill/>
          <a:ln w="28575" cap="sq">
            <a:noFill/>
            <a:round/>
            <a:headEnd/>
            <a:tailEnd/>
          </a:ln>
        </p:spPr>
        <p:txBody>
          <a:bodyPr wrap="none" lIns="0" tIns="0" rIns="0" bIns="0" anchor="ctr" anchorCtr="1"/>
          <a:lstStyle/>
          <a:p>
            <a:endParaRPr lang="en-US"/>
          </a:p>
        </p:txBody>
      </p:sp>
      <p:sp>
        <p:nvSpPr>
          <p:cNvPr id="1040" name="Line 17"/>
          <p:cNvSpPr>
            <a:spLocks noChangeShapeType="1"/>
          </p:cNvSpPr>
          <p:nvPr/>
        </p:nvSpPr>
        <p:spPr bwMode="auto">
          <a:xfrm>
            <a:off x="1253490" y="6084570"/>
            <a:ext cx="1152526" cy="0"/>
          </a:xfrm>
          <a:prstGeom prst="line">
            <a:avLst/>
          </a:prstGeom>
          <a:noFill/>
          <a:ln w="28575" cap="sq">
            <a:noFill/>
            <a:round/>
            <a:headEnd/>
            <a:tailEnd/>
          </a:ln>
        </p:spPr>
        <p:txBody>
          <a:bodyPr wrap="none" lIns="0" tIns="0" rIns="0" bIns="0" anchor="ctr" anchorCtr="1"/>
          <a:lstStyle/>
          <a:p>
            <a:endParaRPr lang="en-US"/>
          </a:p>
        </p:txBody>
      </p:sp>
      <p:sp>
        <p:nvSpPr>
          <p:cNvPr id="1041" name="Line 18"/>
          <p:cNvSpPr>
            <a:spLocks noChangeShapeType="1"/>
          </p:cNvSpPr>
          <p:nvPr/>
        </p:nvSpPr>
        <p:spPr bwMode="auto">
          <a:xfrm>
            <a:off x="97156" y="6084570"/>
            <a:ext cx="0" cy="192406"/>
          </a:xfrm>
          <a:prstGeom prst="line">
            <a:avLst/>
          </a:prstGeom>
          <a:noFill/>
          <a:ln w="28575" cap="sq">
            <a:noFill/>
            <a:round/>
            <a:headEnd/>
            <a:tailEnd/>
          </a:ln>
        </p:spPr>
        <p:txBody>
          <a:bodyPr wrap="none" lIns="0" tIns="0" rIns="0" bIns="0" anchor="ctr" anchorCtr="1"/>
          <a:lstStyle/>
          <a:p>
            <a:endParaRPr lang="en-US"/>
          </a:p>
        </p:txBody>
      </p:sp>
      <p:sp>
        <p:nvSpPr>
          <p:cNvPr id="1042" name="Line 19"/>
          <p:cNvSpPr>
            <a:spLocks noChangeShapeType="1"/>
          </p:cNvSpPr>
          <p:nvPr/>
        </p:nvSpPr>
        <p:spPr bwMode="auto">
          <a:xfrm>
            <a:off x="2406016" y="6084570"/>
            <a:ext cx="1156334" cy="0"/>
          </a:xfrm>
          <a:prstGeom prst="line">
            <a:avLst/>
          </a:prstGeom>
          <a:noFill/>
          <a:ln w="28575" cap="sq">
            <a:noFill/>
            <a:round/>
            <a:headEnd/>
            <a:tailEnd/>
          </a:ln>
        </p:spPr>
        <p:txBody>
          <a:bodyPr wrap="none" lIns="0" tIns="0" rIns="0" bIns="0" anchor="ctr" anchorCtr="1"/>
          <a:lstStyle/>
          <a:p>
            <a:endParaRPr lang="en-US"/>
          </a:p>
        </p:txBody>
      </p:sp>
      <p:sp>
        <p:nvSpPr>
          <p:cNvPr id="1043" name="Line 20"/>
          <p:cNvSpPr>
            <a:spLocks noChangeShapeType="1"/>
          </p:cNvSpPr>
          <p:nvPr/>
        </p:nvSpPr>
        <p:spPr bwMode="auto">
          <a:xfrm>
            <a:off x="3562350" y="6084570"/>
            <a:ext cx="0" cy="192406"/>
          </a:xfrm>
          <a:prstGeom prst="line">
            <a:avLst/>
          </a:prstGeom>
          <a:noFill/>
          <a:ln w="28575" cap="sq">
            <a:noFill/>
            <a:round/>
            <a:headEnd/>
            <a:tailEnd/>
          </a:ln>
        </p:spPr>
        <p:txBody>
          <a:bodyPr wrap="none" lIns="0" tIns="0" rIns="0" bIns="0" anchor="ctr" anchorCtr="1"/>
          <a:lstStyle/>
          <a:p>
            <a:endParaRPr lang="en-US"/>
          </a:p>
        </p:txBody>
      </p:sp>
      <p:sp>
        <p:nvSpPr>
          <p:cNvPr id="1044" name="Line 21"/>
          <p:cNvSpPr>
            <a:spLocks noChangeShapeType="1"/>
          </p:cNvSpPr>
          <p:nvPr/>
        </p:nvSpPr>
        <p:spPr bwMode="auto">
          <a:xfrm>
            <a:off x="1253490" y="6276976"/>
            <a:ext cx="1152526" cy="0"/>
          </a:xfrm>
          <a:prstGeom prst="line">
            <a:avLst/>
          </a:prstGeom>
          <a:noFill/>
          <a:ln w="28575" cap="sq">
            <a:noFill/>
            <a:round/>
            <a:headEnd/>
            <a:tailEnd/>
          </a:ln>
        </p:spPr>
        <p:txBody>
          <a:bodyPr wrap="none" lIns="0" tIns="0" rIns="0" bIns="0" anchor="ctr" anchorCtr="1"/>
          <a:lstStyle/>
          <a:p>
            <a:endParaRPr lang="en-US"/>
          </a:p>
        </p:txBody>
      </p:sp>
      <p:sp>
        <p:nvSpPr>
          <p:cNvPr id="1045" name="Line 22"/>
          <p:cNvSpPr>
            <a:spLocks noChangeShapeType="1"/>
          </p:cNvSpPr>
          <p:nvPr/>
        </p:nvSpPr>
        <p:spPr bwMode="auto">
          <a:xfrm>
            <a:off x="2406016" y="6276976"/>
            <a:ext cx="1156334" cy="0"/>
          </a:xfrm>
          <a:prstGeom prst="line">
            <a:avLst/>
          </a:prstGeom>
          <a:noFill/>
          <a:ln w="28575" cap="sq">
            <a:noFill/>
            <a:round/>
            <a:headEnd/>
            <a:tailEnd/>
          </a:ln>
        </p:spPr>
        <p:txBody>
          <a:bodyPr wrap="none" lIns="0" tIns="0" rIns="0" bIns="0" anchor="ctr" anchorCtr="1"/>
          <a:lstStyle/>
          <a:p>
            <a:endParaRPr lang="en-US"/>
          </a:p>
        </p:txBody>
      </p:sp>
      <p:sp>
        <p:nvSpPr>
          <p:cNvPr id="2534423" name="Text Box 23"/>
          <p:cNvSpPr txBox="1">
            <a:spLocks noChangeArrowheads="1"/>
          </p:cNvSpPr>
          <p:nvPr/>
        </p:nvSpPr>
        <p:spPr bwMode="auto">
          <a:xfrm>
            <a:off x="247650" y="1872616"/>
            <a:ext cx="2196466" cy="329564"/>
          </a:xfrm>
          <a:prstGeom prst="rect">
            <a:avLst/>
          </a:prstGeom>
          <a:noFill/>
          <a:ln w="12700" algn="ctr">
            <a:noFill/>
            <a:miter lim="800000"/>
            <a:headEnd/>
            <a:tailEnd/>
          </a:ln>
          <a:effectLst/>
        </p:spPr>
        <p:txBody>
          <a:bodyPr lIns="109728" tIns="54864" rIns="109728" bIns="54864">
            <a:spAutoFit/>
          </a:bodyPr>
          <a:lstStyle/>
          <a:p>
            <a:pPr algn="l">
              <a:defRPr/>
            </a:pPr>
            <a:r>
              <a:rPr lang="en-US" sz="1400" b="1" dirty="0">
                <a:solidFill>
                  <a:schemeClr val="accent2"/>
                </a:solidFill>
                <a:latin typeface="+mn-lt"/>
              </a:rPr>
              <a:t>Lower is better</a:t>
            </a:r>
          </a:p>
        </p:txBody>
      </p:sp>
      <p:sp>
        <p:nvSpPr>
          <p:cNvPr id="2534424" name="Text Box 24"/>
          <p:cNvSpPr txBox="1">
            <a:spLocks noChangeArrowheads="1"/>
          </p:cNvSpPr>
          <p:nvPr/>
        </p:nvSpPr>
        <p:spPr bwMode="auto">
          <a:xfrm>
            <a:off x="3983356" y="1872616"/>
            <a:ext cx="3112770" cy="329564"/>
          </a:xfrm>
          <a:prstGeom prst="rect">
            <a:avLst/>
          </a:prstGeom>
          <a:noFill/>
          <a:ln w="12700" algn="ctr">
            <a:noFill/>
            <a:miter lim="800000"/>
            <a:headEnd/>
            <a:tailEnd/>
          </a:ln>
          <a:effectLst/>
        </p:spPr>
        <p:txBody>
          <a:bodyPr lIns="109728" tIns="54864" rIns="109728" bIns="54864">
            <a:spAutoFit/>
          </a:bodyPr>
          <a:lstStyle/>
          <a:p>
            <a:pPr algn="l">
              <a:defRPr/>
            </a:pPr>
            <a:r>
              <a:rPr lang="en-US" sz="1400" b="1" dirty="0">
                <a:solidFill>
                  <a:schemeClr val="accent2"/>
                </a:solidFill>
                <a:latin typeface="+mn-lt"/>
              </a:rPr>
              <a:t>Higher is better</a:t>
            </a:r>
          </a:p>
        </p:txBody>
      </p:sp>
      <p:sp>
        <p:nvSpPr>
          <p:cNvPr id="1048" name="Rectangle 25"/>
          <p:cNvSpPr>
            <a:spLocks noChangeArrowheads="1"/>
          </p:cNvSpPr>
          <p:nvPr/>
        </p:nvSpPr>
        <p:spPr bwMode="auto">
          <a:xfrm>
            <a:off x="127636" y="7362826"/>
            <a:ext cx="9239250" cy="492443"/>
          </a:xfrm>
          <a:prstGeom prst="rect">
            <a:avLst/>
          </a:prstGeom>
          <a:noFill/>
          <a:ln w="12700" algn="ctr">
            <a:noFill/>
            <a:miter lim="800000"/>
            <a:headEnd/>
            <a:tailEnd/>
          </a:ln>
        </p:spPr>
        <p:txBody>
          <a:bodyPr lIns="0" tIns="0" rIns="0" bIns="0">
            <a:spAutoFit/>
          </a:bodyPr>
          <a:lstStyle/>
          <a:p>
            <a:pPr defTabSz="1169670"/>
            <a:r>
              <a:rPr lang="en-US" sz="800" dirty="0">
                <a:solidFill>
                  <a:schemeClr val="bg1"/>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http://www.intel.com/performance/resources/limits.htm or call (U.S.) 1-800-628-8686 or 1-916-356-3104.</a:t>
            </a:r>
          </a:p>
        </p:txBody>
      </p:sp>
      <p:sp>
        <p:nvSpPr>
          <p:cNvPr id="1055" name="Rectangle 26"/>
          <p:cNvSpPr>
            <a:spLocks noChangeArrowheads="1"/>
          </p:cNvSpPr>
          <p:nvPr/>
        </p:nvSpPr>
        <p:spPr bwMode="auto">
          <a:xfrm>
            <a:off x="247651" y="2438400"/>
            <a:ext cx="3379470" cy="767716"/>
          </a:xfrm>
          <a:prstGeom prst="rect">
            <a:avLst/>
          </a:prstGeom>
          <a:noFill/>
          <a:ln w="9525">
            <a:noFill/>
            <a:miter lim="800000"/>
            <a:headEnd/>
            <a:tailEnd/>
          </a:ln>
        </p:spPr>
        <p:txBody>
          <a:bodyPr lIns="109728" tIns="54864" rIns="109728" bIns="54864">
            <a:spAutoFit/>
          </a:bodyPr>
          <a:lstStyle/>
          <a:p>
            <a:pPr algn="l">
              <a:buClr>
                <a:srgbClr val="FFFF00"/>
              </a:buClr>
              <a:buFont typeface="Wingdings" pitchFamily="2" charset="2"/>
              <a:buNone/>
              <a:defRPr/>
            </a:pPr>
            <a:r>
              <a:rPr lang="en-US" sz="1400" dirty="0">
                <a:latin typeface="+mn-lt"/>
              </a:rPr>
              <a:t>Data Source: Published or Intel measured results as of Oct 9, 2006 using SPECjbb2005* </a:t>
            </a:r>
          </a:p>
        </p:txBody>
      </p:sp>
      <p:sp>
        <p:nvSpPr>
          <p:cNvPr id="1050" name="Text Box 27"/>
          <p:cNvSpPr txBox="1">
            <a:spLocks noChangeArrowheads="1"/>
          </p:cNvSpPr>
          <p:nvPr/>
        </p:nvSpPr>
        <p:spPr bwMode="auto">
          <a:xfrm>
            <a:off x="7642861" y="1697356"/>
            <a:ext cx="3219450" cy="4850559"/>
          </a:xfrm>
          <a:prstGeom prst="rect">
            <a:avLst/>
          </a:prstGeom>
          <a:noFill/>
          <a:ln w="50800" algn="ctr">
            <a:noFill/>
            <a:miter lim="800000"/>
            <a:headEnd/>
            <a:tailEnd/>
          </a:ln>
        </p:spPr>
        <p:txBody>
          <a:bodyPr lIns="109728" tIns="54864" rIns="109728" bIns="54864">
            <a:spAutoFit/>
          </a:bodyPr>
          <a:lstStyle/>
          <a:p>
            <a:pPr marL="209550" indent="-209550">
              <a:buClr>
                <a:schemeClr val="tx2"/>
              </a:buClr>
              <a:buSzPct val="130000"/>
              <a:buFont typeface="Wingdings" pitchFamily="2" charset="2"/>
              <a:buChar char="§"/>
            </a:pPr>
            <a:r>
              <a:rPr lang="en-US" b="1" dirty="0">
                <a:solidFill>
                  <a:srgbClr val="1C1C1C"/>
                </a:solidFill>
              </a:rPr>
              <a:t>Intel</a:t>
            </a:r>
            <a:r>
              <a:rPr lang="en-US" b="1" baseline="30000" dirty="0">
                <a:solidFill>
                  <a:srgbClr val="1C1C1C"/>
                </a:solidFill>
              </a:rPr>
              <a:t>®</a:t>
            </a:r>
            <a:r>
              <a:rPr lang="en-US" b="1" dirty="0">
                <a:solidFill>
                  <a:srgbClr val="1C1C1C"/>
                </a:solidFill>
              </a:rPr>
              <a:t> Core™ </a:t>
            </a:r>
            <a:r>
              <a:rPr lang="en-US" b="1" dirty="0" err="1">
                <a:solidFill>
                  <a:srgbClr val="1C1C1C"/>
                </a:solidFill>
              </a:rPr>
              <a:t>Microarchitecture</a:t>
            </a:r>
            <a:endParaRPr lang="en-US" b="1" dirty="0">
              <a:solidFill>
                <a:srgbClr val="1C1C1C"/>
              </a:solidFill>
            </a:endParaRPr>
          </a:p>
          <a:p>
            <a:pPr marL="209550" indent="-209550">
              <a:buClr>
                <a:schemeClr val="tx2"/>
              </a:buClr>
              <a:buSzPct val="130000"/>
              <a:buFont typeface="Wingdings" pitchFamily="2" charset="2"/>
              <a:buChar char="§"/>
            </a:pPr>
            <a:endParaRPr lang="en-US" b="1" dirty="0">
              <a:solidFill>
                <a:srgbClr val="1C1C1C"/>
              </a:solidFill>
            </a:endParaRPr>
          </a:p>
          <a:p>
            <a:pPr marL="209550" indent="-209550">
              <a:buClr>
                <a:schemeClr val="tx2"/>
              </a:buClr>
              <a:buSzPct val="130000"/>
              <a:buFont typeface="Wingdings" pitchFamily="2" charset="2"/>
              <a:buChar char="§"/>
            </a:pPr>
            <a:r>
              <a:rPr lang="en-US" b="1" dirty="0">
                <a:solidFill>
                  <a:srgbClr val="1C1C1C"/>
                </a:solidFill>
              </a:rPr>
              <a:t>Exceptional </a:t>
            </a:r>
            <a:br>
              <a:rPr lang="en-US" b="1" dirty="0">
                <a:solidFill>
                  <a:srgbClr val="1C1C1C"/>
                </a:solidFill>
              </a:rPr>
            </a:br>
            <a:r>
              <a:rPr lang="en-US" b="1" dirty="0">
                <a:solidFill>
                  <a:srgbClr val="1C1C1C"/>
                </a:solidFill>
              </a:rPr>
              <a:t>Software </a:t>
            </a:r>
            <a:br>
              <a:rPr lang="en-US" b="1" dirty="0">
                <a:solidFill>
                  <a:srgbClr val="1C1C1C"/>
                </a:solidFill>
              </a:rPr>
            </a:br>
            <a:r>
              <a:rPr lang="en-US" b="1" dirty="0">
                <a:solidFill>
                  <a:srgbClr val="1C1C1C"/>
                </a:solidFill>
              </a:rPr>
              <a:t>Scaling</a:t>
            </a:r>
          </a:p>
          <a:p>
            <a:pPr marL="209550" indent="-209550">
              <a:buClr>
                <a:schemeClr val="tx2"/>
              </a:buClr>
              <a:buSzPct val="130000"/>
              <a:buFont typeface="Wingdings" pitchFamily="2" charset="2"/>
              <a:buChar char="§"/>
            </a:pPr>
            <a:endParaRPr lang="en-US" b="1" dirty="0">
              <a:solidFill>
                <a:srgbClr val="1C1C1C"/>
              </a:solidFill>
            </a:endParaRPr>
          </a:p>
          <a:p>
            <a:pPr marL="209550" indent="-209550">
              <a:buClr>
                <a:schemeClr val="tx2"/>
              </a:buClr>
              <a:buSzPct val="130000"/>
              <a:buFont typeface="Wingdings" pitchFamily="2" charset="2"/>
              <a:buChar char="§"/>
            </a:pPr>
            <a:r>
              <a:rPr lang="en-US" b="1" dirty="0">
                <a:solidFill>
                  <a:srgbClr val="1C1C1C"/>
                </a:solidFill>
              </a:rPr>
              <a:t>Same Power Envelope</a:t>
            </a:r>
          </a:p>
          <a:p>
            <a:pPr marL="209550" indent="-209550">
              <a:buClr>
                <a:schemeClr val="tx2"/>
              </a:buClr>
              <a:buSzPct val="130000"/>
              <a:buFont typeface="Wingdings" pitchFamily="2" charset="2"/>
              <a:buChar char="§"/>
            </a:pPr>
            <a:endParaRPr lang="en-US" b="1" dirty="0">
              <a:solidFill>
                <a:srgbClr val="1C1C1C"/>
              </a:solidFill>
            </a:endParaRPr>
          </a:p>
          <a:p>
            <a:pPr marL="209550" indent="-209550">
              <a:buClr>
                <a:schemeClr val="tx2"/>
              </a:buClr>
              <a:buSzPct val="130000"/>
              <a:buFont typeface="Wingdings" pitchFamily="2" charset="2"/>
              <a:buChar char="§"/>
            </a:pPr>
            <a:r>
              <a:rPr lang="en-US" b="1" dirty="0">
                <a:solidFill>
                  <a:srgbClr val="1C1C1C"/>
                </a:solidFill>
              </a:rPr>
              <a:t>Outstanding Performance </a:t>
            </a:r>
            <a:br>
              <a:rPr lang="en-US" b="1" dirty="0">
                <a:solidFill>
                  <a:srgbClr val="1C1C1C"/>
                </a:solidFill>
              </a:rPr>
            </a:br>
            <a:r>
              <a:rPr lang="en-US" b="1" dirty="0">
                <a:solidFill>
                  <a:srgbClr val="1C1C1C"/>
                </a:solidFill>
              </a:rPr>
              <a:t>per Watt </a:t>
            </a:r>
          </a:p>
          <a:p>
            <a:pPr marL="209550" indent="-209550">
              <a:buClr>
                <a:schemeClr val="accent1"/>
              </a:buClr>
              <a:buSzPct val="130000"/>
              <a:buFont typeface="Wingdings" pitchFamily="2" charset="2"/>
              <a:buChar char="§"/>
            </a:pPr>
            <a:endParaRPr lang="en-US" b="1" dirty="0">
              <a:solidFill>
                <a:srgbClr val="1C1C1C"/>
              </a:solidFill>
            </a:endParaRPr>
          </a:p>
        </p:txBody>
      </p:sp>
      <p:pic>
        <p:nvPicPr>
          <p:cNvPr id="1051" name="Picture 28"/>
          <p:cNvPicPr>
            <a:picLocks noChangeAspect="1" noChangeArrowheads="1"/>
          </p:cNvPicPr>
          <p:nvPr/>
        </p:nvPicPr>
        <p:blipFill>
          <a:blip r:embed="rId5"/>
          <a:srcRect/>
          <a:stretch>
            <a:fillRect/>
          </a:stretch>
        </p:blipFill>
        <p:spPr bwMode="auto">
          <a:xfrm>
            <a:off x="1423036" y="4084320"/>
            <a:ext cx="1015364" cy="1188720"/>
          </a:xfrm>
          <a:prstGeom prst="rect">
            <a:avLst/>
          </a:prstGeom>
          <a:noFill/>
          <a:ln w="50800" algn="ctr">
            <a:noFill/>
            <a:miter lim="800000"/>
            <a:headEnd/>
            <a:tailEnd/>
          </a:ln>
        </p:spPr>
      </p:pic>
      <p:pic>
        <p:nvPicPr>
          <p:cNvPr id="1052" name="Picture 29" descr="xeon_150b_p"/>
          <p:cNvPicPr>
            <a:picLocks noChangeAspect="1" noChangeArrowheads="1"/>
          </p:cNvPicPr>
          <p:nvPr/>
        </p:nvPicPr>
        <p:blipFill>
          <a:blip r:embed="rId6"/>
          <a:srcRect/>
          <a:stretch>
            <a:fillRect/>
          </a:stretch>
        </p:blipFill>
        <p:spPr bwMode="auto">
          <a:xfrm>
            <a:off x="508636" y="4267200"/>
            <a:ext cx="664844" cy="822960"/>
          </a:xfrm>
          <a:prstGeom prst="rect">
            <a:avLst/>
          </a:prstGeom>
          <a:noFill/>
          <a:ln w="9525">
            <a:noFill/>
            <a:miter lim="800000"/>
            <a:headEnd/>
            <a:tailEnd/>
          </a:ln>
        </p:spPr>
      </p:pic>
      <p:sp>
        <p:nvSpPr>
          <p:cNvPr id="2534430" name="Rectangle 30"/>
          <p:cNvSpPr>
            <a:spLocks noChangeArrowheads="1"/>
          </p:cNvSpPr>
          <p:nvPr/>
        </p:nvSpPr>
        <p:spPr bwMode="auto">
          <a:xfrm>
            <a:off x="6301740" y="6076950"/>
            <a:ext cx="1190626" cy="215266"/>
          </a:xfrm>
          <a:prstGeom prst="rect">
            <a:avLst/>
          </a:prstGeom>
          <a:noFill/>
          <a:ln w="50800" algn="ctr">
            <a:noFill/>
            <a:miter lim="800000"/>
            <a:headEnd/>
            <a:tailEnd/>
          </a:ln>
          <a:effectLst>
            <a:outerShdw dist="17961" dir="2700000" algn="ctr" rotWithShape="0">
              <a:schemeClr val="tx1"/>
            </a:outerShdw>
          </a:effectLst>
        </p:spPr>
        <p:txBody>
          <a:bodyPr lIns="0" tIns="0" rIns="0" bIns="0" anchor="ctr" anchorCtr="1"/>
          <a:lstStyle/>
          <a:p>
            <a:pPr eaLnBrk="1" hangingPunct="1">
              <a:lnSpc>
                <a:spcPct val="95000"/>
              </a:lnSpc>
              <a:spcBef>
                <a:spcPct val="20000"/>
              </a:spcBef>
              <a:buSzPct val="130000"/>
              <a:defRPr/>
            </a:pPr>
            <a:r>
              <a:rPr lang="en-US" sz="1200" b="1" dirty="0">
                <a:solidFill>
                  <a:schemeClr val="bg1"/>
                </a:solidFill>
              </a:rPr>
              <a:t>2.33 GHz</a:t>
            </a:r>
          </a:p>
        </p:txBody>
      </p:sp>
      <p:sp>
        <p:nvSpPr>
          <p:cNvPr id="2534431" name="Rectangle 31"/>
          <p:cNvSpPr>
            <a:spLocks noChangeArrowheads="1"/>
          </p:cNvSpPr>
          <p:nvPr/>
        </p:nvSpPr>
        <p:spPr bwMode="auto">
          <a:xfrm>
            <a:off x="5116831" y="6076950"/>
            <a:ext cx="1184910" cy="215266"/>
          </a:xfrm>
          <a:prstGeom prst="rect">
            <a:avLst/>
          </a:prstGeom>
          <a:noFill/>
          <a:ln w="50800" algn="ctr">
            <a:noFill/>
            <a:miter lim="800000"/>
            <a:headEnd/>
            <a:tailEnd/>
          </a:ln>
          <a:effectLst>
            <a:outerShdw dist="17961" dir="2700000" algn="ctr" rotWithShape="0">
              <a:schemeClr val="tx1"/>
            </a:outerShdw>
          </a:effectLst>
        </p:spPr>
        <p:txBody>
          <a:bodyPr lIns="0" tIns="0" rIns="0" bIns="0" anchor="ctr" anchorCtr="1"/>
          <a:lstStyle/>
          <a:p>
            <a:pPr eaLnBrk="1" hangingPunct="1">
              <a:lnSpc>
                <a:spcPct val="95000"/>
              </a:lnSpc>
              <a:spcBef>
                <a:spcPct val="20000"/>
              </a:spcBef>
              <a:buSzPct val="130000"/>
              <a:defRPr/>
            </a:pPr>
            <a:r>
              <a:rPr lang="en-US" sz="1200" b="1" dirty="0">
                <a:solidFill>
                  <a:schemeClr val="bg1"/>
                </a:solidFill>
              </a:rPr>
              <a:t>3.00 GHz</a:t>
            </a:r>
          </a:p>
        </p:txBody>
      </p:sp>
      <p:sp>
        <p:nvSpPr>
          <p:cNvPr id="2534432" name="Rectangle 32"/>
          <p:cNvSpPr>
            <a:spLocks noChangeArrowheads="1"/>
          </p:cNvSpPr>
          <p:nvPr/>
        </p:nvSpPr>
        <p:spPr bwMode="auto">
          <a:xfrm>
            <a:off x="3926206" y="6076950"/>
            <a:ext cx="1190624" cy="215266"/>
          </a:xfrm>
          <a:prstGeom prst="rect">
            <a:avLst/>
          </a:prstGeom>
          <a:noFill/>
          <a:ln w="50800" algn="ctr">
            <a:noFill/>
            <a:miter lim="800000"/>
            <a:headEnd/>
            <a:tailEnd/>
          </a:ln>
          <a:effectLst>
            <a:outerShdw dist="17961" dir="2700000" algn="ctr" rotWithShape="0">
              <a:schemeClr val="tx1"/>
            </a:outerShdw>
          </a:effectLst>
        </p:spPr>
        <p:txBody>
          <a:bodyPr lIns="0" tIns="0" rIns="0" bIns="0" anchor="ctr" anchorCtr="1"/>
          <a:lstStyle/>
          <a:p>
            <a:pPr eaLnBrk="1" hangingPunct="1">
              <a:lnSpc>
                <a:spcPct val="95000"/>
              </a:lnSpc>
              <a:spcBef>
                <a:spcPct val="20000"/>
              </a:spcBef>
              <a:buSzPct val="130000"/>
              <a:defRPr/>
            </a:pPr>
            <a:r>
              <a:rPr lang="en-US" sz="1200" b="1" dirty="0">
                <a:solidFill>
                  <a:schemeClr val="bg1"/>
                </a:solidFill>
              </a:rPr>
              <a:t>3.60 GHz</a:t>
            </a:r>
          </a:p>
        </p:txBody>
      </p:sp>
      <p:sp>
        <p:nvSpPr>
          <p:cNvPr id="1056" name="Line 33"/>
          <p:cNvSpPr>
            <a:spLocks noChangeShapeType="1"/>
          </p:cNvSpPr>
          <p:nvPr/>
        </p:nvSpPr>
        <p:spPr bwMode="auto">
          <a:xfrm>
            <a:off x="3754756" y="6076950"/>
            <a:ext cx="1190624" cy="0"/>
          </a:xfrm>
          <a:prstGeom prst="line">
            <a:avLst/>
          </a:prstGeom>
          <a:noFill/>
          <a:ln w="28575" cap="sq">
            <a:noFill/>
            <a:round/>
            <a:headEnd/>
            <a:tailEnd/>
          </a:ln>
        </p:spPr>
        <p:txBody>
          <a:bodyPr wrap="none" lIns="0" tIns="0" rIns="0" bIns="0" anchor="ctr" anchorCtr="1"/>
          <a:lstStyle/>
          <a:p>
            <a:endParaRPr lang="en-US"/>
          </a:p>
        </p:txBody>
      </p:sp>
      <p:sp>
        <p:nvSpPr>
          <p:cNvPr id="1057" name="Line 34"/>
          <p:cNvSpPr>
            <a:spLocks noChangeShapeType="1"/>
          </p:cNvSpPr>
          <p:nvPr/>
        </p:nvSpPr>
        <p:spPr bwMode="auto">
          <a:xfrm>
            <a:off x="3754756" y="6292216"/>
            <a:ext cx="1190624" cy="0"/>
          </a:xfrm>
          <a:prstGeom prst="line">
            <a:avLst/>
          </a:prstGeom>
          <a:noFill/>
          <a:ln w="28575" cap="sq">
            <a:noFill/>
            <a:round/>
            <a:headEnd/>
            <a:tailEnd/>
          </a:ln>
        </p:spPr>
        <p:txBody>
          <a:bodyPr wrap="none" lIns="0" tIns="0" rIns="0" bIns="0" anchor="ctr" anchorCtr="1"/>
          <a:lstStyle/>
          <a:p>
            <a:endParaRPr lang="en-US"/>
          </a:p>
        </p:txBody>
      </p:sp>
      <p:sp>
        <p:nvSpPr>
          <p:cNvPr id="1058" name="Line 35"/>
          <p:cNvSpPr>
            <a:spLocks noChangeShapeType="1"/>
          </p:cNvSpPr>
          <p:nvPr/>
        </p:nvSpPr>
        <p:spPr bwMode="auto">
          <a:xfrm>
            <a:off x="4945381" y="6076950"/>
            <a:ext cx="1184910" cy="0"/>
          </a:xfrm>
          <a:prstGeom prst="line">
            <a:avLst/>
          </a:prstGeom>
          <a:noFill/>
          <a:ln w="28575" cap="sq">
            <a:noFill/>
            <a:round/>
            <a:headEnd/>
            <a:tailEnd/>
          </a:ln>
        </p:spPr>
        <p:txBody>
          <a:bodyPr wrap="none" lIns="0" tIns="0" rIns="0" bIns="0" anchor="ctr" anchorCtr="1"/>
          <a:lstStyle/>
          <a:p>
            <a:endParaRPr lang="en-US"/>
          </a:p>
        </p:txBody>
      </p:sp>
      <p:sp>
        <p:nvSpPr>
          <p:cNvPr id="1059" name="Line 36"/>
          <p:cNvSpPr>
            <a:spLocks noChangeShapeType="1"/>
          </p:cNvSpPr>
          <p:nvPr/>
        </p:nvSpPr>
        <p:spPr bwMode="auto">
          <a:xfrm>
            <a:off x="3754756" y="6076950"/>
            <a:ext cx="0" cy="215266"/>
          </a:xfrm>
          <a:prstGeom prst="line">
            <a:avLst/>
          </a:prstGeom>
          <a:noFill/>
          <a:ln w="28575" cap="sq">
            <a:noFill/>
            <a:round/>
            <a:headEnd/>
            <a:tailEnd/>
          </a:ln>
        </p:spPr>
        <p:txBody>
          <a:bodyPr wrap="none" lIns="0" tIns="0" rIns="0" bIns="0" anchor="ctr" anchorCtr="1"/>
          <a:lstStyle/>
          <a:p>
            <a:endParaRPr lang="en-US"/>
          </a:p>
        </p:txBody>
      </p:sp>
      <p:sp>
        <p:nvSpPr>
          <p:cNvPr id="1060" name="Line 37"/>
          <p:cNvSpPr>
            <a:spLocks noChangeShapeType="1"/>
          </p:cNvSpPr>
          <p:nvPr/>
        </p:nvSpPr>
        <p:spPr bwMode="auto">
          <a:xfrm>
            <a:off x="6130290" y="6076950"/>
            <a:ext cx="1190626" cy="0"/>
          </a:xfrm>
          <a:prstGeom prst="line">
            <a:avLst/>
          </a:prstGeom>
          <a:noFill/>
          <a:ln w="28575" cap="sq">
            <a:noFill/>
            <a:round/>
            <a:headEnd/>
            <a:tailEnd/>
          </a:ln>
        </p:spPr>
        <p:txBody>
          <a:bodyPr wrap="none" lIns="0" tIns="0" rIns="0" bIns="0" anchor="ctr" anchorCtr="1"/>
          <a:lstStyle/>
          <a:p>
            <a:endParaRPr lang="en-US"/>
          </a:p>
        </p:txBody>
      </p:sp>
      <p:sp>
        <p:nvSpPr>
          <p:cNvPr id="1061" name="Line 38"/>
          <p:cNvSpPr>
            <a:spLocks noChangeShapeType="1"/>
          </p:cNvSpPr>
          <p:nvPr/>
        </p:nvSpPr>
        <p:spPr bwMode="auto">
          <a:xfrm>
            <a:off x="7320916" y="6076950"/>
            <a:ext cx="0" cy="215266"/>
          </a:xfrm>
          <a:prstGeom prst="line">
            <a:avLst/>
          </a:prstGeom>
          <a:noFill/>
          <a:ln w="28575" cap="sq">
            <a:noFill/>
            <a:round/>
            <a:headEnd/>
            <a:tailEnd/>
          </a:ln>
        </p:spPr>
        <p:txBody>
          <a:bodyPr wrap="none" lIns="0" tIns="0" rIns="0" bIns="0" anchor="ctr" anchorCtr="1"/>
          <a:lstStyle/>
          <a:p>
            <a:endParaRPr lang="en-US"/>
          </a:p>
        </p:txBody>
      </p:sp>
      <p:sp>
        <p:nvSpPr>
          <p:cNvPr id="1062" name="Line 39"/>
          <p:cNvSpPr>
            <a:spLocks noChangeShapeType="1"/>
          </p:cNvSpPr>
          <p:nvPr/>
        </p:nvSpPr>
        <p:spPr bwMode="auto">
          <a:xfrm>
            <a:off x="4945381" y="6292216"/>
            <a:ext cx="1184910" cy="0"/>
          </a:xfrm>
          <a:prstGeom prst="line">
            <a:avLst/>
          </a:prstGeom>
          <a:noFill/>
          <a:ln w="28575" cap="sq">
            <a:noFill/>
            <a:round/>
            <a:headEnd/>
            <a:tailEnd/>
          </a:ln>
        </p:spPr>
        <p:txBody>
          <a:bodyPr wrap="none" lIns="0" tIns="0" rIns="0" bIns="0" anchor="ctr" anchorCtr="1"/>
          <a:lstStyle/>
          <a:p>
            <a:endParaRPr lang="en-US"/>
          </a:p>
        </p:txBody>
      </p:sp>
      <p:sp>
        <p:nvSpPr>
          <p:cNvPr id="1063" name="Line 40"/>
          <p:cNvSpPr>
            <a:spLocks noChangeShapeType="1"/>
          </p:cNvSpPr>
          <p:nvPr/>
        </p:nvSpPr>
        <p:spPr bwMode="auto">
          <a:xfrm>
            <a:off x="6130290" y="6292216"/>
            <a:ext cx="1190626" cy="0"/>
          </a:xfrm>
          <a:prstGeom prst="line">
            <a:avLst/>
          </a:prstGeom>
          <a:noFill/>
          <a:ln w="28575" cap="sq">
            <a:noFill/>
            <a:round/>
            <a:headEnd/>
            <a:tailEnd/>
          </a:ln>
        </p:spPr>
        <p:txBody>
          <a:bodyPr wrap="none" lIns="0" tIns="0" rIns="0" bIns="0" anchor="ctr" anchorCtr="1"/>
          <a:lstStyle/>
          <a:p>
            <a:endParaRPr lang="en-US"/>
          </a:p>
        </p:txBody>
      </p:sp>
      <p:pic>
        <p:nvPicPr>
          <p:cNvPr id="1064" name="Picture 41"/>
          <p:cNvPicPr>
            <a:picLocks noChangeAspect="1" noChangeArrowheads="1"/>
          </p:cNvPicPr>
          <p:nvPr/>
        </p:nvPicPr>
        <p:blipFill>
          <a:blip r:embed="rId5"/>
          <a:srcRect/>
          <a:stretch>
            <a:fillRect/>
          </a:stretch>
        </p:blipFill>
        <p:spPr bwMode="auto">
          <a:xfrm>
            <a:off x="2567940" y="4084320"/>
            <a:ext cx="1015366" cy="1188720"/>
          </a:xfrm>
          <a:prstGeom prst="rect">
            <a:avLst/>
          </a:prstGeom>
          <a:noFill/>
          <a:ln w="50800" algn="ctr">
            <a:noFill/>
            <a:miter lim="800000"/>
            <a:headEnd/>
            <a:tailEnd/>
          </a:ln>
        </p:spPr>
      </p:pic>
      <p:sp>
        <p:nvSpPr>
          <p:cNvPr id="2534443" name="Rectangle 43"/>
          <p:cNvSpPr>
            <a:spLocks noGrp="1" noChangeArrowheads="1"/>
          </p:cNvSpPr>
          <p:nvPr>
            <p:ph type="title"/>
          </p:nvPr>
        </p:nvSpPr>
        <p:spPr>
          <a:xfrm>
            <a:off x="432436" y="209551"/>
            <a:ext cx="9961244" cy="781050"/>
          </a:xfrm>
          <a:effectLst>
            <a:outerShdw dist="35921" dir="2700000" algn="ctr" rotWithShape="0">
              <a:schemeClr val="bg1"/>
            </a:outerShdw>
          </a:effectLst>
        </p:spPr>
        <p:txBody>
          <a:bodyPr/>
          <a:lstStyle/>
          <a:p>
            <a:pPr eaLnBrk="1" hangingPunct="1">
              <a:defRPr/>
            </a:pPr>
            <a:r>
              <a:rPr smtClean="0">
                <a:effectLst>
                  <a:outerShdw blurRad="88900" dist="12700" dir="2700000" algn="tl" rotWithShape="0">
                    <a:prstClr val="black"/>
                  </a:outerShdw>
                </a:effectLst>
              </a:rPr>
              <a:t>Multi-Core Power Efficiency</a:t>
            </a:r>
          </a:p>
        </p:txBody>
      </p:sp>
      <p:sp>
        <p:nvSpPr>
          <p:cNvPr id="1066" name="Rectangle 46"/>
          <p:cNvSpPr>
            <a:spLocks noChangeArrowheads="1"/>
          </p:cNvSpPr>
          <p:nvPr/>
        </p:nvSpPr>
        <p:spPr bwMode="auto">
          <a:xfrm>
            <a:off x="2512696" y="5318760"/>
            <a:ext cx="1156334" cy="775336"/>
          </a:xfrm>
          <a:prstGeom prst="rect">
            <a:avLst/>
          </a:prstGeom>
          <a:noFill/>
          <a:ln w="50800" algn="ctr">
            <a:noFill/>
            <a:miter lim="800000"/>
            <a:headEnd/>
            <a:tailEnd/>
          </a:ln>
        </p:spPr>
        <p:txBody>
          <a:bodyPr lIns="109728" tIns="54864" rIns="109728" bIns="54864" anchor="ctr" anchorCtr="1"/>
          <a:lstStyle/>
          <a:p>
            <a:pPr eaLnBrk="1" hangingPunct="1">
              <a:lnSpc>
                <a:spcPct val="80000"/>
              </a:lnSpc>
              <a:spcBef>
                <a:spcPct val="20000"/>
              </a:spcBef>
              <a:buSzPct val="130000"/>
            </a:pPr>
            <a:r>
              <a:rPr lang="en-US" sz="1400" b="1" dirty="0">
                <a:solidFill>
                  <a:schemeClr val="bg1"/>
                </a:solidFill>
              </a:rPr>
              <a:t> Quad-</a:t>
            </a:r>
            <a:br>
              <a:rPr lang="en-US" sz="1400" b="1" dirty="0">
                <a:solidFill>
                  <a:schemeClr val="bg1"/>
                </a:solidFill>
              </a:rPr>
            </a:br>
            <a:r>
              <a:rPr lang="en-US" sz="1400" b="1" dirty="0">
                <a:solidFill>
                  <a:schemeClr val="bg1"/>
                </a:solidFill>
              </a:rPr>
              <a:t>Core</a:t>
            </a:r>
            <a:br>
              <a:rPr lang="en-US" sz="1400" b="1" dirty="0">
                <a:solidFill>
                  <a:schemeClr val="bg1"/>
                </a:solidFill>
              </a:rPr>
            </a:br>
            <a:r>
              <a:rPr lang="en-US" sz="1400" b="1" dirty="0">
                <a:solidFill>
                  <a:schemeClr val="bg1"/>
                </a:solidFill>
              </a:rPr>
              <a:t>E5345</a:t>
            </a:r>
          </a:p>
        </p:txBody>
      </p:sp>
      <p:sp>
        <p:nvSpPr>
          <p:cNvPr id="1067" name="Rectangle 47"/>
          <p:cNvSpPr>
            <a:spLocks noChangeArrowheads="1"/>
          </p:cNvSpPr>
          <p:nvPr/>
        </p:nvSpPr>
        <p:spPr bwMode="auto">
          <a:xfrm>
            <a:off x="1360170" y="5334000"/>
            <a:ext cx="1152526" cy="775336"/>
          </a:xfrm>
          <a:prstGeom prst="rect">
            <a:avLst/>
          </a:prstGeom>
          <a:noFill/>
          <a:ln w="50800" algn="ctr">
            <a:noFill/>
            <a:miter lim="800000"/>
            <a:headEnd/>
            <a:tailEnd/>
          </a:ln>
        </p:spPr>
        <p:txBody>
          <a:bodyPr lIns="109728" tIns="54864" rIns="109728" bIns="54864" anchor="ctr" anchorCtr="1"/>
          <a:lstStyle/>
          <a:p>
            <a:pPr eaLnBrk="1" hangingPunct="1">
              <a:lnSpc>
                <a:spcPct val="80000"/>
              </a:lnSpc>
              <a:spcBef>
                <a:spcPct val="20000"/>
              </a:spcBef>
              <a:buSzPct val="130000"/>
            </a:pPr>
            <a:r>
              <a:rPr lang="en-US" sz="1400" b="1" dirty="0">
                <a:solidFill>
                  <a:schemeClr val="bg1"/>
                </a:solidFill>
              </a:rPr>
              <a:t> Dual-</a:t>
            </a:r>
            <a:br>
              <a:rPr lang="en-US" sz="1400" b="1" dirty="0">
                <a:solidFill>
                  <a:schemeClr val="bg1"/>
                </a:solidFill>
              </a:rPr>
            </a:br>
            <a:r>
              <a:rPr lang="en-US" sz="1400" b="1" dirty="0">
                <a:solidFill>
                  <a:schemeClr val="bg1"/>
                </a:solidFill>
              </a:rPr>
              <a:t>Core</a:t>
            </a:r>
            <a:br>
              <a:rPr lang="en-US" sz="1400" b="1" dirty="0">
                <a:solidFill>
                  <a:schemeClr val="bg1"/>
                </a:solidFill>
              </a:rPr>
            </a:br>
            <a:r>
              <a:rPr lang="en-US" sz="1400" b="1" dirty="0">
                <a:solidFill>
                  <a:schemeClr val="bg1"/>
                </a:solidFill>
              </a:rPr>
              <a:t>5160 </a:t>
            </a:r>
          </a:p>
        </p:txBody>
      </p:sp>
      <p:sp>
        <p:nvSpPr>
          <p:cNvPr id="1068" name="Rectangle 48"/>
          <p:cNvSpPr>
            <a:spLocks noChangeArrowheads="1"/>
          </p:cNvSpPr>
          <p:nvPr/>
        </p:nvSpPr>
        <p:spPr bwMode="auto">
          <a:xfrm>
            <a:off x="272416" y="5318760"/>
            <a:ext cx="1156334" cy="775336"/>
          </a:xfrm>
          <a:prstGeom prst="rect">
            <a:avLst/>
          </a:prstGeom>
          <a:noFill/>
          <a:ln w="50800" algn="ctr">
            <a:noFill/>
            <a:miter lim="800000"/>
            <a:headEnd/>
            <a:tailEnd/>
          </a:ln>
        </p:spPr>
        <p:txBody>
          <a:bodyPr lIns="109728" tIns="54864" rIns="109728" bIns="54864" anchor="ctr" anchorCtr="1"/>
          <a:lstStyle/>
          <a:p>
            <a:pPr eaLnBrk="1" hangingPunct="1">
              <a:lnSpc>
                <a:spcPct val="80000"/>
              </a:lnSpc>
              <a:spcBef>
                <a:spcPct val="20000"/>
              </a:spcBef>
              <a:buSzPct val="130000"/>
            </a:pPr>
            <a:r>
              <a:rPr lang="en-US" sz="1400" b="1" dirty="0">
                <a:solidFill>
                  <a:schemeClr val="bg1"/>
                </a:solidFill>
              </a:rPr>
              <a:t>Single-Core</a:t>
            </a:r>
          </a:p>
        </p:txBody>
      </p:sp>
      <p:sp>
        <p:nvSpPr>
          <p:cNvPr id="1069" name="Line 49"/>
          <p:cNvSpPr>
            <a:spLocks noChangeShapeType="1"/>
          </p:cNvSpPr>
          <p:nvPr/>
        </p:nvSpPr>
        <p:spPr bwMode="auto">
          <a:xfrm>
            <a:off x="66676" y="5215890"/>
            <a:ext cx="3465194" cy="0"/>
          </a:xfrm>
          <a:prstGeom prst="line">
            <a:avLst/>
          </a:prstGeom>
          <a:noFill/>
          <a:ln w="28575" cap="sq">
            <a:noFill/>
            <a:round/>
            <a:headEnd/>
            <a:tailEnd/>
          </a:ln>
        </p:spPr>
        <p:txBody>
          <a:bodyPr wrap="none" lIns="109728" tIns="54864" rIns="109728" bIns="54864" anchor="ctr"/>
          <a:lstStyle/>
          <a:p>
            <a:endParaRPr lang="en-US"/>
          </a:p>
        </p:txBody>
      </p:sp>
      <p:sp>
        <p:nvSpPr>
          <p:cNvPr id="1070" name="Line 50"/>
          <p:cNvSpPr>
            <a:spLocks noChangeShapeType="1"/>
          </p:cNvSpPr>
          <p:nvPr/>
        </p:nvSpPr>
        <p:spPr bwMode="auto">
          <a:xfrm>
            <a:off x="203836" y="6044566"/>
            <a:ext cx="3465194" cy="0"/>
          </a:xfrm>
          <a:prstGeom prst="line">
            <a:avLst/>
          </a:prstGeom>
          <a:noFill/>
          <a:ln w="28575" cap="rnd">
            <a:solidFill>
              <a:schemeClr val="tx1"/>
            </a:solidFill>
            <a:round/>
            <a:headEnd/>
            <a:tailEnd/>
          </a:ln>
        </p:spPr>
        <p:txBody>
          <a:bodyPr wrap="none" lIns="109728" tIns="54864" rIns="109728" bIns="54864" anchor="ctr"/>
          <a:lstStyle/>
          <a:p>
            <a:endParaRPr lang="en-US"/>
          </a:p>
        </p:txBody>
      </p:sp>
      <p:sp>
        <p:nvSpPr>
          <p:cNvPr id="1071" name="Line 51"/>
          <p:cNvSpPr>
            <a:spLocks noChangeShapeType="1"/>
          </p:cNvSpPr>
          <p:nvPr/>
        </p:nvSpPr>
        <p:spPr bwMode="auto">
          <a:xfrm>
            <a:off x="66676" y="5215890"/>
            <a:ext cx="0" cy="775336"/>
          </a:xfrm>
          <a:prstGeom prst="line">
            <a:avLst/>
          </a:prstGeom>
          <a:noFill/>
          <a:ln w="28575" cap="sq">
            <a:noFill/>
            <a:round/>
            <a:headEnd/>
            <a:tailEnd/>
          </a:ln>
        </p:spPr>
        <p:txBody>
          <a:bodyPr wrap="none" lIns="109728" tIns="54864" rIns="109728" bIns="54864" anchor="ctr"/>
          <a:lstStyle/>
          <a:p>
            <a:endParaRPr lang="en-US"/>
          </a:p>
        </p:txBody>
      </p:sp>
      <p:sp>
        <p:nvSpPr>
          <p:cNvPr id="1072" name="Line 52"/>
          <p:cNvSpPr>
            <a:spLocks noChangeShapeType="1"/>
          </p:cNvSpPr>
          <p:nvPr/>
        </p:nvSpPr>
        <p:spPr bwMode="auto">
          <a:xfrm>
            <a:off x="1411606" y="4884420"/>
            <a:ext cx="0" cy="1083946"/>
          </a:xfrm>
          <a:prstGeom prst="line">
            <a:avLst/>
          </a:prstGeom>
          <a:noFill/>
          <a:ln w="19050" cap="rnd">
            <a:solidFill>
              <a:schemeClr val="bg1"/>
            </a:solidFill>
            <a:round/>
            <a:headEnd/>
            <a:tailEnd/>
          </a:ln>
        </p:spPr>
        <p:txBody>
          <a:bodyPr wrap="none" lIns="109728" tIns="54864" rIns="109728" bIns="54864" anchor="ctr"/>
          <a:lstStyle/>
          <a:p>
            <a:endParaRPr lang="en-US"/>
          </a:p>
        </p:txBody>
      </p:sp>
      <p:sp>
        <p:nvSpPr>
          <p:cNvPr id="1073" name="Line 53"/>
          <p:cNvSpPr>
            <a:spLocks noChangeShapeType="1"/>
          </p:cNvSpPr>
          <p:nvPr/>
        </p:nvSpPr>
        <p:spPr bwMode="auto">
          <a:xfrm>
            <a:off x="3531870" y="5215890"/>
            <a:ext cx="0" cy="775336"/>
          </a:xfrm>
          <a:prstGeom prst="line">
            <a:avLst/>
          </a:prstGeom>
          <a:noFill/>
          <a:ln w="28575" cap="sq">
            <a:noFill/>
            <a:round/>
            <a:headEnd/>
            <a:tailEnd/>
          </a:ln>
        </p:spPr>
        <p:txBody>
          <a:bodyPr wrap="none" lIns="109728" tIns="54864" rIns="109728" bIns="54864" anchor="ctr"/>
          <a:lstStyle/>
          <a:p>
            <a:endParaRPr lang="en-US"/>
          </a:p>
        </p:txBody>
      </p:sp>
      <p:sp>
        <p:nvSpPr>
          <p:cNvPr id="1074" name="Line 54"/>
          <p:cNvSpPr>
            <a:spLocks noChangeShapeType="1"/>
          </p:cNvSpPr>
          <p:nvPr/>
        </p:nvSpPr>
        <p:spPr bwMode="auto">
          <a:xfrm>
            <a:off x="3966210" y="6044566"/>
            <a:ext cx="3465196" cy="0"/>
          </a:xfrm>
          <a:prstGeom prst="line">
            <a:avLst/>
          </a:prstGeom>
          <a:noFill/>
          <a:ln w="28575" cap="rnd">
            <a:solidFill>
              <a:schemeClr val="tx1"/>
            </a:solidFill>
            <a:round/>
            <a:headEnd/>
            <a:tailEnd/>
          </a:ln>
        </p:spPr>
        <p:txBody>
          <a:bodyPr wrap="none" lIns="109728" tIns="54864" rIns="109728" bIns="54864" anchor="ctr"/>
          <a:lstStyle/>
          <a:p>
            <a:endParaRPr lang="en-US"/>
          </a:p>
        </p:txBody>
      </p:sp>
      <p:sp>
        <p:nvSpPr>
          <p:cNvPr id="1075" name="Line 58"/>
          <p:cNvSpPr>
            <a:spLocks noChangeShapeType="1"/>
          </p:cNvSpPr>
          <p:nvPr/>
        </p:nvSpPr>
        <p:spPr bwMode="auto">
          <a:xfrm>
            <a:off x="3617596" y="4815840"/>
            <a:ext cx="3566160" cy="0"/>
          </a:xfrm>
          <a:prstGeom prst="line">
            <a:avLst/>
          </a:prstGeom>
          <a:noFill/>
          <a:ln w="28575" cap="sq">
            <a:noFill/>
            <a:round/>
            <a:headEnd/>
            <a:tailEnd/>
          </a:ln>
        </p:spPr>
        <p:txBody>
          <a:bodyPr wrap="none" lIns="109728" tIns="54864" rIns="109728" bIns="54864" anchor="ctr"/>
          <a:lstStyle/>
          <a:p>
            <a:endParaRPr lang="en-US"/>
          </a:p>
        </p:txBody>
      </p:sp>
      <p:sp>
        <p:nvSpPr>
          <p:cNvPr id="1076" name="Line 59"/>
          <p:cNvSpPr>
            <a:spLocks noChangeShapeType="1"/>
          </p:cNvSpPr>
          <p:nvPr/>
        </p:nvSpPr>
        <p:spPr bwMode="auto">
          <a:xfrm>
            <a:off x="3617596" y="4815840"/>
            <a:ext cx="0" cy="775336"/>
          </a:xfrm>
          <a:prstGeom prst="line">
            <a:avLst/>
          </a:prstGeom>
          <a:noFill/>
          <a:ln w="28575" cap="sq">
            <a:noFill/>
            <a:round/>
            <a:headEnd/>
            <a:tailEnd/>
          </a:ln>
        </p:spPr>
        <p:txBody>
          <a:bodyPr wrap="none" lIns="109728" tIns="54864" rIns="109728" bIns="54864" anchor="ctr"/>
          <a:lstStyle/>
          <a:p>
            <a:endParaRPr lang="en-US"/>
          </a:p>
        </p:txBody>
      </p:sp>
      <p:sp>
        <p:nvSpPr>
          <p:cNvPr id="1077" name="Line 60"/>
          <p:cNvSpPr>
            <a:spLocks noChangeShapeType="1"/>
          </p:cNvSpPr>
          <p:nvPr/>
        </p:nvSpPr>
        <p:spPr bwMode="auto">
          <a:xfrm>
            <a:off x="7183756" y="4815840"/>
            <a:ext cx="0" cy="775336"/>
          </a:xfrm>
          <a:prstGeom prst="line">
            <a:avLst/>
          </a:prstGeom>
          <a:noFill/>
          <a:ln w="28575" cap="sq">
            <a:noFill/>
            <a:round/>
            <a:headEnd/>
            <a:tailEnd/>
          </a:ln>
        </p:spPr>
        <p:txBody>
          <a:bodyPr wrap="none" lIns="109728" tIns="54864" rIns="109728" bIns="54864" anchor="ctr"/>
          <a:lstStyle/>
          <a:p>
            <a:endParaRPr lang="en-US"/>
          </a:p>
        </p:txBody>
      </p:sp>
      <p:sp>
        <p:nvSpPr>
          <p:cNvPr id="1078" name="Line 61"/>
          <p:cNvSpPr>
            <a:spLocks noChangeShapeType="1"/>
          </p:cNvSpPr>
          <p:nvPr/>
        </p:nvSpPr>
        <p:spPr bwMode="auto">
          <a:xfrm>
            <a:off x="2529840" y="4884420"/>
            <a:ext cx="0" cy="1083946"/>
          </a:xfrm>
          <a:prstGeom prst="line">
            <a:avLst/>
          </a:prstGeom>
          <a:noFill/>
          <a:ln w="19050" cap="rnd">
            <a:solidFill>
              <a:schemeClr val="bg1"/>
            </a:solidFill>
            <a:round/>
            <a:headEnd/>
            <a:tailEnd/>
          </a:ln>
        </p:spPr>
        <p:txBody>
          <a:bodyPr wrap="none" lIns="109728" tIns="54864" rIns="109728" bIns="54864" anchor="ctr"/>
          <a:lstStyle/>
          <a:p>
            <a:endParaRPr lang="en-US"/>
          </a:p>
        </p:txBody>
      </p:sp>
      <p:grpSp>
        <p:nvGrpSpPr>
          <p:cNvPr id="4" name="Group 62"/>
          <p:cNvGrpSpPr>
            <a:grpSpLocks/>
          </p:cNvGrpSpPr>
          <p:nvPr/>
        </p:nvGrpSpPr>
        <p:grpSpPr bwMode="auto">
          <a:xfrm>
            <a:off x="1411606" y="6094096"/>
            <a:ext cx="1118234" cy="163830"/>
            <a:chOff x="714" y="3078"/>
            <a:chExt cx="587" cy="569"/>
          </a:xfrm>
        </p:grpSpPr>
        <p:sp>
          <p:nvSpPr>
            <p:cNvPr id="2" name="Line 63"/>
            <p:cNvSpPr>
              <a:spLocks noChangeShapeType="1"/>
            </p:cNvSpPr>
            <p:nvPr/>
          </p:nvSpPr>
          <p:spPr bwMode="auto">
            <a:xfrm>
              <a:off x="714" y="3078"/>
              <a:ext cx="0" cy="569"/>
            </a:xfrm>
            <a:prstGeom prst="line">
              <a:avLst/>
            </a:prstGeom>
            <a:noFill/>
            <a:ln w="19050" cap="rnd">
              <a:solidFill>
                <a:schemeClr val="bg1"/>
              </a:solidFill>
              <a:round/>
              <a:headEnd/>
              <a:tailEnd/>
            </a:ln>
          </p:spPr>
          <p:txBody>
            <a:bodyPr wrap="none" anchor="ctr"/>
            <a:lstStyle/>
            <a:p>
              <a:endParaRPr lang="en-US"/>
            </a:p>
          </p:txBody>
        </p:sp>
        <p:sp>
          <p:nvSpPr>
            <p:cNvPr id="1095" name="Line 64"/>
            <p:cNvSpPr>
              <a:spLocks noChangeShapeType="1"/>
            </p:cNvSpPr>
            <p:nvPr/>
          </p:nvSpPr>
          <p:spPr bwMode="auto">
            <a:xfrm>
              <a:off x="1301" y="3078"/>
              <a:ext cx="0" cy="569"/>
            </a:xfrm>
            <a:prstGeom prst="line">
              <a:avLst/>
            </a:prstGeom>
            <a:noFill/>
            <a:ln w="19050" cap="rnd">
              <a:solidFill>
                <a:schemeClr val="bg1"/>
              </a:solidFill>
              <a:round/>
              <a:headEnd/>
              <a:tailEnd/>
            </a:ln>
          </p:spPr>
          <p:txBody>
            <a:bodyPr wrap="none" anchor="ctr"/>
            <a:lstStyle/>
            <a:p>
              <a:endParaRPr lang="en-US"/>
            </a:p>
          </p:txBody>
        </p:sp>
      </p:grpSp>
      <p:grpSp>
        <p:nvGrpSpPr>
          <p:cNvPr id="5" name="Group 65"/>
          <p:cNvGrpSpPr>
            <a:grpSpLocks/>
          </p:cNvGrpSpPr>
          <p:nvPr/>
        </p:nvGrpSpPr>
        <p:grpSpPr bwMode="auto">
          <a:xfrm>
            <a:off x="5099686" y="4884420"/>
            <a:ext cx="1209674" cy="1392556"/>
            <a:chOff x="2632" y="2820"/>
            <a:chExt cx="635" cy="731"/>
          </a:xfrm>
        </p:grpSpPr>
        <p:sp>
          <p:nvSpPr>
            <p:cNvPr id="1090" name="Line 66"/>
            <p:cNvSpPr>
              <a:spLocks noChangeShapeType="1"/>
            </p:cNvSpPr>
            <p:nvPr/>
          </p:nvSpPr>
          <p:spPr bwMode="auto">
            <a:xfrm>
              <a:off x="2632" y="2820"/>
              <a:ext cx="0" cy="569"/>
            </a:xfrm>
            <a:prstGeom prst="line">
              <a:avLst/>
            </a:prstGeom>
            <a:noFill/>
            <a:ln w="19050" cap="rnd">
              <a:solidFill>
                <a:schemeClr val="bg1"/>
              </a:solidFill>
              <a:round/>
              <a:headEnd/>
              <a:tailEnd/>
            </a:ln>
          </p:spPr>
          <p:txBody>
            <a:bodyPr wrap="none" anchor="ctr"/>
            <a:lstStyle/>
            <a:p>
              <a:endParaRPr lang="en-US"/>
            </a:p>
          </p:txBody>
        </p:sp>
        <p:sp>
          <p:nvSpPr>
            <p:cNvPr id="1091" name="Line 67"/>
            <p:cNvSpPr>
              <a:spLocks noChangeShapeType="1"/>
            </p:cNvSpPr>
            <p:nvPr/>
          </p:nvSpPr>
          <p:spPr bwMode="auto">
            <a:xfrm>
              <a:off x="3267" y="2820"/>
              <a:ext cx="0" cy="569"/>
            </a:xfrm>
            <a:prstGeom prst="line">
              <a:avLst/>
            </a:prstGeom>
            <a:noFill/>
            <a:ln w="19050" cap="rnd">
              <a:solidFill>
                <a:schemeClr val="bg1"/>
              </a:solidFill>
              <a:round/>
              <a:headEnd/>
              <a:tailEnd/>
            </a:ln>
          </p:spPr>
          <p:txBody>
            <a:bodyPr wrap="none" anchor="ctr"/>
            <a:lstStyle/>
            <a:p>
              <a:endParaRPr lang="en-US"/>
            </a:p>
          </p:txBody>
        </p:sp>
        <p:sp>
          <p:nvSpPr>
            <p:cNvPr id="1092" name="Line 68"/>
            <p:cNvSpPr>
              <a:spLocks noChangeShapeType="1"/>
            </p:cNvSpPr>
            <p:nvPr/>
          </p:nvSpPr>
          <p:spPr bwMode="auto">
            <a:xfrm>
              <a:off x="2632" y="3465"/>
              <a:ext cx="0" cy="86"/>
            </a:xfrm>
            <a:prstGeom prst="line">
              <a:avLst/>
            </a:prstGeom>
            <a:noFill/>
            <a:ln w="19050" cap="rnd">
              <a:solidFill>
                <a:schemeClr val="bg1"/>
              </a:solidFill>
              <a:round/>
              <a:headEnd/>
              <a:tailEnd/>
            </a:ln>
          </p:spPr>
          <p:txBody>
            <a:bodyPr wrap="none" anchor="ctr"/>
            <a:lstStyle/>
            <a:p>
              <a:endParaRPr lang="en-US"/>
            </a:p>
          </p:txBody>
        </p:sp>
        <p:sp>
          <p:nvSpPr>
            <p:cNvPr id="3" name="Line 69"/>
            <p:cNvSpPr>
              <a:spLocks noChangeShapeType="1"/>
            </p:cNvSpPr>
            <p:nvPr/>
          </p:nvSpPr>
          <p:spPr bwMode="auto">
            <a:xfrm>
              <a:off x="3267" y="3465"/>
              <a:ext cx="0" cy="86"/>
            </a:xfrm>
            <a:prstGeom prst="line">
              <a:avLst/>
            </a:prstGeom>
            <a:noFill/>
            <a:ln w="19050" cap="rnd">
              <a:solidFill>
                <a:schemeClr val="bg1"/>
              </a:solidFill>
              <a:round/>
              <a:headEnd/>
              <a:tailEnd/>
            </a:ln>
          </p:spPr>
          <p:txBody>
            <a:bodyPr wrap="none" anchor="ctr"/>
            <a:lstStyle/>
            <a:p>
              <a:endParaRPr lang="en-US"/>
            </a:p>
          </p:txBody>
        </p:sp>
      </p:grpSp>
      <p:sp>
        <p:nvSpPr>
          <p:cNvPr id="1093" name="AutoShape 70"/>
          <p:cNvSpPr>
            <a:spLocks noChangeArrowheads="1"/>
          </p:cNvSpPr>
          <p:nvPr/>
        </p:nvSpPr>
        <p:spPr bwMode="auto">
          <a:xfrm>
            <a:off x="4027170" y="1421130"/>
            <a:ext cx="3421380" cy="516256"/>
          </a:xfrm>
          <a:prstGeom prst="roundRect">
            <a:avLst>
              <a:gd name="adj" fmla="val 13778"/>
            </a:avLst>
          </a:prstGeom>
          <a:noFill/>
          <a:ln w="22225" algn="ctr">
            <a:noFill/>
            <a:round/>
            <a:headEnd type="none" w="sm" len="sm"/>
            <a:tailEnd type="none" w="sm" len="sm"/>
          </a:ln>
        </p:spPr>
        <p:txBody>
          <a:bodyPr lIns="0" tIns="54840" rIns="0" bIns="54840" anchor="ctr"/>
          <a:lstStyle/>
          <a:p>
            <a:pPr eaLnBrk="1" hangingPunct="1">
              <a:lnSpc>
                <a:spcPct val="85000"/>
              </a:lnSpc>
              <a:spcBef>
                <a:spcPct val="55000"/>
              </a:spcBef>
              <a:buClr>
                <a:schemeClr val="tx2"/>
              </a:buClr>
              <a:buFont typeface="Wingdings" pitchFamily="2" charset="2"/>
              <a:buNone/>
              <a:defRPr/>
            </a:pPr>
            <a:r>
              <a:rPr kumimoji="1" lang="en-US" sz="1200" b="1" dirty="0">
                <a:solidFill>
                  <a:schemeClr val="bg1"/>
                </a:solidFill>
                <a:latin typeface="+mn-lt"/>
              </a:rPr>
              <a:t>(business operations per second)</a:t>
            </a:r>
          </a:p>
        </p:txBody>
      </p:sp>
      <p:sp>
        <p:nvSpPr>
          <p:cNvPr id="1094" name="AutoShape 71"/>
          <p:cNvSpPr>
            <a:spLocks noChangeArrowheads="1"/>
          </p:cNvSpPr>
          <p:nvPr/>
        </p:nvSpPr>
        <p:spPr bwMode="auto">
          <a:xfrm>
            <a:off x="245746" y="1421130"/>
            <a:ext cx="3425190" cy="516256"/>
          </a:xfrm>
          <a:prstGeom prst="roundRect">
            <a:avLst>
              <a:gd name="adj" fmla="val 12204"/>
            </a:avLst>
          </a:prstGeom>
          <a:noFill/>
          <a:ln w="22225" algn="ctr">
            <a:noFill/>
            <a:round/>
            <a:headEnd type="none" w="sm" len="sm"/>
            <a:tailEnd type="none" w="sm" len="sm"/>
          </a:ln>
        </p:spPr>
        <p:txBody>
          <a:bodyPr lIns="0" tIns="54840" rIns="0" bIns="54840" anchor="ctr"/>
          <a:lstStyle/>
          <a:p>
            <a:pPr eaLnBrk="1" hangingPunct="1">
              <a:lnSpc>
                <a:spcPct val="85000"/>
              </a:lnSpc>
              <a:spcBef>
                <a:spcPct val="55000"/>
              </a:spcBef>
              <a:buClr>
                <a:schemeClr val="tx2"/>
              </a:buClr>
              <a:buFont typeface="Wingdings" pitchFamily="2" charset="2"/>
              <a:buNone/>
              <a:defRPr/>
            </a:pPr>
            <a:r>
              <a:rPr kumimoji="1" lang="en-US" sz="1200" b="1" dirty="0">
                <a:solidFill>
                  <a:schemeClr val="bg1"/>
                </a:solidFill>
                <a:latin typeface="+mn-lt"/>
              </a:rPr>
              <a:t>(measured system Watts)</a:t>
            </a:r>
            <a:endParaRPr kumimoji="1" lang="en-US" sz="1200" b="1" i="1" dirty="0">
              <a:solidFill>
                <a:schemeClr val="bg1"/>
              </a:solidFill>
              <a:latin typeface="+mn-lt"/>
            </a:endParaRPr>
          </a:p>
        </p:txBody>
      </p:sp>
      <p:sp>
        <p:nvSpPr>
          <p:cNvPr id="2534472" name="AutoShape 72"/>
          <p:cNvSpPr>
            <a:spLocks noChangeArrowheads="1"/>
          </p:cNvSpPr>
          <p:nvPr/>
        </p:nvSpPr>
        <p:spPr bwMode="auto">
          <a:xfrm>
            <a:off x="508636" y="6665596"/>
            <a:ext cx="10132694" cy="466724"/>
          </a:xfrm>
          <a:prstGeom prst="roundRect">
            <a:avLst>
              <a:gd name="adj" fmla="val 16667"/>
            </a:avLst>
          </a:prstGeom>
          <a:solidFill>
            <a:schemeClr val="bg1"/>
          </a:solidFill>
          <a:ln w="12700" algn="ctr">
            <a:solidFill>
              <a:schemeClr val="bg2">
                <a:alpha val="70000"/>
              </a:schemeClr>
            </a:solidFill>
            <a:round/>
            <a:headEnd/>
            <a:tailEnd/>
          </a:ln>
          <a:effectLst/>
        </p:spPr>
        <p:txBody>
          <a:bodyPr wrap="none" lIns="109728" tIns="54864" rIns="109728" bIns="54864" anchor="ctr"/>
          <a:lstStyle/>
          <a:p>
            <a:pPr>
              <a:lnSpc>
                <a:spcPct val="80000"/>
              </a:lnSpc>
              <a:spcBef>
                <a:spcPct val="50000"/>
              </a:spcBef>
              <a:defRPr/>
            </a:pPr>
            <a:r>
              <a:rPr lang="en-US" sz="2400" b="1" dirty="0">
                <a:solidFill>
                  <a:schemeClr val="tx2"/>
                </a:solidFill>
                <a:latin typeface="+mj-lt"/>
              </a:rPr>
              <a:t>More Performance in a Stable Power Infrastructure</a:t>
            </a:r>
          </a:p>
        </p:txBody>
      </p:sp>
      <p:sp>
        <p:nvSpPr>
          <p:cNvPr id="1084" name="Line 7"/>
          <p:cNvSpPr>
            <a:spLocks noChangeShapeType="1"/>
          </p:cNvSpPr>
          <p:nvPr/>
        </p:nvSpPr>
        <p:spPr bwMode="auto">
          <a:xfrm flipV="1">
            <a:off x="4509136" y="2005966"/>
            <a:ext cx="2116454" cy="2878454"/>
          </a:xfrm>
          <a:prstGeom prst="line">
            <a:avLst/>
          </a:prstGeom>
          <a:noFill/>
          <a:ln w="19050">
            <a:solidFill>
              <a:srgbClr val="FFC000"/>
            </a:solidFill>
            <a:round/>
            <a:headEnd/>
            <a:tailEnd type="triangle" w="med" len="med"/>
          </a:ln>
        </p:spPr>
        <p:txBody>
          <a:bodyPr wrap="none" lIns="109728" tIns="54864" rIns="109728" bIns="54864" anchor="ctr"/>
          <a:lstStyle/>
          <a:p>
            <a:endParaRPr lang="en-US"/>
          </a:p>
        </p:txBody>
      </p:sp>
      <p:sp>
        <p:nvSpPr>
          <p:cNvPr id="1085" name="Oval 44"/>
          <p:cNvSpPr>
            <a:spLocks noChangeArrowheads="1"/>
          </p:cNvSpPr>
          <p:nvPr/>
        </p:nvSpPr>
        <p:spPr bwMode="auto">
          <a:xfrm>
            <a:off x="4859656" y="2192656"/>
            <a:ext cx="1476374" cy="1042961"/>
          </a:xfrm>
          <a:prstGeom prst="ellipse">
            <a:avLst/>
          </a:prstGeom>
          <a:solidFill>
            <a:schemeClr val="bg2"/>
          </a:solidFill>
          <a:ln w="19050" algn="ctr">
            <a:solidFill>
              <a:schemeClr val="bg1"/>
            </a:solidFill>
            <a:round/>
            <a:headEnd/>
            <a:tailEnd/>
          </a:ln>
        </p:spPr>
        <p:txBody>
          <a:bodyPr lIns="109680" tIns="54840" rIns="109680" bIns="54840" anchor="ctr">
            <a:spAutoFit/>
          </a:bodyPr>
          <a:lstStyle/>
          <a:p>
            <a:r>
              <a:rPr lang="en-US" sz="2400" b="1" dirty="0">
                <a:solidFill>
                  <a:schemeClr val="bg1"/>
                </a:solidFill>
              </a:rPr>
              <a:t>1.5X</a:t>
            </a:r>
            <a:r>
              <a:rPr lang="en-US" b="1" dirty="0">
                <a:solidFill>
                  <a:schemeClr val="bg1"/>
                </a:solidFill>
              </a:rPr>
              <a:t> </a:t>
            </a:r>
            <a:br>
              <a:rPr lang="en-US" b="1" dirty="0">
                <a:solidFill>
                  <a:schemeClr val="bg1"/>
                </a:solidFill>
              </a:rPr>
            </a:br>
            <a:r>
              <a:rPr lang="en-US" sz="1700" b="1" dirty="0">
                <a:solidFill>
                  <a:schemeClr val="bg1"/>
                </a:solidFill>
              </a:rPr>
              <a:t>more</a:t>
            </a:r>
            <a:endParaRPr lang="en-US" sz="1700" b="1" dirty="0"/>
          </a:p>
        </p:txBody>
      </p:sp>
      <p:sp>
        <p:nvSpPr>
          <p:cNvPr id="1086" name="Oval 45"/>
          <p:cNvSpPr>
            <a:spLocks noChangeArrowheads="1"/>
          </p:cNvSpPr>
          <p:nvPr/>
        </p:nvSpPr>
        <p:spPr bwMode="auto">
          <a:xfrm>
            <a:off x="3851910" y="3638550"/>
            <a:ext cx="1264920" cy="1042961"/>
          </a:xfrm>
          <a:prstGeom prst="ellipse">
            <a:avLst/>
          </a:prstGeom>
          <a:solidFill>
            <a:schemeClr val="bg2"/>
          </a:solidFill>
          <a:ln w="19050" algn="ctr">
            <a:solidFill>
              <a:schemeClr val="bg1"/>
            </a:solidFill>
            <a:round/>
            <a:headEnd/>
            <a:tailEnd/>
          </a:ln>
        </p:spPr>
        <p:txBody>
          <a:bodyPr lIns="109680" tIns="54840" rIns="109680" bIns="54840" anchor="ctr">
            <a:spAutoFit/>
          </a:bodyPr>
          <a:lstStyle/>
          <a:p>
            <a:r>
              <a:rPr lang="en-US" sz="1700" b="1" dirty="0">
                <a:solidFill>
                  <a:schemeClr val="bg1"/>
                </a:solidFill>
              </a:rPr>
              <a:t>Over </a:t>
            </a:r>
            <a:r>
              <a:rPr lang="en-US" sz="2400" b="1" dirty="0">
                <a:solidFill>
                  <a:schemeClr val="bg1"/>
                </a:solidFill>
              </a:rPr>
              <a:t>4X</a:t>
            </a:r>
            <a:endParaRPr lang="en-US" sz="1700" b="1" dirty="0"/>
          </a:p>
        </p:txBody>
      </p:sp>
      <p:graphicFrame>
        <p:nvGraphicFramePr>
          <p:cNvPr id="1027" name="Object 8"/>
          <p:cNvGraphicFramePr>
            <a:graphicFrameLocks noChangeAspect="1"/>
          </p:cNvGraphicFramePr>
          <p:nvPr/>
        </p:nvGraphicFramePr>
        <p:xfrm>
          <a:off x="3870107" y="1217619"/>
          <a:ext cx="3741420" cy="4844416"/>
        </p:xfrm>
        <a:graphic>
          <a:graphicData uri="http://schemas.openxmlformats.org/presentationml/2006/ole">
            <p:oleObj spid="_x0000_s1027" name="Chart" r:id="rId7" imgW="3784600" imgH="4864100" progId="MSGraph.Chart.8">
              <p:embed followColorScheme="full"/>
            </p:oleObj>
          </a:graphicData>
        </a:graphic>
      </p:graphicFrame>
      <p:sp>
        <p:nvSpPr>
          <p:cNvPr id="1087" name="Rectangle 55"/>
          <p:cNvSpPr>
            <a:spLocks noChangeArrowheads="1"/>
          </p:cNvSpPr>
          <p:nvPr/>
        </p:nvSpPr>
        <p:spPr bwMode="auto">
          <a:xfrm>
            <a:off x="6336030" y="5318760"/>
            <a:ext cx="1190626" cy="775336"/>
          </a:xfrm>
          <a:prstGeom prst="rect">
            <a:avLst/>
          </a:prstGeom>
          <a:noFill/>
          <a:ln w="50800" algn="ctr">
            <a:noFill/>
            <a:miter lim="800000"/>
            <a:headEnd/>
            <a:tailEnd/>
          </a:ln>
        </p:spPr>
        <p:txBody>
          <a:bodyPr lIns="109728" tIns="54864" rIns="109728" bIns="54864" anchor="ctr" anchorCtr="1"/>
          <a:lstStyle/>
          <a:p>
            <a:pPr eaLnBrk="1" hangingPunct="1">
              <a:lnSpc>
                <a:spcPct val="80000"/>
              </a:lnSpc>
              <a:spcBef>
                <a:spcPct val="20000"/>
              </a:spcBef>
              <a:buSzPct val="130000"/>
            </a:pPr>
            <a:r>
              <a:rPr lang="en-US" sz="1400" b="1" dirty="0">
                <a:solidFill>
                  <a:schemeClr val="bg1"/>
                </a:solidFill>
              </a:rPr>
              <a:t> Quad-</a:t>
            </a:r>
            <a:br>
              <a:rPr lang="en-US" sz="1400" b="1" dirty="0">
                <a:solidFill>
                  <a:schemeClr val="bg1"/>
                </a:solidFill>
              </a:rPr>
            </a:br>
            <a:r>
              <a:rPr lang="en-US" sz="1400" b="1" dirty="0">
                <a:solidFill>
                  <a:schemeClr val="bg1"/>
                </a:solidFill>
              </a:rPr>
              <a:t>Core</a:t>
            </a:r>
            <a:br>
              <a:rPr lang="en-US" sz="1400" b="1" dirty="0">
                <a:solidFill>
                  <a:schemeClr val="bg1"/>
                </a:solidFill>
              </a:rPr>
            </a:br>
            <a:r>
              <a:rPr lang="en-US" sz="1400" b="1" dirty="0">
                <a:solidFill>
                  <a:schemeClr val="bg1"/>
                </a:solidFill>
              </a:rPr>
              <a:t>E5345</a:t>
            </a:r>
          </a:p>
        </p:txBody>
      </p:sp>
      <p:sp>
        <p:nvSpPr>
          <p:cNvPr id="1088" name="Rectangle 56"/>
          <p:cNvSpPr>
            <a:spLocks noChangeArrowheads="1"/>
          </p:cNvSpPr>
          <p:nvPr/>
        </p:nvSpPr>
        <p:spPr bwMode="auto">
          <a:xfrm>
            <a:off x="5082541" y="5318760"/>
            <a:ext cx="1184910" cy="775336"/>
          </a:xfrm>
          <a:prstGeom prst="rect">
            <a:avLst/>
          </a:prstGeom>
          <a:noFill/>
          <a:ln w="50800" algn="ctr">
            <a:noFill/>
            <a:miter lim="800000"/>
            <a:headEnd/>
            <a:tailEnd/>
          </a:ln>
        </p:spPr>
        <p:txBody>
          <a:bodyPr lIns="109728" tIns="54864" rIns="109728" bIns="54864" anchor="ctr" anchorCtr="1"/>
          <a:lstStyle/>
          <a:p>
            <a:pPr eaLnBrk="1" hangingPunct="1">
              <a:lnSpc>
                <a:spcPct val="80000"/>
              </a:lnSpc>
              <a:spcBef>
                <a:spcPct val="20000"/>
              </a:spcBef>
              <a:buSzPct val="130000"/>
            </a:pPr>
            <a:r>
              <a:rPr lang="en-US" sz="1400" b="1" dirty="0">
                <a:solidFill>
                  <a:schemeClr val="bg1"/>
                </a:solidFill>
              </a:rPr>
              <a:t> Dual-</a:t>
            </a:r>
            <a:br>
              <a:rPr lang="en-US" sz="1400" b="1" dirty="0">
                <a:solidFill>
                  <a:schemeClr val="bg1"/>
                </a:solidFill>
              </a:rPr>
            </a:br>
            <a:r>
              <a:rPr lang="en-US" sz="1400" b="1" dirty="0">
                <a:solidFill>
                  <a:schemeClr val="bg1"/>
                </a:solidFill>
              </a:rPr>
              <a:t>Core</a:t>
            </a:r>
            <a:br>
              <a:rPr lang="en-US" sz="1400" b="1" dirty="0">
                <a:solidFill>
                  <a:schemeClr val="bg1"/>
                </a:solidFill>
              </a:rPr>
            </a:br>
            <a:r>
              <a:rPr lang="en-US" sz="1400" b="1" dirty="0">
                <a:solidFill>
                  <a:schemeClr val="bg1"/>
                </a:solidFill>
              </a:rPr>
              <a:t>5160 </a:t>
            </a:r>
          </a:p>
        </p:txBody>
      </p:sp>
      <p:sp>
        <p:nvSpPr>
          <p:cNvPr id="1089" name="Rectangle 57"/>
          <p:cNvSpPr>
            <a:spLocks noChangeArrowheads="1"/>
          </p:cNvSpPr>
          <p:nvPr/>
        </p:nvSpPr>
        <p:spPr bwMode="auto">
          <a:xfrm>
            <a:off x="3909060" y="5318760"/>
            <a:ext cx="1190626" cy="775336"/>
          </a:xfrm>
          <a:prstGeom prst="rect">
            <a:avLst/>
          </a:prstGeom>
          <a:noFill/>
          <a:ln w="50800" algn="ctr">
            <a:noFill/>
            <a:miter lim="800000"/>
            <a:headEnd/>
            <a:tailEnd/>
          </a:ln>
        </p:spPr>
        <p:txBody>
          <a:bodyPr lIns="109728" tIns="54864" rIns="109728" bIns="54864" anchor="ctr" anchorCtr="1"/>
          <a:lstStyle/>
          <a:p>
            <a:pPr eaLnBrk="1" hangingPunct="1">
              <a:lnSpc>
                <a:spcPct val="80000"/>
              </a:lnSpc>
              <a:spcBef>
                <a:spcPct val="20000"/>
              </a:spcBef>
              <a:buSzPct val="130000"/>
            </a:pPr>
            <a:r>
              <a:rPr lang="en-US" sz="1400" b="1" dirty="0">
                <a:solidFill>
                  <a:schemeClr val="bg1"/>
                </a:solidFill>
              </a:rPr>
              <a:t>Single-Core</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Slide Number Placeholder 4"/>
          <p:cNvSpPr txBox="1">
            <a:spLocks noGrp="1"/>
          </p:cNvSpPr>
          <p:nvPr/>
        </p:nvSpPr>
        <p:spPr bwMode="auto">
          <a:xfrm>
            <a:off x="10458451" y="7985760"/>
            <a:ext cx="499110" cy="365760"/>
          </a:xfrm>
          <a:prstGeom prst="rect">
            <a:avLst/>
          </a:prstGeom>
          <a:noFill/>
          <a:ln>
            <a:miter lim="800000"/>
            <a:headEnd/>
            <a:tailEnd/>
          </a:ln>
        </p:spPr>
        <p:txBody>
          <a:bodyPr lIns="0" tIns="0" rIns="0" bIns="0"/>
          <a:lstStyle/>
          <a:p>
            <a:pPr>
              <a:defRPr/>
            </a:pPr>
            <a:fld id="{E6522C08-71C7-45C1-8BEF-F0AF86CE809B}" type="slidenum">
              <a:rPr lang="en-US" sz="1000" b="1">
                <a:solidFill>
                  <a:srgbClr val="FFFFFF"/>
                </a:solidFill>
              </a:rPr>
              <a:pPr>
                <a:defRPr/>
              </a:pPr>
              <a:t>13</a:t>
            </a:fld>
            <a:endParaRPr lang="en-US" sz="1000" b="1" dirty="0">
              <a:solidFill>
                <a:srgbClr val="FFFFFF"/>
              </a:solidFill>
            </a:endParaRPr>
          </a:p>
        </p:txBody>
      </p:sp>
      <p:sp>
        <p:nvSpPr>
          <p:cNvPr id="2053" name="Rectangle 3"/>
          <p:cNvSpPr>
            <a:spLocks noGrp="1" noChangeArrowheads="1"/>
          </p:cNvSpPr>
          <p:nvPr>
            <p:ph type="title" idx="4294967295"/>
          </p:nvPr>
        </p:nvSpPr>
        <p:spPr>
          <a:xfrm>
            <a:off x="139066" y="116206"/>
            <a:ext cx="10972800" cy="704850"/>
          </a:xfrm>
        </p:spPr>
        <p:txBody>
          <a:bodyPr/>
          <a:lstStyle/>
          <a:p>
            <a:r>
              <a:rPr sz="2800" smtClean="0"/>
              <a:t>Quad-Core Intel</a:t>
            </a:r>
            <a:r>
              <a:rPr sz="2800" baseline="30000" smtClean="0"/>
              <a:t>®</a:t>
            </a:r>
            <a:r>
              <a:rPr sz="2800" smtClean="0"/>
              <a:t> Xeon</a:t>
            </a:r>
            <a:r>
              <a:rPr sz="2800" baseline="30000" smtClean="0"/>
              <a:t>®</a:t>
            </a:r>
            <a:r>
              <a:rPr sz="2800" smtClean="0"/>
              <a:t> Processor 5300 Series </a:t>
            </a:r>
            <a:r>
              <a:rPr sz="1900" smtClean="0"/>
              <a:t/>
            </a:r>
            <a:br>
              <a:rPr sz="1900" smtClean="0"/>
            </a:br>
            <a:r>
              <a:rPr sz="2200" smtClean="0">
                <a:solidFill>
                  <a:schemeClr val="tx1"/>
                </a:solidFill>
              </a:rPr>
              <a:t>Integer and Java performance for Windows Server 2003*</a:t>
            </a:r>
          </a:p>
        </p:txBody>
      </p:sp>
      <p:graphicFrame>
        <p:nvGraphicFramePr>
          <p:cNvPr id="2050" name="Object 2"/>
          <p:cNvGraphicFramePr>
            <a:graphicFrameLocks noGrp="1" noChangeAspect="1"/>
          </p:cNvGraphicFramePr>
          <p:nvPr>
            <p:ph sz="half" idx="4294967295"/>
          </p:nvPr>
        </p:nvGraphicFramePr>
        <p:xfrm>
          <a:off x="796290" y="2131696"/>
          <a:ext cx="4284346" cy="4377690"/>
        </p:xfrm>
        <a:graphic>
          <a:graphicData uri="http://schemas.openxmlformats.org/presentationml/2006/ole">
            <p:oleObj spid="_x0000_s2050" name="Chart" r:id="rId4" imgW="5657850" imgH="5781675" progId="Excel.Sheet.8">
              <p:embed/>
            </p:oleObj>
          </a:graphicData>
        </a:graphic>
      </p:graphicFrame>
      <p:sp>
        <p:nvSpPr>
          <p:cNvPr id="2054" name="Line 7"/>
          <p:cNvSpPr>
            <a:spLocks noChangeShapeType="1"/>
          </p:cNvSpPr>
          <p:nvPr/>
        </p:nvSpPr>
        <p:spPr bwMode="auto">
          <a:xfrm flipV="1">
            <a:off x="1148716" y="2775586"/>
            <a:ext cx="3518534" cy="2878454"/>
          </a:xfrm>
          <a:prstGeom prst="line">
            <a:avLst/>
          </a:prstGeom>
          <a:noFill/>
          <a:ln w="19050">
            <a:solidFill>
              <a:srgbClr val="FFC000"/>
            </a:solidFill>
            <a:round/>
            <a:headEnd/>
            <a:tailEnd type="triangle" w="med" len="med"/>
          </a:ln>
        </p:spPr>
        <p:txBody>
          <a:bodyPr wrap="none" lIns="109728" tIns="54864" rIns="109728" bIns="54864" anchor="ctr"/>
          <a:lstStyle/>
          <a:p>
            <a:endParaRPr lang="en-US"/>
          </a:p>
        </p:txBody>
      </p:sp>
      <p:sp>
        <p:nvSpPr>
          <p:cNvPr id="2055" name="Text Box 8"/>
          <p:cNvSpPr txBox="1">
            <a:spLocks noChangeArrowheads="1"/>
          </p:cNvSpPr>
          <p:nvPr/>
        </p:nvSpPr>
        <p:spPr bwMode="auto">
          <a:xfrm>
            <a:off x="363856" y="1754506"/>
            <a:ext cx="1236344" cy="238142"/>
          </a:xfrm>
          <a:prstGeom prst="rect">
            <a:avLst/>
          </a:prstGeom>
          <a:noFill/>
          <a:ln w="12700" algn="ctr">
            <a:noFill/>
            <a:miter lim="800000"/>
            <a:headEnd/>
            <a:tailEnd/>
          </a:ln>
        </p:spPr>
        <p:txBody>
          <a:bodyPr lIns="109728" tIns="54864" rIns="109728" bIns="54864">
            <a:spAutoFit/>
          </a:bodyPr>
          <a:lstStyle/>
          <a:p>
            <a:pPr>
              <a:lnSpc>
                <a:spcPct val="75000"/>
              </a:lnSpc>
              <a:spcBef>
                <a:spcPct val="50000"/>
              </a:spcBef>
              <a:defRPr/>
            </a:pPr>
            <a:r>
              <a:rPr lang="en-US" sz="1100" dirty="0">
                <a:latin typeface="+mj-lt"/>
              </a:rPr>
              <a:t>Higher is better</a:t>
            </a:r>
          </a:p>
        </p:txBody>
      </p:sp>
      <p:sp>
        <p:nvSpPr>
          <p:cNvPr id="588809" name="AutoShape 9"/>
          <p:cNvSpPr>
            <a:spLocks noChangeArrowheads="1"/>
          </p:cNvSpPr>
          <p:nvPr/>
        </p:nvSpPr>
        <p:spPr bwMode="auto">
          <a:xfrm>
            <a:off x="398146" y="1152526"/>
            <a:ext cx="4970144" cy="550544"/>
          </a:xfrm>
          <a:prstGeom prst="roundRect">
            <a:avLst>
              <a:gd name="adj" fmla="val 50000"/>
            </a:avLst>
          </a:prstGeom>
          <a:noFill/>
          <a:ln w="12700" algn="ctr">
            <a:noFill/>
            <a:round/>
            <a:headEnd type="none" w="sm" len="sm"/>
            <a:tailEnd type="none" w="sm" len="sm"/>
          </a:ln>
          <a:effectLst/>
        </p:spPr>
        <p:txBody>
          <a:bodyPr lIns="0" tIns="54840" rIns="0" bIns="54840" anchor="ctr"/>
          <a:lstStyle/>
          <a:p>
            <a:pPr eaLnBrk="1" hangingPunct="1">
              <a:lnSpc>
                <a:spcPct val="85000"/>
              </a:lnSpc>
              <a:spcBef>
                <a:spcPct val="55000"/>
              </a:spcBef>
              <a:buClr>
                <a:schemeClr val="tx2"/>
              </a:buClr>
              <a:buFont typeface="Wingdings" pitchFamily="2" charset="2"/>
              <a:buNone/>
              <a:defRPr/>
            </a:pPr>
            <a:r>
              <a:rPr kumimoji="1" lang="en-US" sz="1900" b="1" dirty="0">
                <a:solidFill>
                  <a:schemeClr val="bg2"/>
                </a:solidFill>
                <a:latin typeface="+mn-lt"/>
              </a:rPr>
              <a:t>SPECint*_rate_base2000*</a:t>
            </a:r>
            <a:endParaRPr kumimoji="1" lang="en-US" sz="1900" b="1" i="1" dirty="0">
              <a:solidFill>
                <a:schemeClr val="bg2"/>
              </a:solidFill>
              <a:latin typeface="+mn-lt"/>
            </a:endParaRPr>
          </a:p>
        </p:txBody>
      </p:sp>
      <p:sp>
        <p:nvSpPr>
          <p:cNvPr id="2057" name="Oval 10"/>
          <p:cNvSpPr>
            <a:spLocks noChangeArrowheads="1"/>
          </p:cNvSpPr>
          <p:nvPr/>
        </p:nvSpPr>
        <p:spPr bwMode="auto">
          <a:xfrm>
            <a:off x="4263391" y="2320290"/>
            <a:ext cx="735330" cy="424816"/>
          </a:xfrm>
          <a:prstGeom prst="ellipse">
            <a:avLst/>
          </a:prstGeom>
          <a:solidFill>
            <a:schemeClr val="tx1"/>
          </a:solidFill>
          <a:ln w="19050" algn="ctr">
            <a:solidFill>
              <a:schemeClr val="accent2"/>
            </a:solidFill>
            <a:round/>
            <a:headEnd/>
            <a:tailEnd/>
          </a:ln>
        </p:spPr>
        <p:txBody>
          <a:bodyPr wrap="none" lIns="109680" tIns="54840" rIns="109680" bIns="54840" anchor="ctr"/>
          <a:lstStyle/>
          <a:p>
            <a:pPr>
              <a:lnSpc>
                <a:spcPct val="75000"/>
              </a:lnSpc>
              <a:spcBef>
                <a:spcPct val="50000"/>
              </a:spcBef>
            </a:pPr>
            <a:r>
              <a:rPr lang="en-US" sz="1700" b="1" dirty="0">
                <a:solidFill>
                  <a:schemeClr val="bg1"/>
                </a:solidFill>
              </a:rPr>
              <a:t>2.53x</a:t>
            </a:r>
          </a:p>
        </p:txBody>
      </p:sp>
      <p:graphicFrame>
        <p:nvGraphicFramePr>
          <p:cNvPr id="2051" name="Object 3"/>
          <p:cNvGraphicFramePr>
            <a:graphicFrameLocks noChangeAspect="1"/>
          </p:cNvGraphicFramePr>
          <p:nvPr/>
        </p:nvGraphicFramePr>
        <p:xfrm>
          <a:off x="5581650" y="1958340"/>
          <a:ext cx="5107306" cy="4192906"/>
        </p:xfrm>
        <a:graphic>
          <a:graphicData uri="http://schemas.openxmlformats.org/presentationml/2006/ole">
            <p:oleObj spid="_x0000_s2051" name="Chart" r:id="rId5" imgW="4255008" imgH="3493008" progId="Excel.Sheet.8">
              <p:embed/>
            </p:oleObj>
          </a:graphicData>
        </a:graphic>
      </p:graphicFrame>
      <p:sp>
        <p:nvSpPr>
          <p:cNvPr id="2058" name="Line 15"/>
          <p:cNvSpPr>
            <a:spLocks noChangeShapeType="1"/>
          </p:cNvSpPr>
          <p:nvPr/>
        </p:nvSpPr>
        <p:spPr bwMode="auto">
          <a:xfrm flipV="1">
            <a:off x="6336031" y="2800350"/>
            <a:ext cx="3509010" cy="2828926"/>
          </a:xfrm>
          <a:prstGeom prst="line">
            <a:avLst/>
          </a:prstGeom>
          <a:noFill/>
          <a:ln w="19050">
            <a:solidFill>
              <a:srgbClr val="FFC000"/>
            </a:solidFill>
            <a:round/>
            <a:headEnd/>
            <a:tailEnd type="triangle" w="med" len="med"/>
          </a:ln>
        </p:spPr>
        <p:txBody>
          <a:bodyPr wrap="none" lIns="109728" tIns="54864" rIns="109728" bIns="54864" anchor="ctr"/>
          <a:lstStyle/>
          <a:p>
            <a:endParaRPr lang="en-US"/>
          </a:p>
        </p:txBody>
      </p:sp>
      <p:sp>
        <p:nvSpPr>
          <p:cNvPr id="2059" name="Text Box 16"/>
          <p:cNvSpPr txBox="1">
            <a:spLocks noChangeArrowheads="1"/>
          </p:cNvSpPr>
          <p:nvPr/>
        </p:nvSpPr>
        <p:spPr bwMode="auto">
          <a:xfrm>
            <a:off x="5631180" y="1727836"/>
            <a:ext cx="1236346" cy="238142"/>
          </a:xfrm>
          <a:prstGeom prst="rect">
            <a:avLst/>
          </a:prstGeom>
          <a:noFill/>
          <a:ln w="12700" algn="ctr">
            <a:noFill/>
            <a:miter lim="800000"/>
            <a:headEnd/>
            <a:tailEnd/>
          </a:ln>
        </p:spPr>
        <p:txBody>
          <a:bodyPr lIns="109728" tIns="54864" rIns="109728" bIns="54864">
            <a:spAutoFit/>
          </a:bodyPr>
          <a:lstStyle/>
          <a:p>
            <a:pPr>
              <a:lnSpc>
                <a:spcPct val="75000"/>
              </a:lnSpc>
              <a:spcBef>
                <a:spcPct val="50000"/>
              </a:spcBef>
              <a:defRPr/>
            </a:pPr>
            <a:r>
              <a:rPr lang="en-US" sz="1100" dirty="0">
                <a:latin typeface="+mj-lt"/>
              </a:rPr>
              <a:t>Higher is better</a:t>
            </a:r>
          </a:p>
        </p:txBody>
      </p:sp>
      <p:sp>
        <p:nvSpPr>
          <p:cNvPr id="588817" name="AutoShape 17"/>
          <p:cNvSpPr>
            <a:spLocks noChangeArrowheads="1"/>
          </p:cNvSpPr>
          <p:nvPr/>
        </p:nvSpPr>
        <p:spPr bwMode="auto">
          <a:xfrm>
            <a:off x="5604510" y="1152526"/>
            <a:ext cx="4970146" cy="550544"/>
          </a:xfrm>
          <a:prstGeom prst="roundRect">
            <a:avLst>
              <a:gd name="adj" fmla="val 50000"/>
            </a:avLst>
          </a:prstGeom>
          <a:noFill/>
          <a:ln w="12700" algn="ctr">
            <a:noFill/>
            <a:round/>
            <a:headEnd type="none" w="sm" len="sm"/>
            <a:tailEnd type="none" w="sm" len="sm"/>
          </a:ln>
          <a:effectLst/>
        </p:spPr>
        <p:txBody>
          <a:bodyPr lIns="0" tIns="54840" rIns="0" bIns="54840" anchor="ctr"/>
          <a:lstStyle/>
          <a:p>
            <a:pPr eaLnBrk="1" hangingPunct="1">
              <a:lnSpc>
                <a:spcPct val="85000"/>
              </a:lnSpc>
              <a:spcBef>
                <a:spcPct val="55000"/>
              </a:spcBef>
              <a:buClr>
                <a:schemeClr val="tx2"/>
              </a:buClr>
              <a:buFont typeface="Wingdings" pitchFamily="2" charset="2"/>
              <a:buNone/>
              <a:defRPr/>
            </a:pPr>
            <a:r>
              <a:rPr kumimoji="1" lang="en-US" sz="1900" b="1" dirty="0">
                <a:solidFill>
                  <a:schemeClr val="bg2"/>
                </a:solidFill>
                <a:latin typeface="+mj-lt"/>
              </a:rPr>
              <a:t>SPECjbb2005*</a:t>
            </a:r>
            <a:endParaRPr kumimoji="1" lang="en-US" sz="1900" b="1" i="1" dirty="0">
              <a:solidFill>
                <a:schemeClr val="bg2"/>
              </a:solidFill>
              <a:latin typeface="+mj-lt"/>
            </a:endParaRPr>
          </a:p>
        </p:txBody>
      </p:sp>
      <p:sp>
        <p:nvSpPr>
          <p:cNvPr id="2061" name="Oval 18"/>
          <p:cNvSpPr>
            <a:spLocks noChangeArrowheads="1"/>
          </p:cNvSpPr>
          <p:nvPr/>
        </p:nvSpPr>
        <p:spPr bwMode="auto">
          <a:xfrm>
            <a:off x="9408796" y="2333626"/>
            <a:ext cx="735330" cy="424814"/>
          </a:xfrm>
          <a:prstGeom prst="ellipse">
            <a:avLst/>
          </a:prstGeom>
          <a:solidFill>
            <a:schemeClr val="tx1"/>
          </a:solidFill>
          <a:ln w="19050" algn="ctr">
            <a:solidFill>
              <a:schemeClr val="accent2"/>
            </a:solidFill>
            <a:round/>
            <a:headEnd/>
            <a:tailEnd/>
          </a:ln>
        </p:spPr>
        <p:txBody>
          <a:bodyPr wrap="none" lIns="109680" tIns="54840" rIns="109680" bIns="54840" anchor="ctr"/>
          <a:lstStyle/>
          <a:p>
            <a:pPr>
              <a:lnSpc>
                <a:spcPct val="75000"/>
              </a:lnSpc>
              <a:spcBef>
                <a:spcPct val="50000"/>
              </a:spcBef>
            </a:pPr>
            <a:r>
              <a:rPr lang="en-US" sz="1700" b="1" dirty="0">
                <a:solidFill>
                  <a:schemeClr val="bg1"/>
                </a:solidFill>
              </a:rPr>
              <a:t>2.61x</a:t>
            </a:r>
          </a:p>
        </p:txBody>
      </p:sp>
      <p:sp>
        <p:nvSpPr>
          <p:cNvPr id="2062" name="Rectangle 20"/>
          <p:cNvSpPr>
            <a:spLocks noChangeArrowheads="1"/>
          </p:cNvSpPr>
          <p:nvPr/>
        </p:nvSpPr>
        <p:spPr bwMode="auto">
          <a:xfrm>
            <a:off x="169546" y="7654290"/>
            <a:ext cx="9239250" cy="335280"/>
          </a:xfrm>
          <a:prstGeom prst="rect">
            <a:avLst/>
          </a:prstGeom>
          <a:noFill/>
          <a:ln w="12700" algn="ctr">
            <a:noFill/>
            <a:miter lim="800000"/>
            <a:headEnd/>
            <a:tailEnd/>
          </a:ln>
        </p:spPr>
        <p:txBody>
          <a:bodyPr lIns="0" tIns="0" rIns="0" bIns="0">
            <a:spAutoFit/>
          </a:bodyPr>
          <a:lstStyle/>
          <a:p>
            <a:pPr defTabSz="1169670">
              <a:lnSpc>
                <a:spcPct val="75000"/>
              </a:lnSpc>
              <a:spcBef>
                <a:spcPct val="50000"/>
              </a:spcBef>
            </a:pPr>
            <a:r>
              <a:rPr lang="en-US" sz="700" dirty="0">
                <a:solidFill>
                  <a:schemeClr val="bg1"/>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http://www.intel.com/performance/resources/limits.htm </a:t>
            </a:r>
            <a:br>
              <a:rPr lang="en-US" sz="700" dirty="0">
                <a:solidFill>
                  <a:schemeClr val="bg1"/>
                </a:solidFill>
              </a:rPr>
            </a:br>
            <a:r>
              <a:rPr lang="en-US" sz="700" dirty="0">
                <a:solidFill>
                  <a:schemeClr val="bg1"/>
                </a:solidFill>
              </a:rPr>
              <a:t>or call (U.S.) 1-800-628-8686 or 1-916-356-3104.</a:t>
            </a:r>
          </a:p>
        </p:txBody>
      </p:sp>
      <p:sp>
        <p:nvSpPr>
          <p:cNvPr id="2064" name="Rectangle 22"/>
          <p:cNvSpPr>
            <a:spLocks noChangeArrowheads="1"/>
          </p:cNvSpPr>
          <p:nvPr/>
        </p:nvSpPr>
        <p:spPr bwMode="auto">
          <a:xfrm>
            <a:off x="95250" y="6379846"/>
            <a:ext cx="5755006" cy="226216"/>
          </a:xfrm>
          <a:prstGeom prst="rect">
            <a:avLst/>
          </a:prstGeom>
          <a:noFill/>
          <a:ln w="9525">
            <a:noFill/>
            <a:miter lim="800000"/>
            <a:headEnd/>
            <a:tailEnd/>
          </a:ln>
        </p:spPr>
        <p:txBody>
          <a:bodyPr lIns="109728" tIns="54864" rIns="109728" bIns="54864">
            <a:spAutoFit/>
          </a:bodyPr>
          <a:lstStyle/>
          <a:p>
            <a:pPr algn="l">
              <a:lnSpc>
                <a:spcPct val="75000"/>
              </a:lnSpc>
              <a:spcBef>
                <a:spcPct val="50000"/>
              </a:spcBef>
              <a:buClr>
                <a:srgbClr val="FFFF00"/>
              </a:buClr>
              <a:buFont typeface="Wingdings" pitchFamily="2" charset="2"/>
              <a:buNone/>
              <a:defRPr/>
            </a:pPr>
            <a:r>
              <a:rPr lang="en-US" sz="1000" dirty="0">
                <a:latin typeface="+mj-lt"/>
              </a:rPr>
              <a:t>Data Source: Published or measured results as of Nov 13, 2006.</a:t>
            </a:r>
            <a:r>
              <a:rPr lang="en-US" sz="1000" b="1" dirty="0">
                <a:latin typeface="+mj-lt"/>
              </a:rPr>
              <a:t> </a:t>
            </a:r>
            <a:r>
              <a:rPr lang="en-US" sz="1000" dirty="0">
                <a:latin typeface="+mj-lt"/>
              </a:rPr>
              <a:t>See backup for details</a:t>
            </a:r>
          </a:p>
        </p:txBody>
      </p:sp>
      <p:sp>
        <p:nvSpPr>
          <p:cNvPr id="2" name="Text Box 32"/>
          <p:cNvSpPr txBox="1">
            <a:spLocks noChangeArrowheads="1"/>
          </p:cNvSpPr>
          <p:nvPr/>
        </p:nvSpPr>
        <p:spPr bwMode="auto">
          <a:xfrm>
            <a:off x="5646420" y="2036446"/>
            <a:ext cx="1150620" cy="492058"/>
          </a:xfrm>
          <a:prstGeom prst="rect">
            <a:avLst/>
          </a:prstGeom>
          <a:noFill/>
          <a:ln w="50800" algn="ctr">
            <a:noFill/>
            <a:miter lim="800000"/>
            <a:headEnd/>
            <a:tailEnd/>
          </a:ln>
        </p:spPr>
        <p:txBody>
          <a:bodyPr lIns="109728" tIns="54864" rIns="109728" bIns="54864">
            <a:spAutoFit/>
          </a:bodyPr>
          <a:lstStyle/>
          <a:p>
            <a:pPr>
              <a:lnSpc>
                <a:spcPct val="75000"/>
              </a:lnSpc>
              <a:spcBef>
                <a:spcPct val="50000"/>
              </a:spcBef>
            </a:pPr>
            <a:r>
              <a:rPr lang="en-US" sz="1100" dirty="0"/>
              <a:t>Business operations per second</a:t>
            </a:r>
          </a:p>
        </p:txBody>
      </p:sp>
      <p:pic>
        <p:nvPicPr>
          <p:cNvPr id="588833" name="Picture 33" descr="dummy package QC Xeon"/>
          <p:cNvPicPr>
            <a:picLocks noChangeAspect="1" noChangeArrowheads="1"/>
          </p:cNvPicPr>
          <p:nvPr/>
        </p:nvPicPr>
        <p:blipFill>
          <a:blip r:embed="rId6"/>
          <a:srcRect/>
          <a:stretch>
            <a:fillRect/>
          </a:stretch>
        </p:blipFill>
        <p:spPr bwMode="auto">
          <a:xfrm>
            <a:off x="4080510" y="4909186"/>
            <a:ext cx="1057276" cy="866774"/>
          </a:xfrm>
          <a:prstGeom prst="rect">
            <a:avLst/>
          </a:prstGeom>
          <a:noFill/>
          <a:ln w="9525">
            <a:noFill/>
            <a:miter lim="800000"/>
            <a:headEnd/>
            <a:tailEnd/>
          </a:ln>
        </p:spPr>
      </p:pic>
      <p:pic>
        <p:nvPicPr>
          <p:cNvPr id="588834" name="Picture 34" descr="dummy package QC Xeon"/>
          <p:cNvPicPr>
            <a:picLocks noChangeAspect="1" noChangeArrowheads="1"/>
          </p:cNvPicPr>
          <p:nvPr/>
        </p:nvPicPr>
        <p:blipFill>
          <a:blip r:embed="rId6"/>
          <a:srcRect/>
          <a:stretch>
            <a:fillRect/>
          </a:stretch>
        </p:blipFill>
        <p:spPr bwMode="auto">
          <a:xfrm>
            <a:off x="9509760" y="4572000"/>
            <a:ext cx="1057276" cy="866776"/>
          </a:xfrm>
          <a:prstGeom prst="rect">
            <a:avLst/>
          </a:prstGeom>
          <a:noFill/>
          <a:ln w="9525">
            <a:noFill/>
            <a:miter lim="800000"/>
            <a:headEnd/>
            <a:tailEnd/>
          </a:ln>
        </p:spPr>
      </p:pic>
      <p:sp>
        <p:nvSpPr>
          <p:cNvPr id="2067" name="Text Box 35"/>
          <p:cNvSpPr txBox="1">
            <a:spLocks noChangeArrowheads="1"/>
          </p:cNvSpPr>
          <p:nvPr/>
        </p:nvSpPr>
        <p:spPr bwMode="auto">
          <a:xfrm>
            <a:off x="165736" y="7347586"/>
            <a:ext cx="9003030" cy="551754"/>
          </a:xfrm>
          <a:prstGeom prst="rect">
            <a:avLst/>
          </a:prstGeom>
          <a:noFill/>
          <a:ln w="50800" algn="ctr">
            <a:noFill/>
            <a:miter lim="800000"/>
            <a:headEnd/>
            <a:tailEnd/>
          </a:ln>
        </p:spPr>
        <p:txBody>
          <a:bodyPr lIns="0" tIns="0" rIns="0" bIns="0">
            <a:spAutoFit/>
          </a:bodyPr>
          <a:lstStyle/>
          <a:p>
            <a:pPr>
              <a:lnSpc>
                <a:spcPct val="75000"/>
              </a:lnSpc>
              <a:spcBef>
                <a:spcPts val="720"/>
              </a:spcBef>
            </a:pPr>
            <a:r>
              <a:rPr lang="en-US" sz="1000" dirty="0">
                <a:solidFill>
                  <a:schemeClr val="bg1"/>
                </a:solidFill>
              </a:rPr>
              <a:t>Dual-Core Xeon 5160 – Dual-Core Intel®</a:t>
            </a:r>
            <a:r>
              <a:rPr lang="en-US" sz="1000" baseline="30000" dirty="0">
                <a:solidFill>
                  <a:schemeClr val="bg1"/>
                </a:solidFill>
              </a:rPr>
              <a:t> </a:t>
            </a:r>
            <a:r>
              <a:rPr lang="en-US" sz="1000" dirty="0">
                <a:solidFill>
                  <a:schemeClr val="bg1"/>
                </a:solidFill>
              </a:rPr>
              <a:t>Xeon® Processor 5160; (“Woodcrest 3.00 GHz”); Quad-Core Xeon X5355 – Quad-Core Intel® Xeon® Processor X5355; (“</a:t>
            </a:r>
            <a:r>
              <a:rPr lang="en-US" sz="1000" dirty="0" err="1">
                <a:solidFill>
                  <a:schemeClr val="bg1"/>
                </a:solidFill>
              </a:rPr>
              <a:t>Clovertown</a:t>
            </a:r>
            <a:r>
              <a:rPr lang="en-US" sz="1000" dirty="0">
                <a:solidFill>
                  <a:schemeClr val="bg1"/>
                </a:solidFill>
              </a:rPr>
              <a:t> 2.66 GHz”); Dual-Core </a:t>
            </a:r>
            <a:r>
              <a:rPr lang="en-US" sz="1000" dirty="0" err="1">
                <a:solidFill>
                  <a:schemeClr val="bg1"/>
                </a:solidFill>
              </a:rPr>
              <a:t>Opteron</a:t>
            </a:r>
            <a:r>
              <a:rPr lang="en-US" sz="1000" dirty="0">
                <a:solidFill>
                  <a:schemeClr val="bg1"/>
                </a:solidFill>
              </a:rPr>
              <a:t> 2220 – Dual-Core AMD </a:t>
            </a:r>
            <a:r>
              <a:rPr lang="en-US" sz="1000" dirty="0" err="1">
                <a:solidFill>
                  <a:schemeClr val="bg1"/>
                </a:solidFill>
              </a:rPr>
              <a:t>Opteron</a:t>
            </a:r>
            <a:r>
              <a:rPr lang="en-US" sz="1000" dirty="0">
                <a:solidFill>
                  <a:schemeClr val="bg1"/>
                </a:solidFill>
              </a:rPr>
              <a:t>* Model 2220SE (“2.80 GHz”); Xeon 3.60GHz – 64-bit Intel</a:t>
            </a:r>
            <a:r>
              <a:rPr lang="en-US" sz="1000" baseline="30000" dirty="0">
                <a:solidFill>
                  <a:schemeClr val="bg1"/>
                </a:solidFill>
              </a:rPr>
              <a:t>®</a:t>
            </a:r>
            <a:r>
              <a:rPr lang="en-US" sz="1000" dirty="0">
                <a:solidFill>
                  <a:schemeClr val="bg1"/>
                </a:solidFill>
              </a:rPr>
              <a:t> Xeon</a:t>
            </a:r>
            <a:r>
              <a:rPr lang="en-US" sz="1000" baseline="30000" dirty="0">
                <a:solidFill>
                  <a:schemeClr val="bg1"/>
                </a:solidFill>
              </a:rPr>
              <a:t>®</a:t>
            </a:r>
            <a:r>
              <a:rPr lang="en-US" sz="1000" dirty="0">
                <a:solidFill>
                  <a:schemeClr val="bg1"/>
                </a:solidFill>
              </a:rPr>
              <a:t> Processor 3.60; (“</a:t>
            </a:r>
            <a:r>
              <a:rPr lang="en-US" sz="1000" dirty="0" err="1">
                <a:solidFill>
                  <a:schemeClr val="bg1"/>
                </a:solidFill>
              </a:rPr>
              <a:t>Irwindale</a:t>
            </a:r>
            <a:r>
              <a:rPr lang="en-US" sz="1000" dirty="0">
                <a:solidFill>
                  <a:schemeClr val="bg1"/>
                </a:solidFill>
              </a:rPr>
              <a:t> 3.60 GHz”); </a:t>
            </a:r>
          </a:p>
          <a:p>
            <a:pPr>
              <a:lnSpc>
                <a:spcPct val="75000"/>
              </a:lnSpc>
              <a:spcBef>
                <a:spcPts val="720"/>
              </a:spcBef>
            </a:pPr>
            <a:endParaRPr lang="en-US" sz="1000" dirty="0">
              <a:solidFill>
                <a:schemeClr val="bg1"/>
              </a:solidFill>
            </a:endParaRPr>
          </a:p>
        </p:txBody>
      </p:sp>
      <p:sp>
        <p:nvSpPr>
          <p:cNvPr id="2068" name="AutoShape 37"/>
          <p:cNvSpPr>
            <a:spLocks noChangeArrowheads="1"/>
          </p:cNvSpPr>
          <p:nvPr/>
        </p:nvSpPr>
        <p:spPr bwMode="auto">
          <a:xfrm>
            <a:off x="1691640" y="1744981"/>
            <a:ext cx="2308860" cy="811530"/>
          </a:xfrm>
          <a:prstGeom prst="doubleWave">
            <a:avLst>
              <a:gd name="adj1" fmla="val 6500"/>
              <a:gd name="adj2" fmla="val 0"/>
            </a:avLst>
          </a:prstGeom>
          <a:noFill/>
          <a:ln w="6350" algn="ctr">
            <a:noFill/>
            <a:miter lim="800000"/>
            <a:headEnd/>
            <a:tailEnd/>
          </a:ln>
        </p:spPr>
        <p:txBody>
          <a:bodyPr lIns="109728" tIns="54864" rIns="109728" bIns="54864" anchor="ctr"/>
          <a:lstStyle/>
          <a:p>
            <a:pPr>
              <a:lnSpc>
                <a:spcPct val="75000"/>
              </a:lnSpc>
              <a:spcBef>
                <a:spcPct val="50000"/>
              </a:spcBef>
            </a:pPr>
            <a:r>
              <a:rPr lang="en-US" sz="1400" dirty="0"/>
              <a:t>Enhanced General- Purpose Computing</a:t>
            </a:r>
          </a:p>
        </p:txBody>
      </p:sp>
      <p:sp>
        <p:nvSpPr>
          <p:cNvPr id="2069" name="AutoShape 38"/>
          <p:cNvSpPr>
            <a:spLocks noChangeArrowheads="1"/>
          </p:cNvSpPr>
          <p:nvPr/>
        </p:nvSpPr>
        <p:spPr bwMode="auto">
          <a:xfrm>
            <a:off x="6865620" y="1746886"/>
            <a:ext cx="2308860" cy="826770"/>
          </a:xfrm>
          <a:prstGeom prst="doubleWave">
            <a:avLst>
              <a:gd name="adj1" fmla="val 6500"/>
              <a:gd name="adj2" fmla="val 0"/>
            </a:avLst>
          </a:prstGeom>
          <a:noFill/>
          <a:ln w="6350" algn="ctr">
            <a:noFill/>
            <a:miter lim="800000"/>
            <a:headEnd/>
            <a:tailEnd/>
          </a:ln>
        </p:spPr>
        <p:txBody>
          <a:bodyPr lIns="109728" tIns="54864" rIns="109728" bIns="54864" anchor="ctr"/>
          <a:lstStyle/>
          <a:p>
            <a:pPr>
              <a:lnSpc>
                <a:spcPct val="75000"/>
              </a:lnSpc>
              <a:spcBef>
                <a:spcPct val="50000"/>
              </a:spcBef>
            </a:pPr>
            <a:r>
              <a:rPr lang="en-US" sz="1400" dirty="0"/>
              <a:t>Faster Server-Side Java Enterprise Applications</a:t>
            </a:r>
          </a:p>
        </p:txBody>
      </p:sp>
      <p:sp>
        <p:nvSpPr>
          <p:cNvPr id="2070" name="AutoShape 72"/>
          <p:cNvSpPr>
            <a:spLocks noChangeArrowheads="1"/>
          </p:cNvSpPr>
          <p:nvPr/>
        </p:nvSpPr>
        <p:spPr bwMode="auto">
          <a:xfrm>
            <a:off x="419100" y="6638926"/>
            <a:ext cx="10132696" cy="472440"/>
          </a:xfrm>
          <a:prstGeom prst="roundRect">
            <a:avLst>
              <a:gd name="adj" fmla="val 16667"/>
            </a:avLst>
          </a:prstGeom>
          <a:solidFill>
            <a:schemeClr val="bg1"/>
          </a:solidFill>
          <a:ln w="12700" algn="ctr">
            <a:solidFill>
              <a:schemeClr val="bg2">
                <a:alpha val="70195"/>
              </a:schemeClr>
            </a:solidFill>
            <a:round/>
            <a:headEnd/>
            <a:tailEnd/>
          </a:ln>
        </p:spPr>
        <p:txBody>
          <a:bodyPr wrap="none" lIns="109728" tIns="54864" rIns="109728" bIns="54864" anchor="ctr"/>
          <a:lstStyle/>
          <a:p>
            <a:pPr eaLnBrk="1" hangingPunct="1">
              <a:lnSpc>
                <a:spcPct val="85000"/>
              </a:lnSpc>
              <a:spcBef>
                <a:spcPct val="55000"/>
              </a:spcBef>
              <a:buClr>
                <a:schemeClr val="tx2"/>
              </a:buClr>
              <a:buFont typeface="Wingdings" pitchFamily="2" charset="2"/>
              <a:buNone/>
            </a:pPr>
            <a:r>
              <a:rPr kumimoji="1" lang="en-US" sz="1700" b="1" dirty="0"/>
              <a:t>Up to 150% (2.5x) Better Performance than AMD </a:t>
            </a:r>
            <a:r>
              <a:rPr kumimoji="1" lang="en-US" sz="1700" b="1" dirty="0" err="1"/>
              <a:t>Opteron</a:t>
            </a:r>
            <a:r>
              <a:rPr kumimoji="1" lang="en-US" sz="1700" b="1" dirty="0"/>
              <a:t>*-based DP Platforms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8833"/>
                                        </p:tgtEl>
                                        <p:attrNameLst>
                                          <p:attrName>style.visibility</p:attrName>
                                        </p:attrNameLst>
                                      </p:cBhvr>
                                      <p:to>
                                        <p:strVal val="visible"/>
                                      </p:to>
                                    </p:set>
                                    <p:animEffect transition="in" filter="fade">
                                      <p:cBhvr>
                                        <p:cTn id="7" dur="1000"/>
                                        <p:tgtEl>
                                          <p:spTgt spid="588833"/>
                                        </p:tgtEl>
                                      </p:cBhvr>
                                    </p:animEffect>
                                  </p:childTnLst>
                                </p:cTn>
                              </p:par>
                              <p:par>
                                <p:cTn id="8" presetID="10" presetClass="entr" presetSubtype="0" fill="hold" nodeType="withEffect">
                                  <p:stCondLst>
                                    <p:cond delay="0"/>
                                  </p:stCondLst>
                                  <p:childTnLst>
                                    <p:set>
                                      <p:cBhvr>
                                        <p:cTn id="9" dur="1" fill="hold">
                                          <p:stCondLst>
                                            <p:cond delay="0"/>
                                          </p:stCondLst>
                                        </p:cTn>
                                        <p:tgtEl>
                                          <p:spTgt spid="588834"/>
                                        </p:tgtEl>
                                        <p:attrNameLst>
                                          <p:attrName>style.visibility</p:attrName>
                                        </p:attrNameLst>
                                      </p:cBhvr>
                                      <p:to>
                                        <p:strVal val="visible"/>
                                      </p:to>
                                    </p:set>
                                    <p:animEffect transition="in" filter="fade">
                                      <p:cBhvr>
                                        <p:cTn id="10" dur="1000"/>
                                        <p:tgtEl>
                                          <p:spTgt spid="58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6"/>
            <a:ext cx="10058400" cy="1396074"/>
          </a:xfrm>
        </p:spPr>
        <p:txBody>
          <a:bodyPr/>
          <a:lstStyle/>
          <a:p>
            <a:r>
              <a:rPr smtClean="0">
                <a:effectLst>
                  <a:outerShdw blurRad="88900" dist="12700" dir="2700000" algn="tl" rotWithShape="0">
                    <a:prstClr val="black"/>
                  </a:outerShdw>
                </a:effectLst>
              </a:rPr>
              <a:t>Server Power Management</a:t>
            </a:r>
            <a:r>
              <a:rPr lang="en-US" dirty="0" smtClean="0"/>
              <a:t/>
            </a:r>
            <a:br>
              <a:rPr lang="en-US" dirty="0" smtClean="0"/>
            </a:br>
            <a:r>
              <a:rPr sz="4300" i="1" spc="-180">
                <a:solidFill>
                  <a:schemeClr val="accent1"/>
                </a:solidFill>
                <a:effectLst>
                  <a:outerShdw blurRad="50800" dist="38100" dir="2700000" algn="tl" rotWithShape="0">
                    <a:prstClr val="black">
                      <a:alpha val="40000"/>
                    </a:prstClr>
                  </a:outerShdw>
                </a:effectLst>
              </a:rPr>
              <a:t>Future Directions</a:t>
            </a:r>
          </a:p>
        </p:txBody>
      </p:sp>
      <p:sp>
        <p:nvSpPr>
          <p:cNvPr id="3" name="Content Placeholder 2"/>
          <p:cNvSpPr>
            <a:spLocks noGrp="1"/>
          </p:cNvSpPr>
          <p:nvPr>
            <p:ph idx="1"/>
          </p:nvPr>
        </p:nvSpPr>
        <p:spPr>
          <a:xfrm>
            <a:off x="457200" y="2387468"/>
            <a:ext cx="10058400" cy="4013599"/>
          </a:xfrm>
        </p:spPr>
        <p:txBody>
          <a:bodyPr/>
          <a:lstStyle/>
          <a:p>
            <a:pPr>
              <a:lnSpc>
                <a:spcPct val="70000"/>
              </a:lnSpc>
              <a:buFontTx/>
              <a:defRPr/>
            </a:pPr>
            <a:r>
              <a:rPr lang="en-US" sz="2800" dirty="0" smtClean="0"/>
              <a:t>Windows Server will extend APIs to better enable centralized management</a:t>
            </a:r>
          </a:p>
          <a:p>
            <a:pPr>
              <a:lnSpc>
                <a:spcPct val="70000"/>
              </a:lnSpc>
              <a:buFontTx/>
              <a:defRPr/>
            </a:pPr>
            <a:endParaRPr lang="en-US" sz="2800" dirty="0" smtClean="0"/>
          </a:p>
          <a:p>
            <a:pPr>
              <a:lnSpc>
                <a:spcPct val="70000"/>
              </a:lnSpc>
              <a:buFontTx/>
              <a:defRPr/>
            </a:pPr>
            <a:r>
              <a:rPr lang="en-US" sz="2800" dirty="0" smtClean="0"/>
              <a:t>Efforts underway to standardize measuring power consumption at the chassis level</a:t>
            </a:r>
          </a:p>
          <a:p>
            <a:pPr lvl="1">
              <a:lnSpc>
                <a:spcPct val="70000"/>
              </a:lnSpc>
              <a:buFontTx/>
              <a:defRPr/>
            </a:pPr>
            <a:r>
              <a:rPr lang="en-US" sz="2800" dirty="0" smtClean="0"/>
              <a:t>Facilitates server power budgeting</a:t>
            </a:r>
          </a:p>
          <a:p>
            <a:pPr>
              <a:lnSpc>
                <a:spcPct val="70000"/>
              </a:lnSpc>
              <a:buFontTx/>
              <a:defRPr/>
            </a:pPr>
            <a:endParaRPr lang="en-US" sz="2800" dirty="0" smtClean="0"/>
          </a:p>
          <a:p>
            <a:pPr>
              <a:lnSpc>
                <a:spcPct val="70000"/>
              </a:lnSpc>
              <a:buFontTx/>
              <a:defRPr/>
            </a:pPr>
            <a:r>
              <a:rPr lang="en-US" sz="2800" dirty="0" smtClean="0"/>
              <a:t>Platform technology improvements continue</a:t>
            </a:r>
          </a:p>
          <a:p>
            <a:pPr lvl="1">
              <a:lnSpc>
                <a:spcPct val="70000"/>
              </a:lnSpc>
              <a:buFontTx/>
              <a:defRPr/>
            </a:pPr>
            <a:r>
              <a:rPr lang="en-US" sz="2800" dirty="0" smtClean="0"/>
              <a:t>Advanced CPU power features drive into server SKUs</a:t>
            </a:r>
          </a:p>
          <a:p>
            <a:pPr lvl="1">
              <a:lnSpc>
                <a:spcPct val="70000"/>
              </a:lnSpc>
              <a:buFontTx/>
              <a:defRPr/>
            </a:pPr>
            <a:r>
              <a:rPr lang="en-US" sz="2800" dirty="0" smtClean="0"/>
              <a:t>Server memory power is now under scrutiny</a:t>
            </a:r>
          </a:p>
          <a:p>
            <a:pPr lvl="1">
              <a:lnSpc>
                <a:spcPct val="70000"/>
              </a:lnSpc>
              <a:buFontTx/>
              <a:defRPr/>
            </a:pPr>
            <a:r>
              <a:rPr lang="en-US" sz="2800" dirty="0" smtClean="0"/>
              <a:t>NIC link rate scaling offers power savings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7863841" y="365761"/>
            <a:ext cx="2902931" cy="2396478"/>
          </a:xfrm>
          <a:prstGeom prst="rect">
            <a:avLst/>
          </a:prstGeom>
          <a:noFill/>
          <a:ln w="9525">
            <a:noFill/>
            <a:miter lim="800000"/>
            <a:headEnd/>
            <a:tailEnd/>
          </a:ln>
          <a:effectLst/>
        </p:spPr>
      </p:pic>
      <p:sp>
        <p:nvSpPr>
          <p:cNvPr id="8" name="Title 7"/>
          <p:cNvSpPr>
            <a:spLocks noGrp="1"/>
          </p:cNvSpPr>
          <p:nvPr>
            <p:ph type="title"/>
          </p:nvPr>
        </p:nvSpPr>
        <p:spPr>
          <a:xfrm>
            <a:off x="274320" y="274320"/>
            <a:ext cx="10058400" cy="1329595"/>
          </a:xfrm>
        </p:spPr>
        <p:txBody>
          <a:bodyPr/>
          <a:lstStyle/>
          <a:p>
            <a:r>
              <a:rPr sz="4800" smtClean="0"/>
              <a:t>Customers are interested</a:t>
            </a:r>
            <a:br>
              <a:rPr sz="4800" smtClean="0"/>
            </a:br>
            <a:r>
              <a:rPr sz="4800" smtClean="0"/>
              <a:t>examples</a:t>
            </a:r>
            <a:endParaRPr sz="4800"/>
          </a:p>
        </p:txBody>
      </p:sp>
      <p:sp>
        <p:nvSpPr>
          <p:cNvPr id="9" name="Text Placeholder 8"/>
          <p:cNvSpPr>
            <a:spLocks noGrp="1"/>
          </p:cNvSpPr>
          <p:nvPr>
            <p:ph type="body" sz="quarter" idx="10"/>
          </p:nvPr>
        </p:nvSpPr>
        <p:spPr>
          <a:xfrm>
            <a:off x="274320" y="1554480"/>
            <a:ext cx="10058400" cy="5970865"/>
          </a:xfrm>
        </p:spPr>
        <p:txBody>
          <a:bodyPr/>
          <a:lstStyle/>
          <a:p>
            <a:r>
              <a:rPr lang="en-US" dirty="0" smtClean="0"/>
              <a:t>Nokia</a:t>
            </a:r>
          </a:p>
          <a:p>
            <a:r>
              <a:rPr lang="en-US" dirty="0" smtClean="0"/>
              <a:t>BOSCH</a:t>
            </a:r>
          </a:p>
          <a:p>
            <a:r>
              <a:rPr lang="en-US" dirty="0" smtClean="0"/>
              <a:t>Vodafone</a:t>
            </a:r>
          </a:p>
          <a:p>
            <a:r>
              <a:rPr lang="en-US" dirty="0" smtClean="0"/>
              <a:t>Nestle</a:t>
            </a:r>
          </a:p>
          <a:p>
            <a:r>
              <a:rPr lang="en-US" dirty="0" smtClean="0"/>
              <a:t>Credit Suisse</a:t>
            </a:r>
          </a:p>
          <a:p>
            <a:r>
              <a:rPr lang="en-US" dirty="0" smtClean="0"/>
              <a:t>HSBC</a:t>
            </a:r>
          </a:p>
          <a:p>
            <a:r>
              <a:rPr lang="en-US" dirty="0" smtClean="0"/>
              <a:t>Unilever</a:t>
            </a:r>
          </a:p>
          <a:p>
            <a:r>
              <a:rPr lang="en-US" dirty="0" smtClean="0"/>
              <a:t>Philips</a:t>
            </a:r>
          </a:p>
          <a:p>
            <a:r>
              <a:rPr lang="en-US" dirty="0" smtClean="0"/>
              <a:t>EDS</a:t>
            </a:r>
            <a:endParaRPr lang="en-US" dirty="0"/>
          </a:p>
        </p:txBody>
      </p:sp>
      <p:sp>
        <p:nvSpPr>
          <p:cNvPr id="10" name="Rectangle 9"/>
          <p:cNvSpPr/>
          <p:nvPr/>
        </p:nvSpPr>
        <p:spPr>
          <a:xfrm>
            <a:off x="4937760" y="1554480"/>
            <a:ext cx="3017520" cy="1803571"/>
          </a:xfrm>
          <a:prstGeom prst="rect">
            <a:avLst/>
          </a:prstGeom>
        </p:spPr>
        <p:txBody>
          <a:bodyPr wrap="square" lIns="109728" tIns="54864" rIns="109728" bIns="54864">
            <a:spAutoFit/>
          </a:bodyPr>
          <a:lstStyle/>
          <a:p>
            <a:r>
              <a:rPr lang="en-US" dirty="0" smtClean="0"/>
              <a:t>“No, we are very interested in green computing.  You just aren’t talking to us about it yet.”</a:t>
            </a:r>
            <a:endParaRPr lang="en-US" dirty="0"/>
          </a:p>
        </p:txBody>
      </p:sp>
      <p:sp>
        <p:nvSpPr>
          <p:cNvPr id="11" name="Rectangle 10"/>
          <p:cNvSpPr/>
          <p:nvPr/>
        </p:nvSpPr>
        <p:spPr>
          <a:xfrm>
            <a:off x="4846321" y="6858000"/>
            <a:ext cx="5263044" cy="449354"/>
          </a:xfrm>
          <a:prstGeom prst="rect">
            <a:avLst/>
          </a:prstGeom>
        </p:spPr>
        <p:txBody>
          <a:bodyPr wrap="none" lIns="109728" tIns="54864" rIns="109728" bIns="54864">
            <a:spAutoFit/>
          </a:bodyPr>
          <a:lstStyle/>
          <a:p>
            <a:r>
              <a:rPr lang="en-US" dirty="0" smtClean="0"/>
              <a:t>“One of my themes for the year actually”</a:t>
            </a:r>
            <a:endParaRPr lang="en-US" dirty="0"/>
          </a:p>
        </p:txBody>
      </p:sp>
      <p:sp>
        <p:nvSpPr>
          <p:cNvPr id="1025" name="Rectangle 1"/>
          <p:cNvSpPr>
            <a:spLocks noChangeArrowheads="1"/>
          </p:cNvSpPr>
          <p:nvPr/>
        </p:nvSpPr>
        <p:spPr bwMode="auto">
          <a:xfrm>
            <a:off x="4754880" y="4937761"/>
            <a:ext cx="6035040" cy="1465016"/>
          </a:xfrm>
          <a:prstGeom prst="rect">
            <a:avLst/>
          </a:prstGeom>
          <a:noFill/>
          <a:ln w="9525">
            <a:noFill/>
            <a:miter lim="800000"/>
            <a:headEnd/>
            <a:tailEnd/>
          </a:ln>
          <a:effectLst/>
        </p:spPr>
        <p:txBody>
          <a:bodyPr vert="horz" wrap="square" lIns="109728" tIns="54864" rIns="109728" bIns="54864" numCol="1" anchor="ctr" anchorCtr="0" compatLnSpc="1">
            <a:prstTxWarp prst="textNoShape">
              <a:avLst/>
            </a:prstTxWarp>
            <a:spAutoFit/>
          </a:bodyPr>
          <a:lstStyle/>
          <a:p>
            <a:pPr defTabSz="1097280"/>
            <a:r>
              <a:rPr lang="en-GB" sz="1900" dirty="0" smtClean="0">
                <a:latin typeface="Arial" pitchFamily="34" charset="0"/>
                <a:ea typeface="Calibri" pitchFamily="34" charset="0"/>
                <a:cs typeface="Times New Roman" pitchFamily="18" charset="0"/>
              </a:rPr>
              <a:t>“</a:t>
            </a:r>
            <a:r>
              <a:rPr kumimoji="0" lang="en-GB" b="0" i="0" u="none" strike="noStrike" cap="none" normalizeH="0" baseline="0" dirty="0" smtClean="0">
                <a:ln>
                  <a:noFill/>
                </a:ln>
                <a:effectLst/>
                <a:ea typeface="Calibri" pitchFamily="34" charset="0"/>
                <a:cs typeface="Times New Roman" pitchFamily="18" charset="0"/>
              </a:rPr>
              <a:t>HSBC are the worlds only carbon neutral bank and proud of it.</a:t>
            </a:r>
            <a:endParaRPr kumimoji="0" lang="en-US" b="0" i="0" u="none" strike="noStrike" cap="none" normalizeH="0" baseline="0" dirty="0" smtClean="0">
              <a:ln>
                <a:noFill/>
              </a:ln>
              <a:effectLst/>
              <a:cs typeface="Arial" pitchFamily="34" charset="0"/>
            </a:endParaRPr>
          </a:p>
          <a:p>
            <a:pPr defTabSz="1097280" eaLnBrk="0" hangingPunct="0"/>
            <a:r>
              <a:rPr kumimoji="0" lang="en-GB" b="0" i="0" u="none" strike="noStrike" cap="none" normalizeH="0" baseline="0" dirty="0" smtClean="0">
                <a:ln>
                  <a:noFill/>
                </a:ln>
                <a:effectLst/>
                <a:ea typeface="Calibri" pitchFamily="34" charset="0"/>
                <a:cs typeface="Times New Roman" pitchFamily="18" charset="0"/>
              </a:rPr>
              <a:t>They are keen to understand what we are doing in these areas,...”</a:t>
            </a:r>
            <a:endParaRPr kumimoji="0" lang="en-GB" b="0" i="0" u="none" strike="noStrike" cap="none" normalizeH="0" baseline="0" dirty="0" smtClean="0">
              <a:ln>
                <a:noFill/>
              </a:ln>
              <a:effectLst/>
              <a:cs typeface="Arial" pitchFamily="34" charset="0"/>
            </a:endParaRPr>
          </a:p>
        </p:txBody>
      </p:sp>
      <p:sp>
        <p:nvSpPr>
          <p:cNvPr id="1028" name="Rectangle 4"/>
          <p:cNvSpPr>
            <a:spLocks noChangeArrowheads="1"/>
          </p:cNvSpPr>
          <p:nvPr/>
        </p:nvSpPr>
        <p:spPr bwMode="auto">
          <a:xfrm>
            <a:off x="4846320" y="3749041"/>
            <a:ext cx="5852160" cy="101566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defTabSz="1097280"/>
            <a:r>
              <a:rPr kumimoji="0" lang="en-GB" b="0" i="0" u="none" strike="noStrike" cap="none" normalizeH="0" baseline="0" dirty="0" smtClean="0">
                <a:ln>
                  <a:noFill/>
                </a:ln>
                <a:effectLst/>
                <a:ea typeface="Calibri" pitchFamily="34" charset="0"/>
                <a:cs typeface="Tahoma" pitchFamily="34" charset="0"/>
              </a:rPr>
              <a:t>“Big deal for Credit </a:t>
            </a:r>
            <a:r>
              <a:rPr lang="en-GB" dirty="0" smtClean="0">
                <a:ea typeface="Calibri" pitchFamily="34" charset="0"/>
                <a:cs typeface="Tahoma" pitchFamily="34" charset="0"/>
              </a:rPr>
              <a:t>S</a:t>
            </a:r>
            <a:r>
              <a:rPr kumimoji="0" lang="en-GB" b="0" i="0" u="none" strike="noStrike" cap="none" normalizeH="0" baseline="0" dirty="0" smtClean="0">
                <a:ln>
                  <a:noFill/>
                </a:ln>
                <a:effectLst/>
                <a:ea typeface="Calibri" pitchFamily="34" charset="0"/>
                <a:cs typeface="Tahoma" pitchFamily="34" charset="0"/>
              </a:rPr>
              <a:t>uisse, considering new generation </a:t>
            </a:r>
            <a:r>
              <a:rPr kumimoji="0" lang="en-GB" b="0" i="0" u="none" strike="noStrike" cap="none" normalizeH="0" baseline="0" dirty="0" err="1" smtClean="0">
                <a:ln>
                  <a:noFill/>
                </a:ln>
                <a:effectLst/>
                <a:ea typeface="Calibri" pitchFamily="34" charset="0"/>
                <a:cs typeface="Tahoma" pitchFamily="34" charset="0"/>
              </a:rPr>
              <a:t>sparc</a:t>
            </a:r>
            <a:r>
              <a:rPr kumimoji="0" lang="en-GB" b="0" i="0" u="none" strike="noStrike" cap="none" normalizeH="0" baseline="0" dirty="0" smtClean="0">
                <a:ln>
                  <a:noFill/>
                </a:ln>
                <a:effectLst/>
                <a:ea typeface="Calibri" pitchFamily="34" charset="0"/>
                <a:cs typeface="Tahoma" pitchFamily="34" charset="0"/>
              </a:rPr>
              <a:t> and desktop workload centralisation for </a:t>
            </a:r>
            <a:r>
              <a:rPr kumimoji="0" lang="en-GB" b="0" i="0" u="none" strike="noStrike" cap="none" normalizeH="0" baseline="0" dirty="0" err="1" smtClean="0">
                <a:ln>
                  <a:noFill/>
                </a:ln>
                <a:effectLst/>
                <a:ea typeface="Calibri" pitchFamily="34" charset="0"/>
                <a:cs typeface="Tahoma" pitchFamily="34" charset="0"/>
              </a:rPr>
              <a:t>greeness</a:t>
            </a:r>
            <a:r>
              <a:rPr kumimoji="0" lang="en-GB" b="0" i="0" u="none" strike="noStrike" cap="none" normalizeH="0" baseline="0" dirty="0" smtClean="0">
                <a:ln>
                  <a:noFill/>
                </a:ln>
                <a:effectLst/>
                <a:ea typeface="Calibri" pitchFamily="34" charset="0"/>
                <a:cs typeface="Tahoma" pitchFamily="34" charset="0"/>
              </a:rPr>
              <a:t> ( =cost reduction ).”</a:t>
            </a:r>
            <a:r>
              <a:rPr kumimoji="0" lang="en-US" b="0" i="0" u="none" strike="noStrike" cap="none" normalizeH="0" baseline="0" dirty="0" smtClean="0">
                <a:ln>
                  <a:noFill/>
                </a:ln>
                <a:effectLst/>
                <a:cs typeface="Arial" pitchFamily="34" charset="0"/>
              </a:rPr>
              <a:t> </a:t>
            </a:r>
          </a:p>
        </p:txBody>
      </p:sp>
      <p:cxnSp>
        <p:nvCxnSpPr>
          <p:cNvPr id="17" name="Straight Arrow Connector 16"/>
          <p:cNvCxnSpPr/>
          <p:nvPr/>
        </p:nvCxnSpPr>
        <p:spPr>
          <a:xfrm>
            <a:off x="2468880" y="5760720"/>
            <a:ext cx="2468880" cy="128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94560" y="5029200"/>
            <a:ext cx="2651760" cy="91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49040" y="4023360"/>
            <a:ext cx="109728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1"/>
          </p:cNvCxnSpPr>
          <p:nvPr/>
        </p:nvCxnSpPr>
        <p:spPr>
          <a:xfrm flipV="1">
            <a:off x="2286000" y="2456266"/>
            <a:ext cx="2651760" cy="1292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103120" y="640080"/>
            <a:ext cx="5669280" cy="1097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126480" y="7248964"/>
            <a:ext cx="4846320" cy="797756"/>
          </a:xfrm>
          <a:prstGeom prst="rect">
            <a:avLst/>
          </a:prstGeom>
        </p:spPr>
        <p:txBody>
          <a:bodyPr vert="horz" wrap="square" lIns="0" tIns="0" rIns="0" bIns="0" rtlCol="0" anchor="t">
            <a:spAutoFit/>
          </a:bodyPr>
          <a:lstStyle/>
          <a:p>
            <a:pPr defTabSz="1097236" fontAlgn="auto">
              <a:lnSpc>
                <a:spcPct val="90000"/>
              </a:lnSpc>
              <a:spcAft>
                <a:spcPts val="0"/>
              </a:spcAft>
              <a:defRPr/>
            </a:pPr>
            <a: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Joseph Williams</a:t>
            </a:r>
            <a:b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br>
            <a: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Global Technology Director, EPG</a:t>
            </a:r>
            <a:endParaRPr lang="en-US" sz="2900" spc="-18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91440" y="0"/>
            <a:ext cx="10789920" cy="51206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Oval 3"/>
          <p:cNvSpPr/>
          <p:nvPr/>
        </p:nvSpPr>
        <p:spPr bwMode="auto">
          <a:xfrm>
            <a:off x="3894082" y="6564761"/>
            <a:ext cx="3566160" cy="146304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800" dirty="0" smtClean="0">
                <a:solidFill>
                  <a:srgbClr val="FFFFFF"/>
                </a:solidFill>
                <a:effectLst>
                  <a:outerShdw blurRad="38100" dist="38100" dir="2700000" algn="tl">
                    <a:srgbClr val="000000">
                      <a:alpha val="43137"/>
                    </a:srgbClr>
                  </a:outerShdw>
                </a:effectLst>
                <a:latin typeface="Segoe" pitchFamily="34" charset="0"/>
              </a:rPr>
              <a:t>The Green Datacenter</a:t>
            </a:r>
          </a:p>
          <a:p>
            <a:pPr algn="ctr" defTabSz="1096919"/>
            <a:r>
              <a:rPr lang="en-US" sz="2800" dirty="0" smtClean="0">
                <a:solidFill>
                  <a:srgbClr val="FFFFFF"/>
                </a:solidFill>
                <a:effectLst>
                  <a:outerShdw blurRad="38100" dist="38100" dir="2700000" algn="tl">
                    <a:srgbClr val="000000">
                      <a:alpha val="43137"/>
                    </a:srgbClr>
                  </a:outerShdw>
                </a:effectLst>
                <a:latin typeface="Segoe" pitchFamily="34" charset="0"/>
              </a:rPr>
              <a:t>Inflection point</a:t>
            </a:r>
          </a:p>
        </p:txBody>
      </p:sp>
      <p:sp>
        <p:nvSpPr>
          <p:cNvPr id="5" name="Rectangle 4"/>
          <p:cNvSpPr/>
          <p:nvPr/>
        </p:nvSpPr>
        <p:spPr bwMode="auto">
          <a:xfrm>
            <a:off x="3931920" y="182880"/>
            <a:ext cx="192024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Public</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Opinion increasing</a:t>
            </a:r>
          </a:p>
        </p:txBody>
      </p:sp>
      <p:sp>
        <p:nvSpPr>
          <p:cNvPr id="6" name="Rectangle 5"/>
          <p:cNvSpPr/>
          <p:nvPr/>
        </p:nvSpPr>
        <p:spPr bwMode="auto">
          <a:xfrm>
            <a:off x="5943600" y="182880"/>
            <a:ext cx="192024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The Cost of Energy</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rising</a:t>
            </a:r>
          </a:p>
        </p:txBody>
      </p:sp>
      <p:sp>
        <p:nvSpPr>
          <p:cNvPr id="9" name="Rectangle 8"/>
          <p:cNvSpPr/>
          <p:nvPr/>
        </p:nvSpPr>
        <p:spPr bwMode="auto">
          <a:xfrm>
            <a:off x="7955280" y="182880"/>
            <a:ext cx="256032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Datacenter Energy Consumption rising</a:t>
            </a:r>
          </a:p>
        </p:txBody>
      </p:sp>
      <p:sp>
        <p:nvSpPr>
          <p:cNvPr id="10" name="Rectangle 9"/>
          <p:cNvSpPr/>
          <p:nvPr/>
        </p:nvSpPr>
        <p:spPr bwMode="auto">
          <a:xfrm>
            <a:off x="365760" y="182880"/>
            <a:ext cx="347472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Consensus growing on Environmental Impact</a:t>
            </a:r>
          </a:p>
        </p:txBody>
      </p:sp>
      <p:graphicFrame>
        <p:nvGraphicFramePr>
          <p:cNvPr id="20" name="Diagram 19"/>
          <p:cNvGraphicFramePr/>
          <p:nvPr/>
        </p:nvGraphicFramePr>
        <p:xfrm>
          <a:off x="726790" y="1896067"/>
          <a:ext cx="979932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bwMode="auto">
          <a:xfrm>
            <a:off x="6400800" y="3657600"/>
            <a:ext cx="3200400" cy="10058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Analyst, Industry forums, press</a:t>
            </a:r>
          </a:p>
        </p:txBody>
      </p:sp>
      <p:sp>
        <p:nvSpPr>
          <p:cNvPr id="15" name="Rectangle 14"/>
          <p:cNvSpPr/>
          <p:nvPr/>
        </p:nvSpPr>
        <p:spPr bwMode="auto">
          <a:xfrm>
            <a:off x="4389120" y="3657600"/>
            <a:ext cx="1920240" cy="10058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Ripe Technology</a:t>
            </a:r>
          </a:p>
        </p:txBody>
      </p:sp>
      <p:sp>
        <p:nvSpPr>
          <p:cNvPr id="16" name="Rectangle 15"/>
          <p:cNvSpPr/>
          <p:nvPr/>
        </p:nvSpPr>
        <p:spPr bwMode="auto">
          <a:xfrm>
            <a:off x="1920240" y="3657600"/>
            <a:ext cx="2377440" cy="10058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Competition</a:t>
            </a:r>
          </a:p>
        </p:txBody>
      </p:sp>
      <p:sp>
        <p:nvSpPr>
          <p:cNvPr id="7" name="Rectangle 6"/>
          <p:cNvSpPr/>
          <p:nvPr/>
        </p:nvSpPr>
        <p:spPr bwMode="auto">
          <a:xfrm>
            <a:off x="1463040" y="1920240"/>
            <a:ext cx="228600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Government Laws / Regulations</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increasing</a:t>
            </a:r>
          </a:p>
        </p:txBody>
      </p:sp>
      <p:sp>
        <p:nvSpPr>
          <p:cNvPr id="13" name="Rectangle 12"/>
          <p:cNvSpPr/>
          <p:nvPr/>
        </p:nvSpPr>
        <p:spPr bwMode="auto">
          <a:xfrm>
            <a:off x="3840480" y="1920240"/>
            <a:ext cx="192024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Consumer Demand</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Increasing</a:t>
            </a:r>
          </a:p>
        </p:txBody>
      </p:sp>
      <p:sp>
        <p:nvSpPr>
          <p:cNvPr id="12" name="Rectangle 11"/>
          <p:cNvSpPr/>
          <p:nvPr/>
        </p:nvSpPr>
        <p:spPr bwMode="auto">
          <a:xfrm>
            <a:off x="5852160" y="1920240"/>
            <a:ext cx="219456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Shareholder Demand</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Increasing</a:t>
            </a:r>
          </a:p>
        </p:txBody>
      </p:sp>
      <p:sp>
        <p:nvSpPr>
          <p:cNvPr id="8" name="Rectangle 7"/>
          <p:cNvSpPr/>
          <p:nvPr/>
        </p:nvSpPr>
        <p:spPr bwMode="auto">
          <a:xfrm>
            <a:off x="8138160" y="1920240"/>
            <a:ext cx="1920240" cy="16459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Corporate</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Customer Demand</a:t>
            </a:r>
          </a:p>
          <a:p>
            <a:pPr algn="ctr" defTabSz="1096919"/>
            <a:r>
              <a:rPr lang="en-US" sz="2400" dirty="0" smtClean="0">
                <a:solidFill>
                  <a:srgbClr val="FFFFFF"/>
                </a:solidFill>
                <a:effectLst>
                  <a:outerShdw blurRad="38100" dist="38100" dir="2700000" algn="tl">
                    <a:srgbClr val="000000">
                      <a:alpha val="43137"/>
                    </a:srgbClr>
                  </a:outerShdw>
                </a:effectLst>
                <a:latin typeface="Segoe" pitchFamily="34" charset="0"/>
              </a:rPr>
              <a:t>Increasing</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226"/>
            <a:ext cx="10972800" cy="1462554"/>
          </a:xfrm>
        </p:spPr>
        <p:txBody>
          <a:bodyPr/>
          <a:lstStyle/>
          <a:p>
            <a:r>
              <a:rPr sz="5300" smtClean="0"/>
              <a:t>Green Datacenter Leadership Activity:</a:t>
            </a:r>
            <a:endParaRPr sz="5300" dirty="0"/>
          </a:p>
        </p:txBody>
      </p:sp>
      <p:sp>
        <p:nvSpPr>
          <p:cNvPr id="3" name="Text Placeholder 2"/>
          <p:cNvSpPr>
            <a:spLocks noGrp="1"/>
          </p:cNvSpPr>
          <p:nvPr>
            <p:ph type="body" idx="1"/>
          </p:nvPr>
        </p:nvSpPr>
        <p:spPr>
          <a:xfrm>
            <a:off x="533400" y="685800"/>
            <a:ext cx="9677400" cy="830997"/>
          </a:xfrm>
        </p:spPr>
        <p:txBody>
          <a:bodyPr/>
          <a:lstStyle/>
          <a:p>
            <a:r>
              <a:rPr lang="en-US" dirty="0" smtClean="0"/>
              <a:t>Many passionate internal teams and individuals</a:t>
            </a:r>
            <a:endParaRPr lang="en-US" dirty="0"/>
          </a:p>
        </p:txBody>
      </p:sp>
      <p:sp>
        <p:nvSpPr>
          <p:cNvPr id="4" name="Content Placeholder 3"/>
          <p:cNvSpPr>
            <a:spLocks noGrp="1"/>
          </p:cNvSpPr>
          <p:nvPr>
            <p:ph sz="half" idx="2"/>
          </p:nvPr>
        </p:nvSpPr>
        <p:spPr>
          <a:xfrm>
            <a:off x="411480" y="1661648"/>
            <a:ext cx="4206240" cy="6195542"/>
          </a:xfrm>
        </p:spPr>
        <p:txBody>
          <a:bodyPr/>
          <a:lstStyle/>
          <a:p>
            <a:r>
              <a:rPr lang="en-US" sz="2200" dirty="0" smtClean="0"/>
              <a:t>DPE</a:t>
            </a:r>
          </a:p>
          <a:p>
            <a:r>
              <a:rPr lang="en-US" sz="2200" dirty="0" smtClean="0"/>
              <a:t>Environmental Compliance</a:t>
            </a:r>
          </a:p>
          <a:p>
            <a:r>
              <a:rPr lang="en-US" sz="2200" dirty="0" smtClean="0"/>
              <a:t>EPG</a:t>
            </a:r>
          </a:p>
          <a:p>
            <a:r>
              <a:rPr lang="en-US" sz="2200" dirty="0" smtClean="0"/>
              <a:t>Global ISV</a:t>
            </a:r>
          </a:p>
          <a:p>
            <a:r>
              <a:rPr lang="en-US" sz="2200" dirty="0" smtClean="0"/>
              <a:t>Live/MSN</a:t>
            </a:r>
          </a:p>
          <a:p>
            <a:r>
              <a:rPr lang="en-US" sz="2200" dirty="0" smtClean="0"/>
              <a:t>MCS</a:t>
            </a:r>
          </a:p>
          <a:p>
            <a:r>
              <a:rPr lang="en-US" sz="2200" dirty="0" smtClean="0"/>
              <a:t>Mgmt &amp; Infrastructure solution accelerator team</a:t>
            </a:r>
          </a:p>
          <a:p>
            <a:r>
              <a:rPr lang="en-US" sz="2200" dirty="0" smtClean="0"/>
              <a:t>OS Kernel Product team</a:t>
            </a:r>
          </a:p>
          <a:p>
            <a:r>
              <a:rPr lang="en-US" sz="2200" dirty="0" smtClean="0"/>
              <a:t>Public Sector</a:t>
            </a:r>
          </a:p>
          <a:p>
            <a:r>
              <a:rPr lang="en-US" sz="2200" dirty="0" smtClean="0"/>
              <a:t>Research &amp; Strategy</a:t>
            </a:r>
          </a:p>
          <a:p>
            <a:r>
              <a:rPr lang="en-US" sz="2200" dirty="0" smtClean="0"/>
              <a:t>SLG</a:t>
            </a:r>
          </a:p>
          <a:p>
            <a:r>
              <a:rPr lang="en-US" sz="2200" dirty="0" smtClean="0"/>
              <a:t>Strategic Relations</a:t>
            </a:r>
          </a:p>
          <a:p>
            <a:r>
              <a:rPr lang="en-US" sz="2200" dirty="0" smtClean="0"/>
              <a:t>Virtualization Product team</a:t>
            </a:r>
          </a:p>
          <a:p>
            <a:r>
              <a:rPr lang="en-US" sz="2200" b="1" u="sng" dirty="0" smtClean="0"/>
              <a:t>Windows Server team</a:t>
            </a:r>
          </a:p>
          <a:p>
            <a:endParaRPr lang="en-US" sz="2200" dirty="0" smtClean="0"/>
          </a:p>
          <a:p>
            <a:endParaRPr lang="en-US" sz="2200" dirty="0" smtClean="0"/>
          </a:p>
        </p:txBody>
      </p:sp>
      <p:pic>
        <p:nvPicPr>
          <p:cNvPr id="3073" name="Picture 1"/>
          <p:cNvPicPr>
            <a:picLocks noChangeAspect="1" noChangeArrowheads="1"/>
          </p:cNvPicPr>
          <p:nvPr/>
        </p:nvPicPr>
        <p:blipFill>
          <a:blip r:embed="rId3"/>
          <a:srcRect/>
          <a:stretch>
            <a:fillRect/>
          </a:stretch>
        </p:blipFill>
        <p:spPr bwMode="auto">
          <a:xfrm>
            <a:off x="4937760" y="2773680"/>
            <a:ext cx="5670958" cy="3863340"/>
          </a:xfrm>
          <a:prstGeom prst="rect">
            <a:avLst/>
          </a:prstGeom>
          <a:noFill/>
          <a:ln w="9525">
            <a:noFill/>
            <a:miter lim="800000"/>
            <a:headEnd/>
            <a:tailEnd/>
          </a:ln>
          <a:effectLst/>
        </p:spPr>
      </p:pic>
      <p:sp>
        <p:nvSpPr>
          <p:cNvPr id="9" name="Rectangle 8"/>
          <p:cNvSpPr/>
          <p:nvPr/>
        </p:nvSpPr>
        <p:spPr>
          <a:xfrm>
            <a:off x="1097280" y="7589520"/>
            <a:ext cx="2669385" cy="449354"/>
          </a:xfrm>
          <a:prstGeom prst="rect">
            <a:avLst/>
          </a:prstGeom>
        </p:spPr>
        <p:txBody>
          <a:bodyPr wrap="none" lIns="109728" tIns="54864" rIns="109728" bIns="54864">
            <a:spAutoFit/>
          </a:bodyPr>
          <a:lstStyle/>
          <a:p>
            <a:r>
              <a:rPr lang="en-US" i="1" dirty="0" smtClean="0">
                <a:latin typeface="Arial" pitchFamily="34" charset="0"/>
                <a:cs typeface="Times New Roman" pitchFamily="18" charset="0"/>
              </a:rPr>
              <a:t>listed alphabetically</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986"/>
            <a:ext cx="10972800" cy="1595514"/>
          </a:xfrm>
        </p:spPr>
        <p:txBody>
          <a:bodyPr/>
          <a:lstStyle/>
          <a:p>
            <a:r>
              <a:rPr sz="4400" smtClean="0"/>
              <a:t>Green Efforts from Microsoft the new GDI</a:t>
            </a:r>
            <a:endParaRPr lang="en-US" sz="4400" dirty="0"/>
          </a:p>
        </p:txBody>
      </p:sp>
      <p:sp>
        <p:nvSpPr>
          <p:cNvPr id="3" name="Text Placeholder 2"/>
          <p:cNvSpPr>
            <a:spLocks noGrp="1"/>
          </p:cNvSpPr>
          <p:nvPr>
            <p:ph type="body" idx="1"/>
          </p:nvPr>
        </p:nvSpPr>
        <p:spPr>
          <a:xfrm>
            <a:off x="182880" y="2468881"/>
            <a:ext cx="4937760" cy="332399"/>
          </a:xfrm>
        </p:spPr>
        <p:txBody>
          <a:bodyPr/>
          <a:lstStyle/>
          <a:p>
            <a:r>
              <a:rPr lang="en-US" sz="2400" dirty="0" smtClean="0"/>
              <a:t>Green Efforts from Microsoft</a:t>
            </a:r>
            <a:endParaRPr lang="en-US" sz="2400" dirty="0"/>
          </a:p>
        </p:txBody>
      </p:sp>
      <p:sp>
        <p:nvSpPr>
          <p:cNvPr id="4" name="Content Placeholder 3"/>
          <p:cNvSpPr>
            <a:spLocks noGrp="1"/>
          </p:cNvSpPr>
          <p:nvPr>
            <p:ph sz="half" idx="2"/>
          </p:nvPr>
        </p:nvSpPr>
        <p:spPr>
          <a:xfrm>
            <a:off x="365760" y="3017520"/>
            <a:ext cx="4937760" cy="1883593"/>
          </a:xfrm>
        </p:spPr>
        <p:txBody>
          <a:bodyPr/>
          <a:lstStyle/>
          <a:p>
            <a:pPr marL="548640" indent="-548640">
              <a:buFont typeface="+mj-lt"/>
              <a:buAutoNum type="arabicPeriod"/>
            </a:pPr>
            <a:r>
              <a:rPr lang="en-US" sz="2400" dirty="0" smtClean="0"/>
              <a:t>Good Citizenship / Eco Projects (cool)</a:t>
            </a:r>
          </a:p>
          <a:p>
            <a:pPr marL="548640" indent="-548640">
              <a:buFont typeface="+mj-lt"/>
              <a:buAutoNum type="arabicPeriod"/>
            </a:pPr>
            <a:r>
              <a:rPr lang="en-US" sz="2400" dirty="0" smtClean="0"/>
              <a:t>Consumer green computing</a:t>
            </a:r>
          </a:p>
          <a:p>
            <a:pPr marL="548640" indent="-548640">
              <a:buFont typeface="+mj-lt"/>
              <a:buAutoNum type="arabicPeriod"/>
            </a:pPr>
            <a:r>
              <a:rPr lang="en-US" sz="24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Green Datacenter Initiative</a:t>
            </a:r>
          </a:p>
          <a:p>
            <a:pPr marL="548640" indent="-548640">
              <a:buFont typeface="+mj-lt"/>
              <a:buAutoNum type="arabicPeriod"/>
            </a:pPr>
            <a:endParaRPr lang="en-US" sz="2400" dirty="0" smtClean="0"/>
          </a:p>
        </p:txBody>
      </p:sp>
      <p:sp>
        <p:nvSpPr>
          <p:cNvPr id="5" name="Text Placeholder 4"/>
          <p:cNvSpPr>
            <a:spLocks noGrp="1"/>
          </p:cNvSpPr>
          <p:nvPr>
            <p:ph type="body" sz="quarter" idx="3"/>
          </p:nvPr>
        </p:nvSpPr>
        <p:spPr>
          <a:xfrm>
            <a:off x="5575178" y="1693864"/>
            <a:ext cx="4940423" cy="332399"/>
          </a:xfrm>
        </p:spPr>
        <p:txBody>
          <a:bodyPr/>
          <a:lstStyle/>
          <a:p>
            <a:r>
              <a:rPr lang="en-US" sz="2400" dirty="0" smtClean="0"/>
              <a:t>3. </a:t>
            </a:r>
            <a:endParaRPr lang="en-US" sz="2400" u="sng" dirty="0"/>
          </a:p>
        </p:txBody>
      </p:sp>
      <p:sp>
        <p:nvSpPr>
          <p:cNvPr id="6" name="Content Placeholder 5"/>
          <p:cNvSpPr>
            <a:spLocks noGrp="1"/>
          </p:cNvSpPr>
          <p:nvPr>
            <p:ph sz="quarter" idx="4"/>
          </p:nvPr>
        </p:nvSpPr>
        <p:spPr>
          <a:xfrm>
            <a:off x="5760720" y="2011680"/>
            <a:ext cx="4941569" cy="4327338"/>
          </a:xfrm>
        </p:spPr>
        <p:txBody>
          <a:bodyPr/>
          <a:lstStyle/>
          <a:p>
            <a:r>
              <a:rPr lang="en-US" sz="2400" dirty="0" smtClean="0"/>
              <a:t>Four areas”</a:t>
            </a:r>
          </a:p>
          <a:p>
            <a:pPr lvl="1"/>
            <a:r>
              <a:rPr lang="en-US" sz="2200" dirty="0" smtClean="0"/>
              <a:t>Evangelize and Communicate</a:t>
            </a:r>
          </a:p>
          <a:p>
            <a:pPr lvl="1"/>
            <a:r>
              <a:rPr lang="en-US" sz="2200" dirty="0" smtClean="0"/>
              <a:t>Partner</a:t>
            </a:r>
          </a:p>
          <a:p>
            <a:pPr lvl="1"/>
            <a:r>
              <a:rPr lang="en-US" sz="2200" dirty="0" smtClean="0"/>
              <a:t>Learn</a:t>
            </a:r>
          </a:p>
          <a:p>
            <a:pPr lvl="1"/>
            <a:r>
              <a:rPr lang="en-US" sz="2200" dirty="0" smtClean="0"/>
              <a:t>Adapt</a:t>
            </a:r>
          </a:p>
          <a:p>
            <a:r>
              <a:rPr lang="en-US" sz="2400" dirty="0" smtClean="0"/>
              <a:t>Field Purposed</a:t>
            </a:r>
          </a:p>
          <a:p>
            <a:pPr lvl="1"/>
            <a:r>
              <a:rPr lang="en-US" sz="2200" dirty="0" smtClean="0"/>
              <a:t>Credibility and Collateral</a:t>
            </a:r>
          </a:p>
          <a:p>
            <a:pPr lvl="1"/>
            <a:r>
              <a:rPr lang="en-US" sz="2200" dirty="0" smtClean="0"/>
              <a:t>Communication and Collaboration (example: </a:t>
            </a:r>
            <a:r>
              <a:rPr lang="en-US" sz="2200" dirty="0" err="1" smtClean="0"/>
              <a:t>greendc</a:t>
            </a:r>
            <a:r>
              <a:rPr lang="en-US" sz="2200" dirty="0" smtClean="0"/>
              <a:t>)</a:t>
            </a:r>
          </a:p>
          <a:p>
            <a:pPr lvl="1"/>
            <a:r>
              <a:rPr lang="en-US" sz="2200" dirty="0" smtClean="0"/>
              <a:t>Competitive and Industry understanding</a:t>
            </a:r>
          </a:p>
          <a:p>
            <a:pPr lvl="1"/>
            <a:r>
              <a:rPr lang="en-US" sz="2200" dirty="0" smtClean="0"/>
              <a:t>Everyone can contribute</a:t>
            </a:r>
            <a:endParaRPr lang="en-US" sz="2200" dirty="0"/>
          </a:p>
        </p:txBody>
      </p:sp>
      <p:sp>
        <p:nvSpPr>
          <p:cNvPr id="7" name="Title 1"/>
          <p:cNvSpPr txBox="1">
            <a:spLocks/>
          </p:cNvSpPr>
          <p:nvPr/>
        </p:nvSpPr>
        <p:spPr>
          <a:xfrm>
            <a:off x="5943600" y="1645921"/>
            <a:ext cx="3840480" cy="398879"/>
          </a:xfrm>
          <a:prstGeom prst="rect">
            <a:avLst/>
          </a:prstGeom>
        </p:spPr>
        <p:txBody>
          <a:bodyPr vert="horz" wrap="square" lIns="0" tIns="0" rIns="0" bIns="0" rtlCol="0" anchor="t">
            <a:spAutoFit/>
          </a:bodyPr>
          <a:lstStyle/>
          <a:p>
            <a:pPr defTabSz="1097236" fontAlgn="auto">
              <a:lnSpc>
                <a:spcPct val="90000"/>
              </a:lnSpc>
              <a:spcAft>
                <a:spcPts val="0"/>
              </a:spcAft>
              <a:defRPr/>
            </a:pPr>
            <a: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Green Datacenter Initiative</a:t>
            </a:r>
            <a:endParaRPr lang="en-US" sz="2900" spc="-18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umbia Data Center.bmp"/>
          <p:cNvPicPr>
            <a:picLocks noChangeAspect="1"/>
          </p:cNvPicPr>
          <p:nvPr/>
        </p:nvPicPr>
        <p:blipFill>
          <a:blip r:embed="rId3" cstate="print"/>
          <a:stretch>
            <a:fillRect/>
          </a:stretch>
        </p:blipFill>
        <p:spPr>
          <a:xfrm>
            <a:off x="8295445" y="930165"/>
            <a:ext cx="2336820" cy="1805724"/>
          </a:xfrm>
          <a:prstGeom prst="rect">
            <a:avLst/>
          </a:prstGeom>
          <a:noFill/>
          <a:ln>
            <a:noFill/>
          </a:ln>
        </p:spPr>
      </p:pic>
      <p:sp>
        <p:nvSpPr>
          <p:cNvPr id="2" name="Title 1"/>
          <p:cNvSpPr>
            <a:spLocks noGrp="1"/>
          </p:cNvSpPr>
          <p:nvPr>
            <p:ph type="title"/>
          </p:nvPr>
        </p:nvSpPr>
        <p:spPr>
          <a:xfrm>
            <a:off x="274319" y="182880"/>
            <a:ext cx="10067859" cy="2393270"/>
          </a:xfrm>
        </p:spPr>
        <p:txBody>
          <a:bodyPr/>
          <a:lstStyle/>
          <a:p>
            <a:r>
              <a:rPr sz="5400"/>
              <a:t>How important is the Green Data Center?</a:t>
            </a:r>
            <a:r>
              <a:rPr/>
              <a:t/>
            </a:r>
            <a:br>
              <a:rPr/>
            </a:br>
            <a:endParaRPr lang="en-US" dirty="0"/>
          </a:p>
        </p:txBody>
      </p:sp>
      <p:sp>
        <p:nvSpPr>
          <p:cNvPr id="3" name="Content Placeholder 2"/>
          <p:cNvSpPr>
            <a:spLocks noGrp="1"/>
          </p:cNvSpPr>
          <p:nvPr>
            <p:ph idx="1"/>
          </p:nvPr>
        </p:nvSpPr>
        <p:spPr>
          <a:xfrm>
            <a:off x="220716" y="2081050"/>
            <a:ext cx="9601201" cy="5773888"/>
          </a:xfrm>
        </p:spPr>
        <p:txBody>
          <a:bodyPr/>
          <a:lstStyle/>
          <a:p>
            <a:r>
              <a:rPr lang="en-US" dirty="0" smtClean="0"/>
              <a:t>Over the last 3 months</a:t>
            </a:r>
          </a:p>
          <a:p>
            <a:pPr lvl="1"/>
            <a:r>
              <a:rPr lang="en-US" dirty="0" smtClean="0"/>
              <a:t>Over 14 requests for customer visits</a:t>
            </a:r>
          </a:p>
          <a:p>
            <a:pPr lvl="1"/>
            <a:r>
              <a:rPr lang="en-US" dirty="0" smtClean="0"/>
              <a:t>10 requests for EBCs</a:t>
            </a:r>
          </a:p>
          <a:p>
            <a:pPr lvl="1"/>
            <a:r>
              <a:rPr lang="en-US" dirty="0" smtClean="0"/>
              <a:t>Weekly emails requesting more information</a:t>
            </a:r>
          </a:p>
          <a:p>
            <a:r>
              <a:rPr lang="en-US" dirty="0" smtClean="0"/>
              <a:t>MS Executives at all levels asking</a:t>
            </a:r>
          </a:p>
          <a:p>
            <a:pPr lvl="1"/>
            <a:r>
              <a:rPr lang="en-US" dirty="0" smtClean="0"/>
              <a:t>What are the costs of the data centers?</a:t>
            </a:r>
          </a:p>
          <a:p>
            <a:pPr lvl="1"/>
            <a:r>
              <a:rPr lang="en-US" dirty="0" smtClean="0"/>
              <a:t>What is being done to improve the efficiency?</a:t>
            </a:r>
            <a:endParaRPr lang="en-US" dirty="0"/>
          </a:p>
        </p:txBody>
      </p:sp>
      <p:sp>
        <p:nvSpPr>
          <p:cNvPr id="4" name="Title 1"/>
          <p:cNvSpPr txBox="1">
            <a:spLocks/>
          </p:cNvSpPr>
          <p:nvPr/>
        </p:nvSpPr>
        <p:spPr>
          <a:xfrm>
            <a:off x="10972800" y="441960"/>
            <a:ext cx="3200400" cy="1883593"/>
          </a:xfrm>
          <a:prstGeom prst="rect">
            <a:avLst/>
          </a:prstGeom>
        </p:spPr>
        <p:txBody>
          <a:bodyPr vert="horz" wrap="square" lIns="0" tIns="0" rIns="0" bIns="0" rtlCol="0" anchor="t">
            <a:spAutoFit/>
          </a:bodyPr>
          <a:lstStyle/>
          <a:p>
            <a:pPr defTabSz="1097236" fontAlgn="auto">
              <a:lnSpc>
                <a:spcPct val="90000"/>
              </a:lnSpc>
              <a:spcAft>
                <a:spcPts val="0"/>
              </a:spcAft>
              <a:defRPr/>
            </a:pPr>
            <a:r>
              <a:rPr lang="en-US" sz="34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Michael Manos</a:t>
            </a:r>
            <a:br>
              <a:rPr lang="en-US" sz="34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br>
            <a:r>
              <a:rPr lang="en-US" sz="34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Sr. Director MSN/Windows Live</a:t>
            </a:r>
            <a:endParaRPr lang="en-US" sz="3400" spc="-18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What's a Green Datacenter?</a:t>
            </a:r>
            <a:endParaRPr lang="en-US" dirty="0"/>
          </a:p>
        </p:txBody>
      </p:sp>
      <p:sp>
        <p:nvSpPr>
          <p:cNvPr id="9" name="TextBox 8"/>
          <p:cNvSpPr txBox="1"/>
          <p:nvPr/>
        </p:nvSpPr>
        <p:spPr>
          <a:xfrm>
            <a:off x="2083675" y="9326880"/>
            <a:ext cx="3494165" cy="6124754"/>
          </a:xfrm>
          <a:prstGeom prst="rect">
            <a:avLst/>
          </a:prstGeom>
        </p:spPr>
        <p:txBody>
          <a:bodyPr wrap="square" rtlCol="0">
            <a:spAutoFit/>
          </a:bodyPr>
          <a:lstStyle/>
          <a:p>
            <a:r>
              <a:rPr lang="en-US" sz="4000" dirty="0" smtClean="0">
                <a:solidFill>
                  <a:schemeClr val="bg1"/>
                </a:solidFill>
              </a:rPr>
              <a:t>Power Saving Checklist</a:t>
            </a:r>
          </a:p>
          <a:p>
            <a:pPr>
              <a:buFontTx/>
              <a:buChar char="-"/>
            </a:pPr>
            <a:r>
              <a:rPr lang="en-US" sz="2400" dirty="0" smtClean="0">
                <a:solidFill>
                  <a:schemeClr val="bg1"/>
                </a:solidFill>
              </a:rPr>
              <a:t> Power Efficient Hardware</a:t>
            </a:r>
          </a:p>
          <a:p>
            <a:pPr>
              <a:buFontTx/>
              <a:buChar char="-"/>
            </a:pPr>
            <a:endParaRPr lang="en-US" sz="2400" dirty="0" smtClean="0">
              <a:solidFill>
                <a:schemeClr val="bg1"/>
              </a:solidFill>
            </a:endParaRPr>
          </a:p>
          <a:p>
            <a:pPr>
              <a:buFontTx/>
              <a:buChar char="-"/>
            </a:pPr>
            <a:r>
              <a:rPr lang="en-US" sz="2400" dirty="0" smtClean="0">
                <a:solidFill>
                  <a:schemeClr val="bg1"/>
                </a:solidFill>
              </a:rPr>
              <a:t> Server Consolidation</a:t>
            </a:r>
          </a:p>
          <a:p>
            <a:pPr>
              <a:buFontTx/>
              <a:buChar char="-"/>
            </a:pPr>
            <a:endParaRPr lang="en-US" sz="2400" dirty="0" smtClean="0">
              <a:solidFill>
                <a:schemeClr val="bg1"/>
              </a:solidFill>
            </a:endParaRPr>
          </a:p>
          <a:p>
            <a:pPr>
              <a:buFontTx/>
              <a:buChar char="-"/>
            </a:pPr>
            <a:r>
              <a:rPr lang="en-US" sz="2400" dirty="0" smtClean="0">
                <a:solidFill>
                  <a:schemeClr val="bg1"/>
                </a:solidFill>
              </a:rPr>
              <a:t> Revamping Power and Cooling</a:t>
            </a:r>
          </a:p>
          <a:p>
            <a:pPr>
              <a:buFontTx/>
              <a:buChar char="-"/>
            </a:pPr>
            <a:endParaRPr lang="en-US" sz="2400" dirty="0" smtClean="0">
              <a:solidFill>
                <a:schemeClr val="bg1"/>
              </a:solidFill>
            </a:endParaRPr>
          </a:p>
          <a:p>
            <a:pPr>
              <a:buFontTx/>
              <a:buChar char="-"/>
            </a:pPr>
            <a:r>
              <a:rPr lang="en-US" sz="2400" dirty="0" smtClean="0">
                <a:solidFill>
                  <a:schemeClr val="bg1"/>
                </a:solidFill>
              </a:rPr>
              <a:t> Overhaul Wasteful Power</a:t>
            </a:r>
          </a:p>
          <a:p>
            <a:pPr>
              <a:buFontTx/>
              <a:buChar char="-"/>
            </a:pPr>
            <a:endParaRPr lang="en-US" sz="2400" dirty="0" smtClean="0">
              <a:solidFill>
                <a:schemeClr val="bg1"/>
              </a:solidFill>
            </a:endParaRPr>
          </a:p>
          <a:p>
            <a:pPr>
              <a:buFontTx/>
              <a:buChar char="-"/>
            </a:pPr>
            <a:r>
              <a:rPr lang="en-US" sz="2400" dirty="0" smtClean="0">
                <a:solidFill>
                  <a:schemeClr val="bg1"/>
                </a:solidFill>
              </a:rPr>
              <a:t> Investigate DC Power</a:t>
            </a:r>
          </a:p>
          <a:p>
            <a:pPr>
              <a:buFontTx/>
              <a:buChar char="-"/>
            </a:pPr>
            <a:endParaRPr lang="en-US" sz="2400" dirty="0" smtClean="0">
              <a:solidFill>
                <a:schemeClr val="bg1"/>
              </a:solidFill>
            </a:endParaRPr>
          </a:p>
        </p:txBody>
      </p:sp>
      <p:pic>
        <p:nvPicPr>
          <p:cNvPr id="13" name="Picture 10" descr="UPS 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992880" y="2545081"/>
            <a:ext cx="2924078" cy="2329062"/>
          </a:xfrm>
          <a:prstGeom prst="rect">
            <a:avLst/>
          </a:prstGeom>
          <a:noFill/>
          <a:ln w="9525">
            <a:noFill/>
            <a:miter lim="800000"/>
            <a:headEnd/>
            <a:tailEnd/>
          </a:ln>
        </p:spPr>
      </p:pic>
      <p:graphicFrame>
        <p:nvGraphicFramePr>
          <p:cNvPr id="14" name="Diagram 13"/>
          <p:cNvGraphicFramePr/>
          <p:nvPr/>
        </p:nvGraphicFramePr>
        <p:xfrm>
          <a:off x="1706880" y="1264920"/>
          <a:ext cx="7315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Real World</a:t>
            </a:r>
            <a:endParaRPr lang="en-US" dirty="0"/>
          </a:p>
        </p:txBody>
      </p:sp>
      <p:sp>
        <p:nvSpPr>
          <p:cNvPr id="3" name="Content Placeholder 2"/>
          <p:cNvSpPr>
            <a:spLocks noGrp="1"/>
          </p:cNvSpPr>
          <p:nvPr>
            <p:ph idx="1"/>
          </p:nvPr>
        </p:nvSpPr>
        <p:spPr>
          <a:xfrm>
            <a:off x="457200" y="1695450"/>
            <a:ext cx="10058400" cy="6270947"/>
          </a:xfrm>
        </p:spPr>
        <p:txBody>
          <a:bodyPr/>
          <a:lstStyle/>
          <a:p>
            <a:r>
              <a:rPr lang="en-US" dirty="0" smtClean="0"/>
              <a:t>The Quincy Video can be used with customers</a:t>
            </a:r>
          </a:p>
          <a:p>
            <a:pPr lvl="1"/>
            <a:r>
              <a:rPr lang="en-US" sz="3400" dirty="0" smtClean="0">
                <a:solidFill>
                  <a:schemeClr val="tx1"/>
                </a:solidFill>
              </a:rPr>
              <a:t>What goes on in building a data center</a:t>
            </a:r>
          </a:p>
          <a:p>
            <a:pPr lvl="1"/>
            <a:r>
              <a:rPr lang="en-US" sz="3400" dirty="0" smtClean="0">
                <a:solidFill>
                  <a:schemeClr val="tx1"/>
                </a:solidFill>
              </a:rPr>
              <a:t>Power monitoring</a:t>
            </a:r>
          </a:p>
          <a:p>
            <a:pPr lvl="1"/>
            <a:r>
              <a:rPr lang="en-US" sz="3400" dirty="0" smtClean="0">
                <a:solidFill>
                  <a:schemeClr val="tx1"/>
                </a:solidFill>
              </a:rPr>
              <a:t>Branch circuit monitoring</a:t>
            </a:r>
          </a:p>
          <a:p>
            <a:pPr lvl="2"/>
            <a:r>
              <a:rPr lang="en-US" sz="2900" dirty="0" smtClean="0">
                <a:solidFill>
                  <a:schemeClr val="tx1"/>
                </a:solidFill>
              </a:rPr>
              <a:t>What products</a:t>
            </a:r>
          </a:p>
          <a:p>
            <a:pPr lvl="1"/>
            <a:r>
              <a:rPr lang="en-US" sz="3400" dirty="0" smtClean="0"/>
              <a:t>Application Monitoring</a:t>
            </a:r>
            <a:endParaRPr lang="en-US" sz="3400" dirty="0" smtClean="0">
              <a:solidFill>
                <a:schemeClr val="tx1"/>
              </a:solidFill>
            </a:endParaRPr>
          </a:p>
          <a:p>
            <a:pPr lvl="1"/>
            <a:r>
              <a:rPr lang="en-US" sz="3400" dirty="0" smtClean="0"/>
              <a:t>Reporting</a:t>
            </a:r>
          </a:p>
          <a:p>
            <a:pPr lvl="1"/>
            <a:endParaRPr lang="en-US" sz="3400" dirty="0" smtClean="0">
              <a:solidFill>
                <a:schemeClr val="tx1"/>
              </a:solidFill>
            </a:endParaRPr>
          </a:p>
          <a:p>
            <a:pPr lvl="1"/>
            <a:endParaRPr lang="en-US" sz="3400" dirty="0" smtClean="0">
              <a:solidFill>
                <a:schemeClr val="tx1"/>
              </a:solidFill>
            </a:endParaRPr>
          </a:p>
          <a:p>
            <a:pPr lvl="0"/>
            <a:endParaRPr lang="en-US" sz="3800" dirty="0" smtClean="0">
              <a:solidFill>
                <a:schemeClr val="tx1"/>
              </a:solidFill>
            </a:endParaRPr>
          </a:p>
        </p:txBody>
      </p:sp>
      <p:pic>
        <p:nvPicPr>
          <p:cNvPr id="4" name="Picture 7" descr="08"/>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6583680" y="4846320"/>
            <a:ext cx="4023360" cy="31108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UPS 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114800" y="2377441"/>
            <a:ext cx="2924078" cy="2329062"/>
          </a:xfrm>
          <a:prstGeom prst="rect">
            <a:avLst/>
          </a:prstGeom>
          <a:noFill/>
          <a:ln w="9525">
            <a:noFill/>
            <a:miter lim="800000"/>
            <a:headEnd/>
            <a:tailEnd/>
          </a:ln>
        </p:spPr>
      </p:pic>
      <p:graphicFrame>
        <p:nvGraphicFramePr>
          <p:cNvPr id="4" name="Diagram 3"/>
          <p:cNvGraphicFramePr/>
          <p:nvPr/>
        </p:nvGraphicFramePr>
        <p:xfrm>
          <a:off x="1828800" y="1097280"/>
          <a:ext cx="7315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74320" y="274320"/>
            <a:ext cx="10058400" cy="531838"/>
          </a:xfrm>
        </p:spPr>
        <p:txBody>
          <a:bodyPr/>
          <a:lstStyle/>
          <a:p>
            <a:pPr lvl="0"/>
            <a:r>
              <a:rPr sz="3800" smtClean="0">
                <a:solidFill>
                  <a:schemeClr val="tx1"/>
                </a:solidFill>
                <a:latin typeface="+mn-lt"/>
                <a:cs typeface="+mn-cs"/>
              </a:rPr>
              <a:t>Making the Right Design Decisions</a:t>
            </a:r>
            <a:endParaRPr lang="en-US" dirty="0"/>
          </a:p>
        </p:txBody>
      </p:sp>
      <p:sp>
        <p:nvSpPr>
          <p:cNvPr id="3" name="Content Placeholder 2"/>
          <p:cNvSpPr>
            <a:spLocks noGrp="1"/>
          </p:cNvSpPr>
          <p:nvPr>
            <p:ph idx="1"/>
          </p:nvPr>
        </p:nvSpPr>
        <p:spPr>
          <a:xfrm>
            <a:off x="457200" y="6126480"/>
            <a:ext cx="10058400" cy="3188565"/>
          </a:xfrm>
        </p:spPr>
        <p:txBody>
          <a:bodyPr/>
          <a:lstStyle/>
          <a:p>
            <a:pPr lvl="1"/>
            <a:r>
              <a:rPr lang="en-US" sz="3400" dirty="0" smtClean="0">
                <a:solidFill>
                  <a:schemeClr val="tx1"/>
                </a:solidFill>
              </a:rPr>
              <a:t>Companies who can help customers build energy efficient data centers</a:t>
            </a:r>
          </a:p>
          <a:p>
            <a:pPr lvl="2"/>
            <a:r>
              <a:rPr lang="en-US" sz="2900" dirty="0" smtClean="0">
                <a:solidFill>
                  <a:schemeClr val="tx1"/>
                </a:solidFill>
              </a:rPr>
              <a:t>Lee Technologies, </a:t>
            </a:r>
            <a:r>
              <a:rPr lang="en-US" sz="2900" dirty="0" err="1" smtClean="0">
                <a:solidFill>
                  <a:schemeClr val="tx1"/>
                </a:solidFill>
              </a:rPr>
              <a:t>OSIsoft</a:t>
            </a:r>
            <a:r>
              <a:rPr lang="en-US" sz="2900" dirty="0" smtClean="0">
                <a:solidFill>
                  <a:schemeClr val="tx1"/>
                </a:solidFill>
              </a:rPr>
              <a:t>, Ascent Technologies, EYP</a:t>
            </a:r>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6226"/>
            <a:ext cx="10058400" cy="1595514"/>
          </a:xfrm>
          <a:noFill/>
          <a:ln/>
        </p:spPr>
        <p:txBody>
          <a:bodyPr/>
          <a:lstStyle/>
          <a:p>
            <a:r>
              <a:rPr>
                <a:ln>
                  <a:noFill/>
                </a:ln>
              </a:rPr>
              <a:t>Resources</a:t>
            </a:r>
            <a:r>
              <a:rPr sz="4300" smtClean="0">
                <a:solidFill>
                  <a:schemeClr val="tx2"/>
                </a:solidFill>
              </a:rPr>
              <a:t/>
            </a:r>
            <a:br>
              <a:rPr sz="4300" smtClean="0">
                <a:solidFill>
                  <a:schemeClr val="tx2"/>
                </a:solidFill>
              </a:rPr>
            </a:br>
            <a:r>
              <a:rPr sz="4300" smtClean="0">
                <a:solidFill>
                  <a:schemeClr val="tx2"/>
                </a:solidFill>
              </a:rPr>
              <a:t>Windows</a:t>
            </a:r>
            <a:r>
              <a:rPr smtClean="0">
                <a:ln>
                  <a:noFill/>
                </a:ln>
              </a:rPr>
              <a:t> </a:t>
            </a:r>
            <a:r>
              <a:rPr sz="4300">
                <a:solidFill>
                  <a:schemeClr val="tx2"/>
                </a:solidFill>
              </a:rPr>
              <a:t>Power</a:t>
            </a:r>
            <a:r>
              <a:rPr>
                <a:ln>
                  <a:noFill/>
                </a:ln>
              </a:rPr>
              <a:t> </a:t>
            </a:r>
            <a:r>
              <a:rPr sz="4300">
                <a:solidFill>
                  <a:schemeClr val="tx2"/>
                </a:solidFill>
              </a:rPr>
              <a:t>Management</a:t>
            </a:r>
          </a:p>
        </p:txBody>
      </p:sp>
      <p:sp>
        <p:nvSpPr>
          <p:cNvPr id="94211" name="Rectangle 3"/>
          <p:cNvSpPr>
            <a:spLocks noGrp="1" noChangeArrowheads="1"/>
          </p:cNvSpPr>
          <p:nvPr>
            <p:ph idx="1"/>
          </p:nvPr>
        </p:nvSpPr>
        <p:spPr>
          <a:xfrm>
            <a:off x="457200" y="2101370"/>
            <a:ext cx="10058400" cy="5849294"/>
          </a:xfrm>
        </p:spPr>
        <p:txBody>
          <a:bodyPr/>
          <a:lstStyle/>
          <a:p>
            <a:pPr marL="401622" indent="-401622">
              <a:buNone/>
            </a:pPr>
            <a:r>
              <a:rPr lang="en-US" sz="2800" b="1" dirty="0" err="1" smtClean="0"/>
              <a:t>WinHEC</a:t>
            </a:r>
            <a:r>
              <a:rPr lang="en-US" sz="2800" b="1" dirty="0" smtClean="0"/>
              <a:t> 2007 Presentation</a:t>
            </a:r>
          </a:p>
          <a:p>
            <a:pPr marL="617220" lvl="1" indent="3810">
              <a:buNone/>
            </a:pPr>
            <a:r>
              <a:rPr lang="en-US" sz="2400" dirty="0" smtClean="0"/>
              <a:t>Windows Server Power Management</a:t>
            </a:r>
            <a:endParaRPr lang="en-US" sz="1900" dirty="0" smtClean="0"/>
          </a:p>
          <a:p>
            <a:pPr marL="1211867" lvl="2" indent="-395272">
              <a:buNone/>
            </a:pPr>
            <a:r>
              <a:rPr lang="en-US" sz="1400" dirty="0" smtClean="0">
                <a:hlinkClick r:id="rId3"/>
              </a:rPr>
              <a:t>http://download.microsoft.com/download/a/f/d/afdfd50d-6eb9-425e-84e1-b4085a80e34e/SVR-T327_WH07.pptx</a:t>
            </a:r>
            <a:endParaRPr lang="en-US" sz="1400" dirty="0" smtClean="0">
              <a:hlinkClick r:id="rId4"/>
            </a:endParaRPr>
          </a:p>
          <a:p>
            <a:pPr marL="401622" indent="-401622">
              <a:buNone/>
            </a:pPr>
            <a:r>
              <a:rPr lang="en-US" sz="2800" b="1" dirty="0" smtClean="0"/>
              <a:t>White Papers</a:t>
            </a:r>
          </a:p>
          <a:p>
            <a:pPr marL="415290" lvl="1" indent="-11430">
              <a:buNone/>
            </a:pPr>
            <a:r>
              <a:rPr lang="en-US" sz="2400" dirty="0" smtClean="0"/>
              <a:t>Processor Power Management in Windows Vista and Windows Server 2008</a:t>
            </a:r>
          </a:p>
          <a:p>
            <a:pPr marL="1211867" lvl="2" indent="-395272">
              <a:buNone/>
            </a:pPr>
            <a:r>
              <a:rPr lang="en-US" sz="1900" dirty="0" smtClean="0">
                <a:hlinkClick r:id="rId4"/>
              </a:rPr>
              <a:t>http://www.microsoft.com/whdc/system/pnppwr/powermgmt/ProcPowerMgmt.mspx</a:t>
            </a:r>
            <a:endParaRPr lang="en-US" sz="1900" dirty="0" smtClean="0">
              <a:hlinkClick r:id="rId5"/>
            </a:endParaRPr>
          </a:p>
          <a:p>
            <a:pPr marL="415290" lvl="1" indent="-11430">
              <a:buNone/>
            </a:pPr>
            <a:r>
              <a:rPr lang="en-US" sz="2400" dirty="0" smtClean="0"/>
              <a:t>How to Enable Processor Power Management in Windows Server 2003</a:t>
            </a:r>
          </a:p>
          <a:p>
            <a:pPr marL="1211867" lvl="2" indent="-395272">
              <a:buNone/>
            </a:pPr>
            <a:r>
              <a:rPr lang="en-US" sz="1900" dirty="0" smtClean="0">
                <a:hlinkClick r:id="rId5"/>
              </a:rPr>
              <a:t>http://www.microsoft.com/whdc/system/pnppwr/powermgmt/w2k3_ProcPower.mspx</a:t>
            </a:r>
            <a:endParaRPr lang="en-US" sz="1900" dirty="0" smtClean="0"/>
          </a:p>
          <a:p>
            <a:pPr marL="415290" lvl="1" indent="-11430">
              <a:buNone/>
            </a:pPr>
            <a:r>
              <a:rPr lang="en-US" sz="2400" dirty="0" smtClean="0"/>
              <a:t>Power Policy Configuration and Deployment in Windows Vista</a:t>
            </a:r>
          </a:p>
          <a:p>
            <a:pPr marL="1211867" lvl="2" indent="-395272">
              <a:buNone/>
            </a:pPr>
            <a:r>
              <a:rPr lang="en-US" sz="1900" dirty="0" smtClean="0">
                <a:hlinkClick r:id="rId6"/>
              </a:rPr>
              <a:t>http://www.microsoft.com/whdc/system/pnppwr/powermgmt/PMpolicy_Vista.mspx</a:t>
            </a:r>
            <a:endParaRPr lang="en-US" sz="1900" dirty="0" smtClean="0">
              <a:hlinkClick r:id="rId5"/>
            </a:endParaRPr>
          </a:p>
          <a:p>
            <a:pPr marL="415290" lvl="1" indent="-11430">
              <a:buNone/>
            </a:pPr>
            <a:r>
              <a:rPr lang="en-US" sz="2400" dirty="0" smtClean="0"/>
              <a:t>Optimizing Windows Vista Platforms for Energy Efficiency</a:t>
            </a:r>
          </a:p>
          <a:p>
            <a:pPr marL="1211867" lvl="2" indent="-395272">
              <a:buNone/>
            </a:pPr>
            <a:r>
              <a:rPr lang="en-US" sz="1900" dirty="0" smtClean="0">
                <a:hlinkClick r:id="rId7"/>
              </a:rPr>
              <a:t>http://www.microsoft.com/whdc/system/pnppwr/powermgmt/Optimize_Power.mspx</a:t>
            </a:r>
            <a:endParaRPr lang="en-US" sz="1900" dirty="0" smtClean="0">
              <a:hlinkClick r:id="rId6"/>
            </a:endParaRPr>
          </a:p>
          <a:p>
            <a:pPr marL="415290" lvl="1" indent="-11430">
              <a:buNone/>
            </a:pPr>
            <a:r>
              <a:rPr lang="en-US" sz="2400" dirty="0" smtClean="0"/>
              <a:t>Windows Vista Energy Conservation</a:t>
            </a:r>
          </a:p>
          <a:p>
            <a:pPr marL="1211867" lvl="2" indent="-395272">
              <a:buNone/>
            </a:pPr>
            <a:r>
              <a:rPr lang="en-US" sz="1700" dirty="0" smtClean="0">
                <a:hlinkClick r:id="rId8"/>
              </a:rPr>
              <a:t>http://www.microsoft.com/whdc/system/pnppwr/powermgmt/VistaEnergyConserv.mspx</a:t>
            </a:r>
            <a:endParaRPr lang="en-US" sz="1700" dirty="0" smtClean="0">
              <a:hlinkClick r:id="rId7"/>
            </a:endParaRPr>
          </a:p>
          <a:p>
            <a:pPr marL="798481" lvl="1" indent="-395272"/>
            <a:endParaRPr lang="en-US" sz="24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a:lstStyle/>
          <a:p>
            <a:r>
              <a:rPr smtClean="0">
                <a:ln>
                  <a:noFill/>
                </a:ln>
              </a:rPr>
              <a:t>Calls to Action</a:t>
            </a:r>
            <a:endParaRPr>
              <a:ln>
                <a:noFill/>
              </a:ln>
            </a:endParaRPr>
          </a:p>
        </p:txBody>
      </p:sp>
      <p:sp>
        <p:nvSpPr>
          <p:cNvPr id="94211" name="Rectangle 3"/>
          <p:cNvSpPr>
            <a:spLocks noGrp="1" noChangeArrowheads="1"/>
          </p:cNvSpPr>
          <p:nvPr>
            <p:ph idx="1"/>
          </p:nvPr>
        </p:nvSpPr>
        <p:spPr>
          <a:xfrm>
            <a:off x="548640" y="1920240"/>
            <a:ext cx="10058400" cy="4247317"/>
          </a:xfrm>
        </p:spPr>
        <p:txBody>
          <a:bodyPr/>
          <a:lstStyle/>
          <a:p>
            <a:pPr marL="401622" indent="-401622"/>
            <a:r>
              <a:rPr lang="en-US" sz="2800" dirty="0" smtClean="0"/>
              <a:t>Join the Internal Green Datacenter Alias</a:t>
            </a:r>
          </a:p>
          <a:p>
            <a:pPr marL="798481" lvl="1" indent="-395272"/>
            <a:r>
              <a:rPr lang="en-US" sz="2400" dirty="0" err="1" smtClean="0"/>
              <a:t>greendc</a:t>
            </a:r>
            <a:endParaRPr lang="en-US" sz="2400" dirty="0" smtClean="0"/>
          </a:p>
          <a:p>
            <a:pPr marL="401622" indent="-401622"/>
            <a:endParaRPr lang="en-US" sz="2800" dirty="0" smtClean="0"/>
          </a:p>
          <a:p>
            <a:pPr marL="401622" indent="-401622"/>
            <a:r>
              <a:rPr lang="en-US" sz="2800" dirty="0" smtClean="0"/>
              <a:t>Contribute and use the Green Datacenter Team site</a:t>
            </a:r>
          </a:p>
          <a:p>
            <a:pPr marL="1022652" lvl="1" indent="-401622"/>
            <a:r>
              <a:rPr lang="en-US" sz="2200" u="sng" dirty="0" smtClean="0">
                <a:hlinkClick r:id="rId3"/>
              </a:rPr>
              <a:t>http://sharepoint/sites/greendatacenter/default.aspx</a:t>
            </a:r>
            <a:endParaRPr lang="en-US" sz="2200" u="sng" dirty="0" smtClean="0"/>
          </a:p>
          <a:p>
            <a:pPr marL="401622" indent="-401622"/>
            <a:endParaRPr lang="en-US" sz="2600" u="sng" dirty="0" smtClean="0"/>
          </a:p>
          <a:p>
            <a:pPr marL="401622" indent="-401622"/>
            <a:r>
              <a:rPr lang="en-US" sz="2600" dirty="0" smtClean="0"/>
              <a:t>Add GDI in your FY08 commitments</a:t>
            </a:r>
          </a:p>
          <a:p>
            <a:pPr marL="1022652" lvl="1" indent="-401622"/>
            <a:r>
              <a:rPr lang="en-US" sz="2200" u="sng" dirty="0" smtClean="0"/>
              <a:t>Contact us for help: Lewis Curtis (lcurtis) and Dave Ohara (v-</a:t>
            </a:r>
            <a:r>
              <a:rPr lang="en-US" sz="2200" u="sng" dirty="0" err="1" smtClean="0"/>
              <a:t>daveo</a:t>
            </a:r>
            <a:r>
              <a:rPr lang="en-US" sz="2200" u="sng" dirty="0" smtClean="0"/>
              <a:t>)</a:t>
            </a:r>
          </a:p>
          <a:p>
            <a:pPr marL="401622" indent="-401622"/>
            <a:endParaRPr lang="en-US" sz="2600" dirty="0" smtClean="0"/>
          </a:p>
          <a:p>
            <a:pPr marL="401622" indent="-401622"/>
            <a:r>
              <a:rPr lang="en-US" sz="2600" dirty="0" smtClean="0"/>
              <a:t>Work with your customers on Green Datacenter initiatives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4" y="3344864"/>
            <a:ext cx="7127875" cy="1539875"/>
          </a:xfrm>
          <a:prstGeom prst="rect">
            <a:avLst/>
          </a:prstGeom>
          <a:noFill/>
        </p:spPr>
      </p:pic>
      <p:sp>
        <p:nvSpPr>
          <p:cNvPr id="5" name="Text Box 3"/>
          <p:cNvSpPr txBox="1">
            <a:spLocks noChangeArrowheads="1"/>
          </p:cNvSpPr>
          <p:nvPr/>
        </p:nvSpPr>
        <p:spPr bwMode="blackWhite">
          <a:xfrm>
            <a:off x="457200" y="7300288"/>
            <a:ext cx="10058400" cy="603226"/>
          </a:xfrm>
          <a:prstGeom prst="rect">
            <a:avLst/>
          </a:prstGeom>
          <a:noFill/>
          <a:ln w="12700">
            <a:noFill/>
            <a:miter lim="800000"/>
            <a:headEnd type="none" w="sm" len="sm"/>
            <a:tailEnd type="none" w="sm" len="sm"/>
          </a:ln>
          <a:effectLst/>
        </p:spPr>
        <p:txBody>
          <a:bodyPr vert="horz" wrap="square" lIns="109710" tIns="54856" rIns="109710" bIns="54856" numCol="1" anchor="t" anchorCtr="0" compatLnSpc="1">
            <a:prstTxWarp prst="textNoShape">
              <a:avLst/>
            </a:prstTxWarp>
            <a:spAutoFit/>
          </a:bodyPr>
          <a:lstStyle/>
          <a:p>
            <a:pPr algn="ctr" defTabSz="1096919" eaLnBrk="0" hangingPunct="0"/>
            <a:r>
              <a:rPr lang="en-US" sz="800" dirty="0">
                <a:latin typeface="Segoe" pitchFamily="34" charset="0"/>
                <a:cs typeface="Arial" charset="0"/>
              </a:rPr>
              <a:t>© </a:t>
            </a:r>
            <a:r>
              <a:rPr lang="en-US" sz="800" dirty="0" smtClean="0">
                <a:latin typeface="Segoe" pitchFamily="34" charset="0"/>
                <a:cs typeface="Arial" charset="0"/>
              </a:rPr>
              <a:t>2007 Microsoft </a:t>
            </a:r>
            <a:r>
              <a:rPr lang="en-US" sz="8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1096919" eaLnBrk="0" hangingPunct="0"/>
            <a:r>
              <a:rPr lang="en-US" sz="8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latin typeface="Segoe" pitchFamily="34" charset="0"/>
                <a:cs typeface="Arial" charset="0"/>
              </a:rPr>
            </a:br>
            <a:r>
              <a:rPr lang="en-US" sz="8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10058400" cy="1384300"/>
          </a:xfrm>
        </p:spPr>
        <p:txBody>
          <a:bodyPr/>
          <a:lstStyle/>
          <a:p>
            <a:pPr defTabSz="1097280" fontAlgn="auto">
              <a:spcAft>
                <a:spcPts val="0"/>
              </a:spcAft>
              <a:defRPr/>
            </a:pPr>
            <a:r>
              <a:rPr smtClean="0"/>
              <a:t>PowerPoint Template</a:t>
            </a:r>
            <a:br>
              <a:rPr smtClean="0"/>
            </a:br>
            <a:r>
              <a:rPr sz="4000" smtClean="0">
                <a:solidFill>
                  <a:schemeClr val="tx1"/>
                </a:solidFill>
              </a:rPr>
              <a:t>Subtitle color</a:t>
            </a:r>
            <a:endParaRPr>
              <a:solidFill>
                <a:schemeClr val="tx1"/>
              </a:solidFill>
            </a:endParaRPr>
          </a:p>
        </p:txBody>
      </p:sp>
      <p:sp>
        <p:nvSpPr>
          <p:cNvPr id="25602" name="Text Placeholder 2"/>
          <p:cNvSpPr>
            <a:spLocks noGrp="1"/>
          </p:cNvSpPr>
          <p:nvPr>
            <p:ph type="body" sz="quarter" idx="10"/>
          </p:nvPr>
        </p:nvSpPr>
        <p:spPr>
          <a:xfrm>
            <a:off x="457200" y="2286000"/>
            <a:ext cx="10058400" cy="4986338"/>
          </a:xfrm>
        </p:spPr>
        <p:txBody>
          <a:bodyPr/>
          <a:lstStyle/>
          <a:p>
            <a:pPr>
              <a:buFont typeface="Arial" charset="0"/>
              <a:buChar char="•"/>
            </a:pPr>
            <a:r>
              <a:rPr lang="en-US" smtClean="0"/>
              <a:t>Example of a slide with a subhead</a:t>
            </a:r>
          </a:p>
          <a:p>
            <a:pPr lvl="1">
              <a:buFont typeface="Arial" charset="0"/>
              <a:buChar char="•"/>
            </a:pPr>
            <a:r>
              <a:rPr lang="en-US" smtClean="0"/>
              <a:t>Set the slide title in “title case”</a:t>
            </a:r>
          </a:p>
          <a:p>
            <a:pPr lvl="1">
              <a:buFont typeface="Arial" charset="0"/>
              <a:buChar char="•"/>
            </a:pPr>
            <a:r>
              <a:rPr lang="en-US" smtClean="0"/>
              <a:t>Set subheads in “sentence case”</a:t>
            </a:r>
          </a:p>
          <a:p>
            <a:pPr lvl="1">
              <a:buFont typeface="Arial" charset="0"/>
              <a:buChar char="•"/>
            </a:pPr>
            <a:r>
              <a:rPr lang="en-US" smtClean="0"/>
              <a:t>Generally set subhead to 40pt or smaller so it will fit on a single line</a:t>
            </a:r>
          </a:p>
          <a:p>
            <a:pPr lvl="1">
              <a:buFont typeface="Arial" charset="0"/>
              <a:buChar char="•"/>
            </a:pPr>
            <a:r>
              <a:rPr lang="en-US" smtClean="0"/>
              <a:t>The subhead color is defined for this template but must be selected; In PowerPoint 2007, it is either the second or the fifth font color from the right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7280" fontAlgn="auto">
              <a:spcAft>
                <a:spcPts val="0"/>
              </a:spcAft>
              <a:defRPr/>
            </a:pPr>
            <a:r>
              <a:rPr smtClean="0"/>
              <a:t>PowerPoint Guidelines</a:t>
            </a:r>
            <a:endParaRPr/>
          </a:p>
        </p:txBody>
      </p:sp>
      <p:sp>
        <p:nvSpPr>
          <p:cNvPr id="27650" name="Text Placeholder 2"/>
          <p:cNvSpPr>
            <a:spLocks noGrp="1"/>
          </p:cNvSpPr>
          <p:nvPr>
            <p:ph type="body" sz="quarter" idx="10"/>
          </p:nvPr>
        </p:nvSpPr>
        <p:spPr>
          <a:xfrm>
            <a:off x="457200" y="1693863"/>
            <a:ext cx="10058400" cy="2825750"/>
          </a:xfrm>
        </p:spPr>
        <p:txBody>
          <a:bodyPr/>
          <a:lstStyle/>
          <a:p>
            <a:pPr>
              <a:buFont typeface="Arial" charset="0"/>
              <a:buChar char="•"/>
            </a:pPr>
            <a:r>
              <a:rPr lang="en-US" sz="3600" smtClean="0"/>
              <a:t>Font, size, and color for text have been formatted for you in the Slide Master</a:t>
            </a:r>
          </a:p>
          <a:p>
            <a:pPr>
              <a:buFont typeface="Arial" charset="0"/>
              <a:buChar char="•"/>
            </a:pPr>
            <a:r>
              <a:rPr lang="en-US" sz="3600" smtClean="0"/>
              <a:t>Use the color palette shown below</a:t>
            </a:r>
          </a:p>
          <a:p>
            <a:pPr>
              <a:buFont typeface="Arial" charset="0"/>
              <a:buChar char="•"/>
            </a:pPr>
            <a:r>
              <a:rPr lang="en-US" sz="3600" smtClean="0"/>
              <a:t>See next slide for additional guidelines</a:t>
            </a:r>
          </a:p>
          <a:p>
            <a:pPr>
              <a:buFont typeface="Arial" charset="0"/>
              <a:buChar char="•"/>
            </a:pPr>
            <a:r>
              <a:rPr lang="en-US" sz="3600" smtClean="0"/>
              <a:t>Hyperlink color: </a:t>
            </a:r>
            <a:r>
              <a:rPr lang="en-US" sz="3600" smtClean="0">
                <a:hlinkClick r:id="rId3"/>
              </a:rPr>
              <a:t>www.microsoft.com</a:t>
            </a:r>
            <a:r>
              <a:rPr lang="en-US" sz="3600" smtClean="0"/>
              <a:t> </a:t>
            </a:r>
          </a:p>
        </p:txBody>
      </p:sp>
      <p:sp>
        <p:nvSpPr>
          <p:cNvPr id="4" name="Rounded Rectangle 3"/>
          <p:cNvSpPr/>
          <p:nvPr/>
        </p:nvSpPr>
        <p:spPr bwMode="auto">
          <a:xfrm>
            <a:off x="7539038" y="4762500"/>
            <a:ext cx="2641600" cy="105954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a:defRPr/>
            </a:pPr>
            <a:r>
              <a:rPr lang="en-US" sz="2800" dirty="0">
                <a:solidFill>
                  <a:schemeClr val="tx2"/>
                </a:solidFill>
                <a:effectLst>
                  <a:outerShdw blurRad="38100" dist="38100" dir="2700000" algn="tl">
                    <a:srgbClr val="000000">
                      <a:alpha val="43137"/>
                    </a:srgbClr>
                  </a:outerShdw>
                </a:effectLst>
              </a:rPr>
              <a:t>Sample Fill</a:t>
            </a:r>
          </a:p>
        </p:txBody>
      </p:sp>
      <p:sp>
        <p:nvSpPr>
          <p:cNvPr id="5" name="Rounded Rectangle 4"/>
          <p:cNvSpPr/>
          <p:nvPr/>
        </p:nvSpPr>
        <p:spPr bwMode="auto">
          <a:xfrm>
            <a:off x="4345896" y="4762500"/>
            <a:ext cx="2641600" cy="105954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a:defRPr/>
            </a:pPr>
            <a:r>
              <a:rPr lang="en-US" sz="2800" dirty="0">
                <a:solidFill>
                  <a:schemeClr val="tx2"/>
                </a:solidFill>
                <a:effectLst>
                  <a:outerShdw blurRad="38100" dist="38100" dir="2700000" algn="tl">
                    <a:srgbClr val="000000">
                      <a:alpha val="43137"/>
                    </a:srgbClr>
                  </a:outerShdw>
                </a:effectLst>
              </a:rPr>
              <a:t>Sample Fill</a:t>
            </a:r>
          </a:p>
        </p:txBody>
      </p:sp>
      <p:sp>
        <p:nvSpPr>
          <p:cNvPr id="6" name="Rounded Rectangle 5"/>
          <p:cNvSpPr/>
          <p:nvPr/>
        </p:nvSpPr>
        <p:spPr bwMode="auto">
          <a:xfrm>
            <a:off x="1097871" y="4762500"/>
            <a:ext cx="2641600" cy="105954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fontAlgn="auto">
              <a:spcBef>
                <a:spcPts val="0"/>
              </a:spcBef>
              <a:spcAft>
                <a:spcPts val="0"/>
              </a:spcAft>
              <a:defRPr/>
            </a:pPr>
            <a:r>
              <a:rPr lang="en-US" sz="2800" dirty="0">
                <a:solidFill>
                  <a:schemeClr val="tx2"/>
                </a:solidFill>
                <a:effectLst>
                  <a:outerShdw blurRad="38100" dist="38100" dir="2700000" algn="tl">
                    <a:srgbClr val="000000">
                      <a:alpha val="43137"/>
                    </a:srgbClr>
                  </a:outerShdw>
                </a:effectLst>
              </a:rPr>
              <a:t>Sample Fill</a:t>
            </a:r>
          </a:p>
        </p:txBody>
      </p:sp>
      <p:sp>
        <p:nvSpPr>
          <p:cNvPr id="7" name="Rounded Rectangle 6"/>
          <p:cNvSpPr/>
          <p:nvPr/>
        </p:nvSpPr>
        <p:spPr bwMode="auto">
          <a:xfrm>
            <a:off x="7539038" y="6028418"/>
            <a:ext cx="2641600" cy="105954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a:defRPr/>
            </a:pPr>
            <a:r>
              <a:rPr lang="en-US" sz="2800" dirty="0">
                <a:solidFill>
                  <a:schemeClr val="tx2"/>
                </a:solidFill>
                <a:effectLst>
                  <a:outerShdw blurRad="38100" dist="38100" dir="2700000" algn="tl">
                    <a:srgbClr val="000000">
                      <a:alpha val="43137"/>
                    </a:srgbClr>
                  </a:outerShdw>
                </a:effectLst>
              </a:rPr>
              <a:t>Sample Fill</a:t>
            </a:r>
          </a:p>
        </p:txBody>
      </p:sp>
      <p:sp>
        <p:nvSpPr>
          <p:cNvPr id="8" name="Rounded Rectangle 7"/>
          <p:cNvSpPr/>
          <p:nvPr/>
        </p:nvSpPr>
        <p:spPr bwMode="auto">
          <a:xfrm>
            <a:off x="4345896" y="6028418"/>
            <a:ext cx="2641600" cy="105954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algn="ctr">
              <a:defRPr/>
            </a:pPr>
            <a:r>
              <a:rPr lang="en-US" sz="2800" dirty="0">
                <a:solidFill>
                  <a:schemeClr val="tx2"/>
                </a:solidFill>
                <a:effectLst>
                  <a:outerShdw blurRad="38100" dist="38100" dir="2700000" algn="tl">
                    <a:srgbClr val="000000">
                      <a:alpha val="43137"/>
                    </a:srgbClr>
                  </a:outerShdw>
                </a:effectLst>
              </a:rPr>
              <a:t>Sample Fill</a:t>
            </a:r>
          </a:p>
        </p:txBody>
      </p:sp>
      <p:sp>
        <p:nvSpPr>
          <p:cNvPr id="9" name="Rounded Rectangle 8"/>
          <p:cNvSpPr/>
          <p:nvPr/>
        </p:nvSpPr>
        <p:spPr bwMode="auto">
          <a:xfrm>
            <a:off x="1097871" y="6028418"/>
            <a:ext cx="2641600" cy="105954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09728" tIns="54864" rIns="109728" bIns="54864" anchor="ctr"/>
          <a:lstStyle/>
          <a:p>
            <a:pPr algn="ctr" fontAlgn="auto">
              <a:spcBef>
                <a:spcPts val="0"/>
              </a:spcBef>
              <a:spcAft>
                <a:spcPts val="0"/>
              </a:spcAft>
              <a:defRPr/>
            </a:pPr>
            <a:r>
              <a:rPr lang="en-US" sz="2800" dirty="0">
                <a:solidFill>
                  <a:schemeClr val="tx2"/>
                </a:solidFill>
                <a:effectLst>
                  <a:outerShdw blurRad="38100" dist="38100" dir="2700000" algn="tl">
                    <a:srgbClr val="000000">
                      <a:alpha val="43137"/>
                    </a:srgbClr>
                  </a:outerShdw>
                </a:effectLst>
              </a:rPr>
              <a:t>Sample Fill</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7280" fontAlgn="auto">
              <a:spcAft>
                <a:spcPts val="0"/>
              </a:spcAft>
              <a:defRPr/>
            </a:pPr>
            <a:r>
              <a:rPr smtClean="0"/>
              <a:t>Bar Chart Example</a:t>
            </a:r>
            <a:endParaRPr/>
          </a:p>
        </p:txBody>
      </p:sp>
      <p:graphicFrame>
        <p:nvGraphicFramePr>
          <p:cNvPr id="4" name="Chart 3"/>
          <p:cNvGraphicFramePr/>
          <p:nvPr/>
        </p:nvGraphicFramePr>
        <p:xfrm>
          <a:off x="317500" y="968375"/>
          <a:ext cx="10363200" cy="6489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1097280" fontAlgn="auto">
              <a:spcAft>
                <a:spcPts val="0"/>
              </a:spcAft>
              <a:defRPr/>
            </a:pPr>
            <a:r>
              <a:rPr smtClean="0"/>
              <a:t>Pie Chart Example</a:t>
            </a:r>
            <a:endParaRPr/>
          </a:p>
        </p:txBody>
      </p:sp>
      <p:graphicFrame>
        <p:nvGraphicFramePr>
          <p:cNvPr id="4" name="Chart 3"/>
          <p:cNvGraphicFramePr/>
          <p:nvPr/>
        </p:nvGraphicFramePr>
        <p:xfrm>
          <a:off x="584200" y="1676400"/>
          <a:ext cx="9893300" cy="581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1097280" fontAlgn="auto">
              <a:spcAft>
                <a:spcPts val="0"/>
              </a:spcAft>
              <a:defRPr/>
            </a:pPr>
            <a:r>
              <a:rPr smtClean="0"/>
              <a:t>Line Chart Example</a:t>
            </a:r>
            <a:endParaRPr/>
          </a:p>
        </p:txBody>
      </p:sp>
      <p:graphicFrame>
        <p:nvGraphicFramePr>
          <p:cNvPr id="4" name="Chart 3"/>
          <p:cNvGraphicFramePr/>
          <p:nvPr/>
        </p:nvGraphicFramePr>
        <p:xfrm>
          <a:off x="393700" y="1333500"/>
          <a:ext cx="9956800" cy="596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945880" cy="2193832"/>
          </a:xfrm>
        </p:spPr>
        <p:txBody>
          <a:bodyPr/>
          <a:lstStyle/>
          <a:p>
            <a:r>
              <a:rPr sz="5300"/>
              <a:t>What is going on in the industry</a:t>
            </a:r>
            <a:br>
              <a:rPr sz="5300"/>
            </a:br>
            <a:endParaRPr sz="5300"/>
          </a:p>
        </p:txBody>
      </p:sp>
      <p:sp>
        <p:nvSpPr>
          <p:cNvPr id="3" name="Content Placeholder 2"/>
          <p:cNvSpPr>
            <a:spLocks noGrp="1"/>
          </p:cNvSpPr>
          <p:nvPr>
            <p:ph idx="1"/>
          </p:nvPr>
        </p:nvSpPr>
        <p:spPr>
          <a:xfrm>
            <a:off x="259080" y="1314450"/>
            <a:ext cx="10058400" cy="6377130"/>
          </a:xfrm>
        </p:spPr>
        <p:txBody>
          <a:bodyPr/>
          <a:lstStyle/>
          <a:p>
            <a:r>
              <a:rPr lang="en-US" dirty="0" smtClean="0"/>
              <a:t>Green is In</a:t>
            </a:r>
          </a:p>
          <a:p>
            <a:r>
              <a:rPr lang="en-US" dirty="0" smtClean="0"/>
              <a:t>Green is top VC funding</a:t>
            </a:r>
          </a:p>
          <a:p>
            <a:r>
              <a:rPr lang="en-US" dirty="0" smtClean="0"/>
              <a:t>1.5% of US electricity in DC</a:t>
            </a:r>
          </a:p>
          <a:p>
            <a:r>
              <a:rPr lang="en-US" dirty="0" smtClean="0"/>
              <a:t>Higher density computing</a:t>
            </a:r>
          </a:p>
          <a:p>
            <a:pPr lvl="1"/>
            <a:r>
              <a:rPr lang="en-US" dirty="0" smtClean="0"/>
              <a:t>Blades are being deployed</a:t>
            </a:r>
          </a:p>
          <a:p>
            <a:r>
              <a:rPr lang="en-US" dirty="0" smtClean="0"/>
              <a:t>Industry taking initiative</a:t>
            </a:r>
          </a:p>
          <a:p>
            <a:pPr lvl="1"/>
            <a:endParaRPr lang="en-US" dirty="0" smtClean="0"/>
          </a:p>
          <a:p>
            <a:pPr lvl="1"/>
            <a:endParaRPr lang="en-US" dirty="0" smtClean="0"/>
          </a:p>
          <a:p>
            <a:pPr lvl="1"/>
            <a:r>
              <a:rPr lang="en-US" dirty="0" smtClean="0"/>
              <a:t>Or </a:t>
            </a:r>
            <a:r>
              <a:rPr lang="en-US" dirty="0" err="1" smtClean="0"/>
              <a:t>gov’t</a:t>
            </a:r>
            <a:r>
              <a:rPr lang="en-US" dirty="0" smtClean="0"/>
              <a:t> agencies will</a:t>
            </a:r>
          </a:p>
          <a:p>
            <a:r>
              <a:rPr lang="en-US" dirty="0" smtClean="0"/>
              <a:t>Data Center Dynamics Conf</a:t>
            </a:r>
          </a:p>
        </p:txBody>
      </p:sp>
      <p:pic>
        <p:nvPicPr>
          <p:cNvPr id="4" name="Picture 2" descr="[BA_Cover.gif]">
            <a:hlinkClick r:id="rId3"/>
          </p:cNvPr>
          <p:cNvPicPr>
            <a:picLocks noChangeAspect="1" noChangeArrowheads="1"/>
          </p:cNvPicPr>
          <p:nvPr/>
        </p:nvPicPr>
        <p:blipFill>
          <a:blip r:embed="rId4"/>
          <a:srcRect/>
          <a:stretch>
            <a:fillRect/>
          </a:stretch>
        </p:blipFill>
        <p:spPr bwMode="auto">
          <a:xfrm>
            <a:off x="7459307" y="1341120"/>
            <a:ext cx="3513493" cy="3776410"/>
          </a:xfrm>
          <a:prstGeom prst="rect">
            <a:avLst/>
          </a:prstGeom>
          <a:noFill/>
        </p:spPr>
      </p:pic>
      <p:pic>
        <p:nvPicPr>
          <p:cNvPr id="19457" name="Picture 1"/>
          <p:cNvPicPr>
            <a:picLocks noChangeAspect="1" noChangeArrowheads="1"/>
          </p:cNvPicPr>
          <p:nvPr/>
        </p:nvPicPr>
        <p:blipFill>
          <a:blip r:embed="rId5"/>
          <a:srcRect/>
          <a:stretch>
            <a:fillRect/>
          </a:stretch>
        </p:blipFill>
        <p:spPr bwMode="auto">
          <a:xfrm>
            <a:off x="1249680" y="5242561"/>
            <a:ext cx="2674620" cy="1131570"/>
          </a:xfrm>
          <a:prstGeom prst="rect">
            <a:avLst/>
          </a:prstGeom>
          <a:noFill/>
          <a:ln w="9525">
            <a:noFill/>
            <a:miter lim="800000"/>
            <a:headEnd/>
            <a:tailEnd/>
          </a:ln>
          <a:effectLst>
            <a:innerShdw blurRad="63500" dist="50800" dir="2700000">
              <a:prstClr val="black">
                <a:alpha val="50000"/>
              </a:prstClr>
            </a:innerShdw>
          </a:effectLst>
          <a:scene3d>
            <a:camera prst="orthographicFront"/>
            <a:lightRig rig="threePt" dir="t"/>
          </a:scene3d>
          <a:sp3d>
            <a:bevelT/>
          </a:sp3d>
        </p:spPr>
      </p:pic>
      <p:pic>
        <p:nvPicPr>
          <p:cNvPr id="19458" name="Picture 2"/>
          <p:cNvPicPr>
            <a:picLocks noChangeAspect="1" noChangeArrowheads="1"/>
          </p:cNvPicPr>
          <p:nvPr/>
        </p:nvPicPr>
        <p:blipFill>
          <a:blip r:embed="rId6"/>
          <a:srcRect/>
          <a:stretch>
            <a:fillRect/>
          </a:stretch>
        </p:blipFill>
        <p:spPr bwMode="auto">
          <a:xfrm>
            <a:off x="4130041" y="5257801"/>
            <a:ext cx="2045970" cy="1108710"/>
          </a:xfrm>
          <a:prstGeom prst="rect">
            <a:avLst/>
          </a:prstGeom>
          <a:noFill/>
          <a:ln w="9525">
            <a:noFill/>
            <a:miter lim="800000"/>
            <a:headEnd/>
            <a:tailEnd/>
          </a:ln>
          <a:effectLst>
            <a:innerShdw blurRad="63500" dist="50800" dir="2700000">
              <a:prstClr val="black">
                <a:alpha val="50000"/>
              </a:prstClr>
            </a:innerShdw>
          </a:effectLst>
          <a:scene3d>
            <a:camera prst="orthographicFront"/>
            <a:lightRig rig="threePt" dir="t"/>
          </a:scene3d>
          <a:sp3d>
            <a:bevelT/>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1097280" fontAlgn="auto">
              <a:spcAft>
                <a:spcPts val="0"/>
              </a:spcAft>
              <a:defRPr/>
            </a:pPr>
            <a:r>
              <a:rPr smtClean="0"/>
              <a:t>Area Chart Example</a:t>
            </a:r>
            <a:endParaRPr/>
          </a:p>
        </p:txBody>
      </p:sp>
      <p:graphicFrame>
        <p:nvGraphicFramePr>
          <p:cNvPr id="4" name="Chart 3"/>
          <p:cNvGraphicFramePr/>
          <p:nvPr/>
        </p:nvGraphicFramePr>
        <p:xfrm>
          <a:off x="866775" y="1378744"/>
          <a:ext cx="8640595" cy="5668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775" y="3411538"/>
            <a:ext cx="9228138" cy="1993900"/>
          </a:xfrm>
        </p:spPr>
        <p:txBody>
          <a:bodyPr/>
          <a:lstStyle/>
          <a:p>
            <a:pPr fontAlgn="auto">
              <a:spcAft>
                <a:spcPts val="0"/>
              </a:spcAft>
              <a:defRPr/>
            </a:pPr>
            <a:r>
              <a:rPr smtClean="0"/>
              <a:t>Demo Title</a:t>
            </a:r>
            <a:endParaRPr/>
          </a:p>
        </p:txBody>
      </p:sp>
      <p:sp>
        <p:nvSpPr>
          <p:cNvPr id="37890" name="Subtitle 2"/>
          <p:cNvSpPr>
            <a:spLocks noGrp="1"/>
          </p:cNvSpPr>
          <p:nvPr>
            <p:ph type="subTitle" idx="1"/>
          </p:nvPr>
        </p:nvSpPr>
        <p:spPr>
          <a:xfrm>
            <a:off x="866775" y="5600700"/>
            <a:ext cx="8451850" cy="554038"/>
          </a:xfrm>
        </p:spPr>
        <p:txBody>
          <a:bodyPr/>
          <a:lstStyle/>
          <a:p>
            <a:pPr>
              <a:spcBef>
                <a:spcPct val="0"/>
              </a:spcBef>
            </a:pPr>
            <a:r>
              <a:rPr lang="en-US" smtClean="0"/>
              <a:t>Name</a:t>
            </a:r>
          </a:p>
          <a:p>
            <a:pPr>
              <a:spcBef>
                <a:spcPct val="0"/>
              </a:spcBef>
            </a:pPr>
            <a:r>
              <a:rPr lang="en-US" smtClean="0"/>
              <a:t>Title</a:t>
            </a:r>
          </a:p>
          <a:p>
            <a:pPr>
              <a:spcBef>
                <a:spcPct val="0"/>
              </a:spcBef>
            </a:pPr>
            <a:r>
              <a:rPr lang="en-US" smtClean="0"/>
              <a:t>Group</a:t>
            </a:r>
          </a:p>
        </p:txBody>
      </p:sp>
      <p:sp>
        <p:nvSpPr>
          <p:cNvPr id="4" name="Text Placeholder 3"/>
          <p:cNvSpPr>
            <a:spLocks noGrp="1"/>
          </p:cNvSpPr>
          <p:nvPr>
            <p:ph type="body" sz="quarter" idx="10"/>
          </p:nvPr>
        </p:nvSpPr>
        <p:spPr/>
        <p:txBody>
          <a:bodyPr/>
          <a:lstStyle/>
          <a:p>
            <a:pPr fontAlgn="auto">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775" y="3411538"/>
            <a:ext cx="9228138" cy="1993900"/>
          </a:xfrm>
        </p:spPr>
        <p:txBody>
          <a:bodyPr/>
          <a:lstStyle/>
          <a:p>
            <a:pPr fontAlgn="auto">
              <a:spcAft>
                <a:spcPts val="0"/>
              </a:spcAft>
              <a:defRPr/>
            </a:pPr>
            <a:r>
              <a:rPr smtClean="0"/>
              <a:t>Video Title</a:t>
            </a:r>
            <a:endParaRPr/>
          </a:p>
        </p:txBody>
      </p:sp>
      <p:sp>
        <p:nvSpPr>
          <p:cNvPr id="39938" name="Subtitle 7"/>
          <p:cNvSpPr>
            <a:spLocks noGrp="1"/>
          </p:cNvSpPr>
          <p:nvPr>
            <p:ph type="subTitle" idx="1"/>
          </p:nvPr>
        </p:nvSpPr>
        <p:spPr>
          <a:xfrm>
            <a:off x="866775" y="5600700"/>
            <a:ext cx="8451850" cy="554038"/>
          </a:xfrm>
        </p:spPr>
        <p:txBody>
          <a:bodyPr/>
          <a:lstStyle/>
          <a:p>
            <a:pPr>
              <a:spcBef>
                <a:spcPct val="0"/>
              </a:spcBef>
            </a:pPr>
            <a:endParaRPr lang="en-US" smtClean="0"/>
          </a:p>
        </p:txBody>
      </p:sp>
      <p:sp>
        <p:nvSpPr>
          <p:cNvPr id="4" name="Text Placeholder 3"/>
          <p:cNvSpPr>
            <a:spLocks noGrp="1"/>
          </p:cNvSpPr>
          <p:nvPr>
            <p:ph type="body" sz="quarter" idx="10"/>
          </p:nvPr>
        </p:nvSpPr>
        <p:spPr/>
        <p:txBody>
          <a:bodyPr/>
          <a:lstStyle/>
          <a:p>
            <a:pPr fontAlgn="auto">
              <a:spcAft>
                <a:spcPts val="0"/>
              </a:spcAft>
              <a:defRPr/>
            </a:pPr>
            <a:r>
              <a:rPr/>
              <a:t>video</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775" y="3411538"/>
            <a:ext cx="9228138" cy="1993900"/>
          </a:xfrm>
        </p:spPr>
        <p:txBody>
          <a:bodyPr/>
          <a:lstStyle/>
          <a:p>
            <a:pPr fontAlgn="auto">
              <a:spcAft>
                <a:spcPts val="0"/>
              </a:spcAft>
              <a:defRPr/>
            </a:pPr>
            <a:r>
              <a:rPr smtClean="0"/>
              <a:t>Partner Title</a:t>
            </a:r>
            <a:endParaRPr/>
          </a:p>
        </p:txBody>
      </p:sp>
      <p:sp>
        <p:nvSpPr>
          <p:cNvPr id="41986" name="Subtitle 2"/>
          <p:cNvSpPr>
            <a:spLocks noGrp="1"/>
          </p:cNvSpPr>
          <p:nvPr>
            <p:ph type="subTitle" idx="1"/>
          </p:nvPr>
        </p:nvSpPr>
        <p:spPr>
          <a:xfrm>
            <a:off x="866775" y="5600700"/>
            <a:ext cx="8451850" cy="554038"/>
          </a:xfrm>
        </p:spPr>
        <p:txBody>
          <a:bodyPr/>
          <a:lstStyle/>
          <a:p>
            <a:pPr>
              <a:spcBef>
                <a:spcPct val="0"/>
              </a:spcBef>
            </a:pPr>
            <a:r>
              <a:rPr lang="en-US" smtClean="0"/>
              <a:t>Name</a:t>
            </a:r>
          </a:p>
          <a:p>
            <a:pPr>
              <a:spcBef>
                <a:spcPct val="0"/>
              </a:spcBef>
            </a:pPr>
            <a:r>
              <a:rPr lang="en-US" smtClean="0"/>
              <a:t>Title</a:t>
            </a:r>
          </a:p>
          <a:p>
            <a:pPr>
              <a:spcBef>
                <a:spcPct val="0"/>
              </a:spcBef>
            </a:pPr>
            <a:r>
              <a:rPr lang="en-US" smtClean="0"/>
              <a:t>Group</a:t>
            </a:r>
          </a:p>
        </p:txBody>
      </p:sp>
      <p:sp>
        <p:nvSpPr>
          <p:cNvPr id="4" name="Text Placeholder 3"/>
          <p:cNvSpPr>
            <a:spLocks noGrp="1"/>
          </p:cNvSpPr>
          <p:nvPr>
            <p:ph type="body" sz="quarter" idx="10"/>
          </p:nvPr>
        </p:nvSpPr>
        <p:spPr/>
        <p:txBody>
          <a:bodyPr/>
          <a:lstStyle/>
          <a:p>
            <a:pPr fontAlgn="auto">
              <a:spcAft>
                <a:spcPts val="0"/>
              </a:spcAft>
              <a:defRPr/>
            </a:pPr>
            <a:r>
              <a:rPr/>
              <a:t>partner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775" y="3411538"/>
            <a:ext cx="9228138" cy="1993900"/>
          </a:xfrm>
        </p:spPr>
        <p:txBody>
          <a:bodyPr/>
          <a:lstStyle/>
          <a:p>
            <a:pPr fontAlgn="auto">
              <a:spcAft>
                <a:spcPts val="0"/>
              </a:spcAft>
              <a:defRPr/>
            </a:pPr>
            <a:r>
              <a:rPr smtClean="0"/>
              <a:t>Customer Title</a:t>
            </a:r>
            <a:endParaRPr/>
          </a:p>
        </p:txBody>
      </p:sp>
      <p:sp>
        <p:nvSpPr>
          <p:cNvPr id="44034" name="Subtitle 2"/>
          <p:cNvSpPr>
            <a:spLocks noGrp="1"/>
          </p:cNvSpPr>
          <p:nvPr>
            <p:ph type="subTitle" idx="1"/>
          </p:nvPr>
        </p:nvSpPr>
        <p:spPr>
          <a:xfrm>
            <a:off x="866775" y="5600700"/>
            <a:ext cx="8451850" cy="554038"/>
          </a:xfrm>
        </p:spPr>
        <p:txBody>
          <a:bodyPr/>
          <a:lstStyle/>
          <a:p>
            <a:pPr>
              <a:spcBef>
                <a:spcPct val="0"/>
              </a:spcBef>
            </a:pPr>
            <a:r>
              <a:rPr lang="en-US" smtClean="0"/>
              <a:t>Name</a:t>
            </a:r>
          </a:p>
          <a:p>
            <a:pPr>
              <a:spcBef>
                <a:spcPct val="0"/>
              </a:spcBef>
            </a:pPr>
            <a:r>
              <a:rPr lang="en-US" smtClean="0"/>
              <a:t>Title</a:t>
            </a:r>
          </a:p>
          <a:p>
            <a:pPr>
              <a:spcBef>
                <a:spcPct val="0"/>
              </a:spcBef>
            </a:pPr>
            <a:r>
              <a:rPr lang="en-US" smtClean="0"/>
              <a:t>Group</a:t>
            </a:r>
          </a:p>
        </p:txBody>
      </p:sp>
      <p:sp>
        <p:nvSpPr>
          <p:cNvPr id="4" name="Text Placeholder 3"/>
          <p:cNvSpPr>
            <a:spLocks noGrp="1"/>
          </p:cNvSpPr>
          <p:nvPr>
            <p:ph type="body" sz="quarter" idx="10"/>
          </p:nvPr>
        </p:nvSpPr>
        <p:spPr/>
        <p:txBody>
          <a:bodyPr/>
          <a:lstStyle/>
          <a:p>
            <a:pPr fontAlgn="auto">
              <a:spcAft>
                <a:spcPts val="0"/>
              </a:spcAft>
              <a:defRPr/>
            </a:pPr>
            <a:r>
              <a:rPr/>
              <a:t>customer</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775" y="3411538"/>
            <a:ext cx="9228138" cy="1993900"/>
          </a:xfrm>
        </p:spPr>
        <p:txBody>
          <a:bodyPr/>
          <a:lstStyle/>
          <a:p>
            <a:pPr fontAlgn="auto">
              <a:spcAft>
                <a:spcPts val="0"/>
              </a:spcAft>
              <a:defRPr/>
            </a:pPr>
            <a:r>
              <a:rPr smtClean="0"/>
              <a:t>Announcement Title</a:t>
            </a:r>
            <a:endParaRPr/>
          </a:p>
        </p:txBody>
      </p:sp>
      <p:sp>
        <p:nvSpPr>
          <p:cNvPr id="46082" name="Subtitle 6"/>
          <p:cNvSpPr>
            <a:spLocks noGrp="1"/>
          </p:cNvSpPr>
          <p:nvPr>
            <p:ph type="subTitle" idx="1"/>
          </p:nvPr>
        </p:nvSpPr>
        <p:spPr>
          <a:xfrm>
            <a:off x="866775" y="5600700"/>
            <a:ext cx="8451850" cy="554038"/>
          </a:xfrm>
        </p:spPr>
        <p:txBody>
          <a:bodyPr/>
          <a:lstStyle/>
          <a:p>
            <a:pPr>
              <a:spcBef>
                <a:spcPct val="0"/>
              </a:spcBef>
            </a:pPr>
            <a:endParaRPr lang="en-US" smtClean="0"/>
          </a:p>
        </p:txBody>
      </p:sp>
      <p:sp>
        <p:nvSpPr>
          <p:cNvPr id="4" name="Text Placeholder 3"/>
          <p:cNvSpPr>
            <a:spLocks noGrp="1"/>
          </p:cNvSpPr>
          <p:nvPr>
            <p:ph type="body" sz="quarter" idx="10"/>
          </p:nvPr>
        </p:nvSpPr>
        <p:spPr/>
        <p:txBody>
          <a:bodyPr/>
          <a:lstStyle/>
          <a:p>
            <a:pPr fontAlgn="auto">
              <a:spcAft>
                <a:spcPts val="0"/>
              </a:spcAft>
              <a:defRPr/>
            </a:pPr>
            <a:r>
              <a:rPr/>
              <a:t>announcing</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B0B3B2"/>
        </a:solidFill>
        <a:effectLst/>
      </p:bgPr>
    </p:bg>
    <p:spTree>
      <p:nvGrpSpPr>
        <p:cNvPr id="1" name=""/>
        <p:cNvGrpSpPr/>
        <p:nvPr/>
      </p:nvGrpSpPr>
      <p:grpSpPr>
        <a:xfrm>
          <a:off x="0" y="0"/>
          <a:ext cx="0" cy="0"/>
          <a:chOff x="0" y="0"/>
          <a:chExt cx="0" cy="0"/>
        </a:xfrm>
      </p:grpSpPr>
      <p:pic>
        <p:nvPicPr>
          <p:cNvPr id="48130" name="Picture 2" descr="Microsoft logo and tagline"/>
          <p:cNvPicPr>
            <a:picLocks noChangeAspect="1" noChangeArrowheads="1"/>
          </p:cNvPicPr>
          <p:nvPr/>
        </p:nvPicPr>
        <p:blipFill>
          <a:blip r:embed="rId3">
            <a:lum bright="100000"/>
          </a:blip>
          <a:srcRect/>
          <a:stretch>
            <a:fillRect/>
          </a:stretch>
        </p:blipFill>
        <p:spPr bwMode="black">
          <a:xfrm>
            <a:off x="1922463" y="3344863"/>
            <a:ext cx="7127875" cy="1539875"/>
          </a:xfrm>
          <a:prstGeom prst="rect">
            <a:avLst/>
          </a:prstGeom>
          <a:noFill/>
          <a:ln w="9525">
            <a:noFill/>
            <a:miter lim="800000"/>
            <a:headEnd/>
            <a:tailEnd/>
          </a:ln>
        </p:spPr>
      </p:pic>
      <p:sp>
        <p:nvSpPr>
          <p:cNvPr id="48131" name="Text Box 3"/>
          <p:cNvSpPr txBox="1">
            <a:spLocks noChangeArrowheads="1"/>
          </p:cNvSpPr>
          <p:nvPr/>
        </p:nvSpPr>
        <p:spPr bwMode="blackWhite">
          <a:xfrm>
            <a:off x="457200" y="7327900"/>
            <a:ext cx="10058400" cy="603250"/>
          </a:xfrm>
          <a:prstGeom prst="rect">
            <a:avLst/>
          </a:prstGeom>
          <a:noFill/>
          <a:ln w="12700">
            <a:noFill/>
            <a:miter lim="800000"/>
            <a:headEnd type="none" w="sm" len="sm"/>
            <a:tailEnd type="none" w="sm" len="sm"/>
          </a:ln>
        </p:spPr>
        <p:txBody>
          <a:bodyPr lIns="109714" tIns="54858" rIns="109714" bIns="54858">
            <a:spAutoFit/>
          </a:bodyPr>
          <a:lstStyle/>
          <a:p>
            <a:pPr algn="ctr" eaLnBrk="0" hangingPunct="0"/>
            <a:r>
              <a:rPr lang="en-US" sz="800">
                <a:solidFill>
                  <a:schemeClr val="bg1"/>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eaLnBrk="0" hangingPunct="0"/>
            <a:r>
              <a:rPr lang="en-US" sz="80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a:t>
            </a:r>
            <a:br>
              <a:rPr lang="en-US" sz="800">
                <a:solidFill>
                  <a:schemeClr val="bg1"/>
                </a:solidFill>
                <a:latin typeface="Segoe" pitchFamily="34" charset="0"/>
                <a:cs typeface="Arial" charset="0"/>
              </a:rPr>
            </a:br>
            <a:r>
              <a:rPr lang="en-US" sz="800">
                <a:solidFill>
                  <a:schemeClr val="bg1"/>
                </a:solidFill>
                <a:latin typeface="Segoe" pitchFamily="34" charset="0"/>
                <a:cs typeface="Arial" charset="0"/>
              </a:rPr>
              <a:t>it should not be interpreted to be a commitment on the part of Microsoft, and Microsoft cannot guarantee the accuracy of any information provided after the date of this presentation.  </a:t>
            </a:r>
            <a:br>
              <a:rPr lang="en-US" sz="800">
                <a:solidFill>
                  <a:schemeClr val="bg1"/>
                </a:solidFill>
                <a:latin typeface="Segoe" pitchFamily="34" charset="0"/>
                <a:cs typeface="Arial" charset="0"/>
              </a:rPr>
            </a:br>
            <a:r>
              <a:rPr lang="en-US" sz="800">
                <a:solidFill>
                  <a:schemeClr val="bg1"/>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 y="116644"/>
            <a:ext cx="10515600" cy="797756"/>
          </a:xfrm>
        </p:spPr>
        <p:txBody>
          <a:bodyPr/>
          <a:lstStyle/>
          <a:p>
            <a:r>
              <a:rPr lang="en-US" dirty="0" smtClean="0"/>
              <a:t>I</a:t>
            </a:r>
            <a:r>
              <a:rPr smtClean="0"/>
              <a:t>ndustry interest</a:t>
            </a:r>
            <a:endParaRPr lang="en-US" dirty="0"/>
          </a:p>
        </p:txBody>
      </p:sp>
      <p:pic>
        <p:nvPicPr>
          <p:cNvPr id="65539" name="Picture 3"/>
          <p:cNvPicPr>
            <a:picLocks noChangeAspect="1" noChangeArrowheads="1"/>
          </p:cNvPicPr>
          <p:nvPr/>
        </p:nvPicPr>
        <p:blipFill>
          <a:blip r:embed="rId3"/>
          <a:srcRect/>
          <a:stretch>
            <a:fillRect/>
          </a:stretch>
        </p:blipFill>
        <p:spPr bwMode="auto">
          <a:xfrm>
            <a:off x="182880" y="822960"/>
            <a:ext cx="9745980" cy="4351020"/>
          </a:xfrm>
          <a:prstGeom prst="rect">
            <a:avLst/>
          </a:prstGeom>
          <a:noFill/>
          <a:ln w="9525">
            <a:noFill/>
            <a:miter lim="800000"/>
            <a:headEnd/>
            <a:tailEnd/>
          </a:ln>
          <a:effectLst/>
        </p:spPr>
      </p:pic>
      <p:pic>
        <p:nvPicPr>
          <p:cNvPr id="65538" name="Picture 2"/>
          <p:cNvPicPr>
            <a:picLocks noChangeAspect="1" noChangeArrowheads="1"/>
          </p:cNvPicPr>
          <p:nvPr/>
        </p:nvPicPr>
        <p:blipFill>
          <a:blip r:embed="rId4"/>
          <a:srcRect/>
          <a:stretch>
            <a:fillRect/>
          </a:stretch>
        </p:blipFill>
        <p:spPr bwMode="auto">
          <a:xfrm>
            <a:off x="7315200" y="1188720"/>
            <a:ext cx="3337560" cy="64389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a:srcRect/>
          <a:stretch>
            <a:fillRect/>
          </a:stretch>
        </p:blipFill>
        <p:spPr bwMode="auto">
          <a:xfrm>
            <a:off x="365760" y="3383280"/>
            <a:ext cx="5577840" cy="4249106"/>
          </a:xfrm>
          <a:prstGeom prst="rect">
            <a:avLst/>
          </a:prstGeom>
          <a:noFill/>
          <a:ln w="9525">
            <a:noFill/>
            <a:miter lim="800000"/>
            <a:headEnd/>
            <a:tailEnd/>
          </a:ln>
          <a:effectLst/>
        </p:spPr>
      </p:pic>
      <p:pic>
        <p:nvPicPr>
          <p:cNvPr id="8" name="Picture 2"/>
          <p:cNvPicPr>
            <a:picLocks noChangeAspect="1" noChangeArrowheads="1"/>
          </p:cNvPicPr>
          <p:nvPr/>
        </p:nvPicPr>
        <p:blipFill>
          <a:blip r:embed="rId6"/>
          <a:srcRect/>
          <a:stretch>
            <a:fillRect/>
          </a:stretch>
        </p:blipFill>
        <p:spPr bwMode="auto">
          <a:xfrm>
            <a:off x="3749040" y="3485973"/>
            <a:ext cx="3835528" cy="47436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8580" y="371476"/>
            <a:ext cx="10835640" cy="7486650"/>
          </a:xfrm>
          <a:prstGeom prst="rect">
            <a:avLst/>
          </a:prstGeom>
          <a:noFill/>
          <a:ln w="9525">
            <a:noFill/>
            <a:miter lim="800000"/>
            <a:headEnd/>
            <a:tailEnd/>
          </a:ln>
          <a:effectLst/>
        </p:spPr>
      </p:pic>
      <p:pic>
        <p:nvPicPr>
          <p:cNvPr id="66562" name="Picture 2" descr="Your data center's energy costs are probably 10 to 30 times a normal office building's. IBM can help it get greener."/>
          <p:cNvPicPr>
            <a:picLocks noChangeAspect="1" noChangeArrowheads="1"/>
          </p:cNvPicPr>
          <p:nvPr/>
        </p:nvPicPr>
        <p:blipFill>
          <a:blip r:embed="rId4"/>
          <a:srcRect/>
          <a:stretch>
            <a:fillRect/>
          </a:stretch>
        </p:blipFill>
        <p:spPr bwMode="auto">
          <a:xfrm>
            <a:off x="3657600" y="182881"/>
            <a:ext cx="7132320" cy="2252312"/>
          </a:xfrm>
          <a:prstGeom prst="rect">
            <a:avLst/>
          </a:prstGeom>
          <a:noFill/>
        </p:spPr>
      </p:pic>
      <p:pic>
        <p:nvPicPr>
          <p:cNvPr id="1027" name="Picture 3"/>
          <p:cNvPicPr>
            <a:picLocks noChangeAspect="1" noChangeArrowheads="1"/>
          </p:cNvPicPr>
          <p:nvPr/>
        </p:nvPicPr>
        <p:blipFill>
          <a:blip r:embed="rId5"/>
          <a:srcRect/>
          <a:stretch>
            <a:fillRect/>
          </a:stretch>
        </p:blipFill>
        <p:spPr bwMode="auto">
          <a:xfrm>
            <a:off x="3749041" y="2651760"/>
            <a:ext cx="3766398" cy="530352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Public policy</a:t>
            </a:r>
            <a:endParaRPr lang="en-US" dirty="0"/>
          </a:p>
        </p:txBody>
      </p:sp>
      <p:sp>
        <p:nvSpPr>
          <p:cNvPr id="3" name="Content Placeholder 2"/>
          <p:cNvSpPr>
            <a:spLocks noGrp="1"/>
          </p:cNvSpPr>
          <p:nvPr>
            <p:ph idx="1"/>
          </p:nvPr>
        </p:nvSpPr>
        <p:spPr>
          <a:xfrm>
            <a:off x="457200" y="1341120"/>
            <a:ext cx="10058400" cy="6352895"/>
          </a:xfrm>
        </p:spPr>
        <p:txBody>
          <a:bodyPr/>
          <a:lstStyle/>
          <a:p>
            <a:r>
              <a:rPr lang="en-US" dirty="0" smtClean="0"/>
              <a:t>Public Law 109–431 109th Congress</a:t>
            </a:r>
          </a:p>
          <a:p>
            <a:pPr lvl="1"/>
            <a:r>
              <a:rPr lang="en-US" dirty="0" smtClean="0"/>
              <a:t>An Act To study and promote the use of energy efficient computer servers in the United States</a:t>
            </a:r>
          </a:p>
          <a:p>
            <a:r>
              <a:rPr lang="en-US" dirty="0" smtClean="0"/>
              <a:t>EPA and </a:t>
            </a:r>
            <a:r>
              <a:rPr lang="en-US" dirty="0" err="1" smtClean="0"/>
              <a:t>Energystar</a:t>
            </a:r>
            <a:r>
              <a:rPr lang="en-US" baseline="0" dirty="0" smtClean="0"/>
              <a:t> working on DC and Servers Recommendations</a:t>
            </a:r>
          </a:p>
          <a:p>
            <a:pPr rtl="0" eaLnBrk="1" latinLnBrk="0" hangingPunct="1"/>
            <a:r>
              <a:rPr lang="en-US" sz="3800" dirty="0" smtClean="0">
                <a:solidFill>
                  <a:schemeClr val="tx1"/>
                </a:solidFill>
              </a:rPr>
              <a:t>Utilities experimenting</a:t>
            </a:r>
            <a:endParaRPr lang="en-US" sz="3800" dirty="0" smtClean="0"/>
          </a:p>
          <a:p>
            <a:pPr lvl="1"/>
            <a:r>
              <a:rPr lang="en-US" sz="3400" dirty="0" smtClean="0">
                <a:solidFill>
                  <a:schemeClr val="tx1"/>
                </a:solidFill>
              </a:rPr>
              <a:t>Incentives, rebates – HW</a:t>
            </a:r>
            <a:r>
              <a:rPr lang="en-US" dirty="0" smtClean="0"/>
              <a:t> </a:t>
            </a:r>
            <a:r>
              <a:rPr lang="en-US" sz="3400" dirty="0" smtClean="0">
                <a:solidFill>
                  <a:schemeClr val="tx1"/>
                </a:solidFill>
              </a:rPr>
              <a:t>&amp; Virtualization</a:t>
            </a:r>
          </a:p>
          <a:p>
            <a:r>
              <a:rPr lang="en-US" dirty="0" smtClean="0"/>
              <a:t>Carbon Credits</a:t>
            </a:r>
          </a:p>
          <a:p>
            <a:r>
              <a:rPr lang="en-US" dirty="0" smtClean="0"/>
              <a:t>Renewable Energy Credits</a:t>
            </a:r>
          </a:p>
        </p:txBody>
      </p:sp>
      <p:pic>
        <p:nvPicPr>
          <p:cNvPr id="1028" name="Picture 4" descr="ENERGY STAR logo">
            <a:hlinkClick r:id="rId3"/>
          </p:cNvPr>
          <p:cNvPicPr>
            <a:picLocks noChangeAspect="1" noChangeArrowheads="1"/>
          </p:cNvPicPr>
          <p:nvPr/>
        </p:nvPicPr>
        <p:blipFill>
          <a:blip r:embed="rId4"/>
          <a:srcRect/>
          <a:stretch>
            <a:fillRect/>
          </a:stretch>
        </p:blipFill>
        <p:spPr bwMode="auto">
          <a:xfrm>
            <a:off x="9418319" y="182881"/>
            <a:ext cx="1268731" cy="1295349"/>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4572000" y="5974081"/>
            <a:ext cx="1188720" cy="774366"/>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l="3104" t="3951" r="9991" b="9119"/>
          <a:stretch>
            <a:fillRect/>
          </a:stretch>
        </p:blipFill>
        <p:spPr bwMode="auto">
          <a:xfrm>
            <a:off x="8122920" y="6356168"/>
            <a:ext cx="1996440" cy="156863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&amp; Industry</a:t>
            </a:r>
            <a:endParaRPr lang="en-US" dirty="0"/>
          </a:p>
        </p:txBody>
      </p:sp>
      <p:sp>
        <p:nvSpPr>
          <p:cNvPr id="3" name="Content Placeholder 2"/>
          <p:cNvSpPr>
            <a:spLocks noGrp="1"/>
          </p:cNvSpPr>
          <p:nvPr>
            <p:ph idx="1"/>
          </p:nvPr>
        </p:nvSpPr>
        <p:spPr>
          <a:xfrm>
            <a:off x="457200" y="1695450"/>
            <a:ext cx="10058400" cy="5632311"/>
          </a:xfrm>
        </p:spPr>
        <p:txBody>
          <a:bodyPr/>
          <a:lstStyle/>
          <a:p>
            <a:r>
              <a:rPr lang="en-US" dirty="0" smtClean="0"/>
              <a:t>Green Executives – Director and VPs</a:t>
            </a:r>
          </a:p>
          <a:p>
            <a:pPr lvl="1">
              <a:buNone/>
            </a:pPr>
            <a:endParaRPr lang="en-US" dirty="0" smtClean="0"/>
          </a:p>
          <a:p>
            <a:r>
              <a:rPr lang="en-US" dirty="0" smtClean="0"/>
              <a:t>Win </a:t>
            </a:r>
            <a:r>
              <a:rPr lang="en-US" dirty="0" err="1" smtClean="0"/>
              <a:t>Svr</a:t>
            </a:r>
            <a:r>
              <a:rPr lang="en-US" dirty="0" smtClean="0"/>
              <a:t> 2008 partners</a:t>
            </a:r>
          </a:p>
          <a:p>
            <a:pPr lvl="1"/>
            <a:r>
              <a:rPr lang="en-US" dirty="0" smtClean="0"/>
              <a:t>AMD, Intel, HP, Dell</a:t>
            </a:r>
          </a:p>
          <a:p>
            <a:pPr lvl="1"/>
            <a:r>
              <a:rPr lang="en-US" dirty="0" smtClean="0"/>
              <a:t>Performance per watt</a:t>
            </a:r>
          </a:p>
          <a:p>
            <a:r>
              <a:rPr lang="en-US" dirty="0" smtClean="0"/>
              <a:t>It’s not about the facts</a:t>
            </a:r>
          </a:p>
          <a:p>
            <a:pPr lvl="1"/>
            <a:r>
              <a:rPr lang="en-US" dirty="0" smtClean="0"/>
              <a:t>It’s Marketing, PR</a:t>
            </a:r>
          </a:p>
          <a:p>
            <a:r>
              <a:rPr lang="en-US" dirty="0" smtClean="0"/>
              <a:t>Linux power saving momentum</a:t>
            </a:r>
          </a:p>
          <a:p>
            <a:pPr lvl="1"/>
            <a:r>
              <a:rPr lang="en-US" dirty="0" smtClean="0"/>
              <a:t>Catching up on Laptops</a:t>
            </a:r>
          </a:p>
        </p:txBody>
      </p:sp>
      <p:pic>
        <p:nvPicPr>
          <p:cNvPr id="16386" name="Picture 2"/>
          <p:cNvPicPr>
            <a:picLocks noChangeAspect="1" noChangeArrowheads="1"/>
          </p:cNvPicPr>
          <p:nvPr/>
        </p:nvPicPr>
        <p:blipFill>
          <a:blip r:embed="rId3"/>
          <a:srcRect/>
          <a:stretch>
            <a:fillRect/>
          </a:stretch>
        </p:blipFill>
        <p:spPr bwMode="auto">
          <a:xfrm>
            <a:off x="1097280" y="2194561"/>
            <a:ext cx="1668780" cy="66509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2834640" y="2286000"/>
            <a:ext cx="2651760" cy="50292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5"/>
          <a:srcRect/>
          <a:stretch>
            <a:fillRect/>
          </a:stretch>
        </p:blipFill>
        <p:spPr bwMode="auto">
          <a:xfrm>
            <a:off x="5577840" y="2263140"/>
            <a:ext cx="1257300" cy="5715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6"/>
          <a:srcRect/>
          <a:stretch>
            <a:fillRect/>
          </a:stretch>
        </p:blipFill>
        <p:spPr bwMode="auto">
          <a:xfrm>
            <a:off x="6126481" y="3017520"/>
            <a:ext cx="4657724" cy="2535422"/>
          </a:xfrm>
          <a:prstGeom prst="rect">
            <a:avLst/>
          </a:prstGeom>
          <a:noFill/>
          <a:ln w="9525">
            <a:noFill/>
            <a:miter lim="800000"/>
            <a:headEnd/>
            <a:tailEnd/>
          </a:ln>
          <a:effectLst/>
        </p:spPr>
      </p:pic>
      <p:pic>
        <p:nvPicPr>
          <p:cNvPr id="16394" name="Picture 10"/>
          <p:cNvPicPr>
            <a:picLocks noChangeAspect="1" noChangeArrowheads="1"/>
          </p:cNvPicPr>
          <p:nvPr/>
        </p:nvPicPr>
        <p:blipFill>
          <a:blip r:embed="rId7"/>
          <a:srcRect/>
          <a:stretch>
            <a:fillRect/>
          </a:stretch>
        </p:blipFill>
        <p:spPr bwMode="auto">
          <a:xfrm>
            <a:off x="7040881" y="2377440"/>
            <a:ext cx="1085850" cy="457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Server Power Budget</a:t>
            </a:r>
            <a:endParaRPr lang="en-US" dirty="0"/>
          </a:p>
        </p:txBody>
      </p:sp>
      <p:graphicFrame>
        <p:nvGraphicFramePr>
          <p:cNvPr id="4" name="Chart 3"/>
          <p:cNvGraphicFramePr/>
          <p:nvPr/>
        </p:nvGraphicFramePr>
        <p:xfrm>
          <a:off x="929640" y="1463040"/>
          <a:ext cx="88392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bwMode="auto">
          <a:xfrm>
            <a:off x="1113739" y="6212434"/>
            <a:ext cx="8745322" cy="100584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r>
              <a:rPr lang="en-US" dirty="0" smtClean="0">
                <a:solidFill>
                  <a:srgbClr val="FFFFFF"/>
                </a:solidFill>
                <a:effectLst>
                  <a:outerShdw blurRad="38100" dist="38100" dir="2700000" algn="tl">
                    <a:srgbClr val="000000">
                      <a:alpha val="43137"/>
                    </a:srgbClr>
                  </a:outerShdw>
                </a:effectLst>
                <a:latin typeface="Segoe" pitchFamily="34" charset="0"/>
              </a:rPr>
              <a:t>Processor power management represents the best opportunity today</a:t>
            </a:r>
          </a:p>
        </p:txBody>
      </p:sp>
      <p:sp>
        <p:nvSpPr>
          <p:cNvPr id="5" name="TextBox 4"/>
          <p:cNvSpPr txBox="1"/>
          <p:nvPr/>
        </p:nvSpPr>
        <p:spPr>
          <a:xfrm>
            <a:off x="587045" y="7349362"/>
            <a:ext cx="9798710" cy="634020"/>
          </a:xfrm>
          <a:prstGeom prst="rect">
            <a:avLst/>
          </a:prstGeom>
          <a:noFill/>
        </p:spPr>
        <p:txBody>
          <a:bodyPr wrap="square" lIns="109728" tIns="54864" rIns="109728" bIns="54864" rtlCol="0">
            <a:spAutoFit/>
          </a:bodyPr>
          <a:lstStyle/>
          <a:p>
            <a:r>
              <a:rPr lang="en-US" sz="1700" b="1" dirty="0" smtClean="0">
                <a:solidFill>
                  <a:schemeClr val="accent1"/>
                </a:solidFill>
                <a:latin typeface="Segoe" pitchFamily="34" charset="0"/>
              </a:rPr>
              <a:t>Source: Intel Server Products Power Budget Analysis Tool</a:t>
            </a:r>
          </a:p>
          <a:p>
            <a:r>
              <a:rPr lang="en-US" sz="1700" b="1" dirty="0" smtClean="0">
                <a:solidFill>
                  <a:schemeClr val="accent1"/>
                </a:solidFill>
                <a:latin typeface="Segoe" pitchFamily="34" charset="0"/>
              </a:rPr>
              <a:t>http://www.intel.com/support/motherboards/server/sb/cs-016976.htm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8.33333E-7 -4.44444E-6 L 0.06198 -4.44444E-6 " pathEditMode="relative" rAng="0" ptsTypes="AA">
                                      <p:cBhvr>
                                        <p:cTn id="6" dur="1000" fill="hold"/>
                                        <p:tgtEl>
                                          <p:spTgt spid="4">
                                            <p:graphicEl>
                                              <a:chart seriesIdx="-3" categoryIdx="-3" bldStep="gridLegend"/>
                                            </p:graphicEl>
                                          </p:spTgt>
                                        </p:tgtEl>
                                        <p:attrNameLst>
                                          <p:attrName>ppt_x</p:attrName>
                                          <p:attrName>ppt_y</p:attrName>
                                        </p:attrNameLst>
                                      </p:cBhvr>
                                      <p:rCtr x="31"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8.33333E-7 -4.44444E-6 L 0.06198 -4.44444E-6 " pathEditMode="relative" rAng="0" ptsTypes="AA">
                                      <p:cBhvr>
                                        <p:cTn id="10" dur="1000" fill="hold"/>
                                        <p:tgtEl>
                                          <p:spTgt spid="4">
                                            <p:graphicEl>
                                              <a:chart seriesIdx="-4" categoryIdx="0" bldStep="category"/>
                                            </p:graphicEl>
                                          </p:spTgt>
                                        </p:tgtEl>
                                        <p:attrNameLst>
                                          <p:attrName>ppt_x</p:attrName>
                                          <p:attrName>ppt_y</p:attrName>
                                        </p:attrNameLst>
                                      </p:cBhvr>
                                      <p:rCtr x="31"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8.33333E-7 -4.44444E-6 L 0.06198 -4.44444E-6 " pathEditMode="relative" rAng="0" ptsTypes="AA">
                                      <p:cBhvr>
                                        <p:cTn id="14" dur="1000" fill="hold"/>
                                        <p:tgtEl>
                                          <p:spTgt spid="4">
                                            <p:graphicEl>
                                              <a:chart seriesIdx="-4" categoryIdx="1" bldStep="category"/>
                                            </p:graphicEl>
                                          </p:spTgt>
                                        </p:tgtEl>
                                        <p:attrNameLst>
                                          <p:attrName>ppt_x</p:attrName>
                                          <p:attrName>ppt_y</p:attrName>
                                        </p:attrNameLst>
                                      </p:cBhvr>
                                      <p:rCtr x="31"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8.33333E-7 -4.44444E-6 L 0.06198 -4.44444E-6 " pathEditMode="relative" rAng="0" ptsTypes="AA">
                                      <p:cBhvr>
                                        <p:cTn id="18" dur="1000" fill="hold"/>
                                        <p:tgtEl>
                                          <p:spTgt spid="4">
                                            <p:graphicEl>
                                              <a:chart seriesIdx="-4" categoryIdx="2" bldStep="category"/>
                                            </p:graphicEl>
                                          </p:spTgt>
                                        </p:tgtEl>
                                        <p:attrNameLst>
                                          <p:attrName>ppt_x</p:attrName>
                                          <p:attrName>ppt_y</p:attrName>
                                        </p:attrNameLst>
                                      </p:cBhvr>
                                      <p:rCtr x="31"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8.33333E-7 -4.44444E-6 L 0.06198 -4.44444E-6 " pathEditMode="relative" rAng="0" ptsTypes="AA">
                                      <p:cBhvr>
                                        <p:cTn id="22" dur="1000" fill="hold"/>
                                        <p:tgtEl>
                                          <p:spTgt spid="4">
                                            <p:graphicEl>
                                              <a:chart seriesIdx="-4" categoryIdx="3" bldStep="category"/>
                                            </p:graphicEl>
                                          </p:spTgt>
                                        </p:tgtEl>
                                        <p:attrNameLst>
                                          <p:attrName>ppt_x</p:attrName>
                                          <p:attrName>ppt_y</p:attrName>
                                        </p:attrNameLst>
                                      </p:cBhvr>
                                      <p:rCtr x="31"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8.33333E-7 -4.44444E-6 L 0.06198 -4.44444E-6 " pathEditMode="relative" rAng="0" ptsTypes="AA">
                                      <p:cBhvr>
                                        <p:cTn id="26" dur="1000" fill="hold"/>
                                        <p:tgtEl>
                                          <p:spTgt spid="4">
                                            <p:graphicEl>
                                              <a:chart seriesIdx="-4" categoryIdx="4" bldStep="category"/>
                                            </p:graphicEl>
                                          </p:spTgt>
                                        </p:tgtEl>
                                        <p:attrNameLst>
                                          <p:attrName>ppt_x</p:attrName>
                                          <p:attrName>ppt_y</p:attrName>
                                        </p:attrNameLst>
                                      </p:cBhvr>
                                      <p:rCtr x="31" y="0"/>
                                    </p:animMotion>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fade">
                                      <p:cBhvr>
                                        <p:cTn id="30" dur="500"/>
                                        <p:tgtEl>
                                          <p:spTgt spid="8">
                                            <p:bg/>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8"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6"/>
            <a:ext cx="10058400" cy="1396074"/>
          </a:xfrm>
        </p:spPr>
        <p:txBody>
          <a:bodyPr/>
          <a:lstStyle/>
          <a:p>
            <a:r>
              <a:rPr smtClean="0"/>
              <a:t>Windows Server 2008</a:t>
            </a:r>
            <a:br>
              <a:rPr smtClean="0"/>
            </a:br>
            <a:r>
              <a:rPr sz="4300" i="1">
                <a:solidFill>
                  <a:schemeClr val="accent1"/>
                </a:solidFill>
                <a:effectLst>
                  <a:outerShdw blurRad="38100" dist="38100" dir="2700000" algn="tl">
                    <a:srgbClr val="000000">
                      <a:alpha val="43137"/>
                    </a:srgbClr>
                  </a:outerShdw>
                </a:effectLst>
              </a:rPr>
              <a:t>Power </a:t>
            </a:r>
            <a:r>
              <a:rPr sz="4300" i="1" smtClean="0">
                <a:solidFill>
                  <a:schemeClr val="accent1"/>
                </a:solidFill>
                <a:effectLst>
                  <a:outerShdw blurRad="38100" dist="38100" dir="2700000" algn="tl">
                    <a:srgbClr val="000000">
                      <a:alpha val="43137"/>
                    </a:srgbClr>
                  </a:outerShdw>
                </a:effectLst>
              </a:rPr>
              <a:t>Management</a:t>
            </a:r>
            <a:endParaRPr lang="en-US" i="1" dirty="0">
              <a:solidFill>
                <a:schemeClr val="accent1"/>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457200" y="1828801"/>
            <a:ext cx="10058400" cy="5413790"/>
          </a:xfrm>
        </p:spPr>
        <p:txBody>
          <a:bodyPr/>
          <a:lstStyle/>
          <a:p>
            <a:pPr>
              <a:defRPr/>
            </a:pPr>
            <a:r>
              <a:rPr lang="en-US" sz="3700" dirty="0" smtClean="0"/>
              <a:t>Windows Server 2008 fully support platform power management capabilities</a:t>
            </a:r>
          </a:p>
          <a:p>
            <a:pPr lvl="1">
              <a:defRPr/>
            </a:pPr>
            <a:r>
              <a:rPr lang="en-US" sz="3200" dirty="0" smtClean="0"/>
              <a:t>Device, processor power management</a:t>
            </a:r>
          </a:p>
          <a:p>
            <a:pPr lvl="2">
              <a:defRPr/>
            </a:pPr>
            <a:r>
              <a:rPr lang="en-US" sz="2800" dirty="0" smtClean="0"/>
              <a:t>AMD </a:t>
            </a:r>
            <a:r>
              <a:rPr lang="en-US" sz="2800" dirty="0" err="1" smtClean="0"/>
              <a:t>PowerNow</a:t>
            </a:r>
            <a:endParaRPr lang="en-US" sz="2800" dirty="0" smtClean="0"/>
          </a:p>
          <a:p>
            <a:pPr lvl="1">
              <a:defRPr/>
            </a:pPr>
            <a:r>
              <a:rPr lang="en-US" sz="3200" dirty="0" smtClean="0"/>
              <a:t>System sleep</a:t>
            </a:r>
          </a:p>
          <a:p>
            <a:pPr lvl="1">
              <a:defRPr/>
            </a:pPr>
            <a:r>
              <a:rPr lang="en-US" sz="3200" dirty="0" smtClean="0"/>
              <a:t>Control through Group Policy</a:t>
            </a:r>
          </a:p>
          <a:p>
            <a:pPr>
              <a:defRPr/>
            </a:pPr>
            <a:r>
              <a:rPr lang="en-US" sz="3700" dirty="0" smtClean="0"/>
              <a:t>The most relevant power savings features for servers today are:</a:t>
            </a:r>
          </a:p>
          <a:p>
            <a:pPr lvl="1">
              <a:defRPr/>
            </a:pPr>
            <a:r>
              <a:rPr lang="en-US" sz="3200" dirty="0" smtClean="0"/>
              <a:t>Processor power management</a:t>
            </a:r>
          </a:p>
          <a:p>
            <a:pPr lvl="1">
              <a:defRPr/>
            </a:pPr>
            <a:r>
              <a:rPr lang="en-US" sz="3200" dirty="0" smtClean="0"/>
              <a:t>PCI Express Active State Power Management</a:t>
            </a:r>
          </a:p>
        </p:txBody>
      </p:sp>
      <p:sp>
        <p:nvSpPr>
          <p:cNvPr id="4" name="Title 1"/>
          <p:cNvSpPr txBox="1">
            <a:spLocks/>
          </p:cNvSpPr>
          <p:nvPr/>
        </p:nvSpPr>
        <p:spPr>
          <a:xfrm>
            <a:off x="11369557" y="1738172"/>
            <a:ext cx="4297680" cy="1595514"/>
          </a:xfrm>
          <a:prstGeom prst="rect">
            <a:avLst/>
          </a:prstGeom>
        </p:spPr>
        <p:txBody>
          <a:bodyPr vert="horz" wrap="square" lIns="0" tIns="0" rIns="0" bIns="0" rtlCol="0" anchor="t">
            <a:spAutoFit/>
          </a:bodyPr>
          <a:lstStyle/>
          <a:p>
            <a:pPr defTabSz="1097236" fontAlgn="auto">
              <a:lnSpc>
                <a:spcPct val="90000"/>
              </a:lnSpc>
              <a:spcAft>
                <a:spcPts val="0"/>
              </a:spcAft>
              <a:defRPr/>
            </a:pPr>
            <a: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Allen Marshall</a:t>
            </a:r>
            <a:b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br>
            <a:r>
              <a:rPr lang="en-US" sz="2900" spc="-18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Principle Program Manager Windows Core Platform Architecture</a:t>
            </a:r>
            <a:endParaRPr lang="en-US" sz="2900" spc="-18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Server_RDP_Airlift_Event_2008_Light_Template (2)">
  <a:themeElements>
    <a:clrScheme name="Custom 15">
      <a:dk1>
        <a:srgbClr val="000000"/>
      </a:dk1>
      <a:lt1>
        <a:srgbClr val="5F5F5F"/>
      </a:lt1>
      <a:dk2>
        <a:srgbClr val="5F5F5F"/>
      </a:dk2>
      <a:lt2>
        <a:srgbClr val="FFFFFF"/>
      </a:lt2>
      <a:accent1>
        <a:srgbClr val="FFC000"/>
      </a:accent1>
      <a:accent2>
        <a:srgbClr val="3497AE"/>
      </a:accent2>
      <a:accent3>
        <a:srgbClr val="DF8045"/>
      </a:accent3>
      <a:accent4>
        <a:srgbClr val="7DCC2E"/>
      </a:accent4>
      <a:accent5>
        <a:srgbClr val="FF9929"/>
      </a:accent5>
      <a:accent6>
        <a:srgbClr val="7D3DA1"/>
      </a:accent6>
      <a:hlink>
        <a:srgbClr val="0070C0"/>
      </a:hlink>
      <a:folHlink>
        <a:srgbClr val="F0ED7B"/>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wrap="none" rtlCol="0">
        <a:spAutoFit/>
      </a:bodyPr>
      <a:lstStyle>
        <a:defPPr>
          <a:defRPr sz="40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6B539393B4964AAA1B20784B8425BA" ma:contentTypeVersion="0" ma:contentTypeDescription="Create a new document." ma:contentTypeScope="" ma:versionID="b52ba690fd2d6ad76fd4e262f5b6623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887523B-0DF1-4BC2-AC16-78C9350D32CF}">
  <ds:schemaRefs>
    <ds:schemaRef ds:uri="http://schemas.microsoft.com/sharepoint/v3/contenttype/forms"/>
  </ds:schemaRefs>
</ds:datastoreItem>
</file>

<file path=customXml/itemProps2.xml><?xml version="1.0" encoding="utf-8"?>
<ds:datastoreItem xmlns:ds="http://schemas.openxmlformats.org/officeDocument/2006/customXml" ds:itemID="{8B461A5E-8129-4FD2-9FC2-A9E904C1FC0F}">
  <ds:schemaRefs>
    <ds:schemaRef ds:uri="http://schemas.microsoft.com/office/2006/metadata/properties"/>
  </ds:schemaRefs>
</ds:datastoreItem>
</file>

<file path=customXml/itemProps3.xml><?xml version="1.0" encoding="utf-8"?>
<ds:datastoreItem xmlns:ds="http://schemas.openxmlformats.org/officeDocument/2006/customXml" ds:itemID="{5D88A884-3E5B-4B54-A02F-40961D895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WinServer_RDP_Airlift_Event_2008_Light_Template (2)</Template>
  <TotalTime>7557</TotalTime>
  <Words>3187</Words>
  <Application>Microsoft Office PowerPoint</Application>
  <PresentationFormat>Aangepast</PresentationFormat>
  <Paragraphs>414</Paragraphs>
  <Slides>36</Slides>
  <Notes>35</Notes>
  <HiddenSlides>1</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36</vt:i4>
      </vt:variant>
    </vt:vector>
  </HeadingPairs>
  <TitlesOfParts>
    <vt:vector size="38" baseType="lpstr">
      <vt:lpstr>WinServer_RDP_Airlift_Event_2008_Light_Template (2)</vt:lpstr>
      <vt:lpstr>Chart</vt:lpstr>
      <vt:lpstr>Windows Server 2008 and the Green Datacenter</vt:lpstr>
      <vt:lpstr>What's a Green Datacenter?</vt:lpstr>
      <vt:lpstr>What is going on in the industry </vt:lpstr>
      <vt:lpstr>Industry interest</vt:lpstr>
      <vt:lpstr>Dia 5</vt:lpstr>
      <vt:lpstr>Public policy</vt:lpstr>
      <vt:lpstr>Competition &amp; Industry</vt:lpstr>
      <vt:lpstr>Example Server Power Budget</vt:lpstr>
      <vt:lpstr>Windows Server 2008 Power Management</vt:lpstr>
      <vt:lpstr>Processor Power Management Benefits</vt:lpstr>
      <vt:lpstr>Virtulization</vt:lpstr>
      <vt:lpstr>Multi-Core Power Efficiency</vt:lpstr>
      <vt:lpstr>Quad-Core Intel® Xeon® Processor 5300 Series  Integer and Java performance for Windows Server 2003*</vt:lpstr>
      <vt:lpstr>Server Power Management Future Directions</vt:lpstr>
      <vt:lpstr>Customers are interested examples</vt:lpstr>
      <vt:lpstr>Dia 16</vt:lpstr>
      <vt:lpstr>Green Datacenter Leadership Activity:</vt:lpstr>
      <vt:lpstr>Green Efforts from Microsoft the new GDI</vt:lpstr>
      <vt:lpstr>How important is the Green Data Center? </vt:lpstr>
      <vt:lpstr>Real World</vt:lpstr>
      <vt:lpstr>Making the Right Design Decisions</vt:lpstr>
      <vt:lpstr>Resources Windows Power Management</vt:lpstr>
      <vt:lpstr>Calls to Action</vt:lpstr>
      <vt:lpstr>Dia 24</vt:lpstr>
      <vt:lpstr>PowerPoint Template Subtitle color</vt:lpstr>
      <vt:lpstr>PowerPoint Guidelines</vt:lpstr>
      <vt:lpstr>Bar Chart Example</vt:lpstr>
      <vt:lpstr>Pie Chart Example</vt:lpstr>
      <vt:lpstr>Line Chart Example</vt:lpstr>
      <vt:lpstr>Area Chart Example</vt:lpstr>
      <vt:lpstr>Demo Title</vt:lpstr>
      <vt:lpstr>Video Title</vt:lpstr>
      <vt:lpstr>Partner Title</vt:lpstr>
      <vt:lpstr>Customer Title</vt:lpstr>
      <vt:lpstr>Announcement Title</vt:lpstr>
      <vt:lpstr>Dia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dc:title>
  <dc:subject>Windows Server 2008</dc:subject>
  <dc:creator>Windows Server Brand team</dc:creator>
  <cp:lastModifiedBy>Daisys Sudiharto</cp:lastModifiedBy>
  <cp:revision>285</cp:revision>
  <dcterms:created xsi:type="dcterms:W3CDTF">2007-05-10T19:22:58Z</dcterms:created>
  <dcterms:modified xsi:type="dcterms:W3CDTF">2008-03-05T14:46:33Z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0x0101004D6B539393B4964AAA1B20784B8425BA</vt:lpwstr>
  </property>
</Properties>
</file>