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F506-7D29-4F9D-81F3-2FE078246C48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76CF0-7224-4221-972E-C04BCF645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7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Greek Grammar Beyond the Basics, Dr. Daniel B. </a:t>
            </a:r>
          </a:p>
          <a:p>
            <a:r>
              <a:rPr lang="en-US" dirty="0" smtClean="0"/>
              <a:t>Wallace</a:t>
            </a:r>
            <a:r>
              <a:rPr lang="en-US" baseline="0" dirty="0" smtClean="0"/>
              <a:t> tells us that “</a:t>
            </a:r>
            <a:r>
              <a:rPr lang="en-US" baseline="0" dirty="0" err="1" smtClean="0"/>
              <a:t>dia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touto</a:t>
            </a:r>
            <a:r>
              <a:rPr lang="en-US" baseline="0" dirty="0" smtClean="0"/>
              <a:t>” is a formulaic phrase </a:t>
            </a:r>
          </a:p>
          <a:p>
            <a:r>
              <a:rPr lang="en-US" baseline="0" dirty="0" smtClean="0"/>
              <a:t>used to refer back to a previous argument.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It might readily be translated as “For this reason” </a:t>
            </a:r>
          </a:p>
          <a:p>
            <a:r>
              <a:rPr lang="en-US" baseline="0" dirty="0" smtClean="0"/>
              <a:t>wherever it appears.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Here in Romans 5:12, in response to the question </a:t>
            </a:r>
          </a:p>
          <a:p>
            <a:r>
              <a:rPr lang="en-US" baseline="0" dirty="0" smtClean="0"/>
              <a:t>“What reason”, A. T. Robertson says [it is] probably the </a:t>
            </a:r>
          </a:p>
          <a:p>
            <a:r>
              <a:rPr lang="en-US" baseline="0" dirty="0" smtClean="0"/>
              <a:t>argument made in verses 1 to 11.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So, our lesson this morning concerns the consequences </a:t>
            </a:r>
          </a:p>
          <a:p>
            <a:r>
              <a:rPr lang="en-US" baseline="0" dirty="0" smtClean="0"/>
              <a:t>of all the things we were looking at last week.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Because we have been justified by faith...</a:t>
            </a:r>
          </a:p>
          <a:p>
            <a:endParaRPr lang="en-US" baseline="0" dirty="0" smtClean="0"/>
          </a:p>
          <a:p>
            <a:r>
              <a:rPr lang="en-US" baseline="0" dirty="0" smtClean="0"/>
              <a:t>Because that faith has given us access into grace...</a:t>
            </a:r>
          </a:p>
          <a:p>
            <a:endParaRPr lang="en-US" baseline="0" dirty="0" smtClean="0"/>
          </a:p>
          <a:p>
            <a:r>
              <a:rPr lang="en-US" baseline="0" dirty="0" smtClean="0"/>
              <a:t>Because we now stand in that grace...</a:t>
            </a:r>
          </a:p>
          <a:p>
            <a:endParaRPr lang="en-US" baseline="0" dirty="0" smtClean="0"/>
          </a:p>
          <a:p>
            <a:r>
              <a:rPr lang="en-US" baseline="0" dirty="0" smtClean="0"/>
              <a:t>Because Christ died at just the right moment...</a:t>
            </a:r>
          </a:p>
          <a:p>
            <a:endParaRPr lang="en-US" baseline="0" dirty="0" smtClean="0"/>
          </a:p>
          <a:p>
            <a:r>
              <a:rPr lang="en-US" baseline="0" dirty="0" smtClean="0"/>
              <a:t>Because of all this...</a:t>
            </a:r>
          </a:p>
          <a:p>
            <a:endParaRPr lang="en-US" baseline="0" dirty="0" smtClean="0"/>
          </a:p>
          <a:p>
            <a:r>
              <a:rPr lang="en-US" baseline="0" dirty="0" smtClean="0"/>
              <a:t>Even though we inherited death through Adam...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nevertheless also inherited life through Christ Jesus!</a:t>
            </a:r>
          </a:p>
          <a:p>
            <a:endParaRPr lang="en-US" baseline="0" dirty="0" smtClean="0"/>
          </a:p>
          <a:p>
            <a:r>
              <a:rPr lang="en-US" baseline="0" dirty="0" smtClean="0"/>
              <a:t>-----</a:t>
            </a:r>
          </a:p>
          <a:p>
            <a:endParaRPr lang="en-US" baseline="0" dirty="0" smtClean="0"/>
          </a:p>
          <a:p>
            <a:r>
              <a:rPr lang="en-US" baseline="0" dirty="0" smtClean="0"/>
              <a:t>Wallace, D. B. (1996). Greek Grammar Beyond the </a:t>
            </a:r>
          </a:p>
          <a:p>
            <a:r>
              <a:rPr lang="en-US" baseline="0" dirty="0" smtClean="0"/>
              <a:t>Basics. Grand Rapids, MI: Zondervan, p. 333.</a:t>
            </a:r>
          </a:p>
          <a:p>
            <a:endParaRPr lang="en-US" baseline="0" dirty="0" smtClean="0"/>
          </a:p>
          <a:p>
            <a:r>
              <a:rPr lang="en-US" baseline="0" dirty="0" smtClean="0"/>
              <a:t>Robertson, A. T. (1931). Word Pictures in the New </a:t>
            </a:r>
          </a:p>
          <a:p>
            <a:r>
              <a:rPr lang="en-US" baseline="0" dirty="0" smtClean="0"/>
              <a:t>Testament, Volume IV: Epistles of Paul. Grand </a:t>
            </a:r>
          </a:p>
          <a:p>
            <a:r>
              <a:rPr lang="en-US" baseline="0" dirty="0" smtClean="0"/>
              <a:t>Rapids, MI: Baker Book House, p. 357.</a:t>
            </a:r>
          </a:p>
          <a:p>
            <a:endParaRPr lang="en-US" baseline="0" dirty="0" smtClean="0"/>
          </a:p>
          <a:p>
            <a:r>
              <a:rPr lang="en-US" dirty="0" smtClean="0"/>
              <a:t>*****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102A9-26DF-4918-9F45-F7076CE57E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884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95DA-CA85-49F8-A457-E596274BB17D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8FBA-3740-43F1-A01E-390903C87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63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95DA-CA85-49F8-A457-E596274BB17D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8FBA-3740-43F1-A01E-390903C87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05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95DA-CA85-49F8-A457-E596274BB17D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8FBA-3740-43F1-A01E-390903C87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38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95DA-CA85-49F8-A457-E596274BB17D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8FBA-3740-43F1-A01E-390903C87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13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95DA-CA85-49F8-A457-E596274BB17D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8FBA-3740-43F1-A01E-390903C87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40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95DA-CA85-49F8-A457-E596274BB17D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8FBA-3740-43F1-A01E-390903C87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8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95DA-CA85-49F8-A457-E596274BB17D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8FBA-3740-43F1-A01E-390903C87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73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95DA-CA85-49F8-A457-E596274BB17D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8FBA-3740-43F1-A01E-390903C87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58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95DA-CA85-49F8-A457-E596274BB17D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8FBA-3740-43F1-A01E-390903C87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41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95DA-CA85-49F8-A457-E596274BB17D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8FBA-3740-43F1-A01E-390903C87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9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95DA-CA85-49F8-A457-E596274BB17D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8FBA-3740-43F1-A01E-390903C87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64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595DA-CA85-49F8-A457-E596274BB17D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68FBA-3740-43F1-A01E-390903C87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139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Romans </a:t>
            </a:r>
            <a:r>
              <a:rPr lang="en-US" dirty="0" smtClean="0"/>
              <a:t>5:12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l-GR" dirty="0" smtClean="0"/>
              <a:t>διὰ</a:t>
            </a:r>
            <a:r>
              <a:rPr lang="en-US" dirty="0" smtClean="0"/>
              <a:t>  </a:t>
            </a:r>
            <a:r>
              <a:rPr lang="el-GR" dirty="0" smtClean="0"/>
              <a:t>τοῦτο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touto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aseline="30000" dirty="0" smtClean="0"/>
              <a:t>12</a:t>
            </a:r>
            <a:r>
              <a:rPr lang="en-US" dirty="0" smtClean="0"/>
              <a:t> </a:t>
            </a:r>
            <a:r>
              <a:rPr lang="en-US" dirty="0"/>
              <a:t>Therefore, just as sin entered the world through one man, and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death</a:t>
            </a:r>
            <a:r>
              <a:rPr lang="en-US" dirty="0"/>
              <a:t> through sin, and in this way death came to all men, because all </a:t>
            </a:r>
            <a:r>
              <a:rPr lang="en-US" dirty="0" smtClean="0"/>
              <a:t>sinned–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235034" y="2137558"/>
            <a:ext cx="2291937" cy="13656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855023" y="3990109"/>
            <a:ext cx="1745673" cy="51063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0"/>
            <a:endCxn id="4" idx="2"/>
          </p:cNvCxnSpPr>
          <p:nvPr/>
        </p:nvCxnSpPr>
        <p:spPr>
          <a:xfrm flipV="1">
            <a:off x="1727860" y="3503221"/>
            <a:ext cx="653143" cy="4868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35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226</Words>
  <Application>Microsoft Office PowerPoint</Application>
  <PresentationFormat>On-screen Show (4:3)</PresentationFormat>
  <Paragraphs>45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Romans 5:12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Romans 5:12</dc:title>
  <dc:creator>MDJ</dc:creator>
  <cp:lastModifiedBy>MDJ</cp:lastModifiedBy>
  <cp:revision>2</cp:revision>
  <dcterms:created xsi:type="dcterms:W3CDTF">2015-09-22T16:38:31Z</dcterms:created>
  <dcterms:modified xsi:type="dcterms:W3CDTF">2015-09-22T17:00:02Z</dcterms:modified>
</cp:coreProperties>
</file>