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6" r:id="rId4"/>
    <p:sldId id="26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Blad1!$B$2:$B$6</c:f>
              <c:strCache>
                <c:ptCount val="5"/>
                <c:pt idx="0">
                  <c:v>&lt; 25%</c:v>
                </c:pt>
                <c:pt idx="1">
                  <c:v>25-50%</c:v>
                </c:pt>
                <c:pt idx="2">
                  <c:v>50-75%</c:v>
                </c:pt>
                <c:pt idx="3">
                  <c:v>&gt;75%</c:v>
                </c:pt>
                <c:pt idx="4">
                  <c:v>weet niet</c:v>
                </c:pt>
              </c:strCache>
            </c:strRef>
          </c:cat>
          <c:val>
            <c:numRef>
              <c:f>Blad1!$C$2:$C$6</c:f>
              <c:numCache>
                <c:formatCode>General</c:formatCode>
                <c:ptCount val="5"/>
                <c:pt idx="0">
                  <c:v>17</c:v>
                </c:pt>
                <c:pt idx="1">
                  <c:v>46</c:v>
                </c:pt>
                <c:pt idx="2">
                  <c:v>23</c:v>
                </c:pt>
                <c:pt idx="3">
                  <c:v>4</c:v>
                </c:pt>
                <c:pt idx="4">
                  <c:v>5</c:v>
                </c:pt>
              </c:numCache>
            </c:numRef>
          </c:val>
        </c:ser>
        <c:dLbls>
          <c:showLegendKey val="0"/>
          <c:showVal val="0"/>
          <c:showCatName val="0"/>
          <c:showSerName val="0"/>
          <c:showPercent val="0"/>
          <c:showBubbleSize val="0"/>
        </c:dLbls>
        <c:gapWidth val="150"/>
        <c:axId val="3557248"/>
        <c:axId val="3585152"/>
      </c:barChart>
      <c:catAx>
        <c:axId val="3557248"/>
        <c:scaling>
          <c:orientation val="minMax"/>
        </c:scaling>
        <c:delete val="0"/>
        <c:axPos val="b"/>
        <c:majorTickMark val="out"/>
        <c:minorTickMark val="none"/>
        <c:tickLblPos val="nextTo"/>
        <c:crossAx val="3585152"/>
        <c:crosses val="autoZero"/>
        <c:auto val="1"/>
        <c:lblAlgn val="ctr"/>
        <c:lblOffset val="100"/>
        <c:noMultiLvlLbl val="0"/>
      </c:catAx>
      <c:valAx>
        <c:axId val="3585152"/>
        <c:scaling>
          <c:orientation val="minMax"/>
        </c:scaling>
        <c:delete val="0"/>
        <c:axPos val="l"/>
        <c:majorGridlines/>
        <c:numFmt formatCode="General" sourceLinked="1"/>
        <c:majorTickMark val="out"/>
        <c:minorTickMark val="none"/>
        <c:tickLblPos val="nextTo"/>
        <c:crossAx val="3557248"/>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Blad1!$B$9:$B$10</c:f>
              <c:strCache>
                <c:ptCount val="2"/>
                <c:pt idx="0">
                  <c:v>Ja</c:v>
                </c:pt>
                <c:pt idx="1">
                  <c:v>Nee</c:v>
                </c:pt>
              </c:strCache>
            </c:strRef>
          </c:cat>
          <c:val>
            <c:numRef>
              <c:f>Blad1!$C$9:$C$10</c:f>
              <c:numCache>
                <c:formatCode>General</c:formatCode>
                <c:ptCount val="2"/>
                <c:pt idx="0">
                  <c:v>36</c:v>
                </c:pt>
                <c:pt idx="1">
                  <c:v>48</c:v>
                </c:pt>
              </c:numCache>
            </c:numRef>
          </c:val>
        </c:ser>
        <c:dLbls>
          <c:showLegendKey val="0"/>
          <c:showVal val="0"/>
          <c:showCatName val="0"/>
          <c:showSerName val="0"/>
          <c:showPercent val="0"/>
          <c:showBubbleSize val="0"/>
        </c:dLbls>
        <c:gapWidth val="150"/>
        <c:axId val="117810688"/>
        <c:axId val="117831168"/>
      </c:barChart>
      <c:catAx>
        <c:axId val="117810688"/>
        <c:scaling>
          <c:orientation val="minMax"/>
        </c:scaling>
        <c:delete val="0"/>
        <c:axPos val="b"/>
        <c:majorTickMark val="out"/>
        <c:minorTickMark val="none"/>
        <c:tickLblPos val="nextTo"/>
        <c:crossAx val="117831168"/>
        <c:crosses val="autoZero"/>
        <c:auto val="1"/>
        <c:lblAlgn val="ctr"/>
        <c:lblOffset val="100"/>
        <c:noMultiLvlLbl val="0"/>
      </c:catAx>
      <c:valAx>
        <c:axId val="117831168"/>
        <c:scaling>
          <c:orientation val="minMax"/>
        </c:scaling>
        <c:delete val="0"/>
        <c:axPos val="l"/>
        <c:majorGridlines/>
        <c:numFmt formatCode="General" sourceLinked="1"/>
        <c:majorTickMark val="out"/>
        <c:minorTickMark val="none"/>
        <c:tickLblPos val="nextTo"/>
        <c:crossAx val="11781068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Blad1!$B$13:$B$17</c:f>
              <c:strCache>
                <c:ptCount val="5"/>
                <c:pt idx="0">
                  <c:v>&lt; 10 %</c:v>
                </c:pt>
                <c:pt idx="1">
                  <c:v>10-25%</c:v>
                </c:pt>
                <c:pt idx="2">
                  <c:v>25-40%</c:v>
                </c:pt>
                <c:pt idx="3">
                  <c:v>&gt;40%</c:v>
                </c:pt>
                <c:pt idx="4">
                  <c:v>weet niet</c:v>
                </c:pt>
              </c:strCache>
            </c:strRef>
          </c:cat>
          <c:val>
            <c:numRef>
              <c:f>Blad1!$C$13:$C$17</c:f>
              <c:numCache>
                <c:formatCode>General</c:formatCode>
                <c:ptCount val="5"/>
                <c:pt idx="0">
                  <c:v>3</c:v>
                </c:pt>
                <c:pt idx="1">
                  <c:v>9</c:v>
                </c:pt>
                <c:pt idx="2">
                  <c:v>18</c:v>
                </c:pt>
                <c:pt idx="3">
                  <c:v>3</c:v>
                </c:pt>
                <c:pt idx="4">
                  <c:v>4</c:v>
                </c:pt>
              </c:numCache>
            </c:numRef>
          </c:val>
        </c:ser>
        <c:dLbls>
          <c:showLegendKey val="0"/>
          <c:showVal val="0"/>
          <c:showCatName val="0"/>
          <c:showSerName val="0"/>
          <c:showPercent val="0"/>
          <c:showBubbleSize val="0"/>
        </c:dLbls>
        <c:gapWidth val="150"/>
        <c:axId val="118540928"/>
        <c:axId val="118546816"/>
      </c:barChart>
      <c:catAx>
        <c:axId val="118540928"/>
        <c:scaling>
          <c:orientation val="minMax"/>
        </c:scaling>
        <c:delete val="0"/>
        <c:axPos val="b"/>
        <c:majorTickMark val="out"/>
        <c:minorTickMark val="none"/>
        <c:tickLblPos val="nextTo"/>
        <c:crossAx val="118546816"/>
        <c:crosses val="autoZero"/>
        <c:auto val="1"/>
        <c:lblAlgn val="ctr"/>
        <c:lblOffset val="100"/>
        <c:noMultiLvlLbl val="0"/>
      </c:catAx>
      <c:valAx>
        <c:axId val="118546816"/>
        <c:scaling>
          <c:orientation val="minMax"/>
        </c:scaling>
        <c:delete val="0"/>
        <c:axPos val="l"/>
        <c:majorGridlines/>
        <c:numFmt formatCode="General" sourceLinked="1"/>
        <c:majorTickMark val="out"/>
        <c:minorTickMark val="none"/>
        <c:tickLblPos val="nextTo"/>
        <c:crossAx val="11854092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Blad1!$B$20:$B$22</c:f>
              <c:strCache>
                <c:ptCount val="3"/>
                <c:pt idx="0">
                  <c:v>Veel</c:v>
                </c:pt>
                <c:pt idx="1">
                  <c:v>Weinig</c:v>
                </c:pt>
                <c:pt idx="2">
                  <c:v>Weet niet</c:v>
                </c:pt>
              </c:strCache>
            </c:strRef>
          </c:cat>
          <c:val>
            <c:numRef>
              <c:f>Blad1!$C$20:$C$22</c:f>
              <c:numCache>
                <c:formatCode>General</c:formatCode>
                <c:ptCount val="3"/>
                <c:pt idx="0">
                  <c:v>57</c:v>
                </c:pt>
                <c:pt idx="1">
                  <c:v>26</c:v>
                </c:pt>
                <c:pt idx="2">
                  <c:v>6</c:v>
                </c:pt>
              </c:numCache>
            </c:numRef>
          </c:val>
        </c:ser>
        <c:dLbls>
          <c:showLegendKey val="0"/>
          <c:showVal val="0"/>
          <c:showCatName val="0"/>
          <c:showSerName val="0"/>
          <c:showPercent val="0"/>
          <c:showBubbleSize val="0"/>
        </c:dLbls>
        <c:gapWidth val="150"/>
        <c:axId val="118085120"/>
        <c:axId val="118086656"/>
      </c:barChart>
      <c:catAx>
        <c:axId val="118085120"/>
        <c:scaling>
          <c:orientation val="minMax"/>
        </c:scaling>
        <c:delete val="0"/>
        <c:axPos val="b"/>
        <c:majorTickMark val="out"/>
        <c:minorTickMark val="none"/>
        <c:tickLblPos val="nextTo"/>
        <c:crossAx val="118086656"/>
        <c:crosses val="autoZero"/>
        <c:auto val="1"/>
        <c:lblAlgn val="ctr"/>
        <c:lblOffset val="100"/>
        <c:noMultiLvlLbl val="0"/>
      </c:catAx>
      <c:valAx>
        <c:axId val="118086656"/>
        <c:scaling>
          <c:orientation val="minMax"/>
        </c:scaling>
        <c:delete val="0"/>
        <c:axPos val="l"/>
        <c:majorGridlines/>
        <c:numFmt formatCode="General" sourceLinked="1"/>
        <c:majorTickMark val="out"/>
        <c:minorTickMark val="none"/>
        <c:tickLblPos val="nextTo"/>
        <c:crossAx val="11808512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Blad1!$B$25:$B$27</c:f>
              <c:strCache>
                <c:ptCount val="3"/>
                <c:pt idx="0">
                  <c:v>Veel</c:v>
                </c:pt>
                <c:pt idx="1">
                  <c:v>Weinig</c:v>
                </c:pt>
                <c:pt idx="2">
                  <c:v>Weet niet</c:v>
                </c:pt>
              </c:strCache>
            </c:strRef>
          </c:cat>
          <c:val>
            <c:numRef>
              <c:f>Blad1!$C$25:$C$27</c:f>
              <c:numCache>
                <c:formatCode>General</c:formatCode>
                <c:ptCount val="3"/>
                <c:pt idx="0">
                  <c:v>26</c:v>
                </c:pt>
                <c:pt idx="1">
                  <c:v>8</c:v>
                </c:pt>
                <c:pt idx="2">
                  <c:v>5</c:v>
                </c:pt>
              </c:numCache>
            </c:numRef>
          </c:val>
        </c:ser>
        <c:dLbls>
          <c:showLegendKey val="0"/>
          <c:showVal val="0"/>
          <c:showCatName val="0"/>
          <c:showSerName val="0"/>
          <c:showPercent val="0"/>
          <c:showBubbleSize val="0"/>
        </c:dLbls>
        <c:gapWidth val="150"/>
        <c:axId val="118153600"/>
        <c:axId val="118155136"/>
      </c:barChart>
      <c:catAx>
        <c:axId val="118153600"/>
        <c:scaling>
          <c:orientation val="minMax"/>
        </c:scaling>
        <c:delete val="0"/>
        <c:axPos val="b"/>
        <c:majorTickMark val="out"/>
        <c:minorTickMark val="none"/>
        <c:tickLblPos val="nextTo"/>
        <c:crossAx val="118155136"/>
        <c:crosses val="autoZero"/>
        <c:auto val="1"/>
        <c:lblAlgn val="ctr"/>
        <c:lblOffset val="100"/>
        <c:noMultiLvlLbl val="0"/>
      </c:catAx>
      <c:valAx>
        <c:axId val="118155136"/>
        <c:scaling>
          <c:orientation val="minMax"/>
        </c:scaling>
        <c:delete val="0"/>
        <c:axPos val="l"/>
        <c:majorGridlines/>
        <c:numFmt formatCode="General" sourceLinked="1"/>
        <c:majorTickMark val="out"/>
        <c:minorTickMark val="none"/>
        <c:tickLblPos val="nextTo"/>
        <c:crossAx val="11815360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Blad1!$B$30:$B$32</c:f>
              <c:strCache>
                <c:ptCount val="3"/>
                <c:pt idx="0">
                  <c:v>Ja</c:v>
                </c:pt>
                <c:pt idx="1">
                  <c:v>Nee</c:v>
                </c:pt>
                <c:pt idx="2">
                  <c:v>Weet niet</c:v>
                </c:pt>
              </c:strCache>
            </c:strRef>
          </c:cat>
          <c:val>
            <c:numRef>
              <c:f>Blad1!$C$30:$C$32</c:f>
              <c:numCache>
                <c:formatCode>General</c:formatCode>
                <c:ptCount val="3"/>
                <c:pt idx="0">
                  <c:v>42</c:v>
                </c:pt>
                <c:pt idx="1">
                  <c:v>33</c:v>
                </c:pt>
                <c:pt idx="2">
                  <c:v>10</c:v>
                </c:pt>
              </c:numCache>
            </c:numRef>
          </c:val>
        </c:ser>
        <c:dLbls>
          <c:showLegendKey val="0"/>
          <c:showVal val="0"/>
          <c:showCatName val="0"/>
          <c:showSerName val="0"/>
          <c:showPercent val="0"/>
          <c:showBubbleSize val="0"/>
        </c:dLbls>
        <c:gapWidth val="150"/>
        <c:axId val="118186368"/>
        <c:axId val="118188672"/>
      </c:barChart>
      <c:catAx>
        <c:axId val="118186368"/>
        <c:scaling>
          <c:orientation val="minMax"/>
        </c:scaling>
        <c:delete val="0"/>
        <c:axPos val="b"/>
        <c:majorTickMark val="out"/>
        <c:minorTickMark val="none"/>
        <c:tickLblPos val="nextTo"/>
        <c:crossAx val="118188672"/>
        <c:crosses val="autoZero"/>
        <c:auto val="1"/>
        <c:lblAlgn val="ctr"/>
        <c:lblOffset val="100"/>
        <c:noMultiLvlLbl val="0"/>
      </c:catAx>
      <c:valAx>
        <c:axId val="118188672"/>
        <c:scaling>
          <c:orientation val="minMax"/>
        </c:scaling>
        <c:delete val="0"/>
        <c:axPos val="l"/>
        <c:majorGridlines/>
        <c:numFmt formatCode="General" sourceLinked="1"/>
        <c:majorTickMark val="out"/>
        <c:minorTickMark val="none"/>
        <c:tickLblPos val="nextTo"/>
        <c:crossAx val="11818636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Blad1!$B$35:$B$36</c:f>
              <c:strCache>
                <c:ptCount val="2"/>
                <c:pt idx="0">
                  <c:v>Ja</c:v>
                </c:pt>
                <c:pt idx="1">
                  <c:v>Nee</c:v>
                </c:pt>
              </c:strCache>
            </c:strRef>
          </c:cat>
          <c:val>
            <c:numRef>
              <c:f>Blad1!$C$35:$C$36</c:f>
              <c:numCache>
                <c:formatCode>General</c:formatCode>
                <c:ptCount val="2"/>
                <c:pt idx="0">
                  <c:v>54</c:v>
                </c:pt>
                <c:pt idx="1">
                  <c:v>29</c:v>
                </c:pt>
              </c:numCache>
            </c:numRef>
          </c:val>
        </c:ser>
        <c:dLbls>
          <c:showLegendKey val="0"/>
          <c:showVal val="0"/>
          <c:showCatName val="0"/>
          <c:showSerName val="0"/>
          <c:showPercent val="0"/>
          <c:showBubbleSize val="0"/>
        </c:dLbls>
        <c:gapWidth val="150"/>
        <c:axId val="120507776"/>
        <c:axId val="120722560"/>
      </c:barChart>
      <c:catAx>
        <c:axId val="120507776"/>
        <c:scaling>
          <c:orientation val="minMax"/>
        </c:scaling>
        <c:delete val="0"/>
        <c:axPos val="b"/>
        <c:majorTickMark val="out"/>
        <c:minorTickMark val="none"/>
        <c:tickLblPos val="nextTo"/>
        <c:crossAx val="120722560"/>
        <c:crosses val="autoZero"/>
        <c:auto val="1"/>
        <c:lblAlgn val="ctr"/>
        <c:lblOffset val="100"/>
        <c:noMultiLvlLbl val="0"/>
      </c:catAx>
      <c:valAx>
        <c:axId val="120722560"/>
        <c:scaling>
          <c:orientation val="minMax"/>
        </c:scaling>
        <c:delete val="0"/>
        <c:axPos val="l"/>
        <c:majorGridlines/>
        <c:numFmt formatCode="General" sourceLinked="1"/>
        <c:majorTickMark val="out"/>
        <c:minorTickMark val="none"/>
        <c:tickLblPos val="nextTo"/>
        <c:crossAx val="12050777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AC6B6-D46F-43C8-874B-EF42280640CA}" type="datetimeFigureOut">
              <a:rPr lang="nl-NL" smtClean="0"/>
              <a:t>17-2-2015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AAAFC-586B-4CD0-A123-87D103151623}" type="slidenum">
              <a:rPr lang="nl-NL" smtClean="0"/>
              <a:t>‹nr.›</a:t>
            </a:fld>
            <a:endParaRPr lang="nl-NL"/>
          </a:p>
        </p:txBody>
      </p:sp>
    </p:spTree>
    <p:extLst>
      <p:ext uri="{BB962C8B-B14F-4D97-AF65-F5344CB8AC3E}">
        <p14:creationId xmlns:p14="http://schemas.microsoft.com/office/powerpoint/2010/main" val="264840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C9AAAFC-586B-4CD0-A123-87D103151623}" type="slidenum">
              <a:rPr lang="nl-NL" smtClean="0"/>
              <a:t>1</a:t>
            </a:fld>
            <a:endParaRPr lang="nl-NL"/>
          </a:p>
        </p:txBody>
      </p:sp>
    </p:spTree>
    <p:extLst>
      <p:ext uri="{BB962C8B-B14F-4D97-AF65-F5344CB8AC3E}">
        <p14:creationId xmlns:p14="http://schemas.microsoft.com/office/powerpoint/2010/main" val="383252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9BCA4A2-1381-43C7-B022-B5A47EBD580D}"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259052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4F24E1-6748-40D2-820F-67B4EB37A944}"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416722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DD7AE3E-7495-4027-A842-890763146E91}"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208445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3F199A-D232-44DA-B284-C3310AFF836E}"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289252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42E4F92-B0D7-46FF-8ABD-45874FB89E82}"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379797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3607ED4-4D45-43C4-8652-3C728C7D692C}"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426227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2E4479D-F83C-42D9-9FEB-F833266F92CD}" type="datetime1">
              <a:rPr lang="nl-NL" smtClean="0"/>
              <a:t>17-2-2015</a:t>
            </a:fld>
            <a:endParaRPr lang="nl-NL"/>
          </a:p>
        </p:txBody>
      </p:sp>
      <p:sp>
        <p:nvSpPr>
          <p:cNvPr id="8" name="Tijdelijke aanduiding voor voettekst 7"/>
          <p:cNvSpPr>
            <a:spLocks noGrp="1"/>
          </p:cNvSpPr>
          <p:nvPr>
            <p:ph type="ftr" sz="quarter" idx="11"/>
          </p:nvPr>
        </p:nvSpPr>
        <p:spPr/>
        <p:txBody>
          <a:bodyPr/>
          <a:lstStyle/>
          <a:p>
            <a:r>
              <a:rPr lang="nl-NL" smtClean="0"/>
              <a:t>gouda.sp.nl</a:t>
            </a:r>
            <a:endParaRPr lang="nl-NL"/>
          </a:p>
        </p:txBody>
      </p:sp>
      <p:sp>
        <p:nvSpPr>
          <p:cNvPr id="9" name="Tijdelijke aanduiding voor dianummer 8"/>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143438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4A380E3-4E69-45B8-A3EF-00BECD835401}" type="datetime1">
              <a:rPr lang="nl-NL" smtClean="0"/>
              <a:t>17-2-2015</a:t>
            </a:fld>
            <a:endParaRPr lang="nl-NL"/>
          </a:p>
        </p:txBody>
      </p:sp>
      <p:sp>
        <p:nvSpPr>
          <p:cNvPr id="4" name="Tijdelijke aanduiding voor voettekst 3"/>
          <p:cNvSpPr>
            <a:spLocks noGrp="1"/>
          </p:cNvSpPr>
          <p:nvPr>
            <p:ph type="ftr" sz="quarter" idx="11"/>
          </p:nvPr>
        </p:nvSpPr>
        <p:spPr/>
        <p:txBody>
          <a:bodyPr/>
          <a:lstStyle/>
          <a:p>
            <a:r>
              <a:rPr lang="nl-NL" smtClean="0"/>
              <a:t>gouda.sp.nl</a:t>
            </a:r>
            <a:endParaRPr lang="nl-NL"/>
          </a:p>
        </p:txBody>
      </p:sp>
      <p:sp>
        <p:nvSpPr>
          <p:cNvPr id="5" name="Tijdelijke aanduiding voor dianummer 4"/>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125380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0E94F20-625F-489A-8424-B3C46B4C3EAA}" type="datetime1">
              <a:rPr lang="nl-NL" smtClean="0"/>
              <a:t>17-2-2015</a:t>
            </a:fld>
            <a:endParaRPr lang="nl-NL"/>
          </a:p>
        </p:txBody>
      </p:sp>
      <p:sp>
        <p:nvSpPr>
          <p:cNvPr id="3" name="Tijdelijke aanduiding voor voettekst 2"/>
          <p:cNvSpPr>
            <a:spLocks noGrp="1"/>
          </p:cNvSpPr>
          <p:nvPr>
            <p:ph type="ftr" sz="quarter" idx="11"/>
          </p:nvPr>
        </p:nvSpPr>
        <p:spPr/>
        <p:txBody>
          <a:bodyPr/>
          <a:lstStyle/>
          <a:p>
            <a:r>
              <a:rPr lang="nl-NL" smtClean="0"/>
              <a:t>gouda.sp.nl</a:t>
            </a:r>
            <a:endParaRPr lang="nl-NL"/>
          </a:p>
        </p:txBody>
      </p:sp>
      <p:sp>
        <p:nvSpPr>
          <p:cNvPr id="4" name="Tijdelijke aanduiding voor dianummer 3"/>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316874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0941112-715E-4F8C-AADE-84CC5365CA0D}"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123213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5DAECEE-79C4-45AA-A1D2-4810BA941974}"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‹nr.›</a:t>
            </a:fld>
            <a:endParaRPr lang="nl-NL"/>
          </a:p>
        </p:txBody>
      </p:sp>
    </p:spTree>
    <p:extLst>
      <p:ext uri="{BB962C8B-B14F-4D97-AF65-F5344CB8AC3E}">
        <p14:creationId xmlns:p14="http://schemas.microsoft.com/office/powerpoint/2010/main" val="416556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CDFDB-343E-465D-83E8-EF031C91A946}" type="datetime1">
              <a:rPr lang="nl-NL" smtClean="0"/>
              <a:t>17-2-2015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gouda.sp.nl</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180EB-33B8-4859-A301-70758723AEBC}" type="slidenum">
              <a:rPr lang="nl-NL" smtClean="0"/>
              <a:t>‹nr.›</a:t>
            </a:fld>
            <a:endParaRPr lang="nl-NL"/>
          </a:p>
        </p:txBody>
      </p:sp>
    </p:spTree>
    <p:extLst>
      <p:ext uri="{BB962C8B-B14F-4D97-AF65-F5344CB8AC3E}">
        <p14:creationId xmlns:p14="http://schemas.microsoft.com/office/powerpoint/2010/main" val="633018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Onderzoek </a:t>
            </a:r>
            <a:r>
              <a:rPr lang="nl-NL" dirty="0" smtClean="0"/>
              <a:t>woonlasten</a:t>
            </a:r>
            <a:r>
              <a:rPr lang="nl-NL" dirty="0"/>
              <a:t/>
            </a:r>
            <a:br>
              <a:rPr lang="nl-NL" dirty="0"/>
            </a:br>
            <a:endParaRPr lang="nl-NL" dirty="0"/>
          </a:p>
        </p:txBody>
      </p:sp>
      <p:sp>
        <p:nvSpPr>
          <p:cNvPr id="3" name="Ondertitel 2"/>
          <p:cNvSpPr>
            <a:spLocks noGrp="1"/>
          </p:cNvSpPr>
          <p:nvPr>
            <p:ph type="subTitle" idx="1"/>
          </p:nvPr>
        </p:nvSpPr>
        <p:spPr/>
        <p:txBody>
          <a:bodyPr/>
          <a:lstStyle/>
          <a:p>
            <a:r>
              <a:rPr lang="nl-NL" dirty="0" smtClean="0"/>
              <a:t>SP Gouda</a:t>
            </a:r>
          </a:p>
          <a:p>
            <a:r>
              <a:rPr lang="nl-NL" dirty="0" smtClean="0"/>
              <a:t>26-11-2014</a:t>
            </a:r>
            <a:endParaRPr lang="nl-NL" dirty="0"/>
          </a:p>
        </p:txBody>
      </p:sp>
      <p:sp>
        <p:nvSpPr>
          <p:cNvPr id="5" name="Tijdelijke aanduiding voor datum 4"/>
          <p:cNvSpPr>
            <a:spLocks noGrp="1"/>
          </p:cNvSpPr>
          <p:nvPr>
            <p:ph type="dt" sz="half" idx="10"/>
          </p:nvPr>
        </p:nvSpPr>
        <p:spPr/>
        <p:txBody>
          <a:bodyPr/>
          <a:lstStyle/>
          <a:p>
            <a:fld id="{4E0C8DBA-2A15-40CA-9996-6967A94EAAC9}"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1</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116632"/>
            <a:ext cx="1074420" cy="594360"/>
          </a:xfrm>
          <a:prstGeom prst="rect">
            <a:avLst/>
          </a:prstGeom>
        </p:spPr>
      </p:pic>
    </p:spTree>
    <p:extLst>
      <p:ext uri="{BB962C8B-B14F-4D97-AF65-F5344CB8AC3E}">
        <p14:creationId xmlns:p14="http://schemas.microsoft.com/office/powerpoint/2010/main" val="995050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800" dirty="0" smtClean="0"/>
              <a:t/>
            </a:r>
            <a:br>
              <a:rPr lang="nl-NL" sz="2800" dirty="0" smtClean="0"/>
            </a:br>
            <a:r>
              <a:rPr lang="nl-NL" sz="2800" dirty="0" smtClean="0"/>
              <a:t>Als uw woonlasten in 2015 met meer dan 3 % </a:t>
            </a:r>
            <a:br>
              <a:rPr lang="nl-NL" sz="2800" dirty="0" smtClean="0"/>
            </a:br>
            <a:r>
              <a:rPr lang="nl-NL" sz="2800" dirty="0" smtClean="0"/>
              <a:t>stijgen komt u dan in de financiële problemen? </a:t>
            </a:r>
            <a:br>
              <a:rPr lang="nl-NL" sz="2800" dirty="0" smtClean="0"/>
            </a:br>
            <a:endParaRPr lang="nl-NL" sz="28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06027446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jdelijke aanduiding voor datum 4"/>
          <p:cNvSpPr>
            <a:spLocks noGrp="1"/>
          </p:cNvSpPr>
          <p:nvPr>
            <p:ph type="dt" sz="half" idx="10"/>
          </p:nvPr>
        </p:nvSpPr>
        <p:spPr/>
        <p:txBody>
          <a:bodyPr/>
          <a:lstStyle/>
          <a:p>
            <a:fld id="{8C7D0B57-910E-488F-A9F8-9D3AD7A29EF0}"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10</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9580" y="0"/>
            <a:ext cx="1074420" cy="594360"/>
          </a:xfrm>
          <a:prstGeom prst="rect">
            <a:avLst/>
          </a:prstGeom>
        </p:spPr>
      </p:pic>
    </p:spTree>
    <p:extLst>
      <p:ext uri="{BB962C8B-B14F-4D97-AF65-F5344CB8AC3E}">
        <p14:creationId xmlns:p14="http://schemas.microsoft.com/office/powerpoint/2010/main" val="3936908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sz="3600" dirty="0" smtClean="0"/>
              <a:t>Is het moeilijk voor u om uw woonlasten</a:t>
            </a:r>
            <a:br>
              <a:rPr lang="nl-NL" sz="3600" dirty="0" smtClean="0"/>
            </a:br>
            <a:r>
              <a:rPr lang="nl-NL" sz="3600" dirty="0" smtClean="0"/>
              <a:t> te voldoen?</a:t>
            </a:r>
            <a:r>
              <a:rPr lang="nl-NL" dirty="0" smtClean="0"/>
              <a:t/>
            </a:r>
            <a:br>
              <a:rPr lang="nl-NL" dirty="0" smtClean="0"/>
            </a:b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7622340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jdelijke aanduiding voor datum 4"/>
          <p:cNvSpPr>
            <a:spLocks noGrp="1"/>
          </p:cNvSpPr>
          <p:nvPr>
            <p:ph type="dt" sz="half" idx="10"/>
          </p:nvPr>
        </p:nvSpPr>
        <p:spPr/>
        <p:txBody>
          <a:bodyPr/>
          <a:lstStyle/>
          <a:p>
            <a:fld id="{19CEAF88-8C2F-4834-B2B9-FF30A7C3764D}"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11</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5861" y="0"/>
            <a:ext cx="1074420" cy="594360"/>
          </a:xfrm>
          <a:prstGeom prst="rect">
            <a:avLst/>
          </a:prstGeom>
        </p:spPr>
      </p:pic>
    </p:spTree>
    <p:extLst>
      <p:ext uri="{BB962C8B-B14F-4D97-AF65-F5344CB8AC3E}">
        <p14:creationId xmlns:p14="http://schemas.microsoft.com/office/powerpoint/2010/main" val="2535231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Reacties</a:t>
            </a:r>
            <a:endParaRPr lang="nl-NL" dirty="0"/>
          </a:p>
        </p:txBody>
      </p:sp>
      <p:graphicFrame>
        <p:nvGraphicFramePr>
          <p:cNvPr id="7" name="Tijdelijke aanduiding voor inhoud 6"/>
          <p:cNvGraphicFramePr>
            <a:graphicFrameLocks noGrp="1"/>
          </p:cNvGraphicFramePr>
          <p:nvPr>
            <p:ph idx="1"/>
          </p:nvPr>
        </p:nvGraphicFramePr>
        <p:xfrm>
          <a:off x="1553201" y="1600205"/>
          <a:ext cx="6037598" cy="4525952"/>
        </p:xfrm>
        <a:graphic>
          <a:graphicData uri="http://schemas.openxmlformats.org/drawingml/2006/table">
            <a:tbl>
              <a:tblPr firstRow="1" firstCol="1" bandRow="1"/>
              <a:tblGrid>
                <a:gridCol w="6037598"/>
              </a:tblGrid>
              <a:tr h="141436">
                <a:tc>
                  <a:txBody>
                    <a:bodyPr/>
                    <a:lstStyle/>
                    <a:p>
                      <a:pPr>
                        <a:lnSpc>
                          <a:spcPct val="115000"/>
                        </a:lnSpc>
                        <a:spcAft>
                          <a:spcPts val="0"/>
                        </a:spcAft>
                      </a:pPr>
                      <a:r>
                        <a:rPr lang="nl-NL" sz="800">
                          <a:solidFill>
                            <a:srgbClr val="000000"/>
                          </a:solidFill>
                          <a:effectLst/>
                          <a:latin typeface="Calibri"/>
                          <a:ea typeface="Times New Roman"/>
                          <a:cs typeface="Times New Roman"/>
                        </a:rPr>
                        <a:t>Elk jaar stijgt het en alle kosten stijgen bv zorgkosten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Kan net kosten voldoen, elke maand teer ik in op mijn spaargeld</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Wordt krap</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Redt het net, sparen voor vakantie kan niet</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Geen probleem met woningbouwvereniging</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Zoon woont thuis, wordt gezien als hoofdbewoner, krijg geen huurtoeslag</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net 2 mnd uit schuldhulpverlening en geen baan meer</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Eind van de maand 0. Geen leuke dingen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Gestraft om eerlijk te werken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Helpt niet om zorgen te maken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de woonlasten worden steeds hoger</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nu gaat het nog wel</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De huur moet weer terug naar lager niveau als hier nieuwe mensen komen wonen - moet betaalbaar blijven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werkende mensen worden gestraft</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we worden uitgemolken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geen zorgen, huurverhoging slechts een paar euro</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alles wordt duurder, de lonen stijgen niet</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Geen problemen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Geen last van huurverhoging, helemaal tevreden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alles gaat omhoog</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Redt het net</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We houden niks over</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Goed opletten, zuinig zijn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Ik kom net rond, de luxe is eraf</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Geen geld voor vloerbedekking, want kwijt aan muren schilderen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Gekort op pensioen + huurverhoging </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Het gaat hard omhoog maar verwacht geen problemen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Het is allemaal erg duur</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Overleven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Geen geld om te sparen</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a:solidFill>
                            <a:srgbClr val="000000"/>
                          </a:solidFill>
                          <a:effectLst/>
                          <a:latin typeface="Calibri"/>
                          <a:ea typeface="Times New Roman"/>
                          <a:cs typeface="Times New Roman"/>
                        </a:rPr>
                        <a:t>Het gaat allemaal net</a:t>
                      </a:r>
                      <a:endParaRPr lang="nl-NL" sz="80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41436">
                <a:tc>
                  <a:txBody>
                    <a:bodyPr/>
                    <a:lstStyle/>
                    <a:p>
                      <a:pPr>
                        <a:lnSpc>
                          <a:spcPct val="115000"/>
                        </a:lnSpc>
                        <a:spcAft>
                          <a:spcPts val="0"/>
                        </a:spcAft>
                      </a:pPr>
                      <a:r>
                        <a:rPr lang="nl-NL" sz="800" dirty="0">
                          <a:solidFill>
                            <a:srgbClr val="000000"/>
                          </a:solidFill>
                          <a:effectLst/>
                          <a:latin typeface="Calibri"/>
                          <a:ea typeface="Times New Roman"/>
                          <a:cs typeface="Times New Roman"/>
                        </a:rPr>
                        <a:t>Weinig geld om te sparen</a:t>
                      </a:r>
                      <a:endParaRPr lang="nl-NL" sz="800" dirty="0">
                        <a:effectLst/>
                        <a:latin typeface="Calibri"/>
                        <a:ea typeface="Calibri"/>
                        <a:cs typeface="Times New Roman"/>
                      </a:endParaRPr>
                    </a:p>
                  </a:txBody>
                  <a:tcPr marL="20964" marR="209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bl>
          </a:graphicData>
        </a:graphic>
      </p:graphicFrame>
      <p:sp>
        <p:nvSpPr>
          <p:cNvPr id="4" name="Tijdelijke aanduiding voor datum 3"/>
          <p:cNvSpPr>
            <a:spLocks noGrp="1"/>
          </p:cNvSpPr>
          <p:nvPr>
            <p:ph type="dt" sz="half" idx="10"/>
          </p:nvPr>
        </p:nvSpPr>
        <p:spPr/>
        <p:txBody>
          <a:bodyPr/>
          <a:lstStyle/>
          <a:p>
            <a:fld id="{440F706D-292F-4505-AE81-1E460F814049}"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12</a:t>
            </a:fld>
            <a:endParaRPr lang="nl-NL"/>
          </a:p>
        </p:txBody>
      </p:sp>
    </p:spTree>
    <p:extLst>
      <p:ext uri="{BB962C8B-B14F-4D97-AF65-F5344CB8AC3E}">
        <p14:creationId xmlns:p14="http://schemas.microsoft.com/office/powerpoint/2010/main" val="3014986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Verantwoording</a:t>
            </a:r>
            <a:endParaRPr lang="nl-NL" dirty="0"/>
          </a:p>
        </p:txBody>
      </p:sp>
      <p:sp>
        <p:nvSpPr>
          <p:cNvPr id="3" name="Tijdelijke aanduiding voor inhoud 2"/>
          <p:cNvSpPr>
            <a:spLocks noGrp="1"/>
          </p:cNvSpPr>
          <p:nvPr>
            <p:ph idx="1"/>
          </p:nvPr>
        </p:nvSpPr>
        <p:spPr/>
        <p:txBody>
          <a:bodyPr/>
          <a:lstStyle/>
          <a:p>
            <a:r>
              <a:rPr lang="nl-NL" dirty="0" smtClean="0"/>
              <a:t>90 bewoners geïnterviewd in 3 wijken in Gouda</a:t>
            </a:r>
          </a:p>
          <a:p>
            <a:r>
              <a:rPr lang="nl-NL" dirty="0" smtClean="0"/>
              <a:t>Huurwoningen tot 650 € huur per maand</a:t>
            </a:r>
          </a:p>
          <a:p>
            <a:pPr marL="0" indent="0">
              <a:buNone/>
            </a:pPr>
            <a:endParaRPr lang="nl-NL" dirty="0" smtClean="0"/>
          </a:p>
          <a:p>
            <a:endParaRPr lang="nl-NL" dirty="0"/>
          </a:p>
        </p:txBody>
      </p:sp>
      <p:sp>
        <p:nvSpPr>
          <p:cNvPr id="4" name="Tijdelijke aanduiding voor datum 3"/>
          <p:cNvSpPr>
            <a:spLocks noGrp="1"/>
          </p:cNvSpPr>
          <p:nvPr>
            <p:ph type="dt" sz="half" idx="10"/>
          </p:nvPr>
        </p:nvSpPr>
        <p:spPr/>
        <p:txBody>
          <a:bodyPr/>
          <a:lstStyle/>
          <a:p>
            <a:fld id="{96C06AB4-DB92-4F2A-BFB1-A4CAF8A00F61}"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2</a:t>
            </a:fld>
            <a:endParaRPr lang="nl-NL"/>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116632"/>
            <a:ext cx="1074420" cy="594360"/>
          </a:xfrm>
          <a:prstGeom prst="rect">
            <a:avLst/>
          </a:prstGeom>
        </p:spPr>
      </p:pic>
    </p:spTree>
    <p:extLst>
      <p:ext uri="{BB962C8B-B14F-4D97-AF65-F5344CB8AC3E}">
        <p14:creationId xmlns:p14="http://schemas.microsoft.com/office/powerpoint/2010/main" val="82751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Resultaten</a:t>
            </a:r>
            <a:endParaRPr lang="nl-NL" dirty="0"/>
          </a:p>
        </p:txBody>
      </p:sp>
      <p:sp>
        <p:nvSpPr>
          <p:cNvPr id="3" name="Tijdelijke aanduiding voor inhoud 2"/>
          <p:cNvSpPr>
            <a:spLocks noGrp="1"/>
          </p:cNvSpPr>
          <p:nvPr>
            <p:ph idx="1"/>
          </p:nvPr>
        </p:nvSpPr>
        <p:spPr/>
        <p:txBody>
          <a:bodyPr>
            <a:normAutofit fontScale="40000" lnSpcReduction="20000"/>
          </a:bodyPr>
          <a:lstStyle/>
          <a:p>
            <a:endParaRPr lang="nl-NL" dirty="0" smtClean="0"/>
          </a:p>
          <a:p>
            <a:r>
              <a:rPr lang="nl-NL" dirty="0" smtClean="0"/>
              <a:t>Voor zittende huurders stegen de huren gemiddeld met 9,2% (bron woonbond)</a:t>
            </a:r>
          </a:p>
          <a:p>
            <a:r>
              <a:rPr lang="nl-NL" dirty="0" smtClean="0"/>
              <a:t>De huren van vrijkomende sociale huurwoningen stegen gemiddeld met 22.6% (bron woonbond)</a:t>
            </a:r>
          </a:p>
          <a:p>
            <a:r>
              <a:rPr lang="nl-NL" dirty="0" smtClean="0"/>
              <a:t>In 2014 stegen de huren in de gereguleerde sector met 4,7% gemiddeld (woonbond)</a:t>
            </a:r>
          </a:p>
          <a:p>
            <a:r>
              <a:rPr lang="nl-NL" dirty="0" smtClean="0"/>
              <a:t>In 2013 steeg het gezamenlijk vermogen van woning coöperaties met 12,8 miljard € tot 45,3 miljard €</a:t>
            </a:r>
          </a:p>
          <a:p>
            <a:r>
              <a:rPr lang="nl-NL" dirty="0" smtClean="0"/>
              <a:t>Aantal huisuitzettingen 2013: 7000. 8% hoger dan in 2012 (woonbond) </a:t>
            </a:r>
          </a:p>
          <a:p>
            <a:r>
              <a:rPr lang="nl-NL" dirty="0" smtClean="0"/>
              <a:t>In Gouda wordt huurschuld een steeds groter probleem. Het aantal dreigende huisuitzettingen vanwege financiële problemen is in de eerste 3 kwartalen van 2014 met 66% gestegen ten opzichte van de eerste 3 kwartalen in 2013. Het aantal daadwerkelijke huisuitzettingen is vanwege het laatste kans beleid stabiel</a:t>
            </a:r>
            <a:r>
              <a:rPr lang="nl-NL" dirty="0"/>
              <a:t>. (AD zaterdag 14-2-2015). </a:t>
            </a:r>
            <a:endParaRPr lang="nl-NL" dirty="0" smtClean="0"/>
          </a:p>
          <a:p>
            <a:r>
              <a:rPr lang="nl-NL" dirty="0"/>
              <a:t> 28 procent van de huurders in de gereguleerde </a:t>
            </a:r>
            <a:r>
              <a:rPr lang="nl-NL" dirty="0" smtClean="0"/>
              <a:t>sector kunnen </a:t>
            </a:r>
            <a:r>
              <a:rPr lang="nl-NL" dirty="0"/>
              <a:t>door de hoge woonlasten minimale kosten voor noodzakelijke uitgaven en sociale participatie niet kunnen betalen. </a:t>
            </a:r>
            <a:r>
              <a:rPr lang="nl-NL" dirty="0" smtClean="0"/>
              <a:t>(woonbond)</a:t>
            </a:r>
          </a:p>
          <a:p>
            <a:r>
              <a:rPr lang="nl-NL" dirty="0" smtClean="0"/>
              <a:t>Ontwikkeling eigen vermogen Mozaïek wonen 2012 €201.731.000 2013 € 483.078.000</a:t>
            </a:r>
          </a:p>
          <a:p>
            <a:r>
              <a:rPr lang="nl-NL" dirty="0" smtClean="0"/>
              <a:t>Ontwikkeling eigen vermogen woonpartners 2012 € 504.600 000 2013: € 469.000.000</a:t>
            </a:r>
          </a:p>
          <a:p>
            <a:r>
              <a:rPr lang="nl-NL" dirty="0" smtClean="0"/>
              <a:t>Woonquote: het percentage van het besteedbaar inkomen wat huishoudens kwijt zijn aan huur. Een woonquote tussen de 20% en 30% geldt </a:t>
            </a:r>
            <a:r>
              <a:rPr lang="nl-NL" dirty="0"/>
              <a:t>als </a:t>
            </a:r>
            <a:r>
              <a:rPr lang="nl-NL" dirty="0" smtClean="0"/>
              <a:t>betaalbaar (</a:t>
            </a:r>
            <a:r>
              <a:rPr lang="nl-NL" dirty="0" err="1"/>
              <a:t>Hulchanski</a:t>
            </a:r>
            <a:r>
              <a:rPr lang="nl-NL" dirty="0"/>
              <a:t>, 1995). </a:t>
            </a:r>
            <a:r>
              <a:rPr lang="nl-NL" dirty="0" smtClean="0"/>
              <a:t>Een woonquote boven de 30% wordt in onderzoeken genoemd als “niet betaalbaar”.</a:t>
            </a:r>
          </a:p>
          <a:p>
            <a:r>
              <a:rPr lang="nl-NL" dirty="0" smtClean="0"/>
              <a:t>Uit de </a:t>
            </a:r>
            <a:r>
              <a:rPr lang="nl-NL" dirty="0" err="1" smtClean="0"/>
              <a:t>enquete</a:t>
            </a:r>
            <a:r>
              <a:rPr lang="nl-NL" dirty="0" smtClean="0"/>
              <a:t> van de SP in Gouda blijkt dat:</a:t>
            </a:r>
            <a:endParaRPr lang="nl-NL" dirty="0"/>
          </a:p>
          <a:p>
            <a:pPr lvl="1"/>
            <a:r>
              <a:rPr lang="nl-NL" dirty="0" smtClean="0"/>
              <a:t>53% heeft een woonquote tussen de 25% en 50%</a:t>
            </a:r>
          </a:p>
          <a:p>
            <a:pPr lvl="1"/>
            <a:r>
              <a:rPr lang="nl-NL" dirty="0" smtClean="0"/>
              <a:t>26% heeft woonquote tussen de 50% en 75%</a:t>
            </a:r>
          </a:p>
          <a:p>
            <a:pPr lvl="1"/>
            <a:r>
              <a:rPr lang="nl-NL" dirty="0" smtClean="0"/>
              <a:t>Slechts 19% heeft woonquote onder de 25%</a:t>
            </a:r>
          </a:p>
          <a:p>
            <a:r>
              <a:rPr lang="nl-NL" dirty="0" smtClean="0"/>
              <a:t>64% van de bewoners maakt zich </a:t>
            </a:r>
            <a:r>
              <a:rPr lang="nl-NL" dirty="0" smtClean="0">
                <a:solidFill>
                  <a:srgbClr val="FF0000"/>
                </a:solidFill>
              </a:rPr>
              <a:t>veel</a:t>
            </a:r>
            <a:r>
              <a:rPr lang="nl-NL" dirty="0" smtClean="0"/>
              <a:t> zorgen over verdere huurverhoging in 2015.</a:t>
            </a:r>
          </a:p>
          <a:p>
            <a:r>
              <a:rPr lang="nl-NL" dirty="0" smtClean="0"/>
              <a:t>65% van de bewoners vindt het moeilijk om de woonlasten te voldoen. </a:t>
            </a:r>
            <a:endParaRPr lang="nl-NL" dirty="0" smtClean="0"/>
          </a:p>
          <a:p>
            <a:pPr marL="0" indent="0">
              <a:buNone/>
            </a:pPr>
            <a:endParaRPr lang="nl-NL" dirty="0" smtClean="0"/>
          </a:p>
          <a:p>
            <a:pPr marL="0" indent="0">
              <a:buNone/>
            </a:pPr>
            <a:endParaRPr lang="nl-NL" dirty="0" smtClean="0"/>
          </a:p>
          <a:p>
            <a:endParaRPr lang="nl-NL" dirty="0" smtClean="0"/>
          </a:p>
          <a:p>
            <a:pPr marL="0" indent="0">
              <a:buNone/>
            </a:pPr>
            <a:endParaRPr lang="nl-NL" dirty="0"/>
          </a:p>
        </p:txBody>
      </p:sp>
      <p:sp>
        <p:nvSpPr>
          <p:cNvPr id="4" name="Tijdelijke aanduiding voor datum 3"/>
          <p:cNvSpPr>
            <a:spLocks noGrp="1"/>
          </p:cNvSpPr>
          <p:nvPr>
            <p:ph type="dt" sz="half" idx="10"/>
          </p:nvPr>
        </p:nvSpPr>
        <p:spPr/>
        <p:txBody>
          <a:bodyPr/>
          <a:lstStyle/>
          <a:p>
            <a:fld id="{8D3F199A-D232-44DA-B284-C3310AFF836E}"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3</a:t>
            </a:fld>
            <a:endParaRPr lang="nl-NL"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2504" y="0"/>
            <a:ext cx="1074420" cy="594360"/>
          </a:xfrm>
          <a:prstGeom prst="rect">
            <a:avLst/>
          </a:prstGeom>
        </p:spPr>
      </p:pic>
    </p:spTree>
    <p:extLst>
      <p:ext uri="{BB962C8B-B14F-4D97-AF65-F5344CB8AC3E}">
        <p14:creationId xmlns:p14="http://schemas.microsoft.com/office/powerpoint/2010/main" val="835911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Vervolgacties</a:t>
            </a:r>
            <a:endParaRPr lang="nl-NL" dirty="0"/>
          </a:p>
        </p:txBody>
      </p:sp>
      <p:sp>
        <p:nvSpPr>
          <p:cNvPr id="3" name="Tijdelijke aanduiding voor inhoud 2"/>
          <p:cNvSpPr>
            <a:spLocks noGrp="1"/>
          </p:cNvSpPr>
          <p:nvPr>
            <p:ph idx="1"/>
          </p:nvPr>
        </p:nvSpPr>
        <p:spPr/>
        <p:txBody>
          <a:bodyPr>
            <a:normAutofit fontScale="40000" lnSpcReduction="20000"/>
          </a:bodyPr>
          <a:lstStyle/>
          <a:p>
            <a:pPr marL="0" indent="0">
              <a:buNone/>
            </a:pPr>
            <a:r>
              <a:rPr lang="nl-NL" b="1" dirty="0" smtClean="0"/>
              <a:t>Aanbieden onderzoek aan gemeenteraad</a:t>
            </a:r>
          </a:p>
          <a:p>
            <a:r>
              <a:rPr lang="nl-NL" dirty="0" smtClean="0"/>
              <a:t>Persbericht maken voor 11-3 over resultaten onderzoek</a:t>
            </a:r>
          </a:p>
          <a:p>
            <a:r>
              <a:rPr lang="nl-NL" dirty="0" smtClean="0"/>
              <a:t>11-3 aanbieden volgens afspraak.</a:t>
            </a:r>
          </a:p>
          <a:p>
            <a:endParaRPr lang="nl-NL" dirty="0" smtClean="0"/>
          </a:p>
          <a:p>
            <a:pPr marL="0" indent="0">
              <a:buNone/>
            </a:pPr>
            <a:r>
              <a:rPr lang="nl-NL" b="1" dirty="0" smtClean="0"/>
              <a:t>Mogelijkheden vervolg gemeenteraad (Feedback van Frank Johan Hoogendam)</a:t>
            </a:r>
          </a:p>
          <a:p>
            <a:r>
              <a:rPr lang="nl-NL" dirty="0" smtClean="0"/>
              <a:t>Stel </a:t>
            </a:r>
            <a:r>
              <a:rPr lang="nl-NL" dirty="0"/>
              <a:t>schriftelijke vragen naar aanleiding van de uitkomst van het onderzoek. (is de wethouder op de hoogte van...; Kan de wethouder aangeven wat het college gaat doen om deze situatie te verbeteren...; Kan de wethouder aangeven hoeveel mensen hun huis dreigen te verliezen..; en meer van dit soort vragen gericht op wat het college aan het probleem denkt te gaan doen.</a:t>
            </a:r>
          </a:p>
          <a:p>
            <a:r>
              <a:rPr lang="nl-NL" dirty="0" smtClean="0"/>
              <a:t>Zorg </a:t>
            </a:r>
            <a:r>
              <a:rPr lang="nl-NL" dirty="0"/>
              <a:t>dat het vraagstuk op de raadsagenda komt.</a:t>
            </a:r>
          </a:p>
          <a:p>
            <a:r>
              <a:rPr lang="nl-NL" dirty="0" smtClean="0"/>
              <a:t>Dring </a:t>
            </a:r>
            <a:r>
              <a:rPr lang="nl-NL" dirty="0"/>
              <a:t>er bij het college op aan in gesprek te gaan met de corporaties, in een poging de huurstijgingen te verminderen.</a:t>
            </a:r>
          </a:p>
          <a:p>
            <a:r>
              <a:rPr lang="nl-NL" dirty="0" smtClean="0"/>
              <a:t>Voer </a:t>
            </a:r>
            <a:r>
              <a:rPr lang="nl-NL" dirty="0"/>
              <a:t>de druk op richting de minister. Bijvoorbeeld een motie die het college oproept er bij regering en parlement op aandringt de jaarlijkse huurverhoging te schrappen. Of als dit niet haalbaar is een motie waarin de gemeente haar bezorgdheid over de huurontwikkeling overbrengt aan de regering</a:t>
            </a:r>
            <a:r>
              <a:rPr lang="nl-NL" dirty="0" smtClean="0"/>
              <a:t>.</a:t>
            </a:r>
          </a:p>
          <a:p>
            <a:pPr marL="0" indent="0">
              <a:buNone/>
            </a:pPr>
            <a:endParaRPr lang="nl-NL" dirty="0" smtClean="0"/>
          </a:p>
          <a:p>
            <a:pPr marL="0" indent="0">
              <a:buNone/>
            </a:pPr>
            <a:r>
              <a:rPr lang="nl-NL" b="1" dirty="0" smtClean="0"/>
              <a:t>Mogelijkheden vervolg huuractie</a:t>
            </a:r>
          </a:p>
          <a:p>
            <a:r>
              <a:rPr lang="nl-NL" dirty="0" smtClean="0"/>
              <a:t>Eerste vervolg via </a:t>
            </a:r>
            <a:r>
              <a:rPr lang="nl-NL" dirty="0" err="1" smtClean="0"/>
              <a:t>facebook</a:t>
            </a:r>
            <a:r>
              <a:rPr lang="nl-NL" dirty="0" smtClean="0"/>
              <a:t> – pagina “Stop de huurverhoging in Gouda </a:t>
            </a:r>
            <a:r>
              <a:rPr lang="nl-NL" dirty="0" err="1" smtClean="0"/>
              <a:t>oid</a:t>
            </a:r>
            <a:r>
              <a:rPr lang="nl-NL" dirty="0" smtClean="0"/>
              <a:t>”</a:t>
            </a:r>
          </a:p>
          <a:p>
            <a:r>
              <a:rPr lang="nl-NL" dirty="0" smtClean="0"/>
              <a:t>Bij persbericht over resultaten huuronderzoek, </a:t>
            </a:r>
            <a:r>
              <a:rPr lang="nl-NL" dirty="0" err="1" smtClean="0"/>
              <a:t>facebook</a:t>
            </a:r>
            <a:r>
              <a:rPr lang="nl-NL" dirty="0" smtClean="0"/>
              <a:t> actie aankondigen.</a:t>
            </a:r>
          </a:p>
          <a:p>
            <a:r>
              <a:rPr lang="nl-NL" dirty="0" err="1" smtClean="0"/>
              <a:t>Likes</a:t>
            </a:r>
            <a:r>
              <a:rPr lang="nl-NL" dirty="0" smtClean="0"/>
              <a:t> verzamelen en link naar online petitie plaatsen – publiek opbouwen</a:t>
            </a:r>
          </a:p>
          <a:p>
            <a:r>
              <a:rPr lang="nl-NL" dirty="0" smtClean="0"/>
              <a:t>Aan de hand van deze “opbrengst” vervolgstappen bepalen, met mogelijk fysieke bijeenkomst.</a:t>
            </a:r>
          </a:p>
          <a:p>
            <a:r>
              <a:rPr lang="nl-NL" dirty="0" smtClean="0"/>
              <a:t>Polsen of Beter Wonen wil deelnemen?</a:t>
            </a:r>
          </a:p>
          <a:p>
            <a:endParaRPr lang="nl-NL" dirty="0"/>
          </a:p>
          <a:p>
            <a:endParaRPr lang="nl-NL" dirty="0"/>
          </a:p>
        </p:txBody>
      </p:sp>
      <p:sp>
        <p:nvSpPr>
          <p:cNvPr id="4" name="Tijdelijke aanduiding voor datum 3"/>
          <p:cNvSpPr>
            <a:spLocks noGrp="1"/>
          </p:cNvSpPr>
          <p:nvPr>
            <p:ph type="dt" sz="half" idx="10"/>
          </p:nvPr>
        </p:nvSpPr>
        <p:spPr/>
        <p:txBody>
          <a:bodyPr/>
          <a:lstStyle/>
          <a:p>
            <a:fld id="{8D3F199A-D232-44DA-B284-C3310AFF836E}" type="datetime1">
              <a:rPr lang="nl-NL" smtClean="0"/>
              <a:t>17-2-2015</a:t>
            </a:fld>
            <a:endParaRPr lang="nl-NL"/>
          </a:p>
        </p:txBody>
      </p:sp>
      <p:sp>
        <p:nvSpPr>
          <p:cNvPr id="5" name="Tijdelijke aanduiding voor voettekst 4"/>
          <p:cNvSpPr>
            <a:spLocks noGrp="1"/>
          </p:cNvSpPr>
          <p:nvPr>
            <p:ph type="ftr" sz="quarter" idx="11"/>
          </p:nvPr>
        </p:nvSpPr>
        <p:spPr/>
        <p:txBody>
          <a:bodyPr/>
          <a:lstStyle/>
          <a:p>
            <a:r>
              <a:rPr lang="nl-NL" smtClean="0"/>
              <a:t>gouda.sp.nl</a:t>
            </a:r>
            <a:endParaRPr lang="nl-NL"/>
          </a:p>
        </p:txBody>
      </p:sp>
      <p:sp>
        <p:nvSpPr>
          <p:cNvPr id="6" name="Tijdelijke aanduiding voor dianummer 5"/>
          <p:cNvSpPr>
            <a:spLocks noGrp="1"/>
          </p:cNvSpPr>
          <p:nvPr>
            <p:ph type="sldNum" sz="quarter" idx="12"/>
          </p:nvPr>
        </p:nvSpPr>
        <p:spPr/>
        <p:txBody>
          <a:bodyPr/>
          <a:lstStyle/>
          <a:p>
            <a:fld id="{102180EB-33B8-4859-A301-70758723AEBC}" type="slidenum">
              <a:rPr lang="nl-NL" smtClean="0"/>
              <a:t>4</a:t>
            </a:fld>
            <a:endParaRPr lang="nl-NL"/>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2504" y="0"/>
            <a:ext cx="1074420" cy="594360"/>
          </a:xfrm>
          <a:prstGeom prst="rect">
            <a:avLst/>
          </a:prstGeom>
        </p:spPr>
      </p:pic>
    </p:spTree>
    <p:extLst>
      <p:ext uri="{BB962C8B-B14F-4D97-AF65-F5344CB8AC3E}">
        <p14:creationId xmlns:p14="http://schemas.microsoft.com/office/powerpoint/2010/main" val="4201763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100" dirty="0" smtClean="0"/>
              <a:t/>
            </a:r>
            <a:br>
              <a:rPr lang="nl-NL" sz="3100" dirty="0" smtClean="0"/>
            </a:br>
            <a:r>
              <a:rPr lang="nl-NL" sz="3100" dirty="0" smtClean="0"/>
              <a:t>Hoeveel procent van uw netto inkomen gaat </a:t>
            </a:r>
            <a:br>
              <a:rPr lang="nl-NL" sz="3100" dirty="0" smtClean="0"/>
            </a:br>
            <a:r>
              <a:rPr lang="nl-NL" sz="3100" dirty="0" smtClean="0"/>
              <a:t>naar de kale huur</a:t>
            </a:r>
            <a:r>
              <a:rPr lang="nl-NL" dirty="0" smtClean="0"/>
              <a:t/>
            </a:r>
            <a:br>
              <a:rPr lang="nl-NL" dirty="0" smtClean="0"/>
            </a:b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383843543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atum 5"/>
          <p:cNvSpPr>
            <a:spLocks noGrp="1"/>
          </p:cNvSpPr>
          <p:nvPr>
            <p:ph type="dt" sz="half" idx="10"/>
          </p:nvPr>
        </p:nvSpPr>
        <p:spPr/>
        <p:txBody>
          <a:bodyPr/>
          <a:lstStyle/>
          <a:p>
            <a:fld id="{DFE4EE8D-A348-4639-B871-C2FCF67BCFAB}" type="datetime1">
              <a:rPr lang="nl-NL" smtClean="0"/>
              <a:t>17-2-2015</a:t>
            </a:fld>
            <a:endParaRPr lang="nl-NL"/>
          </a:p>
        </p:txBody>
      </p:sp>
      <p:sp>
        <p:nvSpPr>
          <p:cNvPr id="7" name="Tijdelijke aanduiding voor voettekst 6"/>
          <p:cNvSpPr>
            <a:spLocks noGrp="1"/>
          </p:cNvSpPr>
          <p:nvPr>
            <p:ph type="ftr" sz="quarter" idx="11"/>
          </p:nvPr>
        </p:nvSpPr>
        <p:spPr/>
        <p:txBody>
          <a:bodyPr/>
          <a:lstStyle/>
          <a:p>
            <a:r>
              <a:rPr lang="nl-NL" smtClean="0"/>
              <a:t>gouda.sp.nl</a:t>
            </a:r>
            <a:endParaRPr lang="nl-NL"/>
          </a:p>
        </p:txBody>
      </p:sp>
      <p:sp>
        <p:nvSpPr>
          <p:cNvPr id="8" name="Tijdelijke aanduiding voor dianummer 7"/>
          <p:cNvSpPr>
            <a:spLocks noGrp="1"/>
          </p:cNvSpPr>
          <p:nvPr>
            <p:ph type="sldNum" sz="quarter" idx="12"/>
          </p:nvPr>
        </p:nvSpPr>
        <p:spPr/>
        <p:txBody>
          <a:bodyPr/>
          <a:lstStyle/>
          <a:p>
            <a:fld id="{102180EB-33B8-4859-A301-70758723AEBC}" type="slidenum">
              <a:rPr lang="nl-NL" smtClean="0"/>
              <a:t>5</a:t>
            </a:fld>
            <a:endParaRPr lang="nl-NL"/>
          </a:p>
        </p:txBody>
      </p:sp>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9580" y="0"/>
            <a:ext cx="1074420" cy="594360"/>
          </a:xfrm>
          <a:prstGeom prst="rect">
            <a:avLst/>
          </a:prstGeom>
        </p:spPr>
      </p:pic>
    </p:spTree>
    <p:extLst>
      <p:ext uri="{BB962C8B-B14F-4D97-AF65-F5344CB8AC3E}">
        <p14:creationId xmlns:p14="http://schemas.microsoft.com/office/powerpoint/2010/main" val="3215059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sz="3600" dirty="0" smtClean="0"/>
              <a:t>Ontvangt u huurtoeslag</a:t>
            </a:r>
            <a:r>
              <a:rPr lang="nl-NL" dirty="0" smtClean="0"/>
              <a:t/>
            </a:r>
            <a:br>
              <a:rPr lang="nl-NL" dirty="0" smtClean="0"/>
            </a:b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4975424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jdelijke aanduiding voor datum 4"/>
          <p:cNvSpPr>
            <a:spLocks noGrp="1"/>
          </p:cNvSpPr>
          <p:nvPr>
            <p:ph type="dt" sz="half" idx="10"/>
          </p:nvPr>
        </p:nvSpPr>
        <p:spPr/>
        <p:txBody>
          <a:bodyPr/>
          <a:lstStyle/>
          <a:p>
            <a:fld id="{69BACED2-CF7D-48CE-922D-EC018E058F24}"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6</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3763" y="0"/>
            <a:ext cx="1074420" cy="594360"/>
          </a:xfrm>
          <a:prstGeom prst="rect">
            <a:avLst/>
          </a:prstGeom>
        </p:spPr>
      </p:pic>
    </p:spTree>
    <p:extLst>
      <p:ext uri="{BB962C8B-B14F-4D97-AF65-F5344CB8AC3E}">
        <p14:creationId xmlns:p14="http://schemas.microsoft.com/office/powerpoint/2010/main" val="1459919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sz="3600" dirty="0" smtClean="0"/>
              <a:t>Hoeveel bedraagt de huurtoeslag </a:t>
            </a:r>
            <a:br>
              <a:rPr lang="nl-NL" sz="3600" dirty="0" smtClean="0"/>
            </a:br>
            <a:r>
              <a:rPr lang="nl-NL" sz="3600" dirty="0" smtClean="0"/>
              <a:t>als percentage van de kale huur</a:t>
            </a:r>
            <a:r>
              <a:rPr lang="nl-NL" dirty="0" smtClean="0"/>
              <a:t/>
            </a:r>
            <a:br>
              <a:rPr lang="nl-NL" dirty="0" smtClean="0"/>
            </a:b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0779469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jdelijke aanduiding voor datum 4"/>
          <p:cNvSpPr>
            <a:spLocks noGrp="1"/>
          </p:cNvSpPr>
          <p:nvPr>
            <p:ph type="dt" sz="half" idx="10"/>
          </p:nvPr>
        </p:nvSpPr>
        <p:spPr/>
        <p:txBody>
          <a:bodyPr/>
          <a:lstStyle/>
          <a:p>
            <a:fld id="{768F87E5-2672-48F6-AAB1-A2E095EAED2A}"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7</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9580" y="0"/>
            <a:ext cx="1074420" cy="594360"/>
          </a:xfrm>
          <a:prstGeom prst="rect">
            <a:avLst/>
          </a:prstGeom>
        </p:spPr>
      </p:pic>
    </p:spTree>
    <p:extLst>
      <p:ext uri="{BB962C8B-B14F-4D97-AF65-F5344CB8AC3E}">
        <p14:creationId xmlns:p14="http://schemas.microsoft.com/office/powerpoint/2010/main" val="2521982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sz="3600" dirty="0" smtClean="0"/>
              <a:t>Hoeveel zorgen maakt u zich over de huurverhoging in 2015?</a:t>
            </a:r>
            <a:r>
              <a:rPr lang="nl-NL" dirty="0" smtClean="0"/>
              <a:t/>
            </a:r>
            <a:br>
              <a:rPr lang="nl-NL" dirty="0" smtClean="0"/>
            </a:b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6993709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jdelijke aanduiding voor datum 4"/>
          <p:cNvSpPr>
            <a:spLocks noGrp="1"/>
          </p:cNvSpPr>
          <p:nvPr>
            <p:ph type="dt" sz="half" idx="10"/>
          </p:nvPr>
        </p:nvSpPr>
        <p:spPr/>
        <p:txBody>
          <a:bodyPr/>
          <a:lstStyle/>
          <a:p>
            <a:fld id="{38ED0977-C37F-4C13-9517-9EF4228B3E44}"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8</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6602" y="0"/>
            <a:ext cx="1074420" cy="594360"/>
          </a:xfrm>
          <a:prstGeom prst="rect">
            <a:avLst/>
          </a:prstGeom>
        </p:spPr>
      </p:pic>
    </p:spTree>
    <p:extLst>
      <p:ext uri="{BB962C8B-B14F-4D97-AF65-F5344CB8AC3E}">
        <p14:creationId xmlns:p14="http://schemas.microsoft.com/office/powerpoint/2010/main" val="158527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200" dirty="0" smtClean="0"/>
              <a:t/>
            </a:r>
            <a:br>
              <a:rPr lang="nl-NL" sz="3200" dirty="0" smtClean="0"/>
            </a:br>
            <a:r>
              <a:rPr lang="nl-NL" sz="3200" dirty="0" smtClean="0"/>
              <a:t>Hoeveel</a:t>
            </a:r>
            <a:r>
              <a:rPr lang="nl-NL" sz="3200" dirty="0"/>
              <a:t> </a:t>
            </a:r>
            <a:r>
              <a:rPr lang="nl-NL" sz="3200" dirty="0" smtClean="0"/>
              <a:t>zorgen maakt u zich dan over een </a:t>
            </a:r>
            <a:br>
              <a:rPr lang="nl-NL" sz="3200" dirty="0" smtClean="0"/>
            </a:br>
            <a:r>
              <a:rPr lang="nl-NL" sz="3200" dirty="0" smtClean="0"/>
              <a:t>eventuele verlaging van de huurtoeslag in 2015?</a:t>
            </a:r>
            <a:r>
              <a:rPr lang="nl-NL" sz="2400" dirty="0" smtClean="0"/>
              <a:t/>
            </a:r>
            <a:br>
              <a:rPr lang="nl-NL" sz="2400" dirty="0" smtClean="0"/>
            </a:br>
            <a:endParaRPr lang="nl-NL" sz="24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431790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jdelijke aanduiding voor datum 4"/>
          <p:cNvSpPr>
            <a:spLocks noGrp="1"/>
          </p:cNvSpPr>
          <p:nvPr>
            <p:ph type="dt" sz="half" idx="10"/>
          </p:nvPr>
        </p:nvSpPr>
        <p:spPr/>
        <p:txBody>
          <a:bodyPr/>
          <a:lstStyle/>
          <a:p>
            <a:fld id="{46A806DC-6B29-4785-B6BD-986F64037DB8}" type="datetime1">
              <a:rPr lang="nl-NL" smtClean="0"/>
              <a:t>17-2-2015</a:t>
            </a:fld>
            <a:endParaRPr lang="nl-NL"/>
          </a:p>
        </p:txBody>
      </p:sp>
      <p:sp>
        <p:nvSpPr>
          <p:cNvPr id="6" name="Tijdelijke aanduiding voor voettekst 5"/>
          <p:cNvSpPr>
            <a:spLocks noGrp="1"/>
          </p:cNvSpPr>
          <p:nvPr>
            <p:ph type="ftr" sz="quarter" idx="11"/>
          </p:nvPr>
        </p:nvSpPr>
        <p:spPr/>
        <p:txBody>
          <a:bodyPr/>
          <a:lstStyle/>
          <a:p>
            <a:r>
              <a:rPr lang="nl-NL" smtClean="0"/>
              <a:t>gouda.sp.nl</a:t>
            </a:r>
            <a:endParaRPr lang="nl-NL"/>
          </a:p>
        </p:txBody>
      </p:sp>
      <p:sp>
        <p:nvSpPr>
          <p:cNvPr id="7" name="Tijdelijke aanduiding voor dianummer 6"/>
          <p:cNvSpPr>
            <a:spLocks noGrp="1"/>
          </p:cNvSpPr>
          <p:nvPr>
            <p:ph type="sldNum" sz="quarter" idx="12"/>
          </p:nvPr>
        </p:nvSpPr>
        <p:spPr/>
        <p:txBody>
          <a:bodyPr/>
          <a:lstStyle/>
          <a:p>
            <a:fld id="{102180EB-33B8-4859-A301-70758723AEBC}" type="slidenum">
              <a:rPr lang="nl-NL" smtClean="0"/>
              <a:t>9</a:t>
            </a:fld>
            <a:endParaRPr lang="nl-NL"/>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3236" y="0"/>
            <a:ext cx="1074420" cy="594360"/>
          </a:xfrm>
          <a:prstGeom prst="rect">
            <a:avLst/>
          </a:prstGeom>
        </p:spPr>
      </p:pic>
    </p:spTree>
    <p:extLst>
      <p:ext uri="{BB962C8B-B14F-4D97-AF65-F5344CB8AC3E}">
        <p14:creationId xmlns:p14="http://schemas.microsoft.com/office/powerpoint/2010/main" val="2919150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806</Words>
  <Application>Microsoft Office PowerPoint</Application>
  <PresentationFormat>Diavoorstelling (4:3)</PresentationFormat>
  <Paragraphs>120</Paragraphs>
  <Slides>12</Slides>
  <Notes>1</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Onderzoek woonlasten </vt:lpstr>
      <vt:lpstr>Verantwoording</vt:lpstr>
      <vt:lpstr>Resultaten</vt:lpstr>
      <vt:lpstr>Vervolgacties</vt:lpstr>
      <vt:lpstr> Hoeveel procent van uw netto inkomen gaat  naar de kale huur </vt:lpstr>
      <vt:lpstr> Ontvangt u huurtoeslag </vt:lpstr>
      <vt:lpstr> Hoeveel bedraagt de huurtoeslag  als percentage van de kale huur </vt:lpstr>
      <vt:lpstr> Hoeveel zorgen maakt u zich over de huurverhoging in 2015? </vt:lpstr>
      <vt:lpstr> Hoeveel zorgen maakt u zich dan over een  eventuele verlaging van de huurtoeslag in 2015? </vt:lpstr>
      <vt:lpstr> Als uw woonlasten in 2015 met meer dan 3 %  stijgen komt u dan in de financiële problemen?  </vt:lpstr>
      <vt:lpstr> Is het moeilijk voor u om uw woonlasten  te voldoen? </vt:lpstr>
      <vt:lpstr>Reacties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Onderzoek woonlasten</dc:title>
  <dc:creator>boris</dc:creator>
  <cp:lastModifiedBy>boris</cp:lastModifiedBy>
  <cp:revision>15</cp:revision>
  <dcterms:created xsi:type="dcterms:W3CDTF">2014-11-26T19:36:05Z</dcterms:created>
  <dcterms:modified xsi:type="dcterms:W3CDTF">2015-02-17T22:09:03Z</dcterms:modified>
</cp:coreProperties>
</file>