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83" r:id="rId3"/>
    <p:sldId id="278" r:id="rId4"/>
    <p:sldId id="256" r:id="rId5"/>
    <p:sldId id="282" r:id="rId6"/>
    <p:sldId id="272" r:id="rId7"/>
    <p:sldId id="286" r:id="rId8"/>
    <p:sldId id="280" r:id="rId9"/>
    <p:sldId id="287" r:id="rId10"/>
    <p:sldId id="276" r:id="rId11"/>
  </p:sldIdLst>
  <p:sldSz cx="11522075" cy="6480175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33"/>
    <a:srgbClr val="FF99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3" autoAdjust="0"/>
    <p:restoredTop sz="86340" autoAdjust="0"/>
  </p:normalViewPr>
  <p:slideViewPr>
    <p:cSldViewPr showGuides="1">
      <p:cViewPr varScale="1">
        <p:scale>
          <a:sx n="80" d="100"/>
          <a:sy n="80" d="100"/>
        </p:scale>
        <p:origin x="-1038" y="-84"/>
      </p:cViewPr>
      <p:guideLst>
        <p:guide orient="horz" pos="2222"/>
        <p:guide pos="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tilio%20A.%20Romita\Desktop\TRECCANI\WEBTV\Workfile\Le%20APP%2016-10\Apps%20numer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tilio%20A.%20Romita\Desktop\TRECCANI\WEBTV\Workfile\Le%20APP%2016-10\Apps%20nume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tilio%20A.%20Romita\Desktop\TRECCANI\WEBTV\Workfile\Le%20APP%2016-10\Apps%20nume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tilio%20A.%20Romita\Desktop\TRECCANI\WEBTV\Workfile\Le%20APP%2016-10\Apps%20numer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tilio%20A.%20Romita\Desktop\TRECCANI\WEBTV\Workfile\Le%20APP%2016-10\Apps%20nume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morning" dir="t">
                <a:rot lat="0" lon="0" rev="1200000"/>
              </a:lightRig>
            </a:scene3d>
            <a:sp3d prstMaterial="dkEdge">
              <a:bevelT w="2032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morning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morning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3"/>
            <c:invertIfNegative val="0"/>
            <c:bubble3D val="0"/>
            <c:spPr>
              <a:solidFill>
                <a:srgbClr val="66FF33"/>
              </a:solidFill>
              <a:scene3d>
                <a:camera prst="orthographicFront"/>
                <a:lightRig rig="morning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4"/>
            <c:invertIfNegative val="0"/>
            <c:bubble3D val="0"/>
            <c:spPr>
              <a:solidFill>
                <a:srgbClr val="0066FF"/>
              </a:solidFill>
              <a:scene3d>
                <a:camera prst="orthographicFront"/>
                <a:lightRig rig="morning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Lbls>
            <c:spPr>
              <a:solidFill>
                <a:schemeClr val="accent2">
                  <a:lumMod val="75000"/>
                </a:schemeClr>
              </a:solidFill>
            </c:spPr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Foglio1!$A$97:$A$101</c:f>
              <c:strCache>
                <c:ptCount val="5"/>
                <c:pt idx="0">
                  <c:v>Utility </c:v>
                </c:pt>
                <c:pt idx="1">
                  <c:v>Giochi</c:v>
                </c:pt>
                <c:pt idx="2">
                  <c:v>Mobile Mrkt &amp; Sevice</c:v>
                </c:pt>
                <c:pt idx="3">
                  <c:v>Informazione, Media,Editoria</c:v>
                </c:pt>
                <c:pt idx="4">
                  <c:v>Mobile Commerce</c:v>
                </c:pt>
              </c:strCache>
            </c:strRef>
          </c:cat>
          <c:val>
            <c:numRef>
              <c:f>Foglio1!$B$97:$B$101</c:f>
              <c:numCache>
                <c:formatCode>0%</c:formatCode>
                <c:ptCount val="5"/>
                <c:pt idx="0">
                  <c:v>0.28000000000000003</c:v>
                </c:pt>
                <c:pt idx="1">
                  <c:v>0.25</c:v>
                </c:pt>
                <c:pt idx="2">
                  <c:v>0.24</c:v>
                </c:pt>
                <c:pt idx="3">
                  <c:v>0.16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63"/>
        <c:axId val="79552512"/>
        <c:axId val="30559616"/>
      </c:barChart>
      <c:catAx>
        <c:axId val="795525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it-IT"/>
          </a:p>
        </c:txPr>
        <c:crossAx val="30559616"/>
        <c:crosses val="autoZero"/>
        <c:auto val="1"/>
        <c:lblAlgn val="ctr"/>
        <c:lblOffset val="100"/>
        <c:noMultiLvlLbl val="0"/>
      </c:catAx>
      <c:valAx>
        <c:axId val="3055961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79552512"/>
        <c:crosses val="autoZero"/>
        <c:crossBetween val="between"/>
      </c:valAx>
      <c:spPr>
        <a:solidFill>
          <a:schemeClr val="accent2"/>
        </a:solidFill>
        <a:ln w="76200">
          <a:noFill/>
        </a:ln>
        <a:scene3d>
          <a:camera prst="orthographicFront"/>
          <a:lightRig rig="morning" dir="t">
            <a:rot lat="0" lon="0" rev="1200000"/>
          </a:lightRig>
        </a:scene3d>
        <a:sp3d prstMaterial="dkEdge">
          <a:bevelT w="203200"/>
        </a:sp3d>
      </c:spPr>
    </c:plotArea>
    <c:plotVisOnly val="1"/>
    <c:dispBlanksAs val="gap"/>
    <c:showDLblsOverMax val="0"/>
  </c:chart>
  <c:spPr>
    <a:solidFill>
      <a:schemeClr val="accent2"/>
    </a:solidFill>
    <a:scene3d>
      <a:camera prst="orthographicFront"/>
      <a:lightRig rig="morning" dir="t">
        <a:rot lat="0" lon="0" rev="1200000"/>
      </a:lightRig>
    </a:scene3d>
    <a:sp3d prstMaterial="dkEdge">
      <a:bevelT w="203200"/>
    </a:sp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677779097341673E-2"/>
          <c:y val="3.3259980834091631E-2"/>
          <c:w val="0.95820675097402974"/>
          <c:h val="0.7718009790806407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dkEdge">
              <a:bevelT w="203200"/>
            </a:sp3d>
          </c:spPr>
          <c:dPt>
            <c:idx val="0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 prstMaterial="dkEdge">
                <a:bevelT w="203200"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w="203200"/>
              </a:sp3d>
            </c:spPr>
          </c:dPt>
          <c:dPt>
            <c:idx val="2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 prstMaterial="dkEdge">
                <a:bevelT w="203200"/>
              </a:sp3d>
            </c:spPr>
          </c:dPt>
          <c:dLbls>
            <c:dLbl>
              <c:idx val="2"/>
              <c:layout>
                <c:manualLayout>
                  <c:x val="6.2111111111111061E-2"/>
                  <c:y val="0.10763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dkEdge"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Foglio1!$B$3:$B$5</c:f>
              <c:strCache>
                <c:ptCount val="3"/>
                <c:pt idx="0">
                  <c:v>iOS (Apple)</c:v>
                </c:pt>
                <c:pt idx="1">
                  <c:v>Google store (Android)</c:v>
                </c:pt>
                <c:pt idx="2">
                  <c:v>Windows phone</c:v>
                </c:pt>
              </c:strCache>
            </c:strRef>
          </c:cat>
          <c:val>
            <c:numRef>
              <c:f>Foglio1!$C$3:$C$5</c:f>
              <c:numCache>
                <c:formatCode>0%</c:formatCode>
                <c:ptCount val="3"/>
                <c:pt idx="0">
                  <c:v>0.5</c:v>
                </c:pt>
                <c:pt idx="1">
                  <c:v>0.42857142857142855</c:v>
                </c:pt>
                <c:pt idx="2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 prstMaterial="dkEdge"/>
      </c:spPr>
    </c:plotArea>
    <c:legend>
      <c:legendPos val="b"/>
      <c:layout>
        <c:manualLayout>
          <c:xMode val="edge"/>
          <c:yMode val="edge"/>
          <c:x val="6.401140614005851E-3"/>
          <c:y val="0.84683826282676411"/>
          <c:w val="0.99073311490221705"/>
          <c:h val="0.15316163604549429"/>
        </c:manualLayout>
      </c:layout>
      <c:overlay val="0"/>
      <c:spPr>
        <a:solidFill>
          <a:schemeClr val="accent2">
            <a:lumMod val="75000"/>
          </a:schemeClr>
        </a:solidFill>
      </c:spPr>
      <c:txPr>
        <a:bodyPr/>
        <a:lstStyle/>
        <a:p>
          <a:pPr>
            <a:defRPr sz="3000" b="1">
              <a:solidFill>
                <a:schemeClr val="bg1"/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75000"/>
      </a:schemeClr>
    </a:solidFill>
    <a:scene3d>
      <a:camera prst="orthographicFront"/>
      <a:lightRig rig="threePt" dir="t"/>
    </a:scene3d>
    <a:sp3d prstMaterial="dkEdge">
      <a:bevelT w="203200"/>
    </a:sp3d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Foglio1!$C$26</c:f>
              <c:strCache>
                <c:ptCount val="1"/>
                <c:pt idx="0">
                  <c:v>Apple</c:v>
                </c:pt>
              </c:strCache>
            </c:strRef>
          </c:tx>
          <c:marker>
            <c:symbol val="none"/>
          </c:marker>
          <c:cat>
            <c:numRef>
              <c:f>Foglio1!$B$27:$B$35</c:f>
              <c:numCache>
                <c:formatCode>mmm\-yy</c:formatCode>
                <c:ptCount val="9"/>
                <c:pt idx="0">
                  <c:v>39630</c:v>
                </c:pt>
                <c:pt idx="1">
                  <c:v>39814</c:v>
                </c:pt>
                <c:pt idx="3">
                  <c:v>40179</c:v>
                </c:pt>
                <c:pt idx="5">
                  <c:v>40544</c:v>
                </c:pt>
                <c:pt idx="7">
                  <c:v>40909</c:v>
                </c:pt>
                <c:pt idx="8" formatCode="d\-mmm">
                  <c:v>41153</c:v>
                </c:pt>
              </c:numCache>
            </c:numRef>
          </c:cat>
          <c:val>
            <c:numRef>
              <c:f>Foglio1!$C$27:$C$35</c:f>
              <c:numCache>
                <c:formatCode>_-* #,##0_-;\-* #,##0_-;_-* "-"??_-;_-@_-</c:formatCode>
                <c:ptCount val="9"/>
                <c:pt idx="0">
                  <c:v>500</c:v>
                </c:pt>
                <c:pt idx="1">
                  <c:v>800</c:v>
                </c:pt>
                <c:pt idx="2">
                  <c:v>2000</c:v>
                </c:pt>
                <c:pt idx="3">
                  <c:v>4000</c:v>
                </c:pt>
                <c:pt idx="4">
                  <c:v>7000</c:v>
                </c:pt>
                <c:pt idx="5">
                  <c:v>11000</c:v>
                </c:pt>
                <c:pt idx="6">
                  <c:v>15000</c:v>
                </c:pt>
                <c:pt idx="7">
                  <c:v>22000</c:v>
                </c:pt>
                <c:pt idx="8">
                  <c:v>30000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Foglio1!$D$26</c:f>
              <c:strCache>
                <c:ptCount val="1"/>
                <c:pt idx="0">
                  <c:v>Android</c:v>
                </c:pt>
              </c:strCache>
            </c:strRef>
          </c:tx>
          <c:marker>
            <c:symbol val="none"/>
          </c:marker>
          <c:cat>
            <c:numRef>
              <c:f>Foglio1!$B$27:$B$35</c:f>
              <c:numCache>
                <c:formatCode>mmm\-yy</c:formatCode>
                <c:ptCount val="9"/>
                <c:pt idx="0">
                  <c:v>39630</c:v>
                </c:pt>
                <c:pt idx="1">
                  <c:v>39814</c:v>
                </c:pt>
                <c:pt idx="3">
                  <c:v>40179</c:v>
                </c:pt>
                <c:pt idx="5">
                  <c:v>40544</c:v>
                </c:pt>
                <c:pt idx="7">
                  <c:v>40909</c:v>
                </c:pt>
                <c:pt idx="8" formatCode="d\-mmm">
                  <c:v>41153</c:v>
                </c:pt>
              </c:numCache>
            </c:numRef>
          </c:cat>
          <c:val>
            <c:numRef>
              <c:f>Foglio1!$D$27:$D$35</c:f>
              <c:numCache>
                <c:formatCode>General</c:formatCode>
                <c:ptCount val="9"/>
                <c:pt idx="0">
                  <c:v>300</c:v>
                </c:pt>
                <c:pt idx="1">
                  <c:v>500</c:v>
                </c:pt>
                <c:pt idx="2">
                  <c:v>600</c:v>
                </c:pt>
                <c:pt idx="3">
                  <c:v>800</c:v>
                </c:pt>
                <c:pt idx="4">
                  <c:v>1500</c:v>
                </c:pt>
                <c:pt idx="5">
                  <c:v>2500</c:v>
                </c:pt>
                <c:pt idx="6">
                  <c:v>6000</c:v>
                </c:pt>
                <c:pt idx="7">
                  <c:v>11000</c:v>
                </c:pt>
                <c:pt idx="8">
                  <c:v>25000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Foglio1!$C$26</c:f>
              <c:strCache>
                <c:ptCount val="1"/>
                <c:pt idx="0">
                  <c:v>Apple</c:v>
                </c:pt>
              </c:strCache>
            </c:strRef>
          </c:tx>
          <c:spPr>
            <a:ln w="762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50085706140675723"/>
                  <c:y val="0.10081827524813858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pPr>
              <a:solidFill>
                <a:schemeClr val="accent2">
                  <a:lumMod val="75000"/>
                </a:schemeClr>
              </a:solidFill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Foglio1!$B$27:$B$35</c:f>
              <c:numCache>
                <c:formatCode>mmm\-yy</c:formatCode>
                <c:ptCount val="9"/>
                <c:pt idx="0">
                  <c:v>39630</c:v>
                </c:pt>
                <c:pt idx="1">
                  <c:v>39814</c:v>
                </c:pt>
                <c:pt idx="3">
                  <c:v>40179</c:v>
                </c:pt>
                <c:pt idx="5">
                  <c:v>40544</c:v>
                </c:pt>
                <c:pt idx="7">
                  <c:v>40909</c:v>
                </c:pt>
                <c:pt idx="8" formatCode="d\-mmm">
                  <c:v>41153</c:v>
                </c:pt>
              </c:numCache>
            </c:numRef>
          </c:cat>
          <c:val>
            <c:numRef>
              <c:f>Foglio1!$C$27:$C$35</c:f>
              <c:numCache>
                <c:formatCode>_-* #,##0_-;\-* #,##0_-;_-* "-"??_-;_-@_-</c:formatCode>
                <c:ptCount val="9"/>
                <c:pt idx="0">
                  <c:v>500</c:v>
                </c:pt>
                <c:pt idx="1">
                  <c:v>800</c:v>
                </c:pt>
                <c:pt idx="2">
                  <c:v>2000</c:v>
                </c:pt>
                <c:pt idx="3">
                  <c:v>4000</c:v>
                </c:pt>
                <c:pt idx="4">
                  <c:v>7000</c:v>
                </c:pt>
                <c:pt idx="5">
                  <c:v>11000</c:v>
                </c:pt>
                <c:pt idx="6">
                  <c:v>15000</c:v>
                </c:pt>
                <c:pt idx="7">
                  <c:v>22000</c:v>
                </c:pt>
                <c:pt idx="8">
                  <c:v>30000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Foglio1!$D$26</c:f>
              <c:strCache>
                <c:ptCount val="1"/>
                <c:pt idx="0">
                  <c:v>Android</c:v>
                </c:pt>
              </c:strCache>
            </c:strRef>
          </c:tx>
          <c:spPr>
            <a:ln w="76200">
              <a:solidFill>
                <a:srgbClr val="66FF33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503753826735301"/>
                  <c:y val="-0.2165097459780034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  <c:separator> </c:separator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pPr>
              <a:solidFill>
                <a:schemeClr val="accent2">
                  <a:lumMod val="75000"/>
                </a:schemeClr>
              </a:solidFill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Foglio1!$B$27:$B$35</c:f>
              <c:numCache>
                <c:formatCode>mmm\-yy</c:formatCode>
                <c:ptCount val="9"/>
                <c:pt idx="0">
                  <c:v>39630</c:v>
                </c:pt>
                <c:pt idx="1">
                  <c:v>39814</c:v>
                </c:pt>
                <c:pt idx="3">
                  <c:v>40179</c:v>
                </c:pt>
                <c:pt idx="5">
                  <c:v>40544</c:v>
                </c:pt>
                <c:pt idx="7">
                  <c:v>40909</c:v>
                </c:pt>
                <c:pt idx="8" formatCode="d\-mmm">
                  <c:v>41153</c:v>
                </c:pt>
              </c:numCache>
            </c:numRef>
          </c:cat>
          <c:val>
            <c:numRef>
              <c:f>Foglio1!$D$27:$D$35</c:f>
              <c:numCache>
                <c:formatCode>General</c:formatCode>
                <c:ptCount val="9"/>
                <c:pt idx="0">
                  <c:v>300</c:v>
                </c:pt>
                <c:pt idx="1">
                  <c:v>500</c:v>
                </c:pt>
                <c:pt idx="2">
                  <c:v>600</c:v>
                </c:pt>
                <c:pt idx="3">
                  <c:v>800</c:v>
                </c:pt>
                <c:pt idx="4">
                  <c:v>1500</c:v>
                </c:pt>
                <c:pt idx="5">
                  <c:v>2500</c:v>
                </c:pt>
                <c:pt idx="6">
                  <c:v>6000</c:v>
                </c:pt>
                <c:pt idx="7">
                  <c:v>11000</c:v>
                </c:pt>
                <c:pt idx="8">
                  <c:v>25000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42048"/>
        <c:axId val="35567232"/>
      </c:lineChart>
      <c:dateAx>
        <c:axId val="104642048"/>
        <c:scaling>
          <c:orientation val="minMax"/>
          <c:max val="41275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2800" b="1">
                <a:solidFill>
                  <a:schemeClr val="bg1"/>
                </a:solidFill>
              </a:defRPr>
            </a:pPr>
            <a:endParaRPr lang="it-IT"/>
          </a:p>
        </c:txPr>
        <c:crossAx val="35567232"/>
        <c:crosses val="autoZero"/>
        <c:auto val="1"/>
        <c:lblOffset val="100"/>
        <c:baseTimeUnit val="months"/>
        <c:majorUnit val="12"/>
        <c:majorTimeUnit val="months"/>
      </c:dateAx>
      <c:valAx>
        <c:axId val="35567232"/>
        <c:scaling>
          <c:orientation val="minMax"/>
          <c:max val="30000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it-IT"/>
          </a:p>
        </c:txPr>
        <c:crossAx val="104642048"/>
        <c:crosses val="autoZero"/>
        <c:crossBetween val="between"/>
        <c:majorUnit val="10000"/>
      </c:valAx>
    </c:plotArea>
    <c:plotVisOnly val="1"/>
    <c:dispBlanksAs val="gap"/>
    <c:showDLblsOverMax val="0"/>
  </c:chart>
  <c:spPr>
    <a:solidFill>
      <a:schemeClr val="accent2">
        <a:lumMod val="75000"/>
      </a:schemeClr>
    </a:solidFill>
    <a:scene3d>
      <a:camera prst="orthographicFront"/>
      <a:lightRig rig="morning" dir="t">
        <a:rot lat="0" lon="0" rev="1200000"/>
      </a:lightRig>
    </a:scene3d>
    <a:sp3d prstMaterial="dkEdge">
      <a:bevelT w="20320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3.4643968130525178E-2"/>
          <c:w val="1"/>
          <c:h val="0.76840147721681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Foglio1!$B$64</c:f>
              <c:strCache>
                <c:ptCount val="1"/>
                <c:pt idx="0">
                  <c:v>iOS</c:v>
                </c:pt>
              </c:strCache>
            </c:strRef>
          </c:tx>
          <c:spPr>
            <a:solidFill>
              <a:srgbClr val="0066FF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203200"/>
            </a:sp3d>
          </c:spPr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Foglio1!$A$65:$A$68</c:f>
              <c:strCache>
                <c:ptCount val="4"/>
                <c:pt idx="0">
                  <c:v>europa</c:v>
                </c:pt>
                <c:pt idx="1">
                  <c:v>America</c:v>
                </c:pt>
                <c:pt idx="2">
                  <c:v>Asia</c:v>
                </c:pt>
                <c:pt idx="3">
                  <c:v>Africa</c:v>
                </c:pt>
              </c:strCache>
            </c:strRef>
          </c:cat>
          <c:val>
            <c:numRef>
              <c:f>Foglio1!$B$65:$B$68</c:f>
              <c:numCache>
                <c:formatCode>0%</c:formatCode>
                <c:ptCount val="4"/>
                <c:pt idx="0">
                  <c:v>0.39</c:v>
                </c:pt>
                <c:pt idx="1">
                  <c:v>0.34</c:v>
                </c:pt>
                <c:pt idx="2">
                  <c:v>0.3</c:v>
                </c:pt>
                <c:pt idx="3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Foglio1!$C$64</c:f>
              <c:strCache>
                <c:ptCount val="1"/>
                <c:pt idx="0">
                  <c:v>Android</c:v>
                </c:pt>
              </c:strCache>
            </c:strRef>
          </c:tx>
          <c:spPr>
            <a:solidFill>
              <a:srgbClr val="66FF33"/>
            </a:solidFill>
            <a:scene3d>
              <a:camera prst="orthographicFront"/>
              <a:lightRig rig="morning" dir="t">
                <a:rot lat="0" lon="0" rev="1200000"/>
              </a:lightRig>
            </a:scene3d>
            <a:sp3d prstMaterial="dkEdge">
              <a:bevelT w="203200"/>
            </a:sp3d>
          </c:spPr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Foglio1!$A$65:$A$68</c:f>
              <c:strCache>
                <c:ptCount val="4"/>
                <c:pt idx="0">
                  <c:v>europa</c:v>
                </c:pt>
                <c:pt idx="1">
                  <c:v>America</c:v>
                </c:pt>
                <c:pt idx="2">
                  <c:v>Asia</c:v>
                </c:pt>
                <c:pt idx="3">
                  <c:v>Africa</c:v>
                </c:pt>
              </c:strCache>
            </c:strRef>
          </c:cat>
          <c:val>
            <c:numRef>
              <c:f>Foglio1!$C$65:$C$68</c:f>
              <c:numCache>
                <c:formatCode>0%</c:formatCode>
                <c:ptCount val="4"/>
                <c:pt idx="0">
                  <c:v>0.33</c:v>
                </c:pt>
                <c:pt idx="1">
                  <c:v>0.28000000000000003</c:v>
                </c:pt>
                <c:pt idx="2">
                  <c:v>0.38</c:v>
                </c:pt>
                <c:pt idx="3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Foglio1!$D$64</c:f>
              <c:strCache>
                <c:ptCount val="1"/>
                <c:pt idx="0">
                  <c:v>Mobile Web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morning" dir="t">
                <a:rot lat="0" lon="0" rev="1200000"/>
              </a:lightRig>
            </a:scene3d>
            <a:sp3d prstMaterial="dkEdge">
              <a:bevelT w="203200"/>
            </a:sp3d>
          </c:spPr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Foglio1!$A$65:$A$68</c:f>
              <c:strCache>
                <c:ptCount val="4"/>
                <c:pt idx="0">
                  <c:v>europa</c:v>
                </c:pt>
                <c:pt idx="1">
                  <c:v>America</c:v>
                </c:pt>
                <c:pt idx="2">
                  <c:v>Asia</c:v>
                </c:pt>
                <c:pt idx="3">
                  <c:v>Africa</c:v>
                </c:pt>
              </c:strCache>
            </c:strRef>
          </c:cat>
          <c:val>
            <c:numRef>
              <c:f>Foglio1!$D$65:$D$68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0.12</c:v>
                </c:pt>
                <c:pt idx="2">
                  <c:v>0.08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37"/>
        <c:axId val="114223616"/>
        <c:axId val="35196864"/>
      </c:barChart>
      <c:catAx>
        <c:axId val="114223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chemeClr val="bg1"/>
                </a:solidFill>
              </a:defRPr>
            </a:pPr>
            <a:endParaRPr lang="it-IT"/>
          </a:p>
        </c:txPr>
        <c:crossAx val="35196864"/>
        <c:crosses val="autoZero"/>
        <c:auto val="1"/>
        <c:lblAlgn val="ctr"/>
        <c:lblOffset val="100"/>
        <c:noMultiLvlLbl val="0"/>
      </c:catAx>
      <c:valAx>
        <c:axId val="3519686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1422361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664283805295915"/>
          <c:y val="3.6006663942101683E-2"/>
          <c:w val="0.58080862033200664"/>
          <c:h val="0.16088316575936007"/>
        </c:manualLayout>
      </c:layout>
      <c:overlay val="0"/>
      <c:txPr>
        <a:bodyPr/>
        <a:lstStyle/>
        <a:p>
          <a:pPr>
            <a:defRPr sz="3200" b="1">
              <a:solidFill>
                <a:schemeClr val="bg1"/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2">
        <a:lumMod val="75000"/>
      </a:schemeClr>
    </a:solidFill>
    <a:scene3d>
      <a:camera prst="orthographicFront"/>
      <a:lightRig rig="threePt" dir="t">
        <a:rot lat="0" lon="0" rev="1200000"/>
      </a:lightRig>
    </a:scene3d>
    <a:sp3d prstMaterial="dkEdge">
      <a:bevelT w="203200"/>
    </a:sp3d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975818778756382E-2"/>
          <c:y val="6.7608228715327928E-2"/>
          <c:w val="0.9586444418053166"/>
          <c:h val="0.76056919601525752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2032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1"/>
            <c:invertIfNegative val="0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2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dkEdge">
                <a:bevelT w="203200"/>
              </a:sp3d>
            </c:spPr>
          </c:dPt>
          <c:dLbls>
            <c:dLbl>
              <c:idx val="1"/>
              <c:layout>
                <c:manualLayout>
                  <c:x val="-1.2163399469024515E-3"/>
                  <c:y val="-2.1391836092286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16339946902496E-3"/>
                  <c:y val="1.28460263674406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653597876097167E-3"/>
                  <c:y val="-1.0442589712254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163399469023622E-3"/>
                  <c:y val="-1.01567418434989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163399469026297E-3"/>
                  <c:y val="-3.11794059919268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morning" dir="t">
                  <a:rot lat="0" lon="0" rev="1200000"/>
                </a:lightRig>
              </a:scene3d>
              <a:sp3d prstMaterial="dkEdge">
                <a:bevelT w="203200"/>
              </a:sp3d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Foglio1!$A$76:$A$81</c:f>
              <c:strCache>
                <c:ptCount val="6"/>
                <c:pt idx="0">
                  <c:v>Gratis</c:v>
                </c:pt>
                <c:pt idx="1">
                  <c:v>&lt; 1$</c:v>
                </c:pt>
                <c:pt idx="2">
                  <c:v>1-2,5$</c:v>
                </c:pt>
                <c:pt idx="3">
                  <c:v>2-2,5$</c:v>
                </c:pt>
                <c:pt idx="4">
                  <c:v>5-10$</c:v>
                </c:pt>
                <c:pt idx="5">
                  <c:v>&gt;10$</c:v>
                </c:pt>
              </c:strCache>
            </c:strRef>
          </c:cat>
          <c:val>
            <c:numRef>
              <c:f>Foglio1!$B$76:$B$81</c:f>
              <c:numCache>
                <c:formatCode>0%</c:formatCode>
                <c:ptCount val="6"/>
                <c:pt idx="0">
                  <c:v>0.74623059092016841</c:v>
                </c:pt>
                <c:pt idx="1">
                  <c:v>7.818040644063122E-2</c:v>
                </c:pt>
                <c:pt idx="2">
                  <c:v>0.10881742287848532</c:v>
                </c:pt>
                <c:pt idx="3">
                  <c:v>4.3262482359675586E-2</c:v>
                </c:pt>
                <c:pt idx="4">
                  <c:v>1.4584557371908103E-2</c:v>
                </c:pt>
                <c:pt idx="5">
                  <c:v>8.9245400291313309E-3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31373824"/>
        <c:axId val="35194560"/>
      </c:barChart>
      <c:catAx>
        <c:axId val="313738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2800" b="1">
                <a:solidFill>
                  <a:schemeClr val="bg1"/>
                </a:solidFill>
              </a:defRPr>
            </a:pPr>
            <a:endParaRPr lang="it-IT"/>
          </a:p>
        </c:txPr>
        <c:crossAx val="35194560"/>
        <c:crosses val="autoZero"/>
        <c:auto val="1"/>
        <c:lblAlgn val="ctr"/>
        <c:lblOffset val="100"/>
        <c:noMultiLvlLbl val="0"/>
      </c:catAx>
      <c:valAx>
        <c:axId val="3519456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1373824"/>
        <c:crosses val="autoZero"/>
        <c:crossBetween val="between"/>
      </c:valAx>
      <c:spPr>
        <a:noFill/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solidFill>
      <a:schemeClr val="accent2">
        <a:lumMod val="75000"/>
      </a:schemeClr>
    </a:solidFill>
    <a:scene3d>
      <a:camera prst="orthographicFront"/>
      <a:lightRig rig="morning" dir="t">
        <a:rot lat="0" lon="0" rev="1200000"/>
      </a:lightRig>
    </a:scene3d>
    <a:sp3d prstMaterial="dkEdge">
      <a:bevelT w="203200"/>
    </a:sp3d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45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5662A-1A90-4CED-872E-0A7A271BB0DF}" type="datetimeFigureOut">
              <a:rPr lang="it-IT" smtClean="0"/>
              <a:t>04/10/2012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FD400-5F97-44FD-A78A-CEF226A1C3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9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D400-5F97-44FD-A78A-CEF226A1C35D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D400-5F97-44FD-A78A-CEF226A1C35D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FD400-5F97-44FD-A78A-CEF226A1C35D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347737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03705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5897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3600" y="2012950"/>
            <a:ext cx="9794875" cy="13890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28788" y="3671888"/>
            <a:ext cx="8064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842128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6263" y="1511300"/>
            <a:ext cx="10369550" cy="4276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80976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9638" y="4164013"/>
            <a:ext cx="9794875" cy="12874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9638" y="2746375"/>
            <a:ext cx="9794875" cy="1417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361920"/>
      </p:ext>
    </p:extLst>
  </p:cSld>
  <p:clrMapOvr>
    <a:masterClrMapping/>
  </p:clrMapOvr>
  <p:transition spd="slow"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263" y="1511300"/>
            <a:ext cx="5108575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37238" y="1511300"/>
            <a:ext cx="5108575" cy="4276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028379"/>
      </p:ext>
    </p:extLst>
  </p:cSld>
  <p:clrMapOvr>
    <a:masterClrMapping/>
  </p:clrMapOvr>
  <p:transition spd="slow"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91112" cy="6048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91112" cy="37322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53113" y="1450975"/>
            <a:ext cx="5092700" cy="6048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853113" y="2055813"/>
            <a:ext cx="5092700" cy="37322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901228"/>
      </p:ext>
    </p:extLst>
  </p:cSld>
  <p:clrMapOvr>
    <a:masterClrMapping/>
  </p:clrMapOvr>
  <p:transition spd="slow"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845200"/>
      </p:ext>
    </p:extLst>
  </p:cSld>
  <p:clrMapOvr>
    <a:masterClrMapping/>
  </p:clrMapOvr>
  <p:transition spd="slow">
    <p:wheel spokes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369645"/>
      </p:ext>
    </p:extLst>
  </p:cSld>
  <p:clrMapOvr>
    <a:masterClrMapping/>
  </p:clrMapOvr>
  <p:transition spd="slow">
    <p:wheel spokes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90950" cy="10969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5325" y="258763"/>
            <a:ext cx="6440488" cy="5529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6263" y="1355725"/>
            <a:ext cx="3790950" cy="443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796167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096235"/>
      </p:ext>
    </p:extLst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9013" y="4535488"/>
            <a:ext cx="6911975" cy="536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59013" y="579438"/>
            <a:ext cx="6911975" cy="388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59013" y="5072063"/>
            <a:ext cx="6911975" cy="760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655864"/>
      </p:ext>
    </p:extLst>
  </p:cSld>
  <p:clrMapOvr>
    <a:masterClrMapping/>
  </p:clrMapOvr>
  <p:transition spd="slow">
    <p:wheel spokes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76263" y="1511300"/>
            <a:ext cx="10369550" cy="427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504626"/>
      </p:ext>
    </p:extLst>
  </p:cSld>
  <p:clrMapOvr>
    <a:masterClrMapping/>
  </p:clrMapOvr>
  <p:transition spd="slow">
    <p:wheel spokes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53425" y="258763"/>
            <a:ext cx="2592388" cy="5529262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76263" y="258763"/>
            <a:ext cx="7624762" cy="5529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/>
          <a:lstStyle/>
          <a:p>
            <a:fld id="{0298BACE-C468-4964-9E18-2CF3B61EFBBF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/>
          <a:lstStyle/>
          <a:p>
            <a:fld id="{337B092E-A69A-4C72-8025-1FBBF4555E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48861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3449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32393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942934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77811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asellaDiTesto 4"/>
          <p:cNvSpPr txBox="1"/>
          <p:nvPr userDrawn="1"/>
        </p:nvSpPr>
        <p:spPr>
          <a:xfrm>
            <a:off x="504825" y="359767"/>
            <a:ext cx="1051242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504826" y="5535038"/>
            <a:ext cx="1051242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7000" dist="152400" dir="2700000" algn="ctr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92169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42833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0075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DE14E-005C-4EAE-95F5-E95C1E1AEFA5}" type="datetimeFigureOut">
              <a:rPr lang="it-IT" smtClean="0"/>
              <a:pPr/>
              <a:t>04/10/2012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4D6F-2B0C-4E48-B7B0-43A367ED29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01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 userDrawn="1"/>
        </p:nvSpPr>
        <p:spPr>
          <a:xfrm>
            <a:off x="504825" y="359767"/>
            <a:ext cx="1051242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504826" y="5535038"/>
            <a:ext cx="1051242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7000" dist="152400" dir="2700000" algn="ctr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4825" y="360363"/>
            <a:ext cx="10512425" cy="82391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it-IT" sz="48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4825" y="5535613"/>
            <a:ext cx="10512425" cy="5889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7000" dist="152400" dir="2700000" algn="ctr" rotWithShape="0">
              <a:schemeClr val="tx2">
                <a:lumMod val="75000"/>
                <a:alpha val="30000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it-IT" sz="3200" b="1">
                <a:solidFill>
                  <a:schemeClr val="bg1"/>
                </a:solidFill>
                <a:latin typeface="Calibri" charset="0"/>
              </a:rPr>
              <a:t>PIAZZA ENCICLOPEDIA</a:t>
            </a:r>
          </a:p>
        </p:txBody>
      </p:sp>
      <p:sp>
        <p:nvSpPr>
          <p:cNvPr id="16389" name="CasellaDiTesto 13"/>
          <p:cNvSpPr txBox="1">
            <a:spLocks noChangeArrowheads="1"/>
          </p:cNvSpPr>
          <p:nvPr/>
        </p:nvSpPr>
        <p:spPr bwMode="auto">
          <a:xfrm>
            <a:off x="1251172" y="2015951"/>
            <a:ext cx="41148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4200" b="1" dirty="0">
                <a:solidFill>
                  <a:schemeClr val="bg1"/>
                </a:solidFill>
                <a:latin typeface="Calibri" charset="0"/>
              </a:rPr>
              <a:t>Dati, analisi</a:t>
            </a:r>
          </a:p>
          <a:p>
            <a:pPr eaLnBrk="0" hangingPunct="0">
              <a:lnSpc>
                <a:spcPct val="90000"/>
              </a:lnSpc>
            </a:pPr>
            <a:r>
              <a:rPr lang="it-IT" sz="4200" b="1" dirty="0">
                <a:solidFill>
                  <a:schemeClr val="bg1"/>
                </a:solidFill>
                <a:latin typeface="Calibri" charset="0"/>
              </a:rPr>
              <a:t>ed elaborazioni</a:t>
            </a:r>
          </a:p>
          <a:p>
            <a:pPr eaLnBrk="0" hangingPunct="0">
              <a:lnSpc>
                <a:spcPct val="90000"/>
              </a:lnSpc>
            </a:pPr>
            <a:r>
              <a:rPr lang="it-IT" sz="4200" b="1" dirty="0">
                <a:solidFill>
                  <a:schemeClr val="bg1"/>
                </a:solidFill>
                <a:latin typeface="Calibri" charset="0"/>
              </a:rPr>
              <a:t>a cura di</a:t>
            </a:r>
          </a:p>
          <a:p>
            <a:pPr eaLnBrk="0" hangingPunct="0">
              <a:lnSpc>
                <a:spcPct val="90000"/>
              </a:lnSpc>
            </a:pPr>
            <a:r>
              <a:rPr lang="it-IT" sz="4200" b="1" dirty="0">
                <a:solidFill>
                  <a:schemeClr val="bg1"/>
                </a:solidFill>
                <a:latin typeface="Calibri" charset="0"/>
              </a:rPr>
              <a:t>Attilio </a:t>
            </a:r>
            <a:r>
              <a:rPr lang="it-IT" sz="4200" b="1" dirty="0" smtClean="0">
                <a:solidFill>
                  <a:schemeClr val="bg1"/>
                </a:solidFill>
                <a:latin typeface="Calibri" charset="0"/>
              </a:rPr>
              <a:t>A. Romita</a:t>
            </a:r>
            <a:endParaRPr lang="it-IT" sz="42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04825" y="1223863"/>
            <a:ext cx="10512425" cy="41660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eaLnBrk="0" hangingPunct="0">
              <a:lnSpc>
                <a:spcPct val="90000"/>
              </a:lnSpc>
            </a:pPr>
            <a:r>
              <a:rPr lang="it-IT" sz="7200" b="1" dirty="0" smtClean="0">
                <a:solidFill>
                  <a:schemeClr val="bg1"/>
                </a:solidFill>
                <a:latin typeface="Calibri" charset="0"/>
              </a:rPr>
              <a:t>APPS</a:t>
            </a:r>
            <a:r>
              <a:rPr lang="it-IT" sz="4800" b="1" dirty="0" smtClean="0">
                <a:solidFill>
                  <a:schemeClr val="bg1"/>
                </a:solidFill>
                <a:latin typeface="Calibri" charset="0"/>
              </a:rPr>
              <a:t>           </a:t>
            </a:r>
          </a:p>
          <a:p>
            <a:pPr algn="r" eaLnBrk="0" hangingPunct="0">
              <a:lnSpc>
                <a:spcPct val="90000"/>
              </a:lnSpc>
            </a:pPr>
            <a:endParaRPr lang="it-IT" sz="4800" b="1" dirty="0">
              <a:solidFill>
                <a:schemeClr val="bg1"/>
              </a:solidFill>
              <a:latin typeface="Calibri" charset="0"/>
            </a:endParaRPr>
          </a:p>
          <a:p>
            <a:pPr algn="r" eaLnBrk="0" hangingPunct="0">
              <a:lnSpc>
                <a:spcPct val="90000"/>
              </a:lnSpc>
            </a:pPr>
            <a:endParaRPr lang="it-IT" sz="4800" b="1" dirty="0" smtClean="0">
              <a:solidFill>
                <a:schemeClr val="bg1"/>
              </a:solidFill>
              <a:latin typeface="Calibri" charset="0"/>
            </a:endParaRPr>
          </a:p>
          <a:p>
            <a:pPr algn="r" eaLnBrk="0" hangingPunct="0">
              <a:lnSpc>
                <a:spcPct val="90000"/>
              </a:lnSpc>
            </a:pPr>
            <a:r>
              <a:rPr lang="it-IT" sz="3600" b="1" dirty="0" smtClean="0">
                <a:solidFill>
                  <a:schemeClr val="bg1"/>
                </a:solidFill>
                <a:latin typeface="Calibri" charset="0"/>
              </a:rPr>
              <a:t>Dati ed elaborazioni a </a:t>
            </a:r>
            <a:r>
              <a:rPr lang="it-IT" sz="3600" b="1" dirty="0">
                <a:solidFill>
                  <a:schemeClr val="bg1"/>
                </a:solidFill>
                <a:latin typeface="Calibri" charset="0"/>
              </a:rPr>
              <a:t>cura </a:t>
            </a:r>
            <a:r>
              <a:rPr lang="it-IT" sz="3600" b="1" dirty="0" smtClean="0">
                <a:solidFill>
                  <a:schemeClr val="bg1"/>
                </a:solidFill>
                <a:latin typeface="Calibri" charset="0"/>
              </a:rPr>
              <a:t>di Attilio </a:t>
            </a:r>
            <a:r>
              <a:rPr lang="it-IT" sz="3600" b="1" dirty="0">
                <a:solidFill>
                  <a:schemeClr val="bg1"/>
                </a:solidFill>
                <a:latin typeface="Calibri" charset="0"/>
              </a:rPr>
              <a:t>A. </a:t>
            </a:r>
            <a:r>
              <a:rPr lang="it-IT" sz="3600" b="1" dirty="0" smtClean="0">
                <a:solidFill>
                  <a:schemeClr val="bg1"/>
                </a:solidFill>
                <a:latin typeface="Calibri" charset="0"/>
              </a:rPr>
              <a:t>Romita</a:t>
            </a:r>
            <a:endParaRPr lang="it-IT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729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45" y="1403883"/>
            <a:ext cx="5228286" cy="414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arrotondato 2"/>
          <p:cNvSpPr/>
          <p:nvPr/>
        </p:nvSpPr>
        <p:spPr>
          <a:xfrm>
            <a:off x="568075" y="1420465"/>
            <a:ext cx="5480993" cy="39604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noFill/>
          </a:ln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800" b="1" i="1" u="sng" dirty="0" smtClean="0">
                <a:solidFill>
                  <a:schemeClr val="bg1"/>
                </a:solidFill>
                <a:cs typeface="Arial" pitchFamily="34" charset="0"/>
              </a:rPr>
              <a:t>APPS</a:t>
            </a:r>
            <a:r>
              <a:rPr lang="it-IT" sz="3600" dirty="0" smtClean="0">
                <a:solidFill>
                  <a:schemeClr val="bg1"/>
                </a:solidFill>
                <a:cs typeface="Arial" pitchFamily="34" charset="0"/>
              </a:rPr>
              <a:t> o </a:t>
            </a:r>
            <a:r>
              <a:rPr lang="it-IT" sz="3800" b="1" i="1" u="sng" dirty="0" smtClean="0">
                <a:solidFill>
                  <a:schemeClr val="bg1"/>
                </a:solidFill>
                <a:cs typeface="Arial" pitchFamily="34" charset="0"/>
              </a:rPr>
              <a:t>APPLICATION</a:t>
            </a:r>
            <a:r>
              <a:rPr lang="it-IT" sz="3600" i="1" u="sng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it-IT" sz="3600" dirty="0" smtClean="0">
                <a:solidFill>
                  <a:schemeClr val="bg1"/>
                </a:solidFill>
                <a:cs typeface="Arial" pitchFamily="34" charset="0"/>
              </a:rPr>
              <a:t>Software sviluppato per permettere ad un utente di eseguire attività ben identificate  in specifici ambienti operativi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96541" y="5544343"/>
            <a:ext cx="9228808" cy="58477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fonte</a:t>
            </a:r>
            <a:r>
              <a:rPr lang="it-IT" sz="3200" b="1" dirty="0">
                <a:solidFill>
                  <a:schemeClr val="bg1"/>
                </a:solidFill>
              </a:rPr>
              <a:t>: Mike </a:t>
            </a:r>
            <a:r>
              <a:rPr lang="it-IT" sz="3200" b="1" dirty="0" err="1">
                <a:solidFill>
                  <a:schemeClr val="bg1"/>
                </a:solidFill>
              </a:rPr>
              <a:t>Ashenfelder</a:t>
            </a:r>
            <a:r>
              <a:rPr lang="it-IT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- Library </a:t>
            </a:r>
            <a:r>
              <a:rPr lang="en-US" sz="3200" b="1" dirty="0">
                <a:solidFill>
                  <a:schemeClr val="bg1"/>
                </a:solidFill>
              </a:rPr>
              <a:t>of the Congress </a:t>
            </a:r>
            <a:r>
              <a:rPr lang="en-US" sz="3200" b="1" dirty="0" smtClean="0">
                <a:solidFill>
                  <a:schemeClr val="bg1"/>
                </a:solidFill>
              </a:rPr>
              <a:t>USA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558738" y="359767"/>
            <a:ext cx="3012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 smtClean="0">
                <a:solidFill>
                  <a:schemeClr val="bg1"/>
                </a:solidFill>
              </a:rPr>
              <a:t>definizione</a:t>
            </a:r>
            <a:endParaRPr lang="it-I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988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4825" y="359767"/>
            <a:ext cx="1051242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chemeClr val="bg1"/>
                </a:solidFill>
              </a:rPr>
              <a:t>esempi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4826" y="5535038"/>
            <a:ext cx="1051242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7000" dist="152400" dir="2700000" algn="ctr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</a:rPr>
              <a:t>fonte: </a:t>
            </a:r>
            <a:r>
              <a:rPr lang="it-IT" sz="3200" b="1" dirty="0" smtClean="0">
                <a:solidFill>
                  <a:schemeClr val="bg1"/>
                </a:solidFill>
              </a:rPr>
              <a:t>www.treccani.it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568076" y="1367879"/>
            <a:ext cx="10449173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u="sng" dirty="0" smtClean="0"/>
              <a:t>Apps</a:t>
            </a:r>
            <a:r>
              <a:rPr lang="en-US" sz="3600" dirty="0" smtClean="0"/>
              <a:t> per </a:t>
            </a:r>
            <a:r>
              <a:rPr lang="en-US" sz="3600" dirty="0" err="1" smtClean="0"/>
              <a:t>grafica</a:t>
            </a:r>
            <a:r>
              <a:rPr lang="en-US" sz="3600" dirty="0" smtClean="0"/>
              <a:t>, per </a:t>
            </a:r>
            <a:r>
              <a:rPr lang="en-US" sz="3600" dirty="0" err="1" smtClean="0"/>
              <a:t>elaborazione</a:t>
            </a:r>
            <a:r>
              <a:rPr lang="en-US" sz="3600" dirty="0" smtClean="0"/>
              <a:t>  di file </a:t>
            </a:r>
            <a:r>
              <a:rPr lang="en-US" sz="3600" dirty="0" err="1" smtClean="0"/>
              <a:t>crossmediali</a:t>
            </a:r>
            <a:r>
              <a:rPr lang="en-US" sz="3600" dirty="0" smtClean="0"/>
              <a:t>,  per </a:t>
            </a:r>
            <a:r>
              <a:rPr lang="en-US" sz="3600" dirty="0" err="1" smtClean="0"/>
              <a:t>giochi</a:t>
            </a:r>
            <a:r>
              <a:rPr lang="en-US" sz="3600" dirty="0" smtClean="0"/>
              <a:t> </a:t>
            </a:r>
            <a:r>
              <a:rPr lang="en-US" sz="3600" dirty="0" err="1" smtClean="0"/>
              <a:t>interattivi</a:t>
            </a:r>
            <a:r>
              <a:rPr lang="en-US" sz="3600" dirty="0" smtClean="0"/>
              <a:t>, per </a:t>
            </a:r>
            <a:r>
              <a:rPr lang="en-US" sz="3600" dirty="0" err="1" smtClean="0"/>
              <a:t>l’utilizzo</a:t>
            </a:r>
            <a:r>
              <a:rPr lang="en-US" sz="3600" dirty="0" smtClean="0"/>
              <a:t> di </a:t>
            </a:r>
            <a:r>
              <a:rPr lang="en-US" sz="3600" dirty="0" err="1" smtClean="0"/>
              <a:t>particolari</a:t>
            </a:r>
            <a:r>
              <a:rPr lang="en-US" sz="3600" dirty="0" smtClean="0"/>
              <a:t> </a:t>
            </a:r>
            <a:r>
              <a:rPr lang="en-US" sz="3600" dirty="0" err="1" smtClean="0"/>
              <a:t>dispositivi</a:t>
            </a:r>
            <a:r>
              <a:rPr lang="en-US" sz="3600" dirty="0" smtClean="0"/>
              <a:t> hardware </a:t>
            </a:r>
            <a:r>
              <a:rPr lang="en-US" sz="3600" dirty="0" err="1" smtClean="0"/>
              <a:t>ed</a:t>
            </a:r>
            <a:r>
              <a:rPr lang="en-US" sz="3600" dirty="0" smtClean="0"/>
              <a:t> office automation.</a:t>
            </a:r>
            <a:endParaRPr lang="it-IT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504453" y="3528119"/>
            <a:ext cx="10449173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 </a:t>
            </a:r>
            <a:r>
              <a:rPr lang="en-US" sz="3800" b="1" i="1" u="sng" dirty="0" smtClean="0">
                <a:solidFill>
                  <a:schemeClr val="bg1"/>
                </a:solidFill>
              </a:rPr>
              <a:t>APPS</a:t>
            </a:r>
            <a:r>
              <a:rPr lang="en-US" sz="3600" b="1" i="1" u="sng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rappresentano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il</a:t>
            </a:r>
            <a:r>
              <a:rPr lang="en-US" sz="3600" dirty="0" smtClean="0">
                <a:solidFill>
                  <a:schemeClr val="bg1"/>
                </a:solidFill>
              </a:rPr>
              <a:t> software </a:t>
            </a:r>
            <a:r>
              <a:rPr lang="en-US" sz="3600" dirty="0" err="1" smtClean="0">
                <a:solidFill>
                  <a:schemeClr val="bg1"/>
                </a:solidFill>
              </a:rPr>
              <a:t>intermedio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tra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il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sistema</a:t>
            </a:r>
            <a:r>
              <a:rPr lang="en-US" sz="3600" dirty="0" smtClean="0">
                <a:solidFill>
                  <a:schemeClr val="bg1"/>
                </a:solidFill>
              </a:rPr>
              <a:t> e </a:t>
            </a:r>
            <a:r>
              <a:rPr lang="en-US" sz="3600" dirty="0" err="1" smtClean="0">
                <a:solidFill>
                  <a:schemeClr val="bg1"/>
                </a:solidFill>
              </a:rPr>
              <a:t>l’utente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che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richiede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specifiche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funzioni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297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04453" y="359767"/>
            <a:ext cx="10513168" cy="830997"/>
          </a:xfrm>
          <a:prstGeom prst="rect">
            <a:avLst/>
          </a:prstGeom>
          <a:noFill/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</a:rPr>
              <a:t>Tipologie</a:t>
            </a:r>
            <a:r>
              <a:rPr lang="en-US" sz="4800" b="1" dirty="0" smtClean="0">
                <a:solidFill>
                  <a:schemeClr val="bg1"/>
                </a:solidFill>
              </a:rPr>
              <a:t> di apps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2445" y="5535632"/>
            <a:ext cx="10657184" cy="584775"/>
          </a:xfrm>
          <a:prstGeom prst="rect">
            <a:avLst/>
          </a:prstGeom>
          <a:noFill/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fonte: </a:t>
            </a:r>
            <a:r>
              <a:rPr lang="it-IT" sz="3200" b="1" dirty="0" smtClean="0">
                <a:solidFill>
                  <a:schemeClr val="bg1"/>
                </a:solidFill>
              </a:rPr>
              <a:t>Politecnico Milano</a:t>
            </a:r>
            <a:endParaRPr lang="it-IT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246725"/>
              </p:ext>
            </p:extLst>
          </p:nvPr>
        </p:nvGraphicFramePr>
        <p:xfrm>
          <a:off x="504453" y="1295871"/>
          <a:ext cx="105131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58863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04453" y="359767"/>
            <a:ext cx="10513168" cy="830997"/>
          </a:xfrm>
          <a:prstGeom prst="rect">
            <a:avLst/>
          </a:prstGeom>
          <a:noFill/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apps </a:t>
            </a:r>
            <a:r>
              <a:rPr lang="en-US" sz="4800" b="1" dirty="0" err="1" smtClean="0">
                <a:solidFill>
                  <a:schemeClr val="bg1"/>
                </a:solidFill>
              </a:rPr>
              <a:t>disponibili</a:t>
            </a:r>
            <a:endParaRPr lang="it-IT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39858"/>
              </p:ext>
            </p:extLst>
          </p:nvPr>
        </p:nvGraphicFramePr>
        <p:xfrm>
          <a:off x="576461" y="1367878"/>
          <a:ext cx="10441160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3537495" y="5501282"/>
            <a:ext cx="5247878" cy="619125"/>
            <a:chOff x="3888829" y="5501282"/>
            <a:chExt cx="5247878" cy="619125"/>
          </a:xfrm>
        </p:grpSpPr>
        <p:sp>
          <p:nvSpPr>
            <p:cNvPr id="7" name="Rettangolo 6"/>
            <p:cNvSpPr/>
            <p:nvPr/>
          </p:nvSpPr>
          <p:spPr>
            <a:xfrm>
              <a:off x="3888829" y="5535632"/>
              <a:ext cx="1296144" cy="584775"/>
            </a:xfrm>
            <a:prstGeom prst="rect">
              <a:avLst/>
            </a:prstGeom>
            <a:noFill/>
            <a:effectLst>
              <a:outerShdw blurRad="127000" dist="152400" dir="2700000" algn="tl" rotWithShape="0">
                <a:schemeClr val="tx2">
                  <a:lumMod val="75000"/>
                  <a:alpha val="3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dirty="0" smtClean="0">
                  <a:solidFill>
                    <a:schemeClr val="bg1"/>
                  </a:solidFill>
                </a:rPr>
                <a:t>fonte:</a:t>
              </a:r>
              <a:endParaRPr lang="it-IT" sz="3200" b="1" dirty="0">
                <a:solidFill>
                  <a:schemeClr val="bg1"/>
                </a:solidFill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957" y="5501282"/>
              <a:ext cx="40957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82144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129566"/>
              </p:ext>
            </p:extLst>
          </p:nvPr>
        </p:nvGraphicFramePr>
        <p:xfrm>
          <a:off x="504453" y="1295872"/>
          <a:ext cx="105131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3448332" y="359767"/>
            <a:ext cx="40949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download </a:t>
            </a:r>
            <a:r>
              <a:rPr lang="en-US" sz="4800" b="1" dirty="0" smtClean="0">
                <a:solidFill>
                  <a:schemeClr val="bg1"/>
                </a:solidFill>
              </a:rPr>
              <a:t>apps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67563" y="5535632"/>
            <a:ext cx="5178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f</a:t>
            </a:r>
            <a:r>
              <a:rPr lang="en-US" sz="3200" b="1" dirty="0" err="1" smtClean="0">
                <a:solidFill>
                  <a:schemeClr val="bg1"/>
                </a:solidFill>
              </a:rPr>
              <a:t>onti</a:t>
            </a:r>
            <a:r>
              <a:rPr lang="en-US" sz="3200" b="1" dirty="0" smtClean="0">
                <a:solidFill>
                  <a:schemeClr val="bg1"/>
                </a:solidFill>
              </a:rPr>
              <a:t>: Google &amp; Apple market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50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67988" y="358414"/>
            <a:ext cx="611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 smtClean="0">
                <a:solidFill>
                  <a:schemeClr val="bg1"/>
                </a:solidFill>
              </a:rPr>
              <a:t>gli sviluppatori di </a:t>
            </a:r>
            <a:r>
              <a:rPr lang="it-IT" sz="4800" b="1" dirty="0" err="1" smtClean="0">
                <a:solidFill>
                  <a:schemeClr val="bg1"/>
                </a:solidFill>
              </a:rPr>
              <a:t>apps</a:t>
            </a:r>
            <a:endParaRPr lang="it-IT" sz="4800" b="1" dirty="0">
              <a:solidFill>
                <a:schemeClr val="bg1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537495" y="5501282"/>
            <a:ext cx="5247878" cy="619125"/>
            <a:chOff x="3888829" y="5501282"/>
            <a:chExt cx="5247878" cy="619125"/>
          </a:xfrm>
        </p:grpSpPr>
        <p:sp>
          <p:nvSpPr>
            <p:cNvPr id="9" name="Rettangolo 8"/>
            <p:cNvSpPr/>
            <p:nvPr/>
          </p:nvSpPr>
          <p:spPr>
            <a:xfrm>
              <a:off x="3888829" y="5535632"/>
              <a:ext cx="1296144" cy="584775"/>
            </a:xfrm>
            <a:prstGeom prst="rect">
              <a:avLst/>
            </a:prstGeom>
            <a:noFill/>
            <a:effectLst>
              <a:outerShdw blurRad="127000" dist="152400" dir="2700000" algn="tl" rotWithShape="0">
                <a:schemeClr val="tx2">
                  <a:lumMod val="75000"/>
                  <a:alpha val="30000"/>
                </a:scheme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dirty="0" smtClean="0">
                  <a:solidFill>
                    <a:schemeClr val="bg1"/>
                  </a:solidFill>
                </a:rPr>
                <a:t>fonte:</a:t>
              </a:r>
              <a:endParaRPr lang="it-IT" sz="32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957" y="5501282"/>
              <a:ext cx="40957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361737"/>
              </p:ext>
            </p:extLst>
          </p:nvPr>
        </p:nvGraphicFramePr>
        <p:xfrm>
          <a:off x="648469" y="1367879"/>
          <a:ext cx="102971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9036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550149"/>
              </p:ext>
            </p:extLst>
          </p:nvPr>
        </p:nvGraphicFramePr>
        <p:xfrm>
          <a:off x="504454" y="1367879"/>
          <a:ext cx="1044574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67988" y="358414"/>
            <a:ext cx="4886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 smtClean="0">
                <a:solidFill>
                  <a:schemeClr val="bg1"/>
                </a:solidFill>
              </a:rPr>
              <a:t>Il costo delle </a:t>
            </a:r>
            <a:r>
              <a:rPr lang="it-IT" sz="4800" b="1" dirty="0" err="1" smtClean="0">
                <a:solidFill>
                  <a:schemeClr val="bg1"/>
                </a:solidFill>
              </a:rPr>
              <a:t>apps</a:t>
            </a:r>
            <a:endParaRPr lang="it-IT" sz="4800" b="1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37963" y="5544343"/>
            <a:ext cx="445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</a:rPr>
              <a:t>fonte: Politecnico Milano</a:t>
            </a:r>
          </a:p>
        </p:txBody>
      </p:sp>
    </p:spTree>
    <p:extLst>
      <p:ext uri="{BB962C8B-B14F-4D97-AF65-F5344CB8AC3E}">
        <p14:creationId xmlns:p14="http://schemas.microsoft.com/office/powerpoint/2010/main" val="29197287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4825" y="360363"/>
            <a:ext cx="10512425" cy="82391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127000" dist="152400" dir="2700000" algn="tl" rotWithShape="0">
              <a:schemeClr val="tx2">
                <a:lumMod val="75000"/>
                <a:alpha val="30000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it-IT" sz="4800" b="1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4825" y="5535613"/>
            <a:ext cx="10512425" cy="5889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7000" dist="152400" dir="2700000" algn="ctr" rotWithShape="0">
              <a:schemeClr val="tx2">
                <a:lumMod val="75000"/>
                <a:alpha val="30000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it-IT" sz="3200" b="1">
                <a:solidFill>
                  <a:schemeClr val="bg1"/>
                </a:solidFill>
                <a:latin typeface="Calibri" charset="0"/>
              </a:rPr>
              <a:t>PIAZZA ENCICLOPEDIA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76461" y="1306301"/>
            <a:ext cx="10512425" cy="409402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 eaLnBrk="0" hangingPunct="0">
              <a:lnSpc>
                <a:spcPct val="90000"/>
              </a:lnSpc>
            </a:pPr>
            <a:r>
              <a:rPr lang="it-IT" sz="7200" b="1" dirty="0" smtClean="0">
                <a:solidFill>
                  <a:schemeClr val="bg1"/>
                </a:solidFill>
                <a:latin typeface="Calibri" charset="0"/>
              </a:rPr>
              <a:t>TRECCANI WEB TV</a:t>
            </a:r>
          </a:p>
          <a:p>
            <a:pPr algn="ctr" eaLnBrk="0" hangingPunct="0">
              <a:lnSpc>
                <a:spcPct val="90000"/>
              </a:lnSpc>
            </a:pPr>
            <a:r>
              <a:rPr lang="it-IT" sz="7200" b="1" dirty="0" smtClean="0">
                <a:solidFill>
                  <a:schemeClr val="bg1"/>
                </a:solidFill>
                <a:latin typeface="Calibri" charset="0"/>
              </a:rPr>
              <a:t>Magazine</a:t>
            </a:r>
            <a:endParaRPr lang="it-IT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155</Words>
  <Application>Microsoft Office PowerPoint</Application>
  <PresentationFormat>Personalizzato</PresentationFormat>
  <Paragraphs>40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Edoflei</dc:creator>
  <cp:lastModifiedBy>Attilio A. Romita</cp:lastModifiedBy>
  <cp:revision>158</cp:revision>
  <dcterms:created xsi:type="dcterms:W3CDTF">2012-06-03T11:00:58Z</dcterms:created>
  <dcterms:modified xsi:type="dcterms:W3CDTF">2012-10-04T14:52:15Z</dcterms:modified>
</cp:coreProperties>
</file>