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0E"/>
    <a:srgbClr val="042B4C"/>
    <a:srgbClr val="05286F"/>
    <a:srgbClr val="352C67"/>
    <a:srgbClr val="E8D274"/>
    <a:srgbClr val="512C94"/>
    <a:srgbClr val="4A2888"/>
    <a:srgbClr val="00C3F8"/>
    <a:srgbClr val="B5BAC3"/>
    <a:srgbClr val="8E6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19" autoAdjust="0"/>
  </p:normalViewPr>
  <p:slideViewPr>
    <p:cSldViewPr snapToGrid="0" snapToObjects="1">
      <p:cViewPr varScale="1">
        <p:scale>
          <a:sx n="64" d="100"/>
          <a:sy n="64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74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6" tIns="45189" rIns="90376" bIns="45189" numCol="1" anchor="t" anchorCtr="0" compatLnSpc="1">
            <a:prstTxWarp prst="textNoShape">
              <a:avLst/>
            </a:prstTxWarp>
          </a:bodyPr>
          <a:lstStyle>
            <a:lvl1pPr defTabSz="90370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69" y="0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6" tIns="45189" rIns="90376" bIns="45189" numCol="1" anchor="t" anchorCtr="0" compatLnSpc="1">
            <a:prstTxWarp prst="textNoShape">
              <a:avLst/>
            </a:prstTxWarp>
          </a:bodyPr>
          <a:lstStyle>
            <a:lvl1pPr algn="r" defTabSz="903708">
              <a:defRPr sz="1300" smtClean="0"/>
            </a:lvl1pPr>
          </a:lstStyle>
          <a:p>
            <a:pPr>
              <a:defRPr/>
            </a:pPr>
            <a:fld id="{122F856F-971E-4060-AC97-08353858FD15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841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6" tIns="45189" rIns="90376" bIns="45189" numCol="1" anchor="b" anchorCtr="0" compatLnSpc="1">
            <a:prstTxWarp prst="textNoShape">
              <a:avLst/>
            </a:prstTxWarp>
          </a:bodyPr>
          <a:lstStyle>
            <a:lvl1pPr defTabSz="90370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69" y="8828841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6" tIns="45189" rIns="90376" bIns="45189" numCol="1" anchor="b" anchorCtr="0" compatLnSpc="1">
            <a:prstTxWarp prst="textNoShape">
              <a:avLst/>
            </a:prstTxWarp>
          </a:bodyPr>
          <a:lstStyle>
            <a:lvl1pPr algn="r" defTabSz="903708">
              <a:defRPr sz="1300" smtClean="0"/>
            </a:lvl1pPr>
          </a:lstStyle>
          <a:p>
            <a:pPr>
              <a:defRPr/>
            </a:pPr>
            <a:fld id="{2ACB46B4-C853-4EE2-A244-AF0AB381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16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4" tIns="46566" rIns="93134" bIns="46566" numCol="1" anchor="t" anchorCtr="0" compatLnSpc="1">
            <a:prstTxWarp prst="textNoShape">
              <a:avLst/>
            </a:prstTxWarp>
          </a:bodyPr>
          <a:lstStyle>
            <a:lvl1pPr defTabSz="930966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69" y="0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4" tIns="46566" rIns="93134" bIns="46566" numCol="1" anchor="t" anchorCtr="0" compatLnSpc="1">
            <a:prstTxWarp prst="textNoShape">
              <a:avLst/>
            </a:prstTxWarp>
          </a:bodyPr>
          <a:lstStyle>
            <a:lvl1pPr algn="r" defTabSz="930966">
              <a:defRPr sz="1300" smtClean="0"/>
            </a:lvl1pPr>
          </a:lstStyle>
          <a:p>
            <a:pPr>
              <a:defRPr/>
            </a:pPr>
            <a:fld id="{91D4832E-C1F4-495D-8DB1-8355393A8AB1}" type="datetime1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73" y="4414421"/>
            <a:ext cx="5607856" cy="418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4" tIns="46566" rIns="93134" bIns="465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841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4" tIns="46566" rIns="93134" bIns="46566" numCol="1" anchor="b" anchorCtr="0" compatLnSpc="1">
            <a:prstTxWarp prst="textNoShape">
              <a:avLst/>
            </a:prstTxWarp>
          </a:bodyPr>
          <a:lstStyle>
            <a:lvl1pPr defTabSz="930966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69" y="8828841"/>
            <a:ext cx="3038072" cy="46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4" tIns="46566" rIns="93134" bIns="46566" numCol="1" anchor="b" anchorCtr="0" compatLnSpc="1">
            <a:prstTxWarp prst="textNoShape">
              <a:avLst/>
            </a:prstTxWarp>
          </a:bodyPr>
          <a:lstStyle>
            <a:lvl1pPr algn="r" defTabSz="930966">
              <a:defRPr sz="1300" smtClean="0"/>
            </a:lvl1pPr>
          </a:lstStyle>
          <a:p>
            <a:pPr>
              <a:defRPr/>
            </a:pPr>
            <a:fld id="{B6986F57-BAF8-46A2-9D9F-49FF91152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24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ver-Page cop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6701"/>
            <a:ext cx="7594600" cy="5118099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Placeholder 9"/>
          <p:cNvSpPr>
            <a:spLocks noGrp="1"/>
          </p:cNvSpPr>
          <p:nvPr>
            <p:ph type="title"/>
          </p:nvPr>
        </p:nvSpPr>
        <p:spPr>
          <a:xfrm>
            <a:off x="482600" y="393700"/>
            <a:ext cx="8140700" cy="787400"/>
          </a:xfrm>
          <a:prstGeom prst="roundRect">
            <a:avLst/>
          </a:prstGeom>
          <a:solidFill>
            <a:srgbClr val="003263"/>
          </a:solidFill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itle-Page cop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 userDrawn="1"/>
        </p:nvSpPr>
        <p:spPr bwMode="auto">
          <a:xfrm>
            <a:off x="342900" y="6083300"/>
            <a:ext cx="8496300" cy="381000"/>
          </a:xfrm>
          <a:prstGeom prst="roundRect">
            <a:avLst>
              <a:gd name="adj" fmla="val 30953"/>
            </a:avLst>
          </a:prstGeom>
          <a:solidFill>
            <a:srgbClr val="1C0A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3200">
              <a:solidFill>
                <a:srgbClr val="1C0A39"/>
              </a:solidFill>
              <a:latin typeface="Calibri" pitchFamily="-10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4825"/>
            <a:ext cx="9144000" cy="727075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4000" b="1" cap="all">
                <a:solidFill>
                  <a:srgbClr val="1C0A3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0" y="3886200"/>
            <a:ext cx="9144000" cy="622300"/>
          </a:xfrm>
        </p:spPr>
        <p:txBody>
          <a:bodyPr anchor="b"/>
          <a:lstStyle>
            <a:lvl1pPr marL="0" indent="0" algn="ctr">
              <a:buNone/>
              <a:defRPr sz="3200" b="0">
                <a:solidFill>
                  <a:schemeClr val="bg1"/>
                </a:solidFill>
                <a:effectLst/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797550"/>
            <a:ext cx="8496299" cy="622300"/>
          </a:xfrm>
        </p:spPr>
        <p:txBody>
          <a:bodyPr anchor="b"/>
          <a:lstStyle>
            <a:lvl1pPr marL="0" indent="0" algn="ctr">
              <a:buNone/>
              <a:defRPr sz="1600">
                <a:solidFill>
                  <a:srgbClr val="00C3F8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1536700"/>
            <a:ext cx="728980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233863" y="6608763"/>
            <a:ext cx="677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6D9A0674-FD4B-4DC2-B282-6795786BEA2E}" type="slidenum">
              <a:rPr lang="en-US" sz="1000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028" name="Title Placeholder 15"/>
          <p:cNvSpPr>
            <a:spLocks noGrp="1"/>
          </p:cNvSpPr>
          <p:nvPr>
            <p:ph type="title"/>
          </p:nvPr>
        </p:nvSpPr>
        <p:spPr bwMode="auto">
          <a:xfrm>
            <a:off x="482600" y="381000"/>
            <a:ext cx="8153400" cy="812800"/>
          </a:xfrm>
          <a:prstGeom prst="roundRect">
            <a:avLst>
              <a:gd name="adj" fmla="val 16667"/>
            </a:avLst>
          </a:prstGeom>
          <a:solidFill>
            <a:srgbClr val="003263"/>
          </a:solidFill>
          <a:ln w="9525">
            <a:noFill/>
            <a:round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29063" y="6208713"/>
            <a:ext cx="609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BD9E53BE-FC13-4522-B26D-14A18021FD11}" type="slidenum">
              <a:rPr lang="en-US" sz="2000">
                <a:solidFill>
                  <a:srgbClr val="1E1C11"/>
                </a:solidFill>
                <a:latin typeface="Calibri" pitchFamily="-108" charset="0"/>
              </a:rPr>
              <a:pPr algn="r">
                <a:defRPr/>
              </a:pPr>
              <a:t>‹#›</a:t>
            </a:fld>
            <a:endParaRPr lang="en-US" sz="2000">
              <a:solidFill>
                <a:srgbClr val="1E1C11"/>
              </a:solidFill>
              <a:latin typeface="Calibri" pitchFamily="-10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5" r:id="rId2"/>
    <p:sldLayoutId id="214748382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C20E"/>
          </a:solidFill>
          <a:latin typeface="Calibri" pitchFamily="34" charset="0"/>
          <a:ea typeface="ＭＳ Ｐゴシック" pitchFamily="-108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C20E"/>
          </a:solidFill>
          <a:latin typeface="Calibri" pitchFamily="34" charset="0"/>
          <a:ea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C20E"/>
          </a:solidFill>
          <a:latin typeface="Calibri" pitchFamily="34" charset="0"/>
          <a:ea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C20E"/>
          </a:solidFill>
          <a:latin typeface="Calibri" pitchFamily="34" charset="0"/>
          <a:ea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C20E"/>
          </a:solidFill>
          <a:latin typeface="Calibri" pitchFamily="34" charset="0"/>
          <a:ea typeface="ＭＳ Ｐゴシック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8C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8C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8C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8C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00C3F8"/>
        </a:buClr>
        <a:buFont typeface="Wingdings" pitchFamily="-108" charset="2"/>
        <a:buChar char="§"/>
        <a:defRPr sz="2400">
          <a:solidFill>
            <a:schemeClr val="tx1"/>
          </a:solidFill>
          <a:latin typeface="Calibri" pitchFamily="34" charset="0"/>
          <a:ea typeface="ＭＳ Ｐゴシック" pitchFamily="-108" charset="-128"/>
          <a:cs typeface="+mn-cs"/>
        </a:defRPr>
      </a:lvl1pPr>
      <a:lvl2pPr marL="682625" indent="-279400" algn="l" rtl="0" eaLnBrk="0" fontAlgn="base" hangingPunct="0">
        <a:spcBef>
          <a:spcPct val="20000"/>
        </a:spcBef>
        <a:spcAft>
          <a:spcPct val="0"/>
        </a:spcAft>
        <a:buClr>
          <a:srgbClr val="00C3F8"/>
        </a:buClr>
        <a:buChar char="•"/>
        <a:defRPr sz="2000">
          <a:solidFill>
            <a:schemeClr val="tx1"/>
          </a:solidFill>
          <a:latin typeface="Calibri" pitchFamily="34" charset="0"/>
          <a:ea typeface="ＭＳ Ｐゴシック" pitchFamily="-108" charset="-128"/>
        </a:defRPr>
      </a:lvl2pPr>
      <a:lvl3pPr marL="1089025" indent="-228600" algn="l" rtl="0" eaLnBrk="0" fontAlgn="base" hangingPunct="0">
        <a:spcBef>
          <a:spcPct val="20000"/>
        </a:spcBef>
        <a:spcAft>
          <a:spcPct val="0"/>
        </a:spcAft>
        <a:buClr>
          <a:srgbClr val="00C3F8"/>
        </a:buClr>
        <a:buChar char="•"/>
        <a:defRPr sz="1600">
          <a:solidFill>
            <a:schemeClr val="tx1"/>
          </a:solidFill>
          <a:latin typeface="Calibri" pitchFamily="34" charset="0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3F8"/>
        </a:buClr>
        <a:buChar char="–"/>
        <a:defRPr sz="1400">
          <a:solidFill>
            <a:schemeClr val="tx1"/>
          </a:solidFill>
          <a:latin typeface="Calibri" pitchFamily="34" charset="0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C3F8"/>
        </a:buClr>
        <a:buChar char="»"/>
        <a:defRPr sz="1200">
          <a:solidFill>
            <a:schemeClr val="tx1"/>
          </a:solidFill>
          <a:latin typeface="Calibri" pitchFamily="34" charset="0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C1"/>
        </a:buClr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C1"/>
        </a:buClr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C1"/>
        </a:buClr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C1"/>
        </a:buClr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Comprehensive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473200"/>
          <a:ext cx="7861300" cy="4800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42933"/>
                <a:gridCol w="3918367"/>
              </a:tblGrid>
              <a:tr h="66463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Intake and eligibility assessment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Intensive case</a:t>
                      </a:r>
                      <a:r>
                        <a:rPr lang="en-US" b="0" baseline="0" dirty="0" smtClean="0"/>
                        <a:t> management</a:t>
                      </a:r>
                      <a:endParaRPr lang="en-US" b="0" dirty="0"/>
                    </a:p>
                  </a:txBody>
                  <a:tcPr/>
                </a:tc>
              </a:tr>
              <a:tr h="66463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Shelter/housing</a:t>
                      </a:r>
                      <a:r>
                        <a:rPr lang="en-US" b="0" baseline="0" dirty="0" smtClean="0"/>
                        <a:t> and sustenance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Medical</a:t>
                      </a:r>
                      <a:r>
                        <a:rPr lang="en-US" b="0" baseline="0" dirty="0" smtClean="0"/>
                        <a:t> care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</a:tr>
              <a:tr h="664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Dental care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Mental</a:t>
                      </a:r>
                      <a:r>
                        <a:rPr lang="en-US" b="0" baseline="0" dirty="0" smtClean="0"/>
                        <a:t> health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</a:tr>
              <a:tr h="94948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Legal immigration services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Interpretation</a:t>
                      </a:r>
                      <a:r>
                        <a:rPr lang="en-US" b="0" baseline="0" dirty="0" smtClean="0"/>
                        <a:t>/translation services</a:t>
                      </a:r>
                      <a:endParaRPr lang="en-US" b="0" dirty="0" smtClean="0"/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</a:tr>
              <a:tr h="94948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Literacy education and job training</a:t>
                      </a:r>
                    </a:p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Victim advocacy</a:t>
                      </a:r>
                      <a:endParaRPr lang="en-US" b="0" dirty="0"/>
                    </a:p>
                  </a:txBody>
                  <a:tcPr/>
                </a:tc>
              </a:tr>
              <a:tr h="90771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24-hour response</a:t>
                      </a:r>
                      <a:r>
                        <a:rPr lang="en-US" b="0" baseline="0" dirty="0" smtClean="0"/>
                        <a:t> to client emergencies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Transportation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CF Strategic">
  <a:themeElements>
    <a:clrScheme name="SSH-colors">
      <a:dk1>
        <a:sysClr val="windowText" lastClr="000000"/>
      </a:dk1>
      <a:lt1>
        <a:sysClr val="window" lastClr="FFFFFF"/>
      </a:lt1>
      <a:dk2>
        <a:srgbClr val="08546B"/>
      </a:dk2>
      <a:lt2>
        <a:srgbClr val="EEECE1"/>
      </a:lt2>
      <a:accent1>
        <a:srgbClr val="08546B"/>
      </a:accent1>
      <a:accent2>
        <a:srgbClr val="C1CF7B"/>
      </a:accent2>
      <a:accent3>
        <a:srgbClr val="E8D274"/>
      </a:accent3>
      <a:accent4>
        <a:srgbClr val="107594"/>
      </a:accent4>
      <a:accent5>
        <a:srgbClr val="54606C"/>
      </a:accent5>
      <a:accent6>
        <a:srgbClr val="89919E"/>
      </a:accent6>
      <a:hlink>
        <a:srgbClr val="0055A5"/>
      </a:hlink>
      <a:folHlink>
        <a:srgbClr val="445A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20E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3200" dirty="0" smtClean="0">
            <a:solidFill>
              <a:srgbClr val="1C0A39"/>
            </a:solidFill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ICFI_Loc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FI_Loc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FI_Loc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FI_Loc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FI_Loc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ICFI_Loc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FI_Loc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FI_Loc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FI_Loc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FI_Loc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FI_Loc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ICFI_Loc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3117</TotalTime>
  <Words>36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ICF Strategic</vt:lpstr>
      <vt:lpstr>Comprehensive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Strategy  John Cowdery</dc:title>
  <dc:creator>ZsaZsa</dc:creator>
  <cp:lastModifiedBy>Bing Bing BB Ma</cp:lastModifiedBy>
  <cp:revision>265</cp:revision>
  <dcterms:created xsi:type="dcterms:W3CDTF">2010-06-11T13:35:48Z</dcterms:created>
  <dcterms:modified xsi:type="dcterms:W3CDTF">2012-08-27T07:48:41Z</dcterms:modified>
</cp:coreProperties>
</file>