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82" r:id="rId1"/>
  </p:sldMasterIdLst>
  <p:notesMasterIdLst>
    <p:notesMasterId r:id="rId3"/>
  </p:notesMasterIdLst>
  <p:handoutMasterIdLst>
    <p:handoutMasterId r:id="rId4"/>
  </p:handoutMasterIdLst>
  <p:sldIdLst>
    <p:sldId id="500" r:id="rId2"/>
  </p:sldIdLst>
  <p:sldSz cx="9144000" cy="6858000" type="screen4x3"/>
  <p:notesSz cx="7102475" cy="9388475"/>
  <p:custDataLst>
    <p:tags r:id="rId5"/>
  </p:custDataLst>
  <p:defaultTex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Austin" initials="T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B"/>
    <a:srgbClr val="969696"/>
    <a:srgbClr val="993366"/>
    <a:srgbClr val="B000B0"/>
    <a:srgbClr val="FFFFFF"/>
    <a:srgbClr val="85B0C6"/>
    <a:srgbClr val="5B97B1"/>
    <a:srgbClr val="CDCDCD"/>
    <a:srgbClr val="6E96D5"/>
    <a:srgbClr val="CA5E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29" autoAdjust="0"/>
    <p:restoredTop sz="99876" autoAdjust="0"/>
  </p:normalViewPr>
  <p:slideViewPr>
    <p:cSldViewPr snapToGrid="0">
      <p:cViewPr varScale="1">
        <p:scale>
          <a:sx n="70" d="100"/>
          <a:sy n="70" d="100"/>
        </p:scale>
        <p:origin x="-252" y="-96"/>
      </p:cViewPr>
      <p:guideLst>
        <p:guide orient="horz" pos="1647"/>
        <p:guide orient="horz" pos="4178"/>
        <p:guide orient="horz" pos="596"/>
        <p:guide orient="horz" pos="1087"/>
        <p:guide pos="319"/>
        <p:guide pos="54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2058" y="-96"/>
      </p:cViewPr>
      <p:guideLst>
        <p:guide orient="horz" pos="2957"/>
        <p:guide orient="horz" pos="5757"/>
        <p:guide pos="2237"/>
        <p:guide pos="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402590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402590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fld id="{5F8EE95B-547E-472A-8178-E65FCEC5AD0F}" type="slidenum">
              <a:rPr lang="en-US"/>
              <a:pPr>
                <a:defRPr/>
              </a:pPr>
              <a:t>‹#›</a:t>
            </a:fld>
            <a:endParaRPr lang="en-US" dirty="0"/>
          </a:p>
        </p:txBody>
      </p:sp>
    </p:spTree>
    <p:extLst>
      <p:ext uri="{BB962C8B-B14F-4D97-AF65-F5344CB8AC3E}">
        <p14:creationId xmlns:p14="http://schemas.microsoft.com/office/powerpoint/2010/main" val="728644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7" name="Line 79"/>
          <p:cNvSpPr>
            <a:spLocks noChangeShapeType="1"/>
          </p:cNvSpPr>
          <p:nvPr/>
        </p:nvSpPr>
        <p:spPr bwMode="gray">
          <a:xfrm>
            <a:off x="212884" y="512763"/>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
        <p:nvSpPr>
          <p:cNvPr id="2128" name="Rectangle 80"/>
          <p:cNvSpPr>
            <a:spLocks noGrp="1" noChangeArrowheads="1"/>
          </p:cNvSpPr>
          <p:nvPr>
            <p:ph type="body" sz="quarter" idx="3"/>
          </p:nvPr>
        </p:nvSpPr>
        <p:spPr bwMode="gray">
          <a:xfrm>
            <a:off x="150813" y="5724525"/>
            <a:ext cx="6799262" cy="3022600"/>
          </a:xfrm>
          <a:prstGeom prst="rect">
            <a:avLst/>
          </a:prstGeom>
          <a:noFill/>
          <a:ln w="9525">
            <a:noFill/>
            <a:miter lim="800000"/>
            <a:headEnd/>
            <a:tailEnd/>
          </a:ln>
          <a:effectLst/>
        </p:spPr>
        <p:txBody>
          <a:bodyPr vert="horz" wrap="square" lIns="93587" tIns="47586" rIns="93587" bIns="47586" numCol="1" anchor="t" anchorCtr="0" compatLnSpc="1">
            <a:prstTxWarp prst="textNoShape">
              <a:avLst/>
            </a:prstTxWarp>
          </a:bodyPr>
          <a:lstStyle/>
          <a:p>
            <a:pPr lvl="0"/>
            <a:r>
              <a:rPr lang="en-US" noProof="0" smtClean="0"/>
              <a:t>Click to edit Master text styles</a:t>
            </a:r>
          </a:p>
        </p:txBody>
      </p:sp>
      <p:sp>
        <p:nvSpPr>
          <p:cNvPr id="2134" name="Text Box 86"/>
          <p:cNvSpPr txBox="1">
            <a:spLocks noChangeArrowheads="1"/>
          </p:cNvSpPr>
          <p:nvPr/>
        </p:nvSpPr>
        <p:spPr bwMode="gray">
          <a:xfrm>
            <a:off x="154782" y="-2"/>
            <a:ext cx="6791325" cy="498765"/>
          </a:xfrm>
          <a:prstGeom prst="rect">
            <a:avLst/>
          </a:prstGeom>
          <a:noFill/>
          <a:ln w="12700">
            <a:noFill/>
            <a:miter lim="800000"/>
            <a:headEnd type="none" w="sm" len="sm"/>
            <a:tailEnd type="none" w="sm" len="sm"/>
          </a:ln>
          <a:effectLst/>
        </p:spPr>
        <p:txBody>
          <a:bodyPr wrap="square" lIns="91366" tIns="45683" rIns="91366" bIns="45683" anchor="b" anchorCtr="0">
            <a:noAutofit/>
          </a:bodyPr>
          <a:lstStyle/>
          <a:p>
            <a:pPr algn="l" defTabSz="912813">
              <a:lnSpc>
                <a:spcPct val="100000"/>
              </a:lnSpc>
              <a:spcBef>
                <a:spcPct val="0"/>
              </a:spcBef>
              <a:spcAft>
                <a:spcPct val="0"/>
              </a:spcAft>
              <a:defRPr/>
            </a:pPr>
            <a:r>
              <a:rPr lang="en-US" sz="1200" b="1" dirty="0">
                <a:ea typeface="+mn-ea"/>
                <a:cs typeface="+mn-cs"/>
              </a:rPr>
              <a:t>Presentation Title</a:t>
            </a:r>
          </a:p>
        </p:txBody>
      </p:sp>
      <p:sp>
        <p:nvSpPr>
          <p:cNvPr id="14341" name="Rectangle 90"/>
          <p:cNvSpPr>
            <a:spLocks noGrp="1" noRot="1" noChangeAspect="1" noChangeArrowheads="1" noTextEdit="1"/>
          </p:cNvSpPr>
          <p:nvPr>
            <p:ph type="sldImg" idx="2"/>
          </p:nvPr>
        </p:nvSpPr>
        <p:spPr bwMode="gray">
          <a:xfrm>
            <a:off x="1116807" y="1725613"/>
            <a:ext cx="4867275" cy="3651250"/>
          </a:xfrm>
          <a:prstGeom prst="rect">
            <a:avLst/>
          </a:prstGeom>
          <a:noFill/>
          <a:ln w="9525">
            <a:solidFill>
              <a:schemeClr val="tx1"/>
            </a:solidFill>
            <a:miter lim="800000"/>
            <a:headEnd/>
            <a:tailEnd/>
          </a:ln>
        </p:spPr>
      </p:sp>
      <p:sp>
        <p:nvSpPr>
          <p:cNvPr id="2135" name="Rectangle 87"/>
          <p:cNvSpPr>
            <a:spLocks noChangeArrowheads="1"/>
          </p:cNvSpPr>
          <p:nvPr/>
        </p:nvSpPr>
        <p:spPr bwMode="gray">
          <a:xfrm>
            <a:off x="6226175" y="9134475"/>
            <a:ext cx="492125" cy="165100"/>
          </a:xfrm>
          <a:prstGeom prst="rect">
            <a:avLst/>
          </a:prstGeom>
          <a:noFill/>
          <a:ln w="9525">
            <a:noFill/>
            <a:miter lim="800000"/>
            <a:headEnd/>
            <a:tailEnd/>
          </a:ln>
          <a:effectLst/>
        </p:spPr>
        <p:txBody>
          <a:bodyPr wrap="none" lIns="0" tIns="0" rIns="0" bIns="0">
            <a:spAutoFit/>
          </a:bodyPr>
          <a:lstStyle/>
          <a:p>
            <a:pPr defTabSz="944563">
              <a:lnSpc>
                <a:spcPct val="108000"/>
              </a:lnSpc>
              <a:spcBef>
                <a:spcPct val="0"/>
              </a:spcBef>
              <a:spcAft>
                <a:spcPct val="0"/>
              </a:spcAft>
              <a:defRPr/>
            </a:pPr>
            <a:r>
              <a:rPr lang="en-US" sz="1000" b="1" dirty="0">
                <a:ea typeface="+mn-ea"/>
                <a:cs typeface="+mn-cs"/>
              </a:rPr>
              <a:t>Page </a:t>
            </a:r>
            <a:fld id="{AD3CB4DA-0FAA-4B3E-BE81-41344522CDD3}" type="slidenum">
              <a:rPr lang="en-US" sz="1000" b="1">
                <a:ea typeface="+mn-ea"/>
                <a:cs typeface="+mn-cs"/>
              </a:rPr>
              <a:pPr defTabSz="944563">
                <a:lnSpc>
                  <a:spcPct val="108000"/>
                </a:lnSpc>
                <a:spcBef>
                  <a:spcPct val="0"/>
                </a:spcBef>
                <a:spcAft>
                  <a:spcPct val="0"/>
                </a:spcAft>
                <a:defRPr/>
              </a:pPr>
              <a:t>‹#›</a:t>
            </a:fld>
            <a:endParaRPr lang="en-US" sz="1000" b="1" dirty="0">
              <a:ea typeface="+mn-ea"/>
              <a:cs typeface="+mn-cs"/>
            </a:endParaRPr>
          </a:p>
        </p:txBody>
      </p:sp>
      <p:sp>
        <p:nvSpPr>
          <p:cNvPr id="2136" name="Rectangle 88"/>
          <p:cNvSpPr>
            <a:spLocks noChangeArrowheads="1"/>
          </p:cNvSpPr>
          <p:nvPr/>
        </p:nvSpPr>
        <p:spPr bwMode="gray">
          <a:xfrm>
            <a:off x="3959225" y="8828088"/>
            <a:ext cx="2933700" cy="3048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a:solidFill>
                  <a:srgbClr val="000000"/>
                </a:solidFill>
                <a:ea typeface="+mn-ea"/>
                <a:cs typeface="+mn-cs"/>
              </a:rPr>
              <a:t>Presenter Name, Presenter Name and </a:t>
            </a:r>
          </a:p>
          <a:p>
            <a:pPr algn="l" defTabSz="912813">
              <a:lnSpc>
                <a:spcPct val="100000"/>
              </a:lnSpc>
              <a:spcBef>
                <a:spcPct val="0"/>
              </a:spcBef>
              <a:spcAft>
                <a:spcPct val="0"/>
              </a:spcAft>
              <a:defRPr/>
            </a:pPr>
            <a:r>
              <a:rPr lang="en-US" sz="1000" dirty="0">
                <a:solidFill>
                  <a:srgbClr val="000000"/>
                </a:solidFill>
                <a:ea typeface="+mn-ea"/>
                <a:cs typeface="+mn-cs"/>
              </a:rPr>
              <a:t>Presenter Name</a:t>
            </a:r>
            <a:endParaRPr lang="en-US" sz="1000" b="1" dirty="0">
              <a:ea typeface="+mn-ea"/>
              <a:cs typeface="+mn-cs"/>
            </a:endParaRPr>
          </a:p>
        </p:txBody>
      </p:sp>
      <p:sp>
        <p:nvSpPr>
          <p:cNvPr id="2137" name="Rectangle 89"/>
          <p:cNvSpPr>
            <a:spLocks noChangeArrowheads="1"/>
          </p:cNvSpPr>
          <p:nvPr/>
        </p:nvSpPr>
        <p:spPr bwMode="gray">
          <a:xfrm>
            <a:off x="3959225" y="9147175"/>
            <a:ext cx="2005013" cy="1524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smtClean="0">
                <a:solidFill>
                  <a:srgbClr val="000000"/>
                </a:solidFill>
                <a:ea typeface="+mn-ea"/>
                <a:cs typeface="+mn-cs"/>
              </a:rPr>
              <a:t>conf_sessionID, date</a:t>
            </a:r>
            <a:endParaRPr lang="en-US" sz="1000" b="1" dirty="0">
              <a:ea typeface="+mn-ea"/>
              <a:cs typeface="+mn-cs"/>
            </a:endParaRPr>
          </a:p>
        </p:txBody>
      </p:sp>
      <p:sp>
        <p:nvSpPr>
          <p:cNvPr id="2141" name="Rectangle 93"/>
          <p:cNvSpPr>
            <a:spLocks noChangeArrowheads="1"/>
          </p:cNvSpPr>
          <p:nvPr/>
        </p:nvSpPr>
        <p:spPr bwMode="gray">
          <a:xfrm>
            <a:off x="168275" y="8828088"/>
            <a:ext cx="3667125" cy="438582"/>
          </a:xfrm>
          <a:prstGeom prst="rect">
            <a:avLst/>
          </a:prstGeom>
          <a:noFill/>
          <a:ln w="12700">
            <a:noFill/>
            <a:miter lim="800000"/>
            <a:headEnd type="none" w="sm" len="sm"/>
            <a:tailEnd type="none" w="sm" len="sm"/>
          </a:ln>
          <a:effectLst/>
        </p:spPr>
        <p:txBody>
          <a:bodyPr>
            <a:spAutoFit/>
          </a:bodyPr>
          <a:lstStyle/>
          <a:p>
            <a:pPr algn="l">
              <a:spcBef>
                <a:spcPct val="0"/>
              </a:spcBef>
              <a:spcAft>
                <a:spcPct val="0"/>
              </a:spcAft>
              <a:defRPr/>
            </a:pPr>
            <a:r>
              <a:rPr lang="en-US" sz="500" dirty="0" smtClean="0">
                <a:solidFill>
                  <a:srgbClr val="000000"/>
                </a:solidFill>
                <a:ea typeface="Times New Roman" pitchFamily="18" charset="0"/>
                <a:cs typeface="Arial" charset="0"/>
              </a:rPr>
              <a:t>This presentation, including any supporting materials, is owned by Gartner, Inc. and/or its affiliates and is for the sole use of the intended Gartner audience or other authorized recipients. This presentation may contain information that is confidential, proprietary or otherwise legally protected, and it may not be further copied, distributed or publicly displayed without the express written permission of Gartner, Inc. or its affiliates.</a:t>
            </a:r>
            <a:br>
              <a:rPr lang="en-US" sz="500" dirty="0" smtClean="0">
                <a:solidFill>
                  <a:srgbClr val="000000"/>
                </a:solidFill>
                <a:ea typeface="Times New Roman" pitchFamily="18" charset="0"/>
                <a:cs typeface="Arial" charset="0"/>
              </a:rPr>
            </a:br>
            <a:r>
              <a:rPr lang="en-US" sz="500" dirty="0" smtClean="0">
                <a:solidFill>
                  <a:srgbClr val="000000"/>
                </a:solidFill>
                <a:ea typeface="Times New Roman" pitchFamily="18" charset="0"/>
                <a:cs typeface="Arial" charset="0"/>
              </a:rPr>
              <a:t>© 2010 Gartner, Inc. and/or its affiliates. All rights reserved.</a:t>
            </a:r>
          </a:p>
        </p:txBody>
      </p:sp>
      <p:sp>
        <p:nvSpPr>
          <p:cNvPr id="2143" name="Freeform 95"/>
          <p:cNvSpPr>
            <a:spLocks/>
          </p:cNvSpPr>
          <p:nvPr/>
        </p:nvSpPr>
        <p:spPr bwMode="auto">
          <a:xfrm>
            <a:off x="211932" y="8801100"/>
            <a:ext cx="6677025" cy="0"/>
          </a:xfrm>
          <a:custGeom>
            <a:avLst/>
            <a:gdLst>
              <a:gd name="connsiteX0" fmla="*/ 0 w 10000"/>
              <a:gd name="connsiteY0" fmla="*/ 0 h 0"/>
              <a:gd name="connsiteX1" fmla="*/ 10000 w 10000"/>
              <a:gd name="connsiteY1" fmla="*/ 0 h 0"/>
            </a:gdLst>
            <a:ahLst/>
            <a:cxnLst>
              <a:cxn ang="0">
                <a:pos x="connsiteX0" y="connsiteY0"/>
              </a:cxn>
              <a:cxn ang="0">
                <a:pos x="connsiteX1" y="connsiteY1"/>
              </a:cxn>
            </a:cxnLst>
            <a:rect l="l" t="t" r="r" b="b"/>
            <a:pathLst>
              <a:path w="10000">
                <a:moveTo>
                  <a:pt x="0" y="0"/>
                </a:moveTo>
                <a:lnTo>
                  <a:pt x="10000" y="0"/>
                </a:lnTo>
              </a:path>
            </a:pathLst>
          </a:custGeom>
          <a:noFill/>
          <a:ln w="12700" cap="flat" cmpd="sng">
            <a:solidFill>
              <a:schemeClr val="tx1"/>
            </a:solidFill>
            <a:prstDash val="solid"/>
            <a:round/>
            <a:headEnd/>
            <a:tailEnd/>
          </a:ln>
          <a:effectLst/>
        </p:spPr>
        <p:txBody>
          <a:bodyPr anchor="ctr">
            <a:spAutoFit/>
          </a:bodyPr>
          <a:lstStyle/>
          <a:p>
            <a:pPr>
              <a:defRPr/>
            </a:pPr>
            <a:endParaRPr lang="en-US" dirty="0">
              <a:ea typeface="+mn-ea"/>
              <a:cs typeface="+mn-cs"/>
            </a:endParaRPr>
          </a:p>
        </p:txBody>
      </p:sp>
      <p:sp>
        <p:nvSpPr>
          <p:cNvPr id="2147" name="Line 99"/>
          <p:cNvSpPr>
            <a:spLocks noChangeShapeType="1"/>
          </p:cNvSpPr>
          <p:nvPr/>
        </p:nvSpPr>
        <p:spPr bwMode="gray">
          <a:xfrm>
            <a:off x="212884" y="5702300"/>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Tree>
    <p:extLst>
      <p:ext uri="{BB962C8B-B14F-4D97-AF65-F5344CB8AC3E}">
        <p14:creationId xmlns:p14="http://schemas.microsoft.com/office/powerpoint/2010/main" val="1381724307"/>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pitchFamily="18" charset="0"/>
        <a:ea typeface="+mn-ea"/>
        <a:cs typeface="+mn-cs"/>
      </a:defRPr>
    </a:lvl1pPr>
    <a:lvl2pPr marL="742950" indent="-285750" algn="l" defTabSz="949325"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1117600" y="1725613"/>
            <a:ext cx="4867275" cy="3651250"/>
          </a:xfrm>
        </p:spPr>
      </p:sp>
      <p:sp>
        <p:nvSpPr>
          <p:cNvPr id="5" name="Notes Placeholder 4"/>
          <p:cNvSpPr>
            <a:spLocks noGrp="1"/>
          </p:cNvSpPr>
          <p:nvPr>
            <p:ph type="body" idx="1"/>
          </p:nvPr>
        </p:nvSpPr>
        <p:spPr/>
        <p:txBody>
          <a:bodyPr>
            <a:noAutofit/>
          </a:bodyPr>
          <a:lstStyle/>
          <a:p>
            <a:r>
              <a:rPr lang="en-US" dirty="0" smtClean="0"/>
              <a:t>Social media is growing exponentially, and social media isn't just for fun anymore. It is a new business channel to connect with current and potential customers, partners and influencers. A social presence has become business-critical. Location matters. If you want to interact with other individuals, the best strategy is to go to where they are. And these days, individuals live in social media. For more information, see "The New Web: Rich, Mobile, Social, and Programmable," G200214657.</a:t>
            </a:r>
          </a:p>
          <a:p>
            <a:r>
              <a:rPr lang="en-US" i="1" dirty="0" smtClean="0"/>
              <a:t>Action Item: While the initial expectation-changing enabled by social media is impacting B2C interactions, B2Bs should remain alert to the ripple effects that will impact their organizations in the near future.</a:t>
            </a: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DEBF2C-8971-4CDE-B732-0119C818BC66}" type="datetimeFigureOut">
              <a:rPr lang="en-US" smtClean="0"/>
              <a:t>6/7/2012</a:t>
            </a:fld>
            <a:endParaRPr lang="en-US"/>
          </a:p>
        </p:txBody>
      </p:sp>
      <p:sp>
        <p:nvSpPr>
          <p:cNvPr id="5" name="Footer Placeholder 4"/>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1910965317"/>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EBF2C-8971-4CDE-B732-0119C818BC66}" type="datetimeFigureOut">
              <a:rPr lang="en-US" smtClean="0"/>
              <a:t>6/7/2012</a:t>
            </a:fld>
            <a:endParaRPr lang="en-US"/>
          </a:p>
        </p:txBody>
      </p:sp>
      <p:sp>
        <p:nvSpPr>
          <p:cNvPr id="5" name="Footer Placeholder 4"/>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400901795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EBF2C-8971-4CDE-B732-0119C818BC66}" type="datetimeFigureOut">
              <a:rPr lang="en-US" smtClean="0"/>
              <a:t>6/7/2012</a:t>
            </a:fld>
            <a:endParaRPr lang="en-US"/>
          </a:p>
        </p:txBody>
      </p:sp>
      <p:sp>
        <p:nvSpPr>
          <p:cNvPr id="5" name="Footer Placeholder 4"/>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369013127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EBF2C-8971-4CDE-B732-0119C818BC66}" type="datetimeFigureOut">
              <a:rPr lang="en-US" smtClean="0"/>
              <a:t>6/7/2012</a:t>
            </a:fld>
            <a:endParaRPr lang="en-US"/>
          </a:p>
        </p:txBody>
      </p:sp>
      <p:sp>
        <p:nvSpPr>
          <p:cNvPr id="5" name="Footer Placeholder 4"/>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240930987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EBF2C-8971-4CDE-B732-0119C818BC66}" type="datetimeFigureOut">
              <a:rPr lang="en-US" smtClean="0"/>
              <a:t>6/7/2012</a:t>
            </a:fld>
            <a:endParaRPr lang="en-US"/>
          </a:p>
        </p:txBody>
      </p:sp>
      <p:sp>
        <p:nvSpPr>
          <p:cNvPr id="5" name="Footer Placeholder 4"/>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2153205049"/>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DEBF2C-8971-4CDE-B732-0119C818BC66}" type="datetimeFigureOut">
              <a:rPr lang="en-US" smtClean="0"/>
              <a:t>6/7/2012</a:t>
            </a:fld>
            <a:endParaRPr lang="en-US"/>
          </a:p>
        </p:txBody>
      </p:sp>
      <p:sp>
        <p:nvSpPr>
          <p:cNvPr id="6" name="Footer Placeholder 5"/>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7" name="Slide Number Placeholder 6"/>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253026496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DEBF2C-8971-4CDE-B732-0119C818BC66}" type="datetimeFigureOut">
              <a:rPr lang="en-US" smtClean="0"/>
              <a:t>6/7/2012</a:t>
            </a:fld>
            <a:endParaRPr lang="en-US"/>
          </a:p>
        </p:txBody>
      </p:sp>
      <p:sp>
        <p:nvSpPr>
          <p:cNvPr id="8" name="Footer Placeholder 7"/>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9" name="Slide Number Placeholder 8"/>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802537459"/>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DEBF2C-8971-4CDE-B732-0119C818BC66}" type="datetimeFigureOut">
              <a:rPr lang="en-US" smtClean="0"/>
              <a:t>6/7/2012</a:t>
            </a:fld>
            <a:endParaRPr lang="en-US"/>
          </a:p>
        </p:txBody>
      </p:sp>
      <p:sp>
        <p:nvSpPr>
          <p:cNvPr id="4" name="Footer Placeholder 3"/>
          <p:cNvSpPr>
            <a:spLocks noGrp="1"/>
          </p:cNvSpPr>
          <p:nvPr>
            <p:ph type="ftr" sz="quarter" idx="11"/>
          </p:nvPr>
        </p:nvSpPr>
        <p:spPr/>
        <p:txBody>
          <a:bodyPr/>
          <a:lstStyle/>
          <a:p>
            <a:pPr>
              <a:defRPr/>
            </a:pPr>
            <a:r>
              <a:rPr lang="en-US" smtClean="0"/>
              <a:t> </a:t>
            </a:r>
            <a:fld id="{1AC61E8B-D7D6-4EC1-BA02-1B652BB20EBC}" type="slidenum">
              <a:rPr lang="en-US" smtClean="0"/>
              <a:pPr>
                <a:defRPr/>
              </a:pPr>
              <a:t>‹#›</a:t>
            </a:fld>
            <a:endParaRPr lang="en-US" dirty="0"/>
          </a:p>
        </p:txBody>
      </p:sp>
      <p:sp>
        <p:nvSpPr>
          <p:cNvPr id="5" name="Slide Number Placeholder 4"/>
          <p:cNvSpPr>
            <a:spLocks noGrp="1"/>
          </p:cNvSpPr>
          <p:nvPr>
            <p:ph type="sldNum" sz="quarter" idx="12"/>
          </p:nvPr>
        </p:nvSpPr>
        <p:spPr/>
        <p:txBody>
          <a:bodyPr/>
          <a:lstStyle/>
          <a:p>
            <a:fld id="{D4AD28E9-5243-4A53-9F74-568C63D302FE}" type="slidenum">
              <a:rPr lang="en-US" smtClean="0"/>
              <a:t>‹#›</a:t>
            </a:fld>
            <a:endParaRPr lang="en-US"/>
          </a:p>
        </p:txBody>
      </p:sp>
      <p:cxnSp>
        <p:nvCxnSpPr>
          <p:cNvPr id="6" name="Straight Connector 4"/>
          <p:cNvCxnSpPr>
            <a:cxnSpLocks noChangeShapeType="1"/>
          </p:cNvCxnSpPr>
          <p:nvPr userDrawn="1"/>
        </p:nvCxnSpPr>
        <p:spPr bwMode="auto">
          <a:xfrm>
            <a:off x="357188" y="1073150"/>
            <a:ext cx="8786812" cy="0"/>
          </a:xfrm>
          <a:prstGeom prst="line">
            <a:avLst/>
          </a:prstGeom>
          <a:noFill/>
          <a:ln w="12700" algn="ctr">
            <a:solidFill>
              <a:srgbClr val="6E96D5"/>
            </a:solidFill>
            <a:round/>
            <a:headEnd/>
            <a:tailEnd/>
          </a:ln>
        </p:spPr>
      </p:cxnSp>
    </p:spTree>
    <p:extLst>
      <p:ext uri="{BB962C8B-B14F-4D97-AF65-F5344CB8AC3E}">
        <p14:creationId xmlns:p14="http://schemas.microsoft.com/office/powerpoint/2010/main" val="227313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BF2C-8971-4CDE-B732-0119C818BC66}" type="datetimeFigureOut">
              <a:rPr lang="en-US" smtClean="0"/>
              <a:t>6/7/2012</a:t>
            </a:fld>
            <a:endParaRPr lang="en-US"/>
          </a:p>
        </p:txBody>
      </p:sp>
      <p:sp>
        <p:nvSpPr>
          <p:cNvPr id="3" name="Footer Placeholder 2"/>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4" name="Slide Number Placeholder 3"/>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2518974900"/>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EBF2C-8971-4CDE-B732-0119C818BC66}" type="datetimeFigureOut">
              <a:rPr lang="en-US" smtClean="0"/>
              <a:t>6/7/2012</a:t>
            </a:fld>
            <a:endParaRPr lang="en-US"/>
          </a:p>
        </p:txBody>
      </p:sp>
      <p:sp>
        <p:nvSpPr>
          <p:cNvPr id="6" name="Footer Placeholder 5"/>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7" name="Slide Number Placeholder 6"/>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165430509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EBF2C-8971-4CDE-B732-0119C818BC66}" type="datetimeFigureOut">
              <a:rPr lang="en-US" smtClean="0"/>
              <a:t>6/7/2012</a:t>
            </a:fld>
            <a:endParaRPr lang="en-US"/>
          </a:p>
        </p:txBody>
      </p:sp>
      <p:sp>
        <p:nvSpPr>
          <p:cNvPr id="6" name="Footer Placeholder 5"/>
          <p:cNvSpPr>
            <a:spLocks noGrp="1"/>
          </p:cNvSpPr>
          <p:nvPr>
            <p:ph type="ftr" sz="quarter" idx="11"/>
          </p:nvPr>
        </p:nvSpPr>
        <p:spPr/>
        <p:txBody>
          <a:bodyPr/>
          <a:lstStyle/>
          <a:p>
            <a:pPr>
              <a:defRPr/>
            </a:pPr>
            <a:r>
              <a:rPr lang="en-US" smtClean="0"/>
              <a:t> </a:t>
            </a:r>
            <a:fld id="{E1E29525-C903-49F9-BB30-68358B75B689}" type="slidenum">
              <a:rPr lang="en-US" smtClean="0"/>
              <a:pPr>
                <a:defRPr/>
              </a:pPr>
              <a:t>‹#›</a:t>
            </a:fld>
            <a:endParaRPr lang="en-US" dirty="0"/>
          </a:p>
        </p:txBody>
      </p:sp>
      <p:sp>
        <p:nvSpPr>
          <p:cNvPr id="7" name="Slide Number Placeholder 6"/>
          <p:cNvSpPr>
            <a:spLocks noGrp="1"/>
          </p:cNvSpPr>
          <p:nvPr>
            <p:ph type="sldNum" sz="quarter" idx="12"/>
          </p:nvPr>
        </p:nvSpPr>
        <p:spPr/>
        <p:txBody>
          <a:bodyPr/>
          <a:lstStyle/>
          <a:p>
            <a:fld id="{D4AD28E9-5243-4A53-9F74-568C63D302FE}" type="slidenum">
              <a:rPr lang="en-US" smtClean="0"/>
              <a:t>‹#›</a:t>
            </a:fld>
            <a:endParaRPr lang="en-US"/>
          </a:p>
        </p:txBody>
      </p:sp>
    </p:spTree>
    <p:extLst>
      <p:ext uri="{BB962C8B-B14F-4D97-AF65-F5344CB8AC3E}">
        <p14:creationId xmlns:p14="http://schemas.microsoft.com/office/powerpoint/2010/main" val="21988586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EBF2C-8971-4CDE-B732-0119C818BC66}" type="datetimeFigureOut">
              <a:rPr lang="en-US" smtClean="0"/>
              <a:t>6/7/2012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D28E9-5243-4A53-9F74-568C63D302FE}" type="slidenum">
              <a:rPr lang="en-US" smtClean="0"/>
              <a:t>‹#›</a:t>
            </a:fld>
            <a:endParaRPr lang="en-US"/>
          </a:p>
        </p:txBody>
      </p:sp>
    </p:spTree>
    <p:extLst>
      <p:ext uri="{BB962C8B-B14F-4D97-AF65-F5344CB8AC3E}">
        <p14:creationId xmlns:p14="http://schemas.microsoft.com/office/powerpoint/2010/main" val="32375411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a:xfrm>
            <a:off x="277812" y="190500"/>
            <a:ext cx="8866187" cy="885825"/>
          </a:xfrm>
        </p:spPr>
        <p:txBody>
          <a:bodyPr>
            <a:normAutofit fontScale="90000"/>
          </a:bodyPr>
          <a:lstStyle/>
          <a:p>
            <a:r>
              <a:rPr lang="en-US" dirty="0" smtClean="0"/>
              <a:t>Driver #1: The "Facebook" Effect </a:t>
            </a:r>
            <a:br>
              <a:rPr lang="en-US" dirty="0" smtClean="0"/>
            </a:br>
            <a:r>
              <a:rPr lang="en-US" dirty="0" smtClean="0"/>
              <a:t>Capture New Business</a:t>
            </a:r>
            <a:endParaRPr lang="en-US" dirty="0"/>
          </a:p>
        </p:txBody>
      </p:sp>
      <p:sp>
        <p:nvSpPr>
          <p:cNvPr id="12" name="TextBox 11"/>
          <p:cNvSpPr txBox="1"/>
          <p:nvPr/>
        </p:nvSpPr>
        <p:spPr bwMode="gray">
          <a:xfrm>
            <a:off x="3445964" y="1754959"/>
            <a:ext cx="5698036" cy="3939540"/>
          </a:xfrm>
          <a:prstGeom prst="rect">
            <a:avLst/>
          </a:prstGeom>
          <a:noFill/>
        </p:spPr>
        <p:txBody>
          <a:bodyPr wrap="square" rtlCol="0">
            <a:spAutoFit/>
          </a:bodyPr>
          <a:lstStyle/>
          <a:p>
            <a:pPr algn="l">
              <a:lnSpc>
                <a:spcPct val="100000"/>
              </a:lnSpc>
              <a:spcBef>
                <a:spcPct val="50000"/>
              </a:spcBef>
              <a:spcAft>
                <a:spcPts val="600"/>
              </a:spcAft>
            </a:pPr>
            <a:r>
              <a:rPr lang="en-US" sz="1800" dirty="0" smtClean="0"/>
              <a:t>P&amp;G uses YouTube and Twitter in a viral marketing campaign that revives their Old Spice brand</a:t>
            </a:r>
          </a:p>
          <a:p>
            <a:pPr algn="l">
              <a:lnSpc>
                <a:spcPct val="100000"/>
              </a:lnSpc>
              <a:spcBef>
                <a:spcPct val="50000"/>
              </a:spcBef>
              <a:spcAft>
                <a:spcPts val="600"/>
              </a:spcAft>
            </a:pPr>
            <a:r>
              <a:rPr lang="en-US" sz="1800" dirty="0" smtClean="0"/>
              <a:t>Tweeting problems to @DellCares or </a:t>
            </a:r>
            <a:br>
              <a:rPr lang="en-US" sz="1800" dirty="0" smtClean="0"/>
            </a:br>
            <a:r>
              <a:rPr lang="en-US" sz="1800" dirty="0" smtClean="0"/>
              <a:t>@DeltaAssist often gets a faster response than traditional support channels</a:t>
            </a:r>
          </a:p>
          <a:p>
            <a:pPr algn="l">
              <a:lnSpc>
                <a:spcPct val="100000"/>
              </a:lnSpc>
              <a:spcBef>
                <a:spcPct val="50000"/>
              </a:spcBef>
              <a:spcAft>
                <a:spcPts val="600"/>
              </a:spcAft>
            </a:pPr>
            <a:r>
              <a:rPr lang="en-US" sz="1800" dirty="0" smtClean="0"/>
              <a:t>Find the app for that on facebookstorefinder.com</a:t>
            </a:r>
          </a:p>
          <a:p>
            <a:pPr algn="l">
              <a:lnSpc>
                <a:spcPct val="100000"/>
              </a:lnSpc>
              <a:spcBef>
                <a:spcPct val="50000"/>
              </a:spcBef>
              <a:spcAft>
                <a:spcPts val="600"/>
              </a:spcAft>
            </a:pPr>
            <a:r>
              <a:rPr lang="en-US" sz="1800" dirty="0" smtClean="0"/>
              <a:t>Domino's Pizza uses Foursquare check-in and rewards campaign in the UK to boost revenue by 29%</a:t>
            </a:r>
          </a:p>
          <a:p>
            <a:pPr algn="l">
              <a:lnSpc>
                <a:spcPct val="100000"/>
              </a:lnSpc>
              <a:spcBef>
                <a:spcPct val="50000"/>
              </a:spcBef>
              <a:spcAft>
                <a:spcPts val="600"/>
              </a:spcAft>
            </a:pPr>
            <a:r>
              <a:rPr lang="en-US" sz="1800" dirty="0" smtClean="0"/>
              <a:t>Assembling relevant collective knowledge</a:t>
            </a:r>
          </a:p>
          <a:p>
            <a:pPr algn="l">
              <a:lnSpc>
                <a:spcPct val="100000"/>
              </a:lnSpc>
              <a:spcBef>
                <a:spcPct val="50000"/>
              </a:spcBef>
              <a:spcAft>
                <a:spcPts val="600"/>
              </a:spcAft>
            </a:pPr>
            <a:r>
              <a:rPr lang="en-US" sz="1800" dirty="0" smtClean="0"/>
              <a:t>Ignoring social chatter can have perilous results</a:t>
            </a:r>
          </a:p>
        </p:txBody>
      </p:sp>
      <p:sp>
        <p:nvSpPr>
          <p:cNvPr id="17" name="Rounded Rectangle 16"/>
          <p:cNvSpPr/>
          <p:nvPr/>
        </p:nvSpPr>
        <p:spPr bwMode="gray">
          <a:xfrm>
            <a:off x="277814" y="1219200"/>
            <a:ext cx="2822002" cy="4550004"/>
          </a:xfrm>
          <a:prstGeom prst="roundRect">
            <a:avLst>
              <a:gd name="adj" fmla="val 7934"/>
            </a:avLst>
          </a:prstGeom>
          <a:solidFill>
            <a:schemeClr val="accent3">
              <a:lumMod val="60000"/>
              <a:lumOff val="40000"/>
            </a:schemeClr>
          </a:solidFill>
          <a:ln w="127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Autofit/>
          </a:bodyPr>
          <a:lstStyle/>
          <a:p>
            <a:pPr marL="0" marR="0" indent="0" defTabSz="914400" rtl="0" eaLnBrk="0" fontAlgn="base" latinLnBrk="0" hangingPunct="0">
              <a:lnSpc>
                <a:spcPct val="100000"/>
              </a:lnSpc>
              <a:spcBef>
                <a:spcPct val="50000"/>
              </a:spcBef>
              <a:spcAft>
                <a:spcPct val="0"/>
              </a:spcAft>
              <a:buClrTx/>
              <a:buSzTx/>
              <a:buFontTx/>
              <a:buNone/>
              <a:tabLst/>
            </a:pPr>
            <a:r>
              <a:rPr kumimoji="0" lang="en-US" sz="4000" b="1" i="1" u="none" strike="noStrike" cap="none" normalizeH="0" baseline="0" dirty="0" smtClean="0">
                <a:ln>
                  <a:noFill/>
                </a:ln>
                <a:solidFill>
                  <a:schemeClr val="tx1"/>
                </a:solidFill>
                <a:effectLst/>
                <a:latin typeface="Arial" charset="0"/>
              </a:rPr>
              <a:t>Social …</a:t>
            </a:r>
          </a:p>
        </p:txBody>
      </p:sp>
      <p:sp>
        <p:nvSpPr>
          <p:cNvPr id="22" name="TextBox 21"/>
          <p:cNvSpPr txBox="1"/>
          <p:nvPr/>
        </p:nvSpPr>
        <p:spPr bwMode="gray">
          <a:xfrm>
            <a:off x="588900" y="2178152"/>
            <a:ext cx="2408300" cy="3093154"/>
          </a:xfrm>
          <a:prstGeom prst="rect">
            <a:avLst/>
          </a:prstGeom>
          <a:noFill/>
        </p:spPr>
        <p:txBody>
          <a:bodyPr wrap="square" rtlCol="0">
            <a:spAutoFit/>
          </a:bodyPr>
          <a:lstStyle/>
          <a:p>
            <a:pPr algn="l">
              <a:lnSpc>
                <a:spcPct val="100000"/>
              </a:lnSpc>
              <a:spcBef>
                <a:spcPct val="50000"/>
              </a:spcBef>
              <a:spcAft>
                <a:spcPts val="600"/>
              </a:spcAft>
            </a:pPr>
            <a:r>
              <a:rPr lang="en-US" sz="2000" b="1" dirty="0" smtClean="0"/>
              <a:t>… Marketing</a:t>
            </a:r>
          </a:p>
          <a:p>
            <a:pPr algn="l">
              <a:lnSpc>
                <a:spcPct val="100000"/>
              </a:lnSpc>
              <a:spcBef>
                <a:spcPct val="50000"/>
              </a:spcBef>
              <a:spcAft>
                <a:spcPts val="600"/>
              </a:spcAft>
            </a:pPr>
            <a:r>
              <a:rPr lang="en-US" sz="2000" b="1" dirty="0" smtClean="0"/>
              <a:t>… Support Line</a:t>
            </a:r>
          </a:p>
          <a:p>
            <a:pPr algn="l">
              <a:lnSpc>
                <a:spcPct val="100000"/>
              </a:lnSpc>
              <a:spcBef>
                <a:spcPct val="50000"/>
              </a:spcBef>
              <a:spcAft>
                <a:spcPts val="600"/>
              </a:spcAft>
            </a:pPr>
            <a:r>
              <a:rPr lang="en-US" sz="2000" b="1" dirty="0" smtClean="0"/>
              <a:t>… E-commerce</a:t>
            </a:r>
          </a:p>
          <a:p>
            <a:pPr algn="l">
              <a:lnSpc>
                <a:spcPct val="100000"/>
              </a:lnSpc>
              <a:spcBef>
                <a:spcPct val="50000"/>
              </a:spcBef>
              <a:spcAft>
                <a:spcPts val="600"/>
              </a:spcAft>
            </a:pPr>
            <a:r>
              <a:rPr lang="en-US" sz="2000" b="1" dirty="0" smtClean="0"/>
              <a:t>… Promotions</a:t>
            </a:r>
          </a:p>
          <a:p>
            <a:pPr algn="l">
              <a:lnSpc>
                <a:spcPct val="100000"/>
              </a:lnSpc>
              <a:spcBef>
                <a:spcPct val="50000"/>
              </a:spcBef>
              <a:spcAft>
                <a:spcPts val="600"/>
              </a:spcAft>
            </a:pPr>
            <a:r>
              <a:rPr lang="en-US" sz="2000" b="1" dirty="0" smtClean="0"/>
              <a:t>… Crowdsourcing</a:t>
            </a:r>
          </a:p>
          <a:p>
            <a:pPr algn="l">
              <a:lnSpc>
                <a:spcPct val="100000"/>
              </a:lnSpc>
              <a:spcBef>
                <a:spcPct val="50000"/>
              </a:spcBef>
              <a:spcAft>
                <a:spcPts val="600"/>
              </a:spcAft>
            </a:pPr>
            <a:r>
              <a:rPr lang="en-US" sz="2000" b="1" dirty="0" smtClean="0"/>
              <a:t>… Analytics</a:t>
            </a:r>
          </a:p>
        </p:txBody>
      </p:sp>
      <p:cxnSp>
        <p:nvCxnSpPr>
          <p:cNvPr id="25" name="Elbow Connector 24"/>
          <p:cNvCxnSpPr/>
          <p:nvPr/>
        </p:nvCxnSpPr>
        <p:spPr bwMode="gray">
          <a:xfrm flipV="1">
            <a:off x="2318327" y="1958109"/>
            <a:ext cx="1117600" cy="452582"/>
          </a:xfrm>
          <a:prstGeom prst="bentConnector3">
            <a:avLst>
              <a:gd name="adj1" fmla="val 78685"/>
            </a:avLst>
          </a:prstGeom>
          <a:solidFill>
            <a:srgbClr val="00529B"/>
          </a:solidFill>
          <a:ln w="19050" cap="flat" cmpd="sng" algn="ctr">
            <a:solidFill>
              <a:schemeClr val="tx1"/>
            </a:solidFill>
            <a:prstDash val="solid"/>
            <a:round/>
            <a:headEnd type="oval" w="med" len="med"/>
            <a:tailEnd type="oval" w="med" len="med"/>
          </a:ln>
          <a:effectLst/>
        </p:spPr>
      </p:cxnSp>
      <p:cxnSp>
        <p:nvCxnSpPr>
          <p:cNvPr id="26" name="Elbow Connector 25"/>
          <p:cNvCxnSpPr/>
          <p:nvPr/>
        </p:nvCxnSpPr>
        <p:spPr bwMode="gray">
          <a:xfrm flipV="1">
            <a:off x="2687782" y="2724727"/>
            <a:ext cx="748145" cy="212437"/>
          </a:xfrm>
          <a:prstGeom prst="bentConnector3">
            <a:avLst>
              <a:gd name="adj1" fmla="val 69371"/>
            </a:avLst>
          </a:prstGeom>
          <a:solidFill>
            <a:srgbClr val="00529B"/>
          </a:solidFill>
          <a:ln w="19050" cap="flat" cmpd="sng" algn="ctr">
            <a:solidFill>
              <a:schemeClr val="tx1"/>
            </a:solidFill>
            <a:prstDash val="solid"/>
            <a:round/>
            <a:headEnd type="oval" w="med" len="med"/>
            <a:tailEnd type="oval" w="med" len="med"/>
          </a:ln>
          <a:effectLst/>
        </p:spPr>
      </p:cxnSp>
      <p:cxnSp>
        <p:nvCxnSpPr>
          <p:cNvPr id="27" name="Elbow Connector 26"/>
          <p:cNvCxnSpPr/>
          <p:nvPr/>
        </p:nvCxnSpPr>
        <p:spPr bwMode="gray">
          <a:xfrm>
            <a:off x="2678545" y="3472873"/>
            <a:ext cx="757382" cy="277091"/>
          </a:xfrm>
          <a:prstGeom prst="bentConnector3">
            <a:avLst>
              <a:gd name="adj1" fmla="val 69158"/>
            </a:avLst>
          </a:prstGeom>
          <a:solidFill>
            <a:srgbClr val="00529B"/>
          </a:solidFill>
          <a:ln w="19050" cap="flat" cmpd="sng" algn="ctr">
            <a:solidFill>
              <a:schemeClr val="tx1"/>
            </a:solidFill>
            <a:prstDash val="solid"/>
            <a:round/>
            <a:headEnd type="oval" w="med" len="med"/>
            <a:tailEnd type="oval" w="med" len="med"/>
          </a:ln>
          <a:effectLst/>
        </p:spPr>
      </p:cxnSp>
      <p:cxnSp>
        <p:nvCxnSpPr>
          <p:cNvPr id="28" name="Elbow Connector 27"/>
          <p:cNvCxnSpPr/>
          <p:nvPr/>
        </p:nvCxnSpPr>
        <p:spPr bwMode="gray">
          <a:xfrm>
            <a:off x="2540000" y="3999345"/>
            <a:ext cx="895927" cy="230910"/>
          </a:xfrm>
          <a:prstGeom prst="bentConnector3">
            <a:avLst>
              <a:gd name="adj1" fmla="val 74434"/>
            </a:avLst>
          </a:prstGeom>
          <a:solidFill>
            <a:srgbClr val="00529B"/>
          </a:solidFill>
          <a:ln w="19050" cap="flat" cmpd="sng" algn="ctr">
            <a:solidFill>
              <a:schemeClr val="tx1"/>
            </a:solidFill>
            <a:prstDash val="solid"/>
            <a:round/>
            <a:headEnd type="oval" w="med" len="med"/>
            <a:tailEnd type="oval" w="med" len="med"/>
          </a:ln>
          <a:effectLst/>
        </p:spPr>
      </p:cxnSp>
      <p:cxnSp>
        <p:nvCxnSpPr>
          <p:cNvPr id="29" name="Elbow Connector 28"/>
          <p:cNvCxnSpPr/>
          <p:nvPr/>
        </p:nvCxnSpPr>
        <p:spPr bwMode="gray">
          <a:xfrm>
            <a:off x="2980944" y="4535424"/>
            <a:ext cx="454983" cy="452212"/>
          </a:xfrm>
          <a:prstGeom prst="bentConnector3">
            <a:avLst>
              <a:gd name="adj1" fmla="val 50000"/>
            </a:avLst>
          </a:prstGeom>
          <a:solidFill>
            <a:srgbClr val="00529B"/>
          </a:solidFill>
          <a:ln w="19050" cap="flat" cmpd="sng" algn="ctr">
            <a:solidFill>
              <a:schemeClr val="tx1"/>
            </a:solidFill>
            <a:prstDash val="solid"/>
            <a:round/>
            <a:headEnd type="oval" w="med" len="med"/>
            <a:tailEnd type="oval" w="med" len="med"/>
          </a:ln>
          <a:effectLst/>
        </p:spPr>
      </p:cxnSp>
      <p:cxnSp>
        <p:nvCxnSpPr>
          <p:cNvPr id="30" name="Elbow Connector 29"/>
          <p:cNvCxnSpPr/>
          <p:nvPr/>
        </p:nvCxnSpPr>
        <p:spPr bwMode="gray">
          <a:xfrm>
            <a:off x="2318327" y="5010912"/>
            <a:ext cx="1117600" cy="475488"/>
          </a:xfrm>
          <a:prstGeom prst="bentConnector3">
            <a:avLst>
              <a:gd name="adj1" fmla="val 50000"/>
            </a:avLst>
          </a:prstGeom>
          <a:solidFill>
            <a:srgbClr val="00529B"/>
          </a:solidFill>
          <a:ln w="19050" cap="flat" cmpd="sng" algn="ctr">
            <a:solidFill>
              <a:schemeClr val="tx1"/>
            </a:solidFill>
            <a:prstDash val="solid"/>
            <a:round/>
            <a:headEnd type="oval" w="med" len="med"/>
            <a:tailEnd type="oval" w="med" len="med"/>
          </a:ln>
          <a:effectLst/>
        </p:spPr>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0033CC"/>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1934</TotalTime>
  <Pages>22</Pages>
  <Words>174</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Driver #1: The "Facebook" Effect  Capture New Business</vt:lpstr>
    </vt:vector>
  </TitlesOfParts>
  <Company>Gartner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Presentation Title</dc:subject>
  <dc:creator>Maniglia,Richard</dc:creator>
  <dc:description>MM/DD/YY_initials*comments</dc:description>
  <cp:lastModifiedBy>admin</cp:lastModifiedBy>
  <cp:revision>56</cp:revision>
  <cp:lastPrinted>2001-12-21T16:48:17Z</cp:lastPrinted>
  <dcterms:created xsi:type="dcterms:W3CDTF">2010-03-22T14:15:31Z</dcterms:created>
  <dcterms:modified xsi:type="dcterms:W3CDTF">2012-06-08T03:20:03Z</dcterms:modified>
</cp:coreProperties>
</file>