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90" r:id="rId1"/>
  </p:sldMasterIdLst>
  <p:notesMasterIdLst>
    <p:notesMasterId r:id="rId3"/>
  </p:notesMasterIdLst>
  <p:handoutMasterIdLst>
    <p:handoutMasterId r:id="rId4"/>
  </p:handoutMasterIdLst>
  <p:sldIdLst>
    <p:sldId id="498" r:id="rId2"/>
  </p:sldIdLst>
  <p:sldSz cx="9144000" cy="6858000" type="screen4x3"/>
  <p:notesSz cx="7102475" cy="9388475"/>
  <p:custDataLst>
    <p:tags r:id="rId5"/>
  </p:custDataLst>
  <p:defaultTextStyle>
    <a:defPPr>
      <a:defRPr lang="en-US"/>
    </a:defPPr>
    <a:lvl1pPr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1pPr>
    <a:lvl2pPr marL="4572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2pPr>
    <a:lvl3pPr marL="9144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3pPr>
    <a:lvl4pPr marL="13716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4pPr>
    <a:lvl5pPr marL="18288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Austin" initials="T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B"/>
    <a:srgbClr val="969696"/>
    <a:srgbClr val="993366"/>
    <a:srgbClr val="B000B0"/>
    <a:srgbClr val="FFFFFF"/>
    <a:srgbClr val="85B0C6"/>
    <a:srgbClr val="5B97B1"/>
    <a:srgbClr val="CDCDCD"/>
    <a:srgbClr val="6E96D5"/>
    <a:srgbClr val="CA5E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29" autoAdjust="0"/>
    <p:restoredTop sz="99876" autoAdjust="0"/>
  </p:normalViewPr>
  <p:slideViewPr>
    <p:cSldViewPr snapToGrid="0">
      <p:cViewPr varScale="1">
        <p:scale>
          <a:sx n="71" d="100"/>
          <a:sy n="71" d="100"/>
        </p:scale>
        <p:origin x="-222" y="-90"/>
      </p:cViewPr>
      <p:guideLst>
        <p:guide orient="horz" pos="1647"/>
        <p:guide orient="horz" pos="4178"/>
        <p:guide orient="horz" pos="596"/>
        <p:guide orient="horz" pos="1087"/>
        <p:guide pos="319"/>
        <p:guide pos="54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6" d="100"/>
          <a:sy n="76" d="100"/>
        </p:scale>
        <p:origin x="-2058" y="-96"/>
      </p:cViewPr>
      <p:guideLst>
        <p:guide orient="horz" pos="2957"/>
        <p:guide orient="horz" pos="5757"/>
        <p:guide pos="2237"/>
        <p:guide pos="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468313"/>
          </a:xfrm>
          <a:prstGeom prst="rect">
            <a:avLst/>
          </a:prstGeom>
          <a:noFill/>
          <a:ln w="9525">
            <a:noFill/>
            <a:miter lim="800000"/>
            <a:headEnd/>
            <a:tailEnd/>
          </a:ln>
          <a:effectLst/>
        </p:spPr>
        <p:txBody>
          <a:bodyPr vert="horz" wrap="square" lIns="19324" tIns="0" rIns="19324" bIns="0" numCol="1" anchor="t" anchorCtr="0" compatLnSpc="1">
            <a:prstTxWarp prst="textNoShape">
              <a:avLst/>
            </a:prstTxWarp>
          </a:bodyPr>
          <a:lstStyle>
            <a:lvl1pPr algn="l" defTabSz="962025">
              <a:lnSpc>
                <a:spcPct val="100000"/>
              </a:lnSpc>
              <a:spcBef>
                <a:spcPct val="0"/>
              </a:spcBef>
              <a:spcAft>
                <a:spcPct val="0"/>
              </a:spcAft>
              <a:defRPr sz="1000" i="1">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4025900" y="0"/>
            <a:ext cx="3076575" cy="468313"/>
          </a:xfrm>
          <a:prstGeom prst="rect">
            <a:avLst/>
          </a:prstGeom>
          <a:noFill/>
          <a:ln w="9525">
            <a:noFill/>
            <a:miter lim="800000"/>
            <a:headEnd/>
            <a:tailEnd/>
          </a:ln>
          <a:effectLst/>
        </p:spPr>
        <p:txBody>
          <a:bodyPr vert="horz" wrap="square" lIns="19324" tIns="0" rIns="19324" bIns="0" numCol="1" anchor="t" anchorCtr="0" compatLnSpc="1">
            <a:prstTxWarp prst="textNoShape">
              <a:avLst/>
            </a:prstTxWarp>
          </a:bodyPr>
          <a:lstStyle>
            <a:lvl1pPr algn="r" defTabSz="962025">
              <a:lnSpc>
                <a:spcPct val="100000"/>
              </a:lnSpc>
              <a:spcBef>
                <a:spcPct val="0"/>
              </a:spcBef>
              <a:spcAft>
                <a:spcPct val="0"/>
              </a:spcAft>
              <a:defRPr sz="1000" i="1">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920163"/>
            <a:ext cx="3076575" cy="468312"/>
          </a:xfrm>
          <a:prstGeom prst="rect">
            <a:avLst/>
          </a:prstGeom>
          <a:noFill/>
          <a:ln w="9525">
            <a:noFill/>
            <a:miter lim="800000"/>
            <a:headEnd/>
            <a:tailEnd/>
          </a:ln>
          <a:effectLst/>
        </p:spPr>
        <p:txBody>
          <a:bodyPr vert="horz" wrap="square" lIns="19324" tIns="0" rIns="19324" bIns="0" numCol="1" anchor="b" anchorCtr="0" compatLnSpc="1">
            <a:prstTxWarp prst="textNoShape">
              <a:avLst/>
            </a:prstTxWarp>
          </a:bodyPr>
          <a:lstStyle>
            <a:lvl1pPr algn="l" defTabSz="962025">
              <a:lnSpc>
                <a:spcPct val="100000"/>
              </a:lnSpc>
              <a:spcBef>
                <a:spcPct val="0"/>
              </a:spcBef>
              <a:spcAft>
                <a:spcPct val="0"/>
              </a:spcAft>
              <a:defRPr sz="1000" i="1">
                <a:ea typeface="+mn-ea"/>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4025900" y="8920163"/>
            <a:ext cx="3076575" cy="468312"/>
          </a:xfrm>
          <a:prstGeom prst="rect">
            <a:avLst/>
          </a:prstGeom>
          <a:noFill/>
          <a:ln w="9525">
            <a:noFill/>
            <a:miter lim="800000"/>
            <a:headEnd/>
            <a:tailEnd/>
          </a:ln>
          <a:effectLst/>
        </p:spPr>
        <p:txBody>
          <a:bodyPr vert="horz" wrap="square" lIns="19324" tIns="0" rIns="19324" bIns="0" numCol="1" anchor="b" anchorCtr="0" compatLnSpc="1">
            <a:prstTxWarp prst="textNoShape">
              <a:avLst/>
            </a:prstTxWarp>
          </a:bodyPr>
          <a:lstStyle>
            <a:lvl1pPr algn="r" defTabSz="962025">
              <a:lnSpc>
                <a:spcPct val="100000"/>
              </a:lnSpc>
              <a:spcBef>
                <a:spcPct val="0"/>
              </a:spcBef>
              <a:spcAft>
                <a:spcPct val="0"/>
              </a:spcAft>
              <a:defRPr sz="1000" i="1">
                <a:ea typeface="+mn-ea"/>
                <a:cs typeface="+mn-cs"/>
              </a:defRPr>
            </a:lvl1pPr>
          </a:lstStyle>
          <a:p>
            <a:pPr>
              <a:defRPr/>
            </a:pPr>
            <a:fld id="{5F8EE95B-547E-472A-8178-E65FCEC5AD0F}" type="slidenum">
              <a:rPr lang="en-US"/>
              <a:pPr>
                <a:defRPr/>
              </a:pPr>
              <a:t>‹#›</a:t>
            </a:fld>
            <a:endParaRPr lang="en-US" dirty="0"/>
          </a:p>
        </p:txBody>
      </p:sp>
    </p:spTree>
    <p:extLst>
      <p:ext uri="{BB962C8B-B14F-4D97-AF65-F5344CB8AC3E}">
        <p14:creationId xmlns:p14="http://schemas.microsoft.com/office/powerpoint/2010/main" val="728644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7" name="Line 79"/>
          <p:cNvSpPr>
            <a:spLocks noChangeShapeType="1"/>
          </p:cNvSpPr>
          <p:nvPr/>
        </p:nvSpPr>
        <p:spPr bwMode="gray">
          <a:xfrm>
            <a:off x="212884" y="512763"/>
            <a:ext cx="667512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ea typeface="+mn-ea"/>
              <a:cs typeface="+mn-cs"/>
            </a:endParaRPr>
          </a:p>
        </p:txBody>
      </p:sp>
      <p:sp>
        <p:nvSpPr>
          <p:cNvPr id="2128" name="Rectangle 80"/>
          <p:cNvSpPr>
            <a:spLocks noGrp="1" noChangeArrowheads="1"/>
          </p:cNvSpPr>
          <p:nvPr>
            <p:ph type="body" sz="quarter" idx="3"/>
          </p:nvPr>
        </p:nvSpPr>
        <p:spPr bwMode="gray">
          <a:xfrm>
            <a:off x="150813" y="5724525"/>
            <a:ext cx="6799262" cy="3022600"/>
          </a:xfrm>
          <a:prstGeom prst="rect">
            <a:avLst/>
          </a:prstGeom>
          <a:noFill/>
          <a:ln w="9525">
            <a:noFill/>
            <a:miter lim="800000"/>
            <a:headEnd/>
            <a:tailEnd/>
          </a:ln>
          <a:effectLst/>
        </p:spPr>
        <p:txBody>
          <a:bodyPr vert="horz" wrap="square" lIns="93587" tIns="47586" rIns="93587" bIns="47586" numCol="1" anchor="t" anchorCtr="0" compatLnSpc="1">
            <a:prstTxWarp prst="textNoShape">
              <a:avLst/>
            </a:prstTxWarp>
          </a:bodyPr>
          <a:lstStyle/>
          <a:p>
            <a:pPr lvl="0"/>
            <a:r>
              <a:rPr lang="en-US" noProof="0" smtClean="0"/>
              <a:t>Click to edit Master text styles</a:t>
            </a:r>
          </a:p>
        </p:txBody>
      </p:sp>
      <p:sp>
        <p:nvSpPr>
          <p:cNvPr id="2134" name="Text Box 86"/>
          <p:cNvSpPr txBox="1">
            <a:spLocks noChangeArrowheads="1"/>
          </p:cNvSpPr>
          <p:nvPr/>
        </p:nvSpPr>
        <p:spPr bwMode="gray">
          <a:xfrm>
            <a:off x="154782" y="-2"/>
            <a:ext cx="6791325" cy="498765"/>
          </a:xfrm>
          <a:prstGeom prst="rect">
            <a:avLst/>
          </a:prstGeom>
          <a:noFill/>
          <a:ln w="12700">
            <a:noFill/>
            <a:miter lim="800000"/>
            <a:headEnd type="none" w="sm" len="sm"/>
            <a:tailEnd type="none" w="sm" len="sm"/>
          </a:ln>
          <a:effectLst/>
        </p:spPr>
        <p:txBody>
          <a:bodyPr wrap="square" lIns="91366" tIns="45683" rIns="91366" bIns="45683" anchor="b" anchorCtr="0">
            <a:noAutofit/>
          </a:bodyPr>
          <a:lstStyle/>
          <a:p>
            <a:pPr algn="l" defTabSz="912813">
              <a:lnSpc>
                <a:spcPct val="100000"/>
              </a:lnSpc>
              <a:spcBef>
                <a:spcPct val="0"/>
              </a:spcBef>
              <a:spcAft>
                <a:spcPct val="0"/>
              </a:spcAft>
              <a:defRPr/>
            </a:pPr>
            <a:r>
              <a:rPr lang="en-US" sz="1200" b="1" dirty="0">
                <a:ea typeface="+mn-ea"/>
                <a:cs typeface="+mn-cs"/>
              </a:rPr>
              <a:t>Presentation Title</a:t>
            </a:r>
          </a:p>
        </p:txBody>
      </p:sp>
      <p:sp>
        <p:nvSpPr>
          <p:cNvPr id="14341" name="Rectangle 90"/>
          <p:cNvSpPr>
            <a:spLocks noGrp="1" noRot="1" noChangeAspect="1" noChangeArrowheads="1" noTextEdit="1"/>
          </p:cNvSpPr>
          <p:nvPr>
            <p:ph type="sldImg" idx="2"/>
          </p:nvPr>
        </p:nvSpPr>
        <p:spPr bwMode="gray">
          <a:xfrm>
            <a:off x="1116807" y="1725613"/>
            <a:ext cx="4867275" cy="3651250"/>
          </a:xfrm>
          <a:prstGeom prst="rect">
            <a:avLst/>
          </a:prstGeom>
          <a:noFill/>
          <a:ln w="9525">
            <a:solidFill>
              <a:schemeClr val="tx1"/>
            </a:solidFill>
            <a:miter lim="800000"/>
            <a:headEnd/>
            <a:tailEnd/>
          </a:ln>
        </p:spPr>
      </p:sp>
      <p:sp>
        <p:nvSpPr>
          <p:cNvPr id="2135" name="Rectangle 87"/>
          <p:cNvSpPr>
            <a:spLocks noChangeArrowheads="1"/>
          </p:cNvSpPr>
          <p:nvPr/>
        </p:nvSpPr>
        <p:spPr bwMode="gray">
          <a:xfrm>
            <a:off x="6226175" y="9134475"/>
            <a:ext cx="492125" cy="165100"/>
          </a:xfrm>
          <a:prstGeom prst="rect">
            <a:avLst/>
          </a:prstGeom>
          <a:noFill/>
          <a:ln w="9525">
            <a:noFill/>
            <a:miter lim="800000"/>
            <a:headEnd/>
            <a:tailEnd/>
          </a:ln>
          <a:effectLst/>
        </p:spPr>
        <p:txBody>
          <a:bodyPr wrap="none" lIns="0" tIns="0" rIns="0" bIns="0">
            <a:spAutoFit/>
          </a:bodyPr>
          <a:lstStyle/>
          <a:p>
            <a:pPr defTabSz="944563">
              <a:lnSpc>
                <a:spcPct val="108000"/>
              </a:lnSpc>
              <a:spcBef>
                <a:spcPct val="0"/>
              </a:spcBef>
              <a:spcAft>
                <a:spcPct val="0"/>
              </a:spcAft>
              <a:defRPr/>
            </a:pPr>
            <a:r>
              <a:rPr lang="en-US" sz="1000" b="1" dirty="0">
                <a:ea typeface="+mn-ea"/>
                <a:cs typeface="+mn-cs"/>
              </a:rPr>
              <a:t>Page </a:t>
            </a:r>
            <a:fld id="{AD3CB4DA-0FAA-4B3E-BE81-41344522CDD3}" type="slidenum">
              <a:rPr lang="en-US" sz="1000" b="1">
                <a:ea typeface="+mn-ea"/>
                <a:cs typeface="+mn-cs"/>
              </a:rPr>
              <a:pPr defTabSz="944563">
                <a:lnSpc>
                  <a:spcPct val="108000"/>
                </a:lnSpc>
                <a:spcBef>
                  <a:spcPct val="0"/>
                </a:spcBef>
                <a:spcAft>
                  <a:spcPct val="0"/>
                </a:spcAft>
                <a:defRPr/>
              </a:pPr>
              <a:t>‹#›</a:t>
            </a:fld>
            <a:endParaRPr lang="en-US" sz="1000" b="1" dirty="0">
              <a:ea typeface="+mn-ea"/>
              <a:cs typeface="+mn-cs"/>
            </a:endParaRPr>
          </a:p>
        </p:txBody>
      </p:sp>
      <p:sp>
        <p:nvSpPr>
          <p:cNvPr id="2136" name="Rectangle 88"/>
          <p:cNvSpPr>
            <a:spLocks noChangeArrowheads="1"/>
          </p:cNvSpPr>
          <p:nvPr/>
        </p:nvSpPr>
        <p:spPr bwMode="gray">
          <a:xfrm>
            <a:off x="3959225" y="8828088"/>
            <a:ext cx="2933700" cy="304800"/>
          </a:xfrm>
          <a:prstGeom prst="rect">
            <a:avLst/>
          </a:prstGeom>
          <a:noFill/>
          <a:ln w="9525">
            <a:noFill/>
            <a:miter lim="800000"/>
            <a:headEnd/>
            <a:tailEnd/>
          </a:ln>
        </p:spPr>
        <p:txBody>
          <a:bodyPr lIns="0" tIns="0" rIns="0" bIns="0">
            <a:spAutoFit/>
          </a:bodyPr>
          <a:lstStyle/>
          <a:p>
            <a:pPr algn="l" defTabSz="912813">
              <a:lnSpc>
                <a:spcPct val="100000"/>
              </a:lnSpc>
              <a:spcBef>
                <a:spcPct val="0"/>
              </a:spcBef>
              <a:spcAft>
                <a:spcPct val="0"/>
              </a:spcAft>
              <a:defRPr/>
            </a:pPr>
            <a:r>
              <a:rPr lang="en-US" sz="1000" dirty="0">
                <a:solidFill>
                  <a:srgbClr val="000000"/>
                </a:solidFill>
                <a:ea typeface="+mn-ea"/>
                <a:cs typeface="+mn-cs"/>
              </a:rPr>
              <a:t>Presenter Name, Presenter Name and </a:t>
            </a:r>
          </a:p>
          <a:p>
            <a:pPr algn="l" defTabSz="912813">
              <a:lnSpc>
                <a:spcPct val="100000"/>
              </a:lnSpc>
              <a:spcBef>
                <a:spcPct val="0"/>
              </a:spcBef>
              <a:spcAft>
                <a:spcPct val="0"/>
              </a:spcAft>
              <a:defRPr/>
            </a:pPr>
            <a:r>
              <a:rPr lang="en-US" sz="1000" dirty="0">
                <a:solidFill>
                  <a:srgbClr val="000000"/>
                </a:solidFill>
                <a:ea typeface="+mn-ea"/>
                <a:cs typeface="+mn-cs"/>
              </a:rPr>
              <a:t>Presenter Name</a:t>
            </a:r>
            <a:endParaRPr lang="en-US" sz="1000" b="1" dirty="0">
              <a:ea typeface="+mn-ea"/>
              <a:cs typeface="+mn-cs"/>
            </a:endParaRPr>
          </a:p>
        </p:txBody>
      </p:sp>
      <p:sp>
        <p:nvSpPr>
          <p:cNvPr id="2137" name="Rectangle 89"/>
          <p:cNvSpPr>
            <a:spLocks noChangeArrowheads="1"/>
          </p:cNvSpPr>
          <p:nvPr/>
        </p:nvSpPr>
        <p:spPr bwMode="gray">
          <a:xfrm>
            <a:off x="3959225" y="9147175"/>
            <a:ext cx="2005013" cy="152400"/>
          </a:xfrm>
          <a:prstGeom prst="rect">
            <a:avLst/>
          </a:prstGeom>
          <a:noFill/>
          <a:ln w="9525">
            <a:noFill/>
            <a:miter lim="800000"/>
            <a:headEnd/>
            <a:tailEnd/>
          </a:ln>
        </p:spPr>
        <p:txBody>
          <a:bodyPr lIns="0" tIns="0" rIns="0" bIns="0">
            <a:spAutoFit/>
          </a:bodyPr>
          <a:lstStyle/>
          <a:p>
            <a:pPr algn="l" defTabSz="912813">
              <a:lnSpc>
                <a:spcPct val="100000"/>
              </a:lnSpc>
              <a:spcBef>
                <a:spcPct val="0"/>
              </a:spcBef>
              <a:spcAft>
                <a:spcPct val="0"/>
              </a:spcAft>
              <a:defRPr/>
            </a:pPr>
            <a:r>
              <a:rPr lang="en-US" sz="1000" dirty="0" smtClean="0">
                <a:solidFill>
                  <a:srgbClr val="000000"/>
                </a:solidFill>
                <a:ea typeface="+mn-ea"/>
                <a:cs typeface="+mn-cs"/>
              </a:rPr>
              <a:t>conf_sessionID, date</a:t>
            </a:r>
            <a:endParaRPr lang="en-US" sz="1000" b="1" dirty="0">
              <a:ea typeface="+mn-ea"/>
              <a:cs typeface="+mn-cs"/>
            </a:endParaRPr>
          </a:p>
        </p:txBody>
      </p:sp>
      <p:sp>
        <p:nvSpPr>
          <p:cNvPr id="2141" name="Rectangle 93"/>
          <p:cNvSpPr>
            <a:spLocks noChangeArrowheads="1"/>
          </p:cNvSpPr>
          <p:nvPr/>
        </p:nvSpPr>
        <p:spPr bwMode="gray">
          <a:xfrm>
            <a:off x="168275" y="8828088"/>
            <a:ext cx="3667125" cy="438582"/>
          </a:xfrm>
          <a:prstGeom prst="rect">
            <a:avLst/>
          </a:prstGeom>
          <a:noFill/>
          <a:ln w="12700">
            <a:noFill/>
            <a:miter lim="800000"/>
            <a:headEnd type="none" w="sm" len="sm"/>
            <a:tailEnd type="none" w="sm" len="sm"/>
          </a:ln>
          <a:effectLst/>
        </p:spPr>
        <p:txBody>
          <a:bodyPr>
            <a:spAutoFit/>
          </a:bodyPr>
          <a:lstStyle/>
          <a:p>
            <a:pPr algn="l">
              <a:spcBef>
                <a:spcPct val="0"/>
              </a:spcBef>
              <a:spcAft>
                <a:spcPct val="0"/>
              </a:spcAft>
              <a:defRPr/>
            </a:pPr>
            <a:r>
              <a:rPr lang="en-US" sz="500" dirty="0" smtClean="0">
                <a:solidFill>
                  <a:srgbClr val="000000"/>
                </a:solidFill>
                <a:ea typeface="Times New Roman" pitchFamily="18" charset="0"/>
                <a:cs typeface="Arial" charset="0"/>
              </a:rPr>
              <a:t>This presentation, including any supporting materials, is owned by Gartner, Inc. and/or its affiliates and is for the sole use of the intended Gartner audience or other authorized recipients. This presentation may contain information that is confidential, proprietary or otherwise legally protected, and it may not be further copied, distributed or publicly displayed without the express written permission of Gartner, Inc. or its affiliates.</a:t>
            </a:r>
            <a:br>
              <a:rPr lang="en-US" sz="500" dirty="0" smtClean="0">
                <a:solidFill>
                  <a:srgbClr val="000000"/>
                </a:solidFill>
                <a:ea typeface="Times New Roman" pitchFamily="18" charset="0"/>
                <a:cs typeface="Arial" charset="0"/>
              </a:rPr>
            </a:br>
            <a:r>
              <a:rPr lang="en-US" sz="500" dirty="0" smtClean="0">
                <a:solidFill>
                  <a:srgbClr val="000000"/>
                </a:solidFill>
                <a:ea typeface="Times New Roman" pitchFamily="18" charset="0"/>
                <a:cs typeface="Arial" charset="0"/>
              </a:rPr>
              <a:t>© 2010 Gartner, Inc. and/or its affiliates. All rights reserved.</a:t>
            </a:r>
          </a:p>
        </p:txBody>
      </p:sp>
      <p:sp>
        <p:nvSpPr>
          <p:cNvPr id="2143" name="Freeform 95"/>
          <p:cNvSpPr>
            <a:spLocks/>
          </p:cNvSpPr>
          <p:nvPr/>
        </p:nvSpPr>
        <p:spPr bwMode="auto">
          <a:xfrm>
            <a:off x="211932" y="8801100"/>
            <a:ext cx="6677025" cy="0"/>
          </a:xfrm>
          <a:custGeom>
            <a:avLst/>
            <a:gdLst>
              <a:gd name="connsiteX0" fmla="*/ 0 w 10000"/>
              <a:gd name="connsiteY0" fmla="*/ 0 h 0"/>
              <a:gd name="connsiteX1" fmla="*/ 10000 w 10000"/>
              <a:gd name="connsiteY1" fmla="*/ 0 h 0"/>
            </a:gdLst>
            <a:ahLst/>
            <a:cxnLst>
              <a:cxn ang="0">
                <a:pos x="connsiteX0" y="connsiteY0"/>
              </a:cxn>
              <a:cxn ang="0">
                <a:pos x="connsiteX1" y="connsiteY1"/>
              </a:cxn>
            </a:cxnLst>
            <a:rect l="l" t="t" r="r" b="b"/>
            <a:pathLst>
              <a:path w="10000">
                <a:moveTo>
                  <a:pt x="0" y="0"/>
                </a:moveTo>
                <a:lnTo>
                  <a:pt x="10000" y="0"/>
                </a:lnTo>
              </a:path>
            </a:pathLst>
          </a:custGeom>
          <a:noFill/>
          <a:ln w="12700" cap="flat" cmpd="sng">
            <a:solidFill>
              <a:schemeClr val="tx1"/>
            </a:solidFill>
            <a:prstDash val="solid"/>
            <a:round/>
            <a:headEnd/>
            <a:tailEnd/>
          </a:ln>
          <a:effectLst/>
        </p:spPr>
        <p:txBody>
          <a:bodyPr anchor="ctr">
            <a:spAutoFit/>
          </a:bodyPr>
          <a:lstStyle/>
          <a:p>
            <a:pPr>
              <a:defRPr/>
            </a:pPr>
            <a:endParaRPr lang="en-US" dirty="0">
              <a:ea typeface="+mn-ea"/>
              <a:cs typeface="+mn-cs"/>
            </a:endParaRPr>
          </a:p>
        </p:txBody>
      </p:sp>
      <p:sp>
        <p:nvSpPr>
          <p:cNvPr id="2147" name="Line 99"/>
          <p:cNvSpPr>
            <a:spLocks noChangeShapeType="1"/>
          </p:cNvSpPr>
          <p:nvPr/>
        </p:nvSpPr>
        <p:spPr bwMode="gray">
          <a:xfrm>
            <a:off x="212884" y="5702300"/>
            <a:ext cx="667512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ea typeface="+mn-ea"/>
              <a:cs typeface="+mn-cs"/>
            </a:endParaRPr>
          </a:p>
        </p:txBody>
      </p:sp>
    </p:spTree>
    <p:extLst>
      <p:ext uri="{BB962C8B-B14F-4D97-AF65-F5344CB8AC3E}">
        <p14:creationId xmlns:p14="http://schemas.microsoft.com/office/powerpoint/2010/main" val="1381724307"/>
      </p:ext>
    </p:extLst>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pitchFamily="18" charset="0"/>
        <a:ea typeface="+mn-ea"/>
        <a:cs typeface="+mn-cs"/>
      </a:defRPr>
    </a:lvl1pPr>
    <a:lvl2pPr marL="742950" indent="-285750" algn="l" defTabSz="949325"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1725613"/>
            <a:ext cx="4867275" cy="3651250"/>
          </a:xfrm>
        </p:spPr>
      </p:sp>
      <p:sp>
        <p:nvSpPr>
          <p:cNvPr id="3" name="Notes Placeholder 2"/>
          <p:cNvSpPr>
            <a:spLocks noGrp="1"/>
          </p:cNvSpPr>
          <p:nvPr>
            <p:ph type="body" idx="1"/>
          </p:nvPr>
        </p:nvSpPr>
        <p:spPr/>
        <p:txBody>
          <a:bodyPr>
            <a:normAutofit/>
          </a:bodyPr>
          <a:lstStyle/>
          <a:p>
            <a:r>
              <a:rPr lang="en-US" dirty="0" smtClean="0"/>
              <a:t>Social media is experiencing explosive growth. In a recent survey by Harvard Business Review Analytic Services titled "The New Conversation: Taking Social Media from Talk to Action," 79% of the 2,100 organizations surveyed said they are currently using social media channels (58%) or preparing to launch social media initiatives (21%).</a:t>
            </a:r>
            <a:r>
              <a:rPr lang="en-US" u="sng" dirty="0" smtClean="0"/>
              <a:t> Despite </a:t>
            </a:r>
            <a:r>
              <a:rPr lang="en-US" dirty="0" smtClean="0"/>
              <a:t>this high level of interest, most organizations appear poorly prepared for the change </a:t>
            </a:r>
            <a:r>
              <a:rPr lang="en-US" u="sng" dirty="0" smtClean="0"/>
              <a:t>that </a:t>
            </a:r>
            <a:r>
              <a:rPr lang="en-US" dirty="0" smtClean="0"/>
              <a:t>social media will bring about in their organizations. Many efforts are still in the experimentation stage. In the survey, just 12% of organizations described themselves as effective users of social media.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F9AC4A-2221-4D64-BC25-0CF5BC719440}" type="datetimeFigureOut">
              <a:rPr lang="en-US" smtClean="0"/>
              <a:t>6/7/2012</a:t>
            </a:fld>
            <a:endParaRPr lang="en-US"/>
          </a:p>
        </p:txBody>
      </p:sp>
      <p:sp>
        <p:nvSpPr>
          <p:cNvPr id="4" name="Footer Placeholder 3"/>
          <p:cNvSpPr>
            <a:spLocks noGrp="1"/>
          </p:cNvSpPr>
          <p:nvPr>
            <p:ph type="ftr" sz="quarter" idx="11"/>
          </p:nvPr>
        </p:nvSpPr>
        <p:spPr/>
        <p:txBody>
          <a:bodyPr/>
          <a:lstStyle/>
          <a:p>
            <a:pPr>
              <a:defRPr/>
            </a:pPr>
            <a:r>
              <a:rPr lang="en-US" smtClean="0"/>
              <a:t> </a:t>
            </a:r>
            <a:fld id="{1AC61E8B-D7D6-4EC1-BA02-1B652BB20EBC}" type="slidenum">
              <a:rPr lang="en-US" smtClean="0"/>
              <a:pPr>
                <a:defRPr/>
              </a:pPr>
              <a:t>‹#›</a:t>
            </a:fld>
            <a:endParaRPr lang="en-US" dirty="0"/>
          </a:p>
        </p:txBody>
      </p:sp>
      <p:sp>
        <p:nvSpPr>
          <p:cNvPr id="5" name="Slide Number Placeholder 4"/>
          <p:cNvSpPr>
            <a:spLocks noGrp="1"/>
          </p:cNvSpPr>
          <p:nvPr>
            <p:ph type="sldNum" sz="quarter" idx="12"/>
          </p:nvPr>
        </p:nvSpPr>
        <p:spPr/>
        <p:txBody>
          <a:bodyPr/>
          <a:lstStyle/>
          <a:p>
            <a:fld id="{81033D5A-5FE2-4EF0-AFF5-AD772999178E}" type="slidenum">
              <a:rPr lang="en-US" smtClean="0"/>
              <a:t>‹#›</a:t>
            </a:fld>
            <a:endParaRPr lang="en-US"/>
          </a:p>
        </p:txBody>
      </p:sp>
      <p:cxnSp>
        <p:nvCxnSpPr>
          <p:cNvPr id="6" name="Straight Connector 4"/>
          <p:cNvCxnSpPr>
            <a:cxnSpLocks noChangeShapeType="1"/>
          </p:cNvCxnSpPr>
          <p:nvPr userDrawn="1"/>
        </p:nvCxnSpPr>
        <p:spPr bwMode="auto">
          <a:xfrm>
            <a:off x="357188" y="1073150"/>
            <a:ext cx="8786812" cy="0"/>
          </a:xfrm>
          <a:prstGeom prst="line">
            <a:avLst/>
          </a:prstGeom>
          <a:noFill/>
          <a:ln w="12700" algn="ctr">
            <a:solidFill>
              <a:srgbClr val="6E96D5"/>
            </a:solidFill>
            <a:round/>
            <a:headEnd/>
            <a:tailEnd/>
          </a:ln>
        </p:spPr>
      </p:cxnSp>
    </p:spTree>
    <p:extLst>
      <p:ext uri="{BB962C8B-B14F-4D97-AF65-F5344CB8AC3E}">
        <p14:creationId xmlns:p14="http://schemas.microsoft.com/office/powerpoint/2010/main" val="4109090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9AC4A-2221-4D64-BC25-0CF5BC719440}" type="datetimeFigureOut">
              <a:rPr lang="en-US" smtClean="0"/>
              <a:t>6/7/2012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 </a:t>
            </a:r>
            <a:fld id="{E1E29525-C903-49F9-BB30-68358B75B689}" type="slidenum">
              <a:rPr lang="en-US" smtClean="0"/>
              <a:pPr>
                <a:defRPr/>
              </a:pPr>
              <a:t>‹#›</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33D5A-5FE2-4EF0-AFF5-AD772999178E}" type="slidenum">
              <a:rPr lang="en-US" smtClean="0"/>
              <a:t>‹#›</a:t>
            </a:fld>
            <a:endParaRPr lang="en-US"/>
          </a:p>
        </p:txBody>
      </p:sp>
    </p:spTree>
    <p:extLst>
      <p:ext uri="{BB962C8B-B14F-4D97-AF65-F5344CB8AC3E}">
        <p14:creationId xmlns:p14="http://schemas.microsoft.com/office/powerpoint/2010/main" val="1152396646"/>
      </p:ext>
    </p:extLst>
  </p:cSld>
  <p:clrMap bg1="lt1" tx1="dk1" bg2="lt2" tx2="dk2" accent1="accent1" accent2="accent2" accent3="accent3" accent4="accent4" accent5="accent5" accent6="accent6" hlink="hlink" folHlink="folHlink"/>
  <p:sldLayoutIdLst>
    <p:sldLayoutId id="2147483696"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101"/>
          <p:cNvSpPr txBox="1">
            <a:spLocks noChangeArrowheads="1"/>
          </p:cNvSpPr>
          <p:nvPr/>
        </p:nvSpPr>
        <p:spPr bwMode="gray">
          <a:xfrm>
            <a:off x="3570969" y="4825455"/>
            <a:ext cx="1944303" cy="683264"/>
          </a:xfrm>
          <a:prstGeom prst="rect">
            <a:avLst/>
          </a:prstGeom>
          <a:noFill/>
          <a:ln w="19050" algn="ctr">
            <a:noFill/>
            <a:miter lim="800000"/>
            <a:headEnd type="none" w="lg" len="lg"/>
            <a:tailEnd type="none" w="lg" len="lg"/>
          </a:ln>
          <a:effectLst/>
        </p:spPr>
        <p:txBody>
          <a:bodyPr wrap="square" tIns="91440" bIns="91440">
            <a:spAutoFit/>
          </a:bodyPr>
          <a:lstStyle/>
          <a:p>
            <a:pPr>
              <a:lnSpc>
                <a:spcPct val="90000"/>
              </a:lnSpc>
              <a:spcBef>
                <a:spcPct val="30000"/>
              </a:spcBef>
              <a:spcAft>
                <a:spcPct val="10000"/>
              </a:spcAft>
            </a:pPr>
            <a:r>
              <a:rPr lang="en-US" sz="1800" dirty="0" smtClean="0">
                <a:solidFill>
                  <a:schemeClr val="tx1"/>
                </a:solidFill>
                <a:effectLst/>
                <a:ea typeface="Arial Unicode MS" pitchFamily="34" charset="-128"/>
                <a:cs typeface="Arial Unicode MS" pitchFamily="34" charset="-128"/>
              </a:rPr>
              <a:t>20% have a dedicated budget</a:t>
            </a:r>
            <a:endParaRPr lang="en-US" sz="1800" dirty="0">
              <a:solidFill>
                <a:schemeClr val="tx1"/>
              </a:solidFill>
              <a:effectLst/>
              <a:ea typeface="Arial Unicode MS" pitchFamily="34" charset="-128"/>
              <a:cs typeface="Arial Unicode MS" pitchFamily="34" charset="-128"/>
            </a:endParaRPr>
          </a:p>
        </p:txBody>
      </p:sp>
      <p:sp>
        <p:nvSpPr>
          <p:cNvPr id="38" name="Text Box 103"/>
          <p:cNvSpPr txBox="1">
            <a:spLocks noChangeArrowheads="1"/>
          </p:cNvSpPr>
          <p:nvPr/>
        </p:nvSpPr>
        <p:spPr bwMode="gray">
          <a:xfrm>
            <a:off x="798892" y="4825455"/>
            <a:ext cx="1982803" cy="683264"/>
          </a:xfrm>
          <a:prstGeom prst="rect">
            <a:avLst/>
          </a:prstGeom>
          <a:noFill/>
          <a:ln w="19050" algn="ctr">
            <a:noFill/>
            <a:miter lim="800000"/>
            <a:headEnd type="none" w="lg" len="lg"/>
            <a:tailEnd type="none" w="lg" len="lg"/>
          </a:ln>
          <a:effectLst/>
        </p:spPr>
        <p:txBody>
          <a:bodyPr wrap="square" tIns="91440" bIns="91440">
            <a:spAutoFit/>
          </a:bodyPr>
          <a:lstStyle/>
          <a:p>
            <a:pPr>
              <a:lnSpc>
                <a:spcPct val="90000"/>
              </a:lnSpc>
              <a:spcBef>
                <a:spcPct val="30000"/>
              </a:spcBef>
              <a:spcAft>
                <a:spcPct val="10000"/>
              </a:spcAft>
            </a:pPr>
            <a:r>
              <a:rPr lang="en-US" sz="1800" dirty="0" smtClean="0">
                <a:solidFill>
                  <a:schemeClr val="tx1"/>
                </a:solidFill>
                <a:effectLst/>
                <a:ea typeface="Arial Unicode MS" pitchFamily="34" charset="-128"/>
                <a:cs typeface="Arial Unicode MS" pitchFamily="34" charset="-128"/>
              </a:rPr>
              <a:t>23% use social analysis tools</a:t>
            </a:r>
            <a:endParaRPr lang="en-US" sz="1800" dirty="0">
              <a:solidFill>
                <a:schemeClr val="tx1"/>
              </a:solidFill>
              <a:effectLst/>
              <a:ea typeface="Arial Unicode MS" pitchFamily="34" charset="-128"/>
              <a:cs typeface="Arial Unicode MS" pitchFamily="34" charset="-128"/>
            </a:endParaRPr>
          </a:p>
        </p:txBody>
      </p:sp>
      <p:sp>
        <p:nvSpPr>
          <p:cNvPr id="39" name="Text Box 104"/>
          <p:cNvSpPr txBox="1">
            <a:spLocks noChangeArrowheads="1"/>
          </p:cNvSpPr>
          <p:nvPr/>
        </p:nvSpPr>
        <p:spPr bwMode="gray">
          <a:xfrm>
            <a:off x="6189040" y="4825455"/>
            <a:ext cx="2290813" cy="683264"/>
          </a:xfrm>
          <a:prstGeom prst="rect">
            <a:avLst/>
          </a:prstGeom>
          <a:noFill/>
          <a:ln w="19050" algn="ctr">
            <a:noFill/>
            <a:miter lim="800000"/>
            <a:headEnd type="none" w="lg" len="lg"/>
            <a:tailEnd type="none" w="lg" len="lg"/>
          </a:ln>
          <a:effectLst/>
        </p:spPr>
        <p:txBody>
          <a:bodyPr wrap="square" tIns="91440" bIns="91440">
            <a:spAutoFit/>
          </a:bodyPr>
          <a:lstStyle/>
          <a:p>
            <a:pPr>
              <a:lnSpc>
                <a:spcPct val="90000"/>
              </a:lnSpc>
              <a:spcBef>
                <a:spcPct val="30000"/>
              </a:spcBef>
              <a:spcAft>
                <a:spcPct val="10000"/>
              </a:spcAft>
            </a:pPr>
            <a:r>
              <a:rPr lang="en-US" sz="1800" dirty="0" smtClean="0">
                <a:solidFill>
                  <a:schemeClr val="tx1"/>
                </a:solidFill>
                <a:effectLst/>
                <a:ea typeface="Arial Unicode MS" pitchFamily="34" charset="-128"/>
                <a:cs typeface="Arial Unicode MS" pitchFamily="34" charset="-128"/>
              </a:rPr>
              <a:t>7% integrated social with marketing</a:t>
            </a:r>
            <a:endParaRPr lang="en-US" sz="1800" dirty="0">
              <a:solidFill>
                <a:schemeClr val="tx1"/>
              </a:solidFill>
              <a:effectLst/>
              <a:ea typeface="Arial Unicode MS" pitchFamily="34" charset="-128"/>
              <a:cs typeface="Arial Unicode MS" pitchFamily="34" charset="-128"/>
            </a:endParaRPr>
          </a:p>
        </p:txBody>
      </p:sp>
      <p:sp>
        <p:nvSpPr>
          <p:cNvPr id="40" name="Text Box 105"/>
          <p:cNvSpPr txBox="1">
            <a:spLocks noChangeArrowheads="1"/>
          </p:cNvSpPr>
          <p:nvPr/>
        </p:nvSpPr>
        <p:spPr bwMode="gray">
          <a:xfrm>
            <a:off x="2086351" y="1257653"/>
            <a:ext cx="4971299" cy="849463"/>
          </a:xfrm>
          <a:prstGeom prst="rect">
            <a:avLst/>
          </a:prstGeom>
          <a:noFill/>
          <a:ln w="19050" algn="ctr">
            <a:noFill/>
            <a:miter lim="800000"/>
            <a:headEnd type="none" w="lg" len="lg"/>
            <a:tailEnd type="none" w="lg" len="lg"/>
          </a:ln>
          <a:effectLst/>
        </p:spPr>
        <p:txBody>
          <a:bodyPr wrap="square" tIns="91440" bIns="91440" anchor="b">
            <a:spAutoFit/>
          </a:bodyPr>
          <a:lstStyle/>
          <a:p>
            <a:pPr>
              <a:lnSpc>
                <a:spcPct val="90000"/>
              </a:lnSpc>
              <a:spcBef>
                <a:spcPts val="0"/>
              </a:spcBef>
              <a:spcAft>
                <a:spcPts val="0"/>
              </a:spcAft>
            </a:pPr>
            <a:r>
              <a:rPr lang="en-US" dirty="0" smtClean="0"/>
              <a:t>58% use social media</a:t>
            </a:r>
          </a:p>
          <a:p>
            <a:pPr>
              <a:lnSpc>
                <a:spcPct val="90000"/>
              </a:lnSpc>
              <a:spcBef>
                <a:spcPts val="0"/>
              </a:spcBef>
              <a:spcAft>
                <a:spcPts val="0"/>
              </a:spcAft>
            </a:pPr>
            <a:r>
              <a:rPr lang="en-US" dirty="0" smtClean="0"/>
              <a:t>21% preparing to launch efforts</a:t>
            </a:r>
            <a:endParaRPr lang="en-US" dirty="0">
              <a:solidFill>
                <a:schemeClr val="tx1"/>
              </a:solidFill>
              <a:effectLst/>
              <a:ea typeface="Arial Unicode MS" pitchFamily="34" charset="-128"/>
              <a:cs typeface="Arial Unicode MS"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0033CC"/>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1984</TotalTime>
  <Pages>22</Pages>
  <Words>140</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Gartner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Presentation Title</dc:subject>
  <dc:creator>Maniglia,Richard</dc:creator>
  <dc:description>MM/DD/YY_initials*comments</dc:description>
  <cp:lastModifiedBy>admin</cp:lastModifiedBy>
  <cp:revision>57</cp:revision>
  <cp:lastPrinted>2001-12-21T16:48:17Z</cp:lastPrinted>
  <dcterms:created xsi:type="dcterms:W3CDTF">2010-03-22T14:15:31Z</dcterms:created>
  <dcterms:modified xsi:type="dcterms:W3CDTF">2012-06-08T03:16:34Z</dcterms:modified>
</cp:coreProperties>
</file>