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90" r:id="rId1"/>
  </p:sldMasterIdLst>
  <p:notesMasterIdLst>
    <p:notesMasterId r:id="rId3"/>
  </p:notesMasterIdLst>
  <p:handoutMasterIdLst>
    <p:handoutMasterId r:id="rId4"/>
  </p:handoutMasterIdLst>
  <p:sldIdLst>
    <p:sldId id="498" r:id="rId2"/>
  </p:sldIdLst>
  <p:sldSz cx="9144000" cy="6858000" type="screen4x3"/>
  <p:notesSz cx="7102475" cy="9388475"/>
  <p:custDataLst>
    <p:tags r:id="rId5"/>
  </p:custDataLst>
  <p:defaultTextStyle>
    <a:defPPr>
      <a:defRPr lang="en-US"/>
    </a:defPPr>
    <a:lvl1pPr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1pPr>
    <a:lvl2pPr marL="4572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2pPr>
    <a:lvl3pPr marL="9144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3pPr>
    <a:lvl4pPr marL="13716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4pPr>
    <a:lvl5pPr marL="1828800" algn="ctr" rtl="0" eaLnBrk="0" fontAlgn="base" hangingPunct="0">
      <a:lnSpc>
        <a:spcPct val="90000"/>
      </a:lnSpc>
      <a:spcBef>
        <a:spcPct val="30000"/>
      </a:spcBef>
      <a:spcAft>
        <a:spcPct val="10000"/>
      </a:spcAft>
      <a:defRPr sz="2400" kern="1200">
        <a:solidFill>
          <a:schemeClr val="tx1"/>
        </a:solidFill>
        <a:latin typeface="Arial"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charset="0"/>
        <a:ea typeface="Arial Unicode MS" pitchFamily="34" charset="-128"/>
        <a:cs typeface="Arial Unicode MS" pitchFamily="3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Austin" initials="T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B"/>
    <a:srgbClr val="969696"/>
    <a:srgbClr val="993366"/>
    <a:srgbClr val="B000B0"/>
    <a:srgbClr val="FFFFFF"/>
    <a:srgbClr val="85B0C6"/>
    <a:srgbClr val="5B97B1"/>
    <a:srgbClr val="CDCDCD"/>
    <a:srgbClr val="6E96D5"/>
    <a:srgbClr val="CA5E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9" autoAdjust="0"/>
    <p:restoredTop sz="99876" autoAdjust="0"/>
  </p:normalViewPr>
  <p:slideViewPr>
    <p:cSldViewPr snapToGrid="0">
      <p:cViewPr varScale="1">
        <p:scale>
          <a:sx n="70" d="100"/>
          <a:sy n="70" d="100"/>
        </p:scale>
        <p:origin x="-300" y="-96"/>
      </p:cViewPr>
      <p:guideLst>
        <p:guide orient="horz" pos="1647"/>
        <p:guide orient="horz" pos="4178"/>
        <p:guide orient="horz" pos="596"/>
        <p:guide orient="horz" pos="1087"/>
        <p:guide pos="319"/>
        <p:guide pos="54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2058" y="-96"/>
      </p:cViewPr>
      <p:guideLst>
        <p:guide orient="horz" pos="2957"/>
        <p:guide orient="horz" pos="5757"/>
        <p:guide pos="2237"/>
        <p:guide pos="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handoutMaster" Target="handoutMasters/handout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4025900" y="0"/>
            <a:ext cx="3076575" cy="468313"/>
          </a:xfrm>
          <a:prstGeom prst="rect">
            <a:avLst/>
          </a:prstGeom>
          <a:noFill/>
          <a:ln w="9525">
            <a:noFill/>
            <a:miter lim="800000"/>
            <a:headEnd/>
            <a:tailEnd/>
          </a:ln>
          <a:effectLst/>
        </p:spPr>
        <p:txBody>
          <a:bodyPr vert="horz" wrap="square" lIns="19324" tIns="0" rIns="19324" bIns="0" numCol="1" anchor="t"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l" defTabSz="962025">
              <a:lnSpc>
                <a:spcPct val="100000"/>
              </a:lnSpc>
              <a:spcBef>
                <a:spcPct val="0"/>
              </a:spcBef>
              <a:spcAft>
                <a:spcPct val="0"/>
              </a:spcAft>
              <a:defRPr sz="1000" i="1">
                <a:ea typeface="+mn-ea"/>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4025900" y="8920163"/>
            <a:ext cx="3076575" cy="468312"/>
          </a:xfrm>
          <a:prstGeom prst="rect">
            <a:avLst/>
          </a:prstGeom>
          <a:noFill/>
          <a:ln w="9525">
            <a:noFill/>
            <a:miter lim="800000"/>
            <a:headEnd/>
            <a:tailEnd/>
          </a:ln>
          <a:effectLst/>
        </p:spPr>
        <p:txBody>
          <a:bodyPr vert="horz" wrap="square" lIns="19324" tIns="0" rIns="19324" bIns="0" numCol="1" anchor="b" anchorCtr="0" compatLnSpc="1">
            <a:prstTxWarp prst="textNoShape">
              <a:avLst/>
            </a:prstTxWarp>
          </a:bodyPr>
          <a:lstStyle>
            <a:lvl1pPr algn="r" defTabSz="962025">
              <a:lnSpc>
                <a:spcPct val="100000"/>
              </a:lnSpc>
              <a:spcBef>
                <a:spcPct val="0"/>
              </a:spcBef>
              <a:spcAft>
                <a:spcPct val="0"/>
              </a:spcAft>
              <a:defRPr sz="1000" i="1">
                <a:ea typeface="+mn-ea"/>
                <a:cs typeface="+mn-cs"/>
              </a:defRPr>
            </a:lvl1pPr>
          </a:lstStyle>
          <a:p>
            <a:pPr>
              <a:defRPr/>
            </a:pPr>
            <a:fld id="{5F8EE95B-547E-472A-8178-E65FCEC5AD0F}" type="slidenum">
              <a:rPr lang="en-US"/>
              <a:pPr>
                <a:defRPr/>
              </a:pPr>
              <a:t>‹#›</a:t>
            </a:fld>
            <a:endParaRPr lang="en-US" dirty="0"/>
          </a:p>
        </p:txBody>
      </p:sp>
    </p:spTree>
    <p:extLst>
      <p:ext uri="{BB962C8B-B14F-4D97-AF65-F5344CB8AC3E}">
        <p14:creationId xmlns:p14="http://schemas.microsoft.com/office/powerpoint/2010/main" val="728644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7" name="Line 79"/>
          <p:cNvSpPr>
            <a:spLocks noChangeShapeType="1"/>
          </p:cNvSpPr>
          <p:nvPr/>
        </p:nvSpPr>
        <p:spPr bwMode="gray">
          <a:xfrm>
            <a:off x="212884" y="512763"/>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
        <p:nvSpPr>
          <p:cNvPr id="2128" name="Rectangle 80"/>
          <p:cNvSpPr>
            <a:spLocks noGrp="1" noChangeArrowheads="1"/>
          </p:cNvSpPr>
          <p:nvPr>
            <p:ph type="body" sz="quarter" idx="3"/>
          </p:nvPr>
        </p:nvSpPr>
        <p:spPr bwMode="gray">
          <a:xfrm>
            <a:off x="150813" y="5724525"/>
            <a:ext cx="6799262" cy="3022600"/>
          </a:xfrm>
          <a:prstGeom prst="rect">
            <a:avLst/>
          </a:prstGeom>
          <a:noFill/>
          <a:ln w="9525">
            <a:noFill/>
            <a:miter lim="800000"/>
            <a:headEnd/>
            <a:tailEnd/>
          </a:ln>
          <a:effectLst/>
        </p:spPr>
        <p:txBody>
          <a:bodyPr vert="horz" wrap="square" lIns="93587" tIns="47586" rIns="93587" bIns="47586" numCol="1" anchor="t" anchorCtr="0" compatLnSpc="1">
            <a:prstTxWarp prst="textNoShape">
              <a:avLst/>
            </a:prstTxWarp>
          </a:bodyPr>
          <a:lstStyle/>
          <a:p>
            <a:pPr lvl="0"/>
            <a:r>
              <a:rPr lang="en-US" noProof="0" smtClean="0"/>
              <a:t>Click to edit Master text styles</a:t>
            </a:r>
          </a:p>
        </p:txBody>
      </p:sp>
      <p:sp>
        <p:nvSpPr>
          <p:cNvPr id="2134" name="Text Box 86"/>
          <p:cNvSpPr txBox="1">
            <a:spLocks noChangeArrowheads="1"/>
          </p:cNvSpPr>
          <p:nvPr/>
        </p:nvSpPr>
        <p:spPr bwMode="gray">
          <a:xfrm>
            <a:off x="154782" y="-2"/>
            <a:ext cx="6791325" cy="498765"/>
          </a:xfrm>
          <a:prstGeom prst="rect">
            <a:avLst/>
          </a:prstGeom>
          <a:noFill/>
          <a:ln w="12700">
            <a:noFill/>
            <a:miter lim="800000"/>
            <a:headEnd type="none" w="sm" len="sm"/>
            <a:tailEnd type="none" w="sm" len="sm"/>
          </a:ln>
          <a:effectLst/>
        </p:spPr>
        <p:txBody>
          <a:bodyPr wrap="square" lIns="91366" tIns="45683" rIns="91366" bIns="45683" anchor="b" anchorCtr="0">
            <a:noAutofit/>
          </a:bodyPr>
          <a:lstStyle/>
          <a:p>
            <a:pPr algn="l" defTabSz="912813">
              <a:lnSpc>
                <a:spcPct val="100000"/>
              </a:lnSpc>
              <a:spcBef>
                <a:spcPct val="0"/>
              </a:spcBef>
              <a:spcAft>
                <a:spcPct val="0"/>
              </a:spcAft>
              <a:defRPr/>
            </a:pPr>
            <a:r>
              <a:rPr lang="en-US" sz="1200" b="1" dirty="0">
                <a:ea typeface="+mn-ea"/>
                <a:cs typeface="+mn-cs"/>
              </a:rPr>
              <a:t>Presentation Title</a:t>
            </a:r>
          </a:p>
        </p:txBody>
      </p:sp>
      <p:sp>
        <p:nvSpPr>
          <p:cNvPr id="14341" name="Rectangle 90"/>
          <p:cNvSpPr>
            <a:spLocks noGrp="1" noRot="1" noChangeAspect="1" noChangeArrowheads="1" noTextEdit="1"/>
          </p:cNvSpPr>
          <p:nvPr>
            <p:ph type="sldImg" idx="2"/>
          </p:nvPr>
        </p:nvSpPr>
        <p:spPr bwMode="gray">
          <a:xfrm>
            <a:off x="1116807" y="1725613"/>
            <a:ext cx="4867275" cy="3651250"/>
          </a:xfrm>
          <a:prstGeom prst="rect">
            <a:avLst/>
          </a:prstGeom>
          <a:noFill/>
          <a:ln w="9525">
            <a:solidFill>
              <a:schemeClr val="tx1"/>
            </a:solidFill>
            <a:miter lim="800000"/>
            <a:headEnd/>
            <a:tailEnd/>
          </a:ln>
        </p:spPr>
      </p:sp>
      <p:sp>
        <p:nvSpPr>
          <p:cNvPr id="2135" name="Rectangle 87"/>
          <p:cNvSpPr>
            <a:spLocks noChangeArrowheads="1"/>
          </p:cNvSpPr>
          <p:nvPr/>
        </p:nvSpPr>
        <p:spPr bwMode="gray">
          <a:xfrm>
            <a:off x="6226175" y="9134475"/>
            <a:ext cx="492125" cy="165100"/>
          </a:xfrm>
          <a:prstGeom prst="rect">
            <a:avLst/>
          </a:prstGeom>
          <a:noFill/>
          <a:ln w="9525">
            <a:noFill/>
            <a:miter lim="800000"/>
            <a:headEnd/>
            <a:tailEnd/>
          </a:ln>
          <a:effectLst/>
        </p:spPr>
        <p:txBody>
          <a:bodyPr wrap="none" lIns="0" tIns="0" rIns="0" bIns="0">
            <a:spAutoFit/>
          </a:bodyPr>
          <a:lstStyle/>
          <a:p>
            <a:pPr defTabSz="944563">
              <a:lnSpc>
                <a:spcPct val="108000"/>
              </a:lnSpc>
              <a:spcBef>
                <a:spcPct val="0"/>
              </a:spcBef>
              <a:spcAft>
                <a:spcPct val="0"/>
              </a:spcAft>
              <a:defRPr/>
            </a:pPr>
            <a:r>
              <a:rPr lang="en-US" sz="1000" b="1" dirty="0">
                <a:ea typeface="+mn-ea"/>
                <a:cs typeface="+mn-cs"/>
              </a:rPr>
              <a:t>Page </a:t>
            </a:r>
            <a:fld id="{AD3CB4DA-0FAA-4B3E-BE81-41344522CDD3}" type="slidenum">
              <a:rPr lang="en-US" sz="1000" b="1">
                <a:ea typeface="+mn-ea"/>
                <a:cs typeface="+mn-cs"/>
              </a:rPr>
              <a:pPr defTabSz="944563">
                <a:lnSpc>
                  <a:spcPct val="108000"/>
                </a:lnSpc>
                <a:spcBef>
                  <a:spcPct val="0"/>
                </a:spcBef>
                <a:spcAft>
                  <a:spcPct val="0"/>
                </a:spcAft>
                <a:defRPr/>
              </a:pPr>
              <a:t>‹#›</a:t>
            </a:fld>
            <a:endParaRPr lang="en-US" sz="1000" b="1" dirty="0">
              <a:ea typeface="+mn-ea"/>
              <a:cs typeface="+mn-cs"/>
            </a:endParaRPr>
          </a:p>
        </p:txBody>
      </p:sp>
      <p:sp>
        <p:nvSpPr>
          <p:cNvPr id="2136" name="Rectangle 88"/>
          <p:cNvSpPr>
            <a:spLocks noChangeArrowheads="1"/>
          </p:cNvSpPr>
          <p:nvPr/>
        </p:nvSpPr>
        <p:spPr bwMode="gray">
          <a:xfrm>
            <a:off x="3959225" y="8828088"/>
            <a:ext cx="2933700" cy="3048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a:solidFill>
                  <a:srgbClr val="000000"/>
                </a:solidFill>
                <a:ea typeface="+mn-ea"/>
                <a:cs typeface="+mn-cs"/>
              </a:rPr>
              <a:t>Presenter Name, Presenter Name and </a:t>
            </a:r>
          </a:p>
          <a:p>
            <a:pPr algn="l" defTabSz="912813">
              <a:lnSpc>
                <a:spcPct val="100000"/>
              </a:lnSpc>
              <a:spcBef>
                <a:spcPct val="0"/>
              </a:spcBef>
              <a:spcAft>
                <a:spcPct val="0"/>
              </a:spcAft>
              <a:defRPr/>
            </a:pPr>
            <a:r>
              <a:rPr lang="en-US" sz="1000" dirty="0">
                <a:solidFill>
                  <a:srgbClr val="000000"/>
                </a:solidFill>
                <a:ea typeface="+mn-ea"/>
                <a:cs typeface="+mn-cs"/>
              </a:rPr>
              <a:t>Presenter Name</a:t>
            </a:r>
            <a:endParaRPr lang="en-US" sz="1000" b="1" dirty="0">
              <a:ea typeface="+mn-ea"/>
              <a:cs typeface="+mn-cs"/>
            </a:endParaRPr>
          </a:p>
        </p:txBody>
      </p:sp>
      <p:sp>
        <p:nvSpPr>
          <p:cNvPr id="2137" name="Rectangle 89"/>
          <p:cNvSpPr>
            <a:spLocks noChangeArrowheads="1"/>
          </p:cNvSpPr>
          <p:nvPr/>
        </p:nvSpPr>
        <p:spPr bwMode="gray">
          <a:xfrm>
            <a:off x="3959225" y="9147175"/>
            <a:ext cx="2005013" cy="152400"/>
          </a:xfrm>
          <a:prstGeom prst="rect">
            <a:avLst/>
          </a:prstGeom>
          <a:noFill/>
          <a:ln w="9525">
            <a:noFill/>
            <a:miter lim="800000"/>
            <a:headEnd/>
            <a:tailEnd/>
          </a:ln>
        </p:spPr>
        <p:txBody>
          <a:bodyPr lIns="0" tIns="0" rIns="0" bIns="0">
            <a:spAutoFit/>
          </a:bodyPr>
          <a:lstStyle/>
          <a:p>
            <a:pPr algn="l" defTabSz="912813">
              <a:lnSpc>
                <a:spcPct val="100000"/>
              </a:lnSpc>
              <a:spcBef>
                <a:spcPct val="0"/>
              </a:spcBef>
              <a:spcAft>
                <a:spcPct val="0"/>
              </a:spcAft>
              <a:defRPr/>
            </a:pPr>
            <a:r>
              <a:rPr lang="en-US" sz="1000" dirty="0" smtClean="0">
                <a:solidFill>
                  <a:srgbClr val="000000"/>
                </a:solidFill>
                <a:ea typeface="+mn-ea"/>
                <a:cs typeface="+mn-cs"/>
              </a:rPr>
              <a:t>conf_sessionID, date</a:t>
            </a:r>
            <a:endParaRPr lang="en-US" sz="1000" b="1" dirty="0">
              <a:ea typeface="+mn-ea"/>
              <a:cs typeface="+mn-cs"/>
            </a:endParaRPr>
          </a:p>
        </p:txBody>
      </p:sp>
      <p:sp>
        <p:nvSpPr>
          <p:cNvPr id="2141" name="Rectangle 93"/>
          <p:cNvSpPr>
            <a:spLocks noChangeArrowheads="1"/>
          </p:cNvSpPr>
          <p:nvPr/>
        </p:nvSpPr>
        <p:spPr bwMode="gray">
          <a:xfrm>
            <a:off x="168275" y="8828088"/>
            <a:ext cx="3667125" cy="438582"/>
          </a:xfrm>
          <a:prstGeom prst="rect">
            <a:avLst/>
          </a:prstGeom>
          <a:noFill/>
          <a:ln w="12700">
            <a:noFill/>
            <a:miter lim="800000"/>
            <a:headEnd type="none" w="sm" len="sm"/>
            <a:tailEnd type="none" w="sm" len="sm"/>
          </a:ln>
          <a:effectLst/>
        </p:spPr>
        <p:txBody>
          <a:bodyPr>
            <a:spAutoFit/>
          </a:bodyPr>
          <a:lstStyle/>
          <a:p>
            <a:pPr algn="l">
              <a:spcBef>
                <a:spcPct val="0"/>
              </a:spcBef>
              <a:spcAft>
                <a:spcPct val="0"/>
              </a:spcAft>
              <a:defRPr/>
            </a:pPr>
            <a:r>
              <a:rPr lang="en-US" sz="500" dirty="0" smtClean="0">
                <a:solidFill>
                  <a:srgbClr val="000000"/>
                </a:solidFill>
                <a:ea typeface="Times New Roman" pitchFamily="18" charset="0"/>
                <a:cs typeface="Arial" charset="0"/>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US" sz="500" dirty="0" smtClean="0">
                <a:solidFill>
                  <a:srgbClr val="000000"/>
                </a:solidFill>
                <a:ea typeface="Times New Roman" pitchFamily="18" charset="0"/>
                <a:cs typeface="Arial" charset="0"/>
              </a:rPr>
            </a:br>
            <a:r>
              <a:rPr lang="en-US" sz="500" dirty="0" smtClean="0">
                <a:solidFill>
                  <a:srgbClr val="000000"/>
                </a:solidFill>
                <a:ea typeface="Times New Roman" pitchFamily="18" charset="0"/>
                <a:cs typeface="Arial" charset="0"/>
              </a:rPr>
              <a:t>© 2010 Gartner, Inc. and/or its affiliates. All rights reserved.</a:t>
            </a:r>
          </a:p>
        </p:txBody>
      </p:sp>
      <p:sp>
        <p:nvSpPr>
          <p:cNvPr id="2143" name="Freeform 95"/>
          <p:cNvSpPr>
            <a:spLocks/>
          </p:cNvSpPr>
          <p:nvPr/>
        </p:nvSpPr>
        <p:spPr bwMode="auto">
          <a:xfrm>
            <a:off x="211932" y="8801100"/>
            <a:ext cx="6677025" cy="0"/>
          </a:xfrm>
          <a:custGeom>
            <a:avLst/>
            <a:gdLst>
              <a:gd name="connsiteX0" fmla="*/ 0 w 10000"/>
              <a:gd name="connsiteY0" fmla="*/ 0 h 0"/>
              <a:gd name="connsiteX1" fmla="*/ 10000 w 10000"/>
              <a:gd name="connsiteY1" fmla="*/ 0 h 0"/>
            </a:gdLst>
            <a:ahLst/>
            <a:cxnLst>
              <a:cxn ang="0">
                <a:pos x="connsiteX0" y="connsiteY0"/>
              </a:cxn>
              <a:cxn ang="0">
                <a:pos x="connsiteX1" y="connsiteY1"/>
              </a:cxn>
            </a:cxnLst>
            <a:rect l="l" t="t" r="r" b="b"/>
            <a:pathLst>
              <a:path w="10000">
                <a:moveTo>
                  <a:pt x="0" y="0"/>
                </a:moveTo>
                <a:lnTo>
                  <a:pt x="10000" y="0"/>
                </a:lnTo>
              </a:path>
            </a:pathLst>
          </a:custGeom>
          <a:noFill/>
          <a:ln w="12700" cap="flat" cmpd="sng">
            <a:solidFill>
              <a:schemeClr val="tx1"/>
            </a:solidFill>
            <a:prstDash val="solid"/>
            <a:round/>
            <a:headEnd/>
            <a:tailEnd/>
          </a:ln>
          <a:effectLst/>
        </p:spPr>
        <p:txBody>
          <a:bodyPr anchor="ctr">
            <a:spAutoFit/>
          </a:bodyPr>
          <a:lstStyle/>
          <a:p>
            <a:pPr>
              <a:defRPr/>
            </a:pPr>
            <a:endParaRPr lang="en-US" dirty="0">
              <a:ea typeface="+mn-ea"/>
              <a:cs typeface="+mn-cs"/>
            </a:endParaRPr>
          </a:p>
        </p:txBody>
      </p:sp>
      <p:sp>
        <p:nvSpPr>
          <p:cNvPr id="2147" name="Line 99"/>
          <p:cNvSpPr>
            <a:spLocks noChangeShapeType="1"/>
          </p:cNvSpPr>
          <p:nvPr/>
        </p:nvSpPr>
        <p:spPr bwMode="gray">
          <a:xfrm>
            <a:off x="212884" y="5702300"/>
            <a:ext cx="667512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ea typeface="+mn-ea"/>
              <a:cs typeface="+mn-cs"/>
            </a:endParaRPr>
          </a:p>
        </p:txBody>
      </p:sp>
    </p:spTree>
    <p:extLst>
      <p:ext uri="{BB962C8B-B14F-4D97-AF65-F5344CB8AC3E}">
        <p14:creationId xmlns:p14="http://schemas.microsoft.com/office/powerpoint/2010/main" val="1381724307"/>
      </p:ext>
    </p:extLst>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pitchFamily="18" charset="0"/>
        <a:ea typeface="+mn-ea"/>
        <a:cs typeface="+mn-cs"/>
      </a:defRPr>
    </a:lvl1pPr>
    <a:lvl2pPr marL="742950" indent="-285750" algn="l" defTabSz="949325" rtl="0" eaLnBrk="0" fontAlgn="base" hangingPunct="0">
      <a:spcBef>
        <a:spcPct val="3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1725613"/>
            <a:ext cx="4867275" cy="3651250"/>
          </a:xfrm>
        </p:spPr>
      </p:sp>
      <p:sp>
        <p:nvSpPr>
          <p:cNvPr id="3" name="Notes Placeholder 2"/>
          <p:cNvSpPr>
            <a:spLocks noGrp="1"/>
          </p:cNvSpPr>
          <p:nvPr>
            <p:ph type="body" idx="1"/>
          </p:nvPr>
        </p:nvSpPr>
        <p:spPr/>
        <p:txBody>
          <a:bodyPr>
            <a:normAutofit/>
          </a:bodyPr>
          <a:lstStyle/>
          <a:p>
            <a:r>
              <a:rPr lang="en-US" dirty="0" smtClean="0"/>
              <a:t>Social media is experiencing explosive growth. In a recent survey by Harvard Business Review Analytic Services titled "The New Conversation: Taking Social Media from Talk to Action," 79% of the 2,100 organizations surveyed said they are currently using social media channels (58%) or preparing to launch social media initiatives (21%).</a:t>
            </a:r>
            <a:r>
              <a:rPr lang="en-US" u="sng" dirty="0" smtClean="0"/>
              <a:t> Despite </a:t>
            </a:r>
            <a:r>
              <a:rPr lang="en-US" dirty="0" smtClean="0"/>
              <a:t>this high level of interest, most organizations appear poorly prepared for the change </a:t>
            </a:r>
            <a:r>
              <a:rPr lang="en-US" u="sng" dirty="0" smtClean="0"/>
              <a:t>that </a:t>
            </a:r>
            <a:r>
              <a:rPr lang="en-US" dirty="0" smtClean="0"/>
              <a:t>social media will bring about in their organizations. Many efforts are still in the experimentation stage. In the survey, just 12% of organizations described themselves as effective users of social media.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F9AC4A-2221-4D64-BC25-0CF5BC719440}" type="datetimeFigureOut">
              <a:rPr lang="en-US" smtClean="0"/>
              <a:t>6/7/2012</a:t>
            </a:fld>
            <a:endParaRPr lang="en-US"/>
          </a:p>
        </p:txBody>
      </p:sp>
      <p:sp>
        <p:nvSpPr>
          <p:cNvPr id="4" name="Footer Placeholder 3"/>
          <p:cNvSpPr>
            <a:spLocks noGrp="1"/>
          </p:cNvSpPr>
          <p:nvPr>
            <p:ph type="ftr" sz="quarter" idx="11"/>
          </p:nvPr>
        </p:nvSpPr>
        <p:spPr/>
        <p:txBody>
          <a:bodyPr/>
          <a:lstStyle/>
          <a:p>
            <a:pPr>
              <a:defRPr/>
            </a:pPr>
            <a:r>
              <a:rPr lang="en-US" smtClean="0"/>
              <a:t> </a:t>
            </a:r>
            <a:fld id="{1AC61E8B-D7D6-4EC1-BA02-1B652BB20EBC}" type="slidenum">
              <a:rPr lang="en-US" smtClean="0"/>
              <a:pPr>
                <a:defRPr/>
              </a:pPr>
              <a:t>‹#›</a:t>
            </a:fld>
            <a:endParaRPr lang="en-US" dirty="0"/>
          </a:p>
        </p:txBody>
      </p:sp>
      <p:sp>
        <p:nvSpPr>
          <p:cNvPr id="5" name="Slide Number Placeholder 4"/>
          <p:cNvSpPr>
            <a:spLocks noGrp="1"/>
          </p:cNvSpPr>
          <p:nvPr>
            <p:ph type="sldNum" sz="quarter" idx="12"/>
          </p:nvPr>
        </p:nvSpPr>
        <p:spPr/>
        <p:txBody>
          <a:bodyPr/>
          <a:lstStyle/>
          <a:p>
            <a:fld id="{81033D5A-5FE2-4EF0-AFF5-AD772999178E}" type="slidenum">
              <a:rPr lang="en-US" smtClean="0"/>
              <a:t>‹#›</a:t>
            </a:fld>
            <a:endParaRPr lang="en-US"/>
          </a:p>
        </p:txBody>
      </p:sp>
      <p:cxnSp>
        <p:nvCxnSpPr>
          <p:cNvPr id="6" name="Straight Connector 4"/>
          <p:cNvCxnSpPr>
            <a:cxnSpLocks noChangeShapeType="1"/>
          </p:cNvCxnSpPr>
          <p:nvPr userDrawn="1"/>
        </p:nvCxnSpPr>
        <p:spPr bwMode="auto">
          <a:xfrm>
            <a:off x="357188" y="1073150"/>
            <a:ext cx="8786812" cy="0"/>
          </a:xfrm>
          <a:prstGeom prst="line">
            <a:avLst/>
          </a:prstGeom>
          <a:noFill/>
          <a:ln w="12700" algn="ctr">
            <a:solidFill>
              <a:srgbClr val="6E96D5"/>
            </a:solidFill>
            <a:round/>
            <a:headEnd/>
            <a:tailEnd/>
          </a:ln>
        </p:spPr>
      </p:cxnSp>
    </p:spTree>
    <p:extLst>
      <p:ext uri="{BB962C8B-B14F-4D97-AF65-F5344CB8AC3E}">
        <p14:creationId xmlns:p14="http://schemas.microsoft.com/office/powerpoint/2010/main" val="4109090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9AC4A-2221-4D64-BC25-0CF5BC719440}" type="datetimeFigureOut">
              <a:rPr lang="en-US" smtClean="0"/>
              <a:t>6/7/2012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 </a:t>
            </a:r>
            <a:fld id="{E1E29525-C903-49F9-BB30-68358B75B689}" type="slidenum">
              <a:rPr lang="en-US" smtClean="0"/>
              <a:pPr>
                <a:defRPr/>
              </a:pPr>
              <a:t>‹#›</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33D5A-5FE2-4EF0-AFF5-AD772999178E}" type="slidenum">
              <a:rPr lang="en-US" smtClean="0"/>
              <a:t>‹#›</a:t>
            </a:fld>
            <a:endParaRPr lang="en-US"/>
          </a:p>
        </p:txBody>
      </p:sp>
    </p:spTree>
    <p:extLst>
      <p:ext uri="{BB962C8B-B14F-4D97-AF65-F5344CB8AC3E}">
        <p14:creationId xmlns:p14="http://schemas.microsoft.com/office/powerpoint/2010/main" val="1152396646"/>
      </p:ext>
    </p:extLst>
  </p:cSld>
  <p:clrMap bg1="lt1" tx1="dk1" bg2="lt2" tx2="dk2" accent1="accent1" accent2="accent2" accent3="accent3" accent4="accent4" accent5="accent5" accent6="accent6" hlink="hlink" folHlink="folHlink"/>
  <p:sldLayoutIdLst>
    <p:sldLayoutId id="2147483696"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101"/>
          <p:cNvSpPr txBox="1">
            <a:spLocks noChangeArrowheads="1"/>
          </p:cNvSpPr>
          <p:nvPr/>
        </p:nvSpPr>
        <p:spPr bwMode="gray">
          <a:xfrm>
            <a:off x="3570969" y="4825455"/>
            <a:ext cx="1944303" cy="683264"/>
          </a:xfrm>
          <a:prstGeom prst="rect">
            <a:avLst/>
          </a:prstGeom>
          <a:noFill/>
          <a:ln w="19050" algn="ctr">
            <a:noFill/>
            <a:miter lim="800000"/>
            <a:headEnd type="none" w="lg" len="lg"/>
            <a:tailEnd type="none" w="lg" len="lg"/>
          </a:ln>
          <a:effectLst/>
        </p:spPr>
        <p:txBody>
          <a:bodyPr wrap="square" tIns="91440" bIns="91440">
            <a:spAutoFit/>
          </a:bodyPr>
          <a:lstStyle/>
          <a:p>
            <a:pPr>
              <a:lnSpc>
                <a:spcPct val="90000"/>
              </a:lnSpc>
              <a:spcBef>
                <a:spcPct val="30000"/>
              </a:spcBef>
              <a:spcAft>
                <a:spcPct val="10000"/>
              </a:spcAft>
            </a:pPr>
            <a:r>
              <a:rPr lang="en-US" sz="1800" dirty="0" smtClean="0">
                <a:solidFill>
                  <a:schemeClr val="tx1"/>
                </a:solidFill>
                <a:effectLst/>
                <a:ea typeface="Arial Unicode MS" pitchFamily="34" charset="-128"/>
                <a:cs typeface="Arial Unicode MS" pitchFamily="34" charset="-128"/>
              </a:rPr>
              <a:t>20% have a dedicated budget</a:t>
            </a:r>
            <a:endParaRPr lang="en-US" sz="1800" dirty="0">
              <a:solidFill>
                <a:schemeClr val="tx1"/>
              </a:solidFill>
              <a:effectLst/>
              <a:ea typeface="Arial Unicode MS" pitchFamily="34" charset="-128"/>
              <a:cs typeface="Arial Unicode MS" pitchFamily="34" charset="-128"/>
            </a:endParaRPr>
          </a:p>
        </p:txBody>
      </p:sp>
      <p:sp>
        <p:nvSpPr>
          <p:cNvPr id="38" name="Text Box 103"/>
          <p:cNvSpPr txBox="1">
            <a:spLocks noChangeArrowheads="1"/>
          </p:cNvSpPr>
          <p:nvPr/>
        </p:nvSpPr>
        <p:spPr bwMode="gray">
          <a:xfrm>
            <a:off x="798892" y="4825455"/>
            <a:ext cx="1982803" cy="683264"/>
          </a:xfrm>
          <a:prstGeom prst="rect">
            <a:avLst/>
          </a:prstGeom>
          <a:noFill/>
          <a:ln w="19050" algn="ctr">
            <a:noFill/>
            <a:miter lim="800000"/>
            <a:headEnd type="none" w="lg" len="lg"/>
            <a:tailEnd type="none" w="lg" len="lg"/>
          </a:ln>
          <a:effectLst/>
        </p:spPr>
        <p:txBody>
          <a:bodyPr wrap="square" tIns="91440" bIns="91440">
            <a:spAutoFit/>
          </a:bodyPr>
          <a:lstStyle/>
          <a:p>
            <a:pPr>
              <a:lnSpc>
                <a:spcPct val="90000"/>
              </a:lnSpc>
              <a:spcBef>
                <a:spcPct val="30000"/>
              </a:spcBef>
              <a:spcAft>
                <a:spcPct val="10000"/>
              </a:spcAft>
            </a:pPr>
            <a:r>
              <a:rPr lang="en-US" sz="1800" dirty="0" smtClean="0">
                <a:solidFill>
                  <a:schemeClr val="tx1"/>
                </a:solidFill>
                <a:effectLst/>
                <a:ea typeface="Arial Unicode MS" pitchFamily="34" charset="-128"/>
                <a:cs typeface="Arial Unicode MS" pitchFamily="34" charset="-128"/>
              </a:rPr>
              <a:t>23% use social analysis tools</a:t>
            </a:r>
            <a:endParaRPr lang="en-US" sz="1800" dirty="0">
              <a:solidFill>
                <a:schemeClr val="tx1"/>
              </a:solidFill>
              <a:effectLst/>
              <a:ea typeface="Arial Unicode MS" pitchFamily="34" charset="-128"/>
              <a:cs typeface="Arial Unicode MS" pitchFamily="34" charset="-128"/>
            </a:endParaRPr>
          </a:p>
        </p:txBody>
      </p:sp>
      <p:sp>
        <p:nvSpPr>
          <p:cNvPr id="39" name="Text Box 104"/>
          <p:cNvSpPr txBox="1">
            <a:spLocks noChangeArrowheads="1"/>
          </p:cNvSpPr>
          <p:nvPr/>
        </p:nvSpPr>
        <p:spPr bwMode="gray">
          <a:xfrm>
            <a:off x="6189040" y="4825455"/>
            <a:ext cx="2290813" cy="683264"/>
          </a:xfrm>
          <a:prstGeom prst="rect">
            <a:avLst/>
          </a:prstGeom>
          <a:noFill/>
          <a:ln w="19050" algn="ctr">
            <a:noFill/>
            <a:miter lim="800000"/>
            <a:headEnd type="none" w="lg" len="lg"/>
            <a:tailEnd type="none" w="lg" len="lg"/>
          </a:ln>
          <a:effectLst/>
        </p:spPr>
        <p:txBody>
          <a:bodyPr wrap="square" tIns="91440" bIns="91440">
            <a:spAutoFit/>
          </a:bodyPr>
          <a:lstStyle/>
          <a:p>
            <a:pPr>
              <a:lnSpc>
                <a:spcPct val="90000"/>
              </a:lnSpc>
              <a:spcBef>
                <a:spcPct val="30000"/>
              </a:spcBef>
              <a:spcAft>
                <a:spcPct val="10000"/>
              </a:spcAft>
            </a:pPr>
            <a:r>
              <a:rPr lang="en-US" sz="1800" dirty="0" smtClean="0">
                <a:solidFill>
                  <a:schemeClr val="tx1"/>
                </a:solidFill>
                <a:effectLst/>
                <a:ea typeface="Arial Unicode MS" pitchFamily="34" charset="-128"/>
                <a:cs typeface="Arial Unicode MS" pitchFamily="34" charset="-128"/>
              </a:rPr>
              <a:t>7% integrated social with marketing</a:t>
            </a:r>
            <a:endParaRPr lang="en-US" sz="1800" dirty="0">
              <a:solidFill>
                <a:schemeClr val="tx1"/>
              </a:solidFill>
              <a:effectLst/>
              <a:ea typeface="Arial Unicode MS" pitchFamily="34" charset="-128"/>
              <a:cs typeface="Arial Unicode MS" pitchFamily="34" charset="-128"/>
            </a:endParaRPr>
          </a:p>
        </p:txBody>
      </p:sp>
      <p:sp>
        <p:nvSpPr>
          <p:cNvPr id="40" name="Text Box 105"/>
          <p:cNvSpPr txBox="1">
            <a:spLocks noChangeArrowheads="1"/>
          </p:cNvSpPr>
          <p:nvPr/>
        </p:nvSpPr>
        <p:spPr bwMode="gray">
          <a:xfrm>
            <a:off x="2086351" y="1257653"/>
            <a:ext cx="4971299" cy="849463"/>
          </a:xfrm>
          <a:prstGeom prst="rect">
            <a:avLst/>
          </a:prstGeom>
          <a:noFill/>
          <a:ln w="19050" algn="ctr">
            <a:noFill/>
            <a:miter lim="800000"/>
            <a:headEnd type="none" w="lg" len="lg"/>
            <a:tailEnd type="none" w="lg" len="lg"/>
          </a:ln>
          <a:effectLst/>
        </p:spPr>
        <p:txBody>
          <a:bodyPr wrap="square" tIns="91440" bIns="91440" anchor="b">
            <a:spAutoFit/>
          </a:bodyPr>
          <a:lstStyle/>
          <a:p>
            <a:pPr>
              <a:lnSpc>
                <a:spcPct val="90000"/>
              </a:lnSpc>
              <a:spcBef>
                <a:spcPts val="0"/>
              </a:spcBef>
              <a:spcAft>
                <a:spcPts val="0"/>
              </a:spcAft>
            </a:pPr>
            <a:r>
              <a:rPr lang="en-US" dirty="0" smtClean="0"/>
              <a:t>58% use social media</a:t>
            </a:r>
          </a:p>
          <a:p>
            <a:pPr>
              <a:lnSpc>
                <a:spcPct val="90000"/>
              </a:lnSpc>
              <a:spcBef>
                <a:spcPts val="0"/>
              </a:spcBef>
              <a:spcAft>
                <a:spcPts val="0"/>
              </a:spcAft>
            </a:pPr>
            <a:r>
              <a:rPr lang="en-US" dirty="0" smtClean="0"/>
              <a:t>21% preparing to launch efforts</a:t>
            </a:r>
            <a:endParaRPr lang="en-US" dirty="0">
              <a:solidFill>
                <a:schemeClr val="tx1"/>
              </a:solidFill>
              <a:effectLst/>
              <a:ea typeface="Arial Unicode MS" pitchFamily="34" charset="-128"/>
              <a:cs typeface="Arial Unicode MS" pitchFamily="34" charset="-128"/>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0950" y="2170113"/>
            <a:ext cx="6642100" cy="251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0033CC"/>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1984</TotalTime>
  <Pages>22</Pages>
  <Words>140</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Gartner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Presentation Title</dc:subject>
  <dc:creator>Maniglia,Richard</dc:creator>
  <dc:description>MM/DD/YY_initials*comments</dc:description>
  <cp:lastModifiedBy>admin</cp:lastModifiedBy>
  <cp:revision>58</cp:revision>
  <cp:lastPrinted>2001-12-21T16:48:17Z</cp:lastPrinted>
  <dcterms:created xsi:type="dcterms:W3CDTF">2010-03-22T14:15:31Z</dcterms:created>
  <dcterms:modified xsi:type="dcterms:W3CDTF">2012-06-08T03:18:32Z</dcterms:modified>
</cp:coreProperties>
</file>