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594" r:id="rId2"/>
  </p:sldIdLst>
  <p:sldSz cx="9144000" cy="6858000" type="letter"/>
  <p:notesSz cx="6858000" cy="9080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FF"/>
    <a:srgbClr val="FFFF66"/>
    <a:srgbClr val="F0B41C"/>
    <a:srgbClr val="BA3106"/>
    <a:srgbClr val="FFCD00"/>
    <a:srgbClr val="FFD400"/>
    <a:srgbClr val="DB8D01"/>
    <a:srgbClr val="994F1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68" autoAdjust="0"/>
    <p:restoredTop sz="97342" autoAdjust="0"/>
  </p:normalViewPr>
  <p:slideViewPr>
    <p:cSldViewPr snapToGrid="0">
      <p:cViewPr>
        <p:scale>
          <a:sx n="80" d="100"/>
          <a:sy n="80" d="100"/>
        </p:scale>
        <p:origin x="-258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59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17" tIns="44907" rIns="89817" bIns="44907" numCol="1" anchor="t" anchorCtr="0" compatLnSpc="1">
            <a:prstTxWarp prst="textNoShape">
              <a:avLst/>
            </a:prstTxWarp>
          </a:bodyPr>
          <a:lstStyle>
            <a:lvl1pPr algn="l" defTabSz="898874" eaLnBrk="0" hangingPunct="0">
              <a:defRPr sz="1200" b="0" dirty="0">
                <a:latin typeface="Times New Roman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5563" y="0"/>
            <a:ext cx="2954337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17" tIns="44907" rIns="89817" bIns="44907" numCol="1" anchor="t" anchorCtr="0" compatLnSpc="1">
            <a:prstTxWarp prst="textNoShape">
              <a:avLst/>
            </a:prstTxWarp>
          </a:bodyPr>
          <a:lstStyle>
            <a:lvl1pPr algn="r" defTabSz="898874" eaLnBrk="0" hangingPunct="0">
              <a:defRPr sz="1200" b="0" dirty="0">
                <a:latin typeface="Times New Roman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29559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17" tIns="44907" rIns="89817" bIns="44907" numCol="1" anchor="b" anchorCtr="0" compatLnSpc="1">
            <a:prstTxWarp prst="textNoShape">
              <a:avLst/>
            </a:prstTxWarp>
          </a:bodyPr>
          <a:lstStyle>
            <a:lvl1pPr algn="l" defTabSz="898874" eaLnBrk="0" hangingPunct="0">
              <a:defRPr sz="1200" b="0" dirty="0">
                <a:latin typeface="Times New Roman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5563" y="8610600"/>
            <a:ext cx="2954337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17" tIns="44907" rIns="89817" bIns="44907" numCol="1" anchor="b" anchorCtr="0" compatLnSpc="1">
            <a:prstTxWarp prst="textNoShape">
              <a:avLst/>
            </a:prstTxWarp>
          </a:bodyPr>
          <a:lstStyle>
            <a:lvl1pPr algn="r" defTabSz="898874" eaLnBrk="0" hangingPunct="0">
              <a:defRPr sz="1200" b="0">
                <a:latin typeface="Times New Roman"/>
                <a:ea typeface="+mn-ea"/>
              </a:defRPr>
            </a:lvl1pPr>
          </a:lstStyle>
          <a:p>
            <a:pPr>
              <a:defRPr/>
            </a:pPr>
            <a:fld id="{B9D5450A-8696-4A34-A8C3-34C3622A09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59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17" tIns="44907" rIns="89817" bIns="44907" numCol="1" anchor="t" anchorCtr="0" compatLnSpc="1">
            <a:prstTxWarp prst="textNoShape">
              <a:avLst/>
            </a:prstTxWarp>
          </a:bodyPr>
          <a:lstStyle>
            <a:lvl1pPr algn="l" defTabSz="898874" eaLnBrk="0" hangingPunct="0">
              <a:defRPr sz="1200" b="0" dirty="0">
                <a:latin typeface="Times New Roman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563" y="0"/>
            <a:ext cx="2954337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17" tIns="44907" rIns="89817" bIns="44907" numCol="1" anchor="t" anchorCtr="0" compatLnSpc="1">
            <a:prstTxWarp prst="textNoShape">
              <a:avLst/>
            </a:prstTxWarp>
          </a:bodyPr>
          <a:lstStyle>
            <a:lvl1pPr algn="r" defTabSz="898874" eaLnBrk="0" hangingPunct="0">
              <a:defRPr sz="1200" b="0" dirty="0">
                <a:latin typeface="Times New Roman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74850" y="304800"/>
            <a:ext cx="2871788" cy="2152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0" y="2598738"/>
            <a:ext cx="6819900" cy="609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17" tIns="44907" rIns="89817" bIns="449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559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17" tIns="44907" rIns="89817" bIns="44907" numCol="1" anchor="b" anchorCtr="0" compatLnSpc="1">
            <a:prstTxWarp prst="textNoShape">
              <a:avLst/>
            </a:prstTxWarp>
          </a:bodyPr>
          <a:lstStyle>
            <a:lvl1pPr algn="l" defTabSz="898874" eaLnBrk="0" hangingPunct="0">
              <a:defRPr sz="1200" b="0" dirty="0">
                <a:latin typeface="Times New Roman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563" y="8610600"/>
            <a:ext cx="2954337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17" tIns="44907" rIns="89817" bIns="44907" numCol="1" anchor="b" anchorCtr="0" compatLnSpc="1">
            <a:prstTxWarp prst="textNoShape">
              <a:avLst/>
            </a:prstTxWarp>
          </a:bodyPr>
          <a:lstStyle>
            <a:lvl1pPr algn="r" defTabSz="898874" eaLnBrk="0" hangingPunct="0">
              <a:defRPr sz="1200" b="0">
                <a:latin typeface="Times New Roman"/>
                <a:ea typeface="+mn-ea"/>
              </a:defRPr>
            </a:lvl1pPr>
          </a:lstStyle>
          <a:p>
            <a:pPr>
              <a:defRPr/>
            </a:pPr>
            <a:fld id="{B0D95B41-A7FC-4F04-8E43-795ACBDA07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798" y="1154430"/>
            <a:ext cx="8986202" cy="4764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654" y="1154430"/>
            <a:ext cx="4322762" cy="476408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0872" y="1154430"/>
            <a:ext cx="4453128" cy="476408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242888"/>
            <a:ext cx="8882062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49238" y="1200150"/>
            <a:ext cx="8599487" cy="4764088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46"/>
          <p:cNvSpPr>
            <a:spLocks/>
          </p:cNvSpPr>
          <p:nvPr/>
        </p:nvSpPr>
        <p:spPr bwMode="auto">
          <a:xfrm>
            <a:off x="0" y="6350000"/>
            <a:ext cx="3157538" cy="109538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2253" y="0"/>
              </a:cxn>
              <a:cxn ang="0">
                <a:pos x="2160" y="93"/>
              </a:cxn>
              <a:cxn ang="0">
                <a:pos x="0" y="93"/>
              </a:cxn>
            </a:cxnLst>
            <a:rect l="0" t="0" r="r" b="b"/>
            <a:pathLst>
              <a:path w="2253" h="93">
                <a:moveTo>
                  <a:pt x="3" y="0"/>
                </a:moveTo>
                <a:lnTo>
                  <a:pt x="2253" y="0"/>
                </a:lnTo>
                <a:lnTo>
                  <a:pt x="2160" y="93"/>
                </a:lnTo>
                <a:lnTo>
                  <a:pt x="0" y="93"/>
                </a:lnTo>
              </a:path>
            </a:pathLst>
          </a:custGeom>
          <a:solidFill>
            <a:srgbClr val="E3A201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 dirty="0">
              <a:ea typeface="+mn-ea"/>
            </a:endParaRPr>
          </a:p>
        </p:txBody>
      </p:sp>
      <p:sp>
        <p:nvSpPr>
          <p:cNvPr id="15" name="Rectangle 121"/>
          <p:cNvSpPr>
            <a:spLocks noChangeArrowheads="1"/>
          </p:cNvSpPr>
          <p:nvPr/>
        </p:nvSpPr>
        <p:spPr bwMode="auto">
          <a:xfrm>
            <a:off x="3970338" y="6416675"/>
            <a:ext cx="4065587" cy="1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 dirty="0">
              <a:ea typeface="+mn-ea"/>
            </a:endParaRPr>
          </a:p>
        </p:txBody>
      </p:sp>
      <p:sp>
        <p:nvSpPr>
          <p:cNvPr id="22" name="Rectangle 43"/>
          <p:cNvSpPr txBox="1">
            <a:spLocks noChangeArrowheads="1"/>
          </p:cNvSpPr>
          <p:nvPr/>
        </p:nvSpPr>
        <p:spPr bwMode="auto">
          <a:xfrm>
            <a:off x="0" y="6583363"/>
            <a:ext cx="1905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>
              <a:defRPr sz="1000" smtClean="0">
                <a:solidFill>
                  <a:schemeClr val="tx1"/>
                </a:solidFill>
              </a:defRPr>
            </a:lvl1pPr>
          </a:lstStyle>
          <a:p>
            <a:pPr eaLnBrk="0" hangingPunct="0">
              <a:tabLst>
                <a:tab pos="461963" algn="l"/>
              </a:tabLst>
              <a:defRPr/>
            </a:pPr>
            <a:fld id="{7C9695C1-F2D2-459E-B77F-FBECFC02635D}" type="slidenum">
              <a:rPr lang="en-US" sz="1200">
                <a:ea typeface="+mn-ea"/>
              </a:rPr>
              <a:pPr eaLnBrk="0" hangingPunct="0">
                <a:tabLst>
                  <a:tab pos="461963" algn="l"/>
                </a:tabLst>
                <a:defRPr/>
              </a:pPr>
              <a:t>‹#›</a:t>
            </a:fld>
            <a:endParaRPr lang="en-US" sz="1200" dirty="0">
              <a:ea typeface="+mn-ea"/>
            </a:endParaRPr>
          </a:p>
        </p:txBody>
      </p:sp>
      <p:sp>
        <p:nvSpPr>
          <p:cNvPr id="103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163" y="1152525"/>
            <a:ext cx="8986837" cy="467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3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57163" y="150813"/>
            <a:ext cx="89868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  <p:sldLayoutId id="2147483654" r:id="rId3"/>
    <p:sldLayoutId id="2147483653" r:id="rId4"/>
    <p:sldLayoutId id="2147483652" r:id="rId5"/>
    <p:sldLayoutId id="2147483651" r:id="rId6"/>
  </p:sldLayoutIdLst>
  <p:transition>
    <p:dissolve/>
  </p:transition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C357F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C357F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C357F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C357F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tx2"/>
        </a:buClr>
        <a:buFont typeface="Times" pitchFamily="18" charset="0"/>
        <a:buChar char="•"/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623888" indent="-2794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tx2"/>
        </a:buClr>
        <a:buChar char="–"/>
        <a:defRPr sz="2200" b="1">
          <a:solidFill>
            <a:schemeClr val="tx1"/>
          </a:solidFill>
          <a:latin typeface="+mn-lt"/>
        </a:defRPr>
      </a:lvl2pPr>
      <a:lvl3pPr marL="969963" indent="-176213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tx2"/>
        </a:buClr>
        <a:buChar char="•"/>
        <a:defRPr b="1">
          <a:solidFill>
            <a:schemeClr val="tx1"/>
          </a:solidFill>
          <a:latin typeface="+mn-lt"/>
        </a:defRPr>
      </a:lvl3pPr>
      <a:lvl4pPr marL="1314450" indent="-230188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tx2"/>
        </a:buClr>
        <a:buChar char="–"/>
        <a:defRPr b="1">
          <a:solidFill>
            <a:schemeClr val="tx1"/>
          </a:solidFill>
          <a:latin typeface="+mn-lt"/>
        </a:defRPr>
      </a:lvl4pPr>
      <a:lvl5pPr marL="1719263" indent="-230188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tx2"/>
        </a:buClr>
        <a:buChar char="»"/>
        <a:defRPr b="1">
          <a:solidFill>
            <a:schemeClr val="tx1"/>
          </a:solidFill>
          <a:latin typeface="+mn-lt"/>
        </a:defRPr>
      </a:lvl5pPr>
      <a:lvl6pPr marL="2176463" indent="-230188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Clr>
          <a:srgbClr val="1C357F"/>
        </a:buClr>
        <a:buChar char="»"/>
        <a:defRPr b="1">
          <a:solidFill>
            <a:srgbClr val="000000"/>
          </a:solidFill>
          <a:latin typeface="+mn-lt"/>
        </a:defRPr>
      </a:lvl6pPr>
      <a:lvl7pPr marL="2633663" indent="-230188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Clr>
          <a:srgbClr val="1C357F"/>
        </a:buClr>
        <a:buChar char="»"/>
        <a:defRPr b="1">
          <a:solidFill>
            <a:srgbClr val="000000"/>
          </a:solidFill>
          <a:latin typeface="+mn-lt"/>
        </a:defRPr>
      </a:lvl7pPr>
      <a:lvl8pPr marL="3090863" indent="-230188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Clr>
          <a:srgbClr val="1C357F"/>
        </a:buClr>
        <a:buChar char="»"/>
        <a:defRPr b="1">
          <a:solidFill>
            <a:srgbClr val="000000"/>
          </a:solidFill>
          <a:latin typeface="+mn-lt"/>
        </a:defRPr>
      </a:lvl8pPr>
      <a:lvl9pPr marL="3548063" indent="-230188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Clr>
          <a:srgbClr val="1C357F"/>
        </a:buClr>
        <a:buChar char="»"/>
        <a:defRPr b="1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smtClean="0"/>
              <a:t>Sand AFE Update</a:t>
            </a:r>
          </a:p>
        </p:txBody>
      </p:sp>
      <p:sp>
        <p:nvSpPr>
          <p:cNvPr id="73730" name="TextBox 2"/>
          <p:cNvSpPr txBox="1">
            <a:spLocks noChangeArrowheads="1"/>
          </p:cNvSpPr>
          <p:nvPr/>
        </p:nvSpPr>
        <p:spPr bwMode="auto">
          <a:xfrm>
            <a:off x="381000" y="1290638"/>
            <a:ext cx="8185150" cy="544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zh-CN" b="0">
                <a:solidFill>
                  <a:schemeClr val="tx2"/>
                </a:solidFill>
              </a:rPr>
              <a:t> </a:t>
            </a:r>
            <a:r>
              <a:rPr lang="en-US" altLang="zh-CN" sz="2000" b="0">
                <a:solidFill>
                  <a:schemeClr val="tx2"/>
                </a:solidFill>
              </a:rPr>
              <a:t>AFE Signed – Council Bluffs, Odessa Property, Camp Douglas Line</a:t>
            </a:r>
          </a:p>
          <a:p>
            <a:pPr>
              <a:buFont typeface="Arial" charset="0"/>
              <a:buChar char="•"/>
            </a:pPr>
            <a:endParaRPr lang="en-US" altLang="zh-CN" sz="2000" b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en-US" altLang="zh-CN" sz="2000" b="0">
                <a:solidFill>
                  <a:schemeClr val="tx2"/>
                </a:solidFill>
              </a:rPr>
              <a:t> Ready For signature - Yukon Jct. Wye Upgrade/Norma Power Derail </a:t>
            </a:r>
          </a:p>
          <a:p>
            <a:pPr>
              <a:buFont typeface="Arial" charset="0"/>
              <a:buChar char="•"/>
            </a:pPr>
            <a:endParaRPr lang="en-US" altLang="zh-CN" sz="2000" b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en-US" altLang="zh-CN" sz="2000" b="0">
                <a:solidFill>
                  <a:schemeClr val="tx2"/>
                </a:solidFill>
              </a:rPr>
              <a:t> Odessa </a:t>
            </a:r>
          </a:p>
          <a:p>
            <a:r>
              <a:rPr lang="en-US" altLang="zh-CN" sz="2000" b="0">
                <a:solidFill>
                  <a:schemeClr val="tx2"/>
                </a:solidFill>
              </a:rPr>
              <a:t>	Commercial AFE – UPDS Development of property</a:t>
            </a:r>
          </a:p>
          <a:p>
            <a:r>
              <a:rPr lang="en-US" altLang="zh-CN" sz="2000" b="0">
                <a:solidFill>
                  <a:schemeClr val="tx2"/>
                </a:solidFill>
              </a:rPr>
              <a:t>	Unimin – Via Rail working on track design</a:t>
            </a:r>
          </a:p>
          <a:p>
            <a:r>
              <a:rPr lang="en-US" altLang="zh-CN" sz="2000" b="0">
                <a:solidFill>
                  <a:schemeClr val="tx2"/>
                </a:solidFill>
              </a:rPr>
              <a:t>	</a:t>
            </a:r>
          </a:p>
          <a:p>
            <a:r>
              <a:rPr lang="en-US" altLang="zh-CN" sz="2000" b="0">
                <a:solidFill>
                  <a:schemeClr val="tx2"/>
                </a:solidFill>
              </a:rPr>
              <a:t>	</a:t>
            </a:r>
          </a:p>
          <a:p>
            <a:pPr>
              <a:buFont typeface="Arial" charset="0"/>
              <a:buChar char="•"/>
            </a:pPr>
            <a:r>
              <a:rPr lang="en-US" altLang="zh-CN" sz="2000" b="0">
                <a:solidFill>
                  <a:schemeClr val="tx2"/>
                </a:solidFill>
              </a:rPr>
              <a:t> Troy Grove – Update – </a:t>
            </a:r>
          </a:p>
          <a:p>
            <a:pPr lvl="2"/>
            <a:r>
              <a:rPr lang="en-US" altLang="zh-CN" sz="2000" b="0">
                <a:solidFill>
                  <a:schemeClr val="tx2"/>
                </a:solidFill>
              </a:rPr>
              <a:t>Land Acquisition – Private land owners not so cooperative</a:t>
            </a:r>
          </a:p>
          <a:p>
            <a:r>
              <a:rPr lang="en-US" altLang="zh-CN" sz="2000" b="0">
                <a:solidFill>
                  <a:schemeClr val="tx2"/>
                </a:solidFill>
              </a:rPr>
              <a:t>	Fairmount – Siding &amp; Road - $1.4M estimate</a:t>
            </a:r>
          </a:p>
          <a:p>
            <a:r>
              <a:rPr lang="en-US" altLang="zh-CN" b="0">
                <a:solidFill>
                  <a:schemeClr val="tx2"/>
                </a:solidFill>
              </a:rPr>
              <a:t> </a:t>
            </a:r>
          </a:p>
          <a:p>
            <a:endParaRPr lang="en-US" altLang="zh-CN" b="0">
              <a:solidFill>
                <a:schemeClr val="tx2"/>
              </a:solidFill>
            </a:endParaRPr>
          </a:p>
          <a:p>
            <a:r>
              <a:rPr lang="en-US" altLang="zh-CN" b="0">
                <a:solidFill>
                  <a:schemeClr val="tx2"/>
                </a:solidFill>
              </a:rPr>
              <a:t>	</a:t>
            </a:r>
          </a:p>
          <a:p>
            <a:r>
              <a:rPr lang="en-US" altLang="zh-CN">
                <a:solidFill>
                  <a:schemeClr val="tx2"/>
                </a:solidFill>
              </a:rPr>
              <a:t>	</a:t>
            </a:r>
          </a:p>
          <a:p>
            <a:endParaRPr lang="en-US" altLang="zh-CN"/>
          </a:p>
          <a:p>
            <a:endParaRPr lang="en-US" altLang="zh-CN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ial UP template7">
  <a:themeElements>
    <a:clrScheme name="Union Pacific">
      <a:dk1>
        <a:srgbClr val="000000"/>
      </a:dk1>
      <a:lt1>
        <a:srgbClr val="C0C0C0"/>
      </a:lt1>
      <a:dk2>
        <a:srgbClr val="00247D"/>
      </a:dk2>
      <a:lt2>
        <a:srgbClr val="CA0000"/>
      </a:lt2>
      <a:accent1>
        <a:srgbClr val="FFD400"/>
      </a:accent1>
      <a:accent2>
        <a:srgbClr val="6699C2"/>
      </a:accent2>
      <a:accent3>
        <a:srgbClr val="FC9114"/>
      </a:accent3>
      <a:accent4>
        <a:srgbClr val="638F38"/>
      </a:accent4>
      <a:accent5>
        <a:srgbClr val="8A5418"/>
      </a:accent5>
      <a:accent6>
        <a:srgbClr val="994DA1"/>
      </a:accent6>
      <a:hlink>
        <a:srgbClr val="00247D"/>
      </a:hlink>
      <a:folHlink>
        <a:srgbClr val="00247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FF"/>
        </a:dk1>
        <a:lt1>
          <a:srgbClr val="FFFFFF"/>
        </a:lt1>
        <a:dk2>
          <a:srgbClr val="FF0000"/>
        </a:dk2>
        <a:lt2>
          <a:srgbClr val="808080"/>
        </a:lt2>
        <a:accent1>
          <a:srgbClr val="FFCC00"/>
        </a:accent1>
        <a:accent2>
          <a:srgbClr val="0099CC"/>
        </a:accent2>
        <a:accent3>
          <a:srgbClr val="FFAAAA"/>
        </a:accent3>
        <a:accent4>
          <a:srgbClr val="DADADA"/>
        </a:accent4>
        <a:accent5>
          <a:srgbClr val="FFE2AA"/>
        </a:accent5>
        <a:accent6>
          <a:srgbClr val="008AB9"/>
        </a:accent6>
        <a:hlink>
          <a:srgbClr val="FF66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C0C0C0"/>
        </a:lt1>
        <a:dk2>
          <a:srgbClr val="1C357F"/>
        </a:dk2>
        <a:lt2>
          <a:srgbClr val="CA0000"/>
        </a:lt2>
        <a:accent1>
          <a:srgbClr val="FFC300"/>
        </a:accent1>
        <a:accent2>
          <a:srgbClr val="A3BCDA"/>
        </a:accent2>
        <a:accent3>
          <a:srgbClr val="DCDCDC"/>
        </a:accent3>
        <a:accent4>
          <a:srgbClr val="000000"/>
        </a:accent4>
        <a:accent5>
          <a:srgbClr val="FFDEAA"/>
        </a:accent5>
        <a:accent6>
          <a:srgbClr val="93AAC5"/>
        </a:accent6>
        <a:hlink>
          <a:srgbClr val="F05A0A"/>
        </a:hlink>
        <a:folHlink>
          <a:srgbClr val="05640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56690</TotalTime>
  <Words>51</Words>
  <Application>Microsoft Office PowerPoint</Application>
  <PresentationFormat>Letter Paper (8.5x11 in)</PresentationFormat>
  <Paragraphs>17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宋体</vt:lpstr>
      <vt:lpstr>Calibri</vt:lpstr>
      <vt:lpstr>Times</vt:lpstr>
      <vt:lpstr>Times New Roman</vt:lpstr>
      <vt:lpstr>Official UP template7</vt:lpstr>
      <vt:lpstr>Photo Editor Photo</vt:lpstr>
      <vt:lpstr>Sand AFE Update</vt:lpstr>
    </vt:vector>
  </TitlesOfParts>
  <Company>Union Pacific Railroad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Slide</dc:title>
  <dc:creator>remp017</dc:creator>
  <cp:lastModifiedBy>zongdj</cp:lastModifiedBy>
  <cp:revision>2621</cp:revision>
  <dcterms:created xsi:type="dcterms:W3CDTF">2009-01-16T18:18:37Z</dcterms:created>
  <dcterms:modified xsi:type="dcterms:W3CDTF">2012-05-30T07:26:14Z</dcterms:modified>
</cp:coreProperties>
</file>