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906" r:id="rId2"/>
    <p:sldId id="909" r:id="rId3"/>
    <p:sldId id="908" r:id="rId4"/>
    <p:sldId id="907" r:id="rId5"/>
  </p:sldIdLst>
  <p:sldSz cx="9144000" cy="6858000" type="screen4x3"/>
  <p:notesSz cx="6997700" cy="9283700"/>
  <p:defaultTextStyle>
    <a:defPPr>
      <a:defRPr lang="en-US"/>
    </a:defPPr>
    <a:lvl1pPr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4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1pPr>
    <a:lvl2pPr marL="457200"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4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2pPr>
    <a:lvl3pPr marL="914400"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4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3pPr>
    <a:lvl4pPr marL="1371600"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4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4pPr>
    <a:lvl5pPr marL="1828800" algn="ctr" rtl="0" fontAlgn="base">
      <a:lnSpc>
        <a:spcPct val="90000"/>
      </a:lnSpc>
      <a:spcBef>
        <a:spcPct val="50000"/>
      </a:spcBef>
      <a:spcAft>
        <a:spcPct val="0"/>
      </a:spcAft>
      <a:buClr>
        <a:schemeClr val="accent1"/>
      </a:buClr>
      <a:defRPr sz="24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</p:showPr>
  <p:clrMru>
    <a:srgbClr val="009900"/>
    <a:srgbClr val="FFFF00"/>
    <a:srgbClr val="CC9900"/>
    <a:srgbClr val="FF9900"/>
    <a:srgbClr val="333333"/>
    <a:srgbClr val="FFFDD7"/>
    <a:srgbClr val="F7F9F1"/>
    <a:srgbClr val="F4F6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08" autoAdjust="0"/>
    <p:restoredTop sz="92705" autoAdjust="0"/>
  </p:normalViewPr>
  <p:slideViewPr>
    <p:cSldViewPr>
      <p:cViewPr>
        <p:scale>
          <a:sx n="66" d="100"/>
          <a:sy n="66" d="100"/>
        </p:scale>
        <p:origin x="-1680" y="-882"/>
      </p:cViewPr>
      <p:guideLst>
        <p:guide orient="horz" pos="2880"/>
        <p:guide pos="3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790" y="-108"/>
      </p:cViewPr>
      <p:guideLst>
        <p:guide orient="horz" pos="2923"/>
        <p:guide pos="22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lnSpc>
                <a:spcPct val="100000"/>
              </a:lnSpc>
              <a:spcBef>
                <a:spcPct val="0"/>
              </a:spcBef>
              <a:buClrTx/>
              <a:defRPr sz="1000" i="1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lnSpc>
                <a:spcPct val="100000"/>
              </a:lnSpc>
              <a:spcBef>
                <a:spcPct val="0"/>
              </a:spcBef>
              <a:buClrTx/>
              <a:defRPr sz="1000" i="1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lnSpc>
                <a:spcPct val="100000"/>
              </a:lnSpc>
              <a:spcBef>
                <a:spcPct val="0"/>
              </a:spcBef>
              <a:buClrTx/>
              <a:defRPr sz="1000" i="1"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lnSpc>
                <a:spcPct val="100000"/>
              </a:lnSpc>
              <a:spcBef>
                <a:spcPct val="0"/>
              </a:spcBef>
              <a:buClrTx/>
              <a:defRPr sz="1000" i="1"/>
            </a:lvl1pPr>
          </a:lstStyle>
          <a:p>
            <a:fld id="{16ACEDDC-EB2E-4A59-9A52-45E3608240E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109913" y="8840788"/>
            <a:ext cx="7778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590" tIns="46913" rIns="90590" bIns="46913">
            <a:spAutoFit/>
          </a:bodyPr>
          <a:lstStyle/>
          <a:p>
            <a:pPr defTabSz="915988" eaLnBrk="0" hangingPunct="0">
              <a:spcBef>
                <a:spcPct val="0"/>
              </a:spcBef>
              <a:buClrTx/>
            </a:pPr>
            <a:r>
              <a:rPr lang="en-US" sz="1200" dirty="0"/>
              <a:t>Page </a:t>
            </a:r>
            <a:fld id="{7D8C5526-0C80-444D-B2B9-72FA30D17C3F}" type="slidenum">
              <a:rPr lang="en-US" sz="1200"/>
              <a:pPr defTabSz="915988" eaLnBrk="0" hangingPunct="0">
                <a:spcBef>
                  <a:spcPct val="0"/>
                </a:spcBef>
                <a:buClrTx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lnSpc>
                <a:spcPct val="100000"/>
              </a:lnSpc>
              <a:spcBef>
                <a:spcPct val="0"/>
              </a:spcBef>
              <a:buClrTx/>
              <a:defRPr sz="1000" i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lnSpc>
                <a:spcPct val="100000"/>
              </a:lnSpc>
              <a:spcBef>
                <a:spcPct val="0"/>
              </a:spcBef>
              <a:buClrTx/>
              <a:defRPr sz="1000" i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lnSpc>
                <a:spcPct val="100000"/>
              </a:lnSpc>
              <a:spcBef>
                <a:spcPct val="0"/>
              </a:spcBef>
              <a:buClrTx/>
              <a:defRPr sz="1000" i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2" tIns="0" rIns="19412" bIns="0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lnSpc>
                <a:spcPct val="100000"/>
              </a:lnSpc>
              <a:spcBef>
                <a:spcPct val="0"/>
              </a:spcBef>
              <a:buClrTx/>
              <a:defRPr sz="1000" i="1">
                <a:latin typeface="Times New Roman" pitchFamily="18" charset="0"/>
              </a:defRPr>
            </a:lvl1pPr>
          </a:lstStyle>
          <a:p>
            <a:fld id="{E36F9028-81CC-454A-B796-5D5A312B06C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109913" y="8840788"/>
            <a:ext cx="7778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590" tIns="46913" rIns="90590" bIns="46913">
            <a:spAutoFit/>
          </a:bodyPr>
          <a:lstStyle/>
          <a:p>
            <a:pPr defTabSz="915988" eaLnBrk="0" hangingPunct="0">
              <a:spcBef>
                <a:spcPct val="0"/>
              </a:spcBef>
              <a:buClrTx/>
            </a:pPr>
            <a:r>
              <a:rPr lang="en-US" sz="1200" dirty="0"/>
              <a:t>Page </a:t>
            </a:r>
            <a:fld id="{F893DE6A-4DA3-4193-B7EF-CE8199F8737E}" type="slidenum">
              <a:rPr lang="en-US" sz="1200"/>
              <a:pPr defTabSz="915988" eaLnBrk="0" hangingPunct="0">
                <a:spcBef>
                  <a:spcPct val="0"/>
                </a:spcBef>
                <a:buClrTx/>
              </a:pPr>
              <a:t>‹#›</a:t>
            </a:fld>
            <a:endParaRPr lang="en-US" sz="1200" dirty="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3263"/>
            <a:ext cx="4622800" cy="346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6900"/>
            <a:ext cx="5132387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4" tIns="48530" rIns="95444" bIns="485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lnSpc>
        <a:spcPct val="87000"/>
      </a:lnSpc>
      <a:spcBef>
        <a:spcPct val="4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1pPr>
    <a:lvl2pPr marL="465138" algn="l" defTabSz="949325" rtl="0" eaLnBrk="0" fontAlgn="base" hangingPunct="0">
      <a:lnSpc>
        <a:spcPct val="87000"/>
      </a:lnSpc>
      <a:spcBef>
        <a:spcPct val="4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2pPr>
    <a:lvl3pPr marL="931863" algn="l" defTabSz="949325" rtl="0" eaLnBrk="0" fontAlgn="base" hangingPunct="0">
      <a:lnSpc>
        <a:spcPct val="87000"/>
      </a:lnSpc>
      <a:spcBef>
        <a:spcPct val="4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3pPr>
    <a:lvl4pPr marL="1397000" algn="l" defTabSz="949325" rtl="0" eaLnBrk="0" fontAlgn="base" hangingPunct="0">
      <a:lnSpc>
        <a:spcPct val="87000"/>
      </a:lnSpc>
      <a:spcBef>
        <a:spcPct val="4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4pPr>
    <a:lvl5pPr marL="1862138" algn="l" defTabSz="949325" rtl="0" eaLnBrk="0" fontAlgn="base" hangingPunct="0">
      <a:lnSpc>
        <a:spcPct val="87000"/>
      </a:lnSpc>
      <a:spcBef>
        <a:spcPct val="4000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408" y="4406534"/>
            <a:ext cx="5133266" cy="417927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13" tIns="45707" rIns="91413" bIns="45707"/>
          <a:lstStyle/>
          <a:p>
            <a:pPr>
              <a:spcBef>
                <a:spcPct val="10000"/>
              </a:spcBef>
              <a:spcAft>
                <a:spcPct val="50000"/>
              </a:spcAft>
            </a:pP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408" y="4406534"/>
            <a:ext cx="5133266" cy="417927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13" tIns="45707" rIns="91413" bIns="45707"/>
          <a:lstStyle/>
          <a:p>
            <a:pPr>
              <a:spcBef>
                <a:spcPct val="10000"/>
              </a:spcBef>
              <a:spcAft>
                <a:spcPct val="50000"/>
              </a:spcAft>
            </a:pP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408" y="4406534"/>
            <a:ext cx="5133266" cy="417927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13" tIns="45707" rIns="91413" bIns="45707"/>
          <a:lstStyle/>
          <a:p>
            <a:pPr>
              <a:spcBef>
                <a:spcPct val="10000"/>
              </a:spcBef>
              <a:spcAft>
                <a:spcPct val="50000"/>
              </a:spcAft>
            </a:pP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7450" y="703263"/>
            <a:ext cx="4622800" cy="3467100"/>
          </a:xfrm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408" y="4406534"/>
            <a:ext cx="5133266" cy="417927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13" tIns="45707" rIns="91413" bIns="45707"/>
          <a:lstStyle/>
          <a:p>
            <a:pPr>
              <a:spcBef>
                <a:spcPct val="10000"/>
              </a:spcBef>
              <a:spcAft>
                <a:spcPct val="50000"/>
              </a:spcAft>
            </a:pPr>
            <a:r>
              <a:rPr lang="en-US" dirty="0" smtClean="0">
                <a:latin typeface="Arial" pitchFamily="34" charset="0"/>
              </a:rPr>
              <a:t>This is the ideal configuration</a:t>
            </a:r>
            <a:r>
              <a:rPr lang="en-US" baseline="0" dirty="0" smtClean="0">
                <a:latin typeface="Arial" pitchFamily="34" charset="0"/>
              </a:rPr>
              <a:t> where everything has been offloaded to the DR standby and all resources are active. </a:t>
            </a:r>
          </a:p>
          <a:p>
            <a:pPr>
              <a:spcBef>
                <a:spcPct val="10000"/>
              </a:spcBef>
              <a:spcAft>
                <a:spcPct val="50000"/>
              </a:spcAft>
            </a:pPr>
            <a:endParaRPr lang="en-US" baseline="0" dirty="0" smtClean="0">
              <a:latin typeface="Arial" pitchFamily="34" charset="0"/>
            </a:endParaRPr>
          </a:p>
          <a:p>
            <a:pPr>
              <a:spcBef>
                <a:spcPct val="10000"/>
              </a:spcBef>
              <a:spcAft>
                <a:spcPct val="50000"/>
              </a:spcAft>
            </a:pPr>
            <a:r>
              <a:rPr lang="en-US" baseline="0" dirty="0" smtClean="0">
                <a:latin typeface="Arial" pitchFamily="34" charset="0"/>
              </a:rPr>
              <a:t>Today’s limitation is that ALO mode is required for capture from the standby.</a:t>
            </a:r>
          </a:p>
          <a:p>
            <a:pPr>
              <a:spcBef>
                <a:spcPct val="10000"/>
              </a:spcBef>
              <a:spcAft>
                <a:spcPct val="50000"/>
              </a:spcAft>
            </a:pPr>
            <a:r>
              <a:rPr lang="en-US" baseline="0" dirty="0" smtClean="0">
                <a:latin typeface="Arial" pitchFamily="34" charset="0"/>
              </a:rPr>
              <a:t>Real-time capture from the standby is in our development roadmap for future releases.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7426" name="Picture 2" descr="Ora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343400"/>
            <a:ext cx="2895600" cy="3619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87427" name="Rectangle 3"/>
          <p:cNvSpPr>
            <a:spLocks noChangeArrowheads="1"/>
          </p:cNvSpPr>
          <p:nvPr/>
        </p:nvSpPr>
        <p:spPr bwMode="auto">
          <a:xfrm>
            <a:off x="914400" y="914400"/>
            <a:ext cx="2819400" cy="2819400"/>
          </a:xfrm>
          <a:prstGeom prst="rect">
            <a:avLst/>
          </a:prstGeom>
          <a:solidFill>
            <a:srgbClr val="ADADA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</a:pPr>
            <a:r>
              <a:rPr lang="en-US" sz="1400" b="1" dirty="0">
                <a:solidFill>
                  <a:srgbClr val="000000"/>
                </a:solidFill>
              </a:rPr>
              <a:t>&lt;Insert Picture Here&gt;</a:t>
            </a:r>
          </a:p>
        </p:txBody>
      </p:sp>
      <p:pic>
        <p:nvPicPr>
          <p:cNvPr id="487428" name="Picture 4" descr="Tall 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914400" cy="2822575"/>
          </a:xfrm>
          <a:prstGeom prst="rect">
            <a:avLst/>
          </a:prstGeom>
          <a:noFill/>
        </p:spPr>
      </p:pic>
      <p:pic>
        <p:nvPicPr>
          <p:cNvPr id="487429" name="Picture 5" descr="Wide R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6975" y="914400"/>
            <a:ext cx="5407025" cy="2822575"/>
          </a:xfrm>
          <a:prstGeom prst="rect">
            <a:avLst/>
          </a:prstGeom>
          <a:noFill/>
        </p:spPr>
      </p:pic>
      <p:sp>
        <p:nvSpPr>
          <p:cNvPr id="48743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4800600"/>
            <a:ext cx="7772400" cy="860425"/>
          </a:xfrm>
        </p:spPr>
        <p:txBody>
          <a:bodyPr lIns="91440" tIns="45720" rIns="91440" bIns="45720"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743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715000"/>
            <a:ext cx="6400800" cy="762000"/>
          </a:xfrm>
        </p:spPr>
        <p:txBody>
          <a:bodyPr lIns="91440" tIns="45720" rIns="91440" bIns="45720"/>
          <a:lstStyle>
            <a:lvl1pPr marL="0" indent="0">
              <a:spcBef>
                <a:spcPct val="0"/>
              </a:spcBef>
              <a:buFontTx/>
              <a:buNone/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25" y="304800"/>
            <a:ext cx="194627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8642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304800"/>
            <a:ext cx="7581900" cy="941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692525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30725" y="1600200"/>
            <a:ext cx="3692525" cy="434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52400" y="6553200"/>
            <a:ext cx="8839200" cy="1524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304800"/>
            <a:ext cx="7581900" cy="941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600200"/>
            <a:ext cx="7537450" cy="434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52400" y="6553200"/>
            <a:ext cx="8839200" cy="1524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69252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0725" y="1600200"/>
            <a:ext cx="369252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6402" name="Picture 2" descr="Red Ba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172200"/>
            <a:ext cx="9144000" cy="225425"/>
          </a:xfrm>
          <a:prstGeom prst="rect">
            <a:avLst/>
          </a:prstGeom>
          <a:noFill/>
        </p:spPr>
      </p:pic>
      <p:pic>
        <p:nvPicPr>
          <p:cNvPr id="486403" name="Picture 3" descr="Small Red Squar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88975" cy="685800"/>
          </a:xfrm>
          <a:prstGeom prst="rect">
            <a:avLst/>
          </a:prstGeom>
          <a:noFill/>
        </p:spPr>
      </p:pic>
      <p:sp>
        <p:nvSpPr>
          <p:cNvPr id="4864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5374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64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304800"/>
            <a:ext cx="75819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6406" name="Rectangle 6"/>
          <p:cNvSpPr>
            <a:spLocks noChangeArrowheads="1"/>
          </p:cNvSpPr>
          <p:nvPr/>
        </p:nvSpPr>
        <p:spPr bwMode="auto">
          <a:xfrm>
            <a:off x="0" y="6172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86407" name="Picture 7" descr="Oracle WHITE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20000" y="6226175"/>
            <a:ext cx="947738" cy="119063"/>
          </a:xfrm>
          <a:prstGeom prst="rect">
            <a:avLst/>
          </a:prstGeom>
          <a:noFill/>
        </p:spPr>
      </p:pic>
      <p:sp>
        <p:nvSpPr>
          <p:cNvPr id="4864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553200"/>
            <a:ext cx="8839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defRPr sz="900"/>
            </a:lvl1pPr>
          </a:lstStyle>
          <a:p>
            <a:endParaRPr lang="en-US" dirty="0"/>
          </a:p>
        </p:txBody>
      </p:sp>
      <p:sp>
        <p:nvSpPr>
          <p:cNvPr id="486409" name="Text Box 9"/>
          <p:cNvSpPr txBox="1">
            <a:spLocks noChangeArrowheads="1"/>
          </p:cNvSpPr>
          <p:nvPr userDrawn="1"/>
        </p:nvSpPr>
        <p:spPr bwMode="auto">
          <a:xfrm>
            <a:off x="8382000" y="6469063"/>
            <a:ext cx="433388" cy="31273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>
            <a:spAutoFit/>
          </a:bodyPr>
          <a:lstStyle/>
          <a:p>
            <a:fld id="{CC11F4B1-A52D-49B6-8978-631B897DF988}" type="slidenum">
              <a:rPr lang="en-US" sz="1600" b="1"/>
              <a:pPr/>
              <a:t>‹#›</a:t>
            </a:fld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9pPr>
    </p:titleStyle>
    <p:bodyStyle>
      <a:lvl1pPr marL="2270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2pPr>
      <a:lvl3pPr marL="914400" indent="-230188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3pPr>
      <a:lvl4pPr marL="1258888" indent="-230188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16017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0589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5161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9733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4305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55000" cy="941388"/>
          </a:xfrm>
        </p:spPr>
        <p:txBody>
          <a:bodyPr/>
          <a:lstStyle/>
          <a:p>
            <a:r>
              <a:rPr lang="en-US" dirty="0" smtClean="0"/>
              <a:t>RAC, Active Data Guard, GoldenGate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400" dirty="0" smtClean="0">
              <a:solidFill>
                <a:srgbClr val="FF0000"/>
              </a:solidFill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327025" y="1295400"/>
            <a:ext cx="8834438" cy="2701926"/>
            <a:chOff x="327025" y="1295400"/>
            <a:chExt cx="8834438" cy="2701926"/>
          </a:xfrm>
        </p:grpSpPr>
        <p:sp>
          <p:nvSpPr>
            <p:cNvPr id="2052" name="Line 3"/>
            <p:cNvSpPr>
              <a:spLocks noChangeShapeType="1"/>
            </p:cNvSpPr>
            <p:nvPr/>
          </p:nvSpPr>
          <p:spPr bwMode="auto">
            <a:xfrm flipH="1">
              <a:off x="4559300" y="1295400"/>
              <a:ext cx="0" cy="26670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6" name="AutoShape 18"/>
            <p:cNvSpPr>
              <a:spLocks noChangeArrowheads="1"/>
            </p:cNvSpPr>
            <p:nvPr/>
          </p:nvSpPr>
          <p:spPr bwMode="auto">
            <a:xfrm>
              <a:off x="3344863" y="2971800"/>
              <a:ext cx="2322512" cy="381000"/>
            </a:xfrm>
            <a:prstGeom prst="rightArrow">
              <a:avLst>
                <a:gd name="adj1" fmla="val 56472"/>
                <a:gd name="adj2" fmla="val 65167"/>
              </a:avLst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1"/>
                </a:buClr>
              </a:pPr>
              <a:r>
                <a:rPr lang="en-US" sz="1000" b="0" dirty="0" smtClean="0">
                  <a:solidFill>
                    <a:schemeClr val="bg1"/>
                  </a:solidFill>
                </a:rPr>
                <a:t>SYNC </a:t>
              </a:r>
              <a:r>
                <a:rPr lang="en-US" sz="1000" b="0" dirty="0">
                  <a:solidFill>
                    <a:schemeClr val="bg1"/>
                  </a:solidFill>
                </a:rPr>
                <a:t>/ ASYNC</a:t>
              </a:r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914400" y="2590800"/>
              <a:ext cx="2209800" cy="1406526"/>
              <a:chOff x="762000" y="2860674"/>
              <a:chExt cx="2209800" cy="1406526"/>
            </a:xfrm>
          </p:grpSpPr>
          <p:sp>
            <p:nvSpPr>
              <p:cNvPr id="2057" name="Line 10"/>
              <p:cNvSpPr>
                <a:spLocks noChangeShapeType="1"/>
              </p:cNvSpPr>
              <p:nvPr/>
            </p:nvSpPr>
            <p:spPr bwMode="auto">
              <a:xfrm flipH="1">
                <a:off x="2156285" y="3429000"/>
                <a:ext cx="0" cy="457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58" name="Rectangle 13"/>
              <p:cNvSpPr>
                <a:spLocks noChangeArrowheads="1"/>
              </p:cNvSpPr>
              <p:nvPr/>
            </p:nvSpPr>
            <p:spPr bwMode="auto">
              <a:xfrm>
                <a:off x="762000" y="3710226"/>
                <a:ext cx="990600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1400" b="0" dirty="0" smtClean="0"/>
                  <a:t>Primary</a:t>
                </a:r>
                <a:br>
                  <a:rPr lang="en-US" sz="1400" b="0" dirty="0" smtClean="0"/>
                </a:br>
                <a:r>
                  <a:rPr lang="en-US" sz="1400" b="0" dirty="0" smtClean="0"/>
                  <a:t>Database</a:t>
                </a:r>
                <a:endParaRPr lang="en-US" sz="1400" b="0" dirty="0"/>
              </a:p>
            </p:txBody>
          </p:sp>
          <p:sp>
            <p:nvSpPr>
              <p:cNvPr id="2076" name="Line 11"/>
              <p:cNvSpPr>
                <a:spLocks noChangeShapeType="1"/>
              </p:cNvSpPr>
              <p:nvPr/>
            </p:nvSpPr>
            <p:spPr bwMode="auto">
              <a:xfrm>
                <a:off x="1538748" y="3167063"/>
                <a:ext cx="1143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7" name="Line 12"/>
              <p:cNvSpPr>
                <a:spLocks noChangeShapeType="1"/>
              </p:cNvSpPr>
              <p:nvPr/>
            </p:nvSpPr>
            <p:spPr bwMode="auto">
              <a:xfrm flipH="1">
                <a:off x="2232485" y="3429000"/>
                <a:ext cx="533400" cy="3810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8" name="Line 14"/>
              <p:cNvSpPr>
                <a:spLocks noChangeShapeType="1"/>
              </p:cNvSpPr>
              <p:nvPr/>
            </p:nvSpPr>
            <p:spPr bwMode="auto">
              <a:xfrm>
                <a:off x="1699085" y="3505200"/>
                <a:ext cx="38100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2079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318085" y="2860674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7" name="Picture 16" descr="C:\Documents and Settings\mtownsen.ST-USERS\Desktop\Clip Art\gif\icon_db_blue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851485" y="3698875"/>
                <a:ext cx="568325" cy="568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880290" y="2860674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4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61085" y="2860674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6" name="Group 85"/>
            <p:cNvGrpSpPr/>
            <p:nvPr/>
          </p:nvGrpSpPr>
          <p:grpSpPr>
            <a:xfrm>
              <a:off x="5715000" y="2590800"/>
              <a:ext cx="2286000" cy="1406526"/>
              <a:chOff x="5791200" y="2819400"/>
              <a:chExt cx="2286000" cy="1406526"/>
            </a:xfrm>
          </p:grpSpPr>
          <p:sp>
            <p:nvSpPr>
              <p:cNvPr id="2059" name="Rectangle 7"/>
              <p:cNvSpPr>
                <a:spLocks noChangeArrowheads="1"/>
              </p:cNvSpPr>
              <p:nvPr/>
            </p:nvSpPr>
            <p:spPr bwMode="auto">
              <a:xfrm>
                <a:off x="6859588" y="3710226"/>
                <a:ext cx="1217612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1400" b="0" dirty="0" smtClean="0"/>
                  <a:t>Standby</a:t>
                </a:r>
                <a:r>
                  <a:rPr lang="en-US" sz="1400" dirty="0" smtClean="0"/>
                  <a:t/>
                </a:r>
                <a:br>
                  <a:rPr lang="en-US" sz="1400" dirty="0" smtClean="0"/>
                </a:br>
                <a:r>
                  <a:rPr lang="en-US" sz="1400" b="0" dirty="0" smtClean="0"/>
                  <a:t>Database</a:t>
                </a:r>
                <a:endParaRPr lang="en-US" sz="1400" b="0" dirty="0"/>
              </a:p>
            </p:txBody>
          </p:sp>
          <p:sp>
            <p:nvSpPr>
              <p:cNvPr id="35" name="Line 10"/>
              <p:cNvSpPr>
                <a:spLocks noChangeShapeType="1"/>
              </p:cNvSpPr>
              <p:nvPr/>
            </p:nvSpPr>
            <p:spPr bwMode="auto">
              <a:xfrm flipH="1">
                <a:off x="6629400" y="3387726"/>
                <a:ext cx="0" cy="457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" name="Line 11"/>
              <p:cNvSpPr>
                <a:spLocks noChangeShapeType="1"/>
              </p:cNvSpPr>
              <p:nvPr/>
            </p:nvSpPr>
            <p:spPr bwMode="auto">
              <a:xfrm>
                <a:off x="6011863" y="3125789"/>
                <a:ext cx="1143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" name="Line 12"/>
              <p:cNvSpPr>
                <a:spLocks noChangeShapeType="1"/>
              </p:cNvSpPr>
              <p:nvPr/>
            </p:nvSpPr>
            <p:spPr bwMode="auto">
              <a:xfrm flipH="1">
                <a:off x="6705600" y="3387726"/>
                <a:ext cx="533400" cy="3810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Line 14"/>
              <p:cNvSpPr>
                <a:spLocks noChangeShapeType="1"/>
              </p:cNvSpPr>
              <p:nvPr/>
            </p:nvSpPr>
            <p:spPr bwMode="auto">
              <a:xfrm>
                <a:off x="6172200" y="3463926"/>
                <a:ext cx="38100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39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91200" y="2819400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0" name="Picture 16" descr="C:\Documents and Settings\mtownsen.ST-USERS\Desktop\Clip Art\gif\icon_db_blue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324600" y="3657601"/>
                <a:ext cx="568325" cy="568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353405" y="2819400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934200" y="2819400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8" name="Group 87"/>
            <p:cNvGrpSpPr/>
            <p:nvPr/>
          </p:nvGrpSpPr>
          <p:grpSpPr>
            <a:xfrm>
              <a:off x="1600200" y="1679575"/>
              <a:ext cx="1371600" cy="835025"/>
              <a:chOff x="1600200" y="1755775"/>
              <a:chExt cx="1371600" cy="835025"/>
            </a:xfrm>
          </p:grpSpPr>
          <p:pic>
            <p:nvPicPr>
              <p:cNvPr id="43" name="Picture 4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600200" y="1755775"/>
                <a:ext cx="457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Picture 4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057400" y="1755775"/>
                <a:ext cx="457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Picture 5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14600" y="1755775"/>
                <a:ext cx="457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6" name="AutoShape 51"/>
              <p:cNvSpPr>
                <a:spLocks noChangeArrowheads="1"/>
              </p:cNvSpPr>
              <p:nvPr/>
            </p:nvSpPr>
            <p:spPr bwMode="auto">
              <a:xfrm>
                <a:off x="2133600" y="2286000"/>
                <a:ext cx="304800" cy="304800"/>
              </a:xfrm>
              <a:prstGeom prst="upDownArrow">
                <a:avLst>
                  <a:gd name="adj1" fmla="val 50000"/>
                  <a:gd name="adj2" fmla="val 20000"/>
                </a:avLst>
              </a:prstGeom>
              <a:gradFill rotWithShape="0">
                <a:gsLst>
                  <a:gs pos="0">
                    <a:srgbClr val="FFCC66"/>
                  </a:gs>
                  <a:gs pos="100000">
                    <a:srgbClr val="E3B65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 dirty="0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6096000" y="1600200"/>
              <a:ext cx="990600" cy="838200"/>
              <a:chOff x="6096000" y="1676400"/>
              <a:chExt cx="990600" cy="838200"/>
            </a:xfrm>
          </p:grpSpPr>
          <p:pic>
            <p:nvPicPr>
              <p:cNvPr id="48" name="Picture 3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096000" y="1676400"/>
                <a:ext cx="457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" name="AutoShape 34"/>
              <p:cNvSpPr>
                <a:spLocks noChangeArrowheads="1"/>
              </p:cNvSpPr>
              <p:nvPr/>
            </p:nvSpPr>
            <p:spPr bwMode="auto">
              <a:xfrm>
                <a:off x="6400800" y="2209800"/>
                <a:ext cx="304800" cy="304800"/>
              </a:xfrm>
              <a:prstGeom prst="upArrow">
                <a:avLst>
                  <a:gd name="adj1" fmla="val 50000"/>
                  <a:gd name="adj2" fmla="val 25000"/>
                </a:avLst>
              </a:prstGeom>
              <a:gradFill rotWithShape="0">
                <a:gsLst>
                  <a:gs pos="0">
                    <a:srgbClr val="FFCC66"/>
                  </a:gs>
                  <a:gs pos="100000">
                    <a:srgbClr val="E3B65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 dirty="0"/>
              </a:p>
            </p:txBody>
          </p:sp>
          <p:pic>
            <p:nvPicPr>
              <p:cNvPr id="50" name="Picture 3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629400" y="1676400"/>
                <a:ext cx="457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2" name="Text Box 36"/>
            <p:cNvSpPr txBox="1">
              <a:spLocks noChangeArrowheads="1"/>
            </p:cNvSpPr>
            <p:nvPr/>
          </p:nvSpPr>
          <p:spPr bwMode="auto">
            <a:xfrm>
              <a:off x="7162800" y="1676400"/>
              <a:ext cx="1998663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600" u="sng" dirty="0">
                  <a:solidFill>
                    <a:srgbClr val="FF0000"/>
                  </a:solidFill>
                </a:rPr>
                <a:t>Active Data Guard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dirty="0">
                  <a:solidFill>
                    <a:srgbClr val="FF0000"/>
                  </a:solidFill>
                </a:rPr>
                <a:t>- DR &amp; Data Protection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  <a:buFontTx/>
                <a:buChar char="-"/>
              </a:pPr>
              <a:r>
                <a:rPr lang="en-US" sz="1400" b="0" dirty="0" smtClean="0">
                  <a:solidFill>
                    <a:srgbClr val="FF0000"/>
                  </a:solidFill>
                </a:rPr>
                <a:t>Real-time Query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  <a:buFontTx/>
                <a:buChar char="-"/>
              </a:pPr>
              <a:r>
                <a:rPr lang="en-US" sz="1400" dirty="0" smtClean="0">
                  <a:solidFill>
                    <a:srgbClr val="FF0000"/>
                  </a:solidFill>
                </a:rPr>
                <a:t>Backups</a:t>
              </a:r>
              <a:endParaRPr lang="en-US" sz="1400" b="0" dirty="0">
                <a:solidFill>
                  <a:srgbClr val="FF0000"/>
                </a:solidFill>
              </a:endParaRPr>
            </a:p>
          </p:txBody>
        </p:sp>
        <p:sp>
          <p:nvSpPr>
            <p:cNvPr id="73" name="Text Box 52"/>
            <p:cNvSpPr txBox="1">
              <a:spLocks noChangeArrowheads="1"/>
            </p:cNvSpPr>
            <p:nvPr/>
          </p:nvSpPr>
          <p:spPr bwMode="auto">
            <a:xfrm>
              <a:off x="327025" y="2006600"/>
              <a:ext cx="1120775" cy="812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600" u="sng" dirty="0">
                  <a:solidFill>
                    <a:srgbClr val="FF0000"/>
                  </a:solidFill>
                </a:rPr>
                <a:t>RAC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dirty="0">
                  <a:solidFill>
                    <a:srgbClr val="FF0000"/>
                  </a:solidFill>
                </a:rPr>
                <a:t>- Scalability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dirty="0">
                  <a:solidFill>
                    <a:srgbClr val="FF0000"/>
                  </a:solidFill>
                </a:rPr>
                <a:t>- Server HA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971800" y="3505200"/>
            <a:ext cx="6086475" cy="2986578"/>
            <a:chOff x="2971800" y="3505200"/>
            <a:chExt cx="6086475" cy="2986578"/>
          </a:xfrm>
        </p:grpSpPr>
        <p:sp>
          <p:nvSpPr>
            <p:cNvPr id="63" name="Line 17"/>
            <p:cNvSpPr>
              <a:spLocks noChangeShapeType="1"/>
            </p:cNvSpPr>
            <p:nvPr/>
          </p:nvSpPr>
          <p:spPr bwMode="auto">
            <a:xfrm>
              <a:off x="2971800" y="3505200"/>
              <a:ext cx="1600200" cy="152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64" name="Line 18"/>
            <p:cNvSpPr>
              <a:spLocks noChangeShapeType="1"/>
            </p:cNvSpPr>
            <p:nvPr/>
          </p:nvSpPr>
          <p:spPr bwMode="auto">
            <a:xfrm>
              <a:off x="3124200" y="3505200"/>
              <a:ext cx="2895600" cy="1447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pic>
          <p:nvPicPr>
            <p:cNvPr id="65" name="Picture 1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477000" y="4826000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96542" y="4826000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" name="Text Box 22"/>
            <p:cNvSpPr txBox="1">
              <a:spLocks noChangeArrowheads="1"/>
            </p:cNvSpPr>
            <p:nvPr/>
          </p:nvSpPr>
          <p:spPr bwMode="auto">
            <a:xfrm>
              <a:off x="6858000" y="5054600"/>
              <a:ext cx="2200275" cy="8128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600" u="sng" dirty="0">
                  <a:solidFill>
                    <a:srgbClr val="FF0000"/>
                  </a:solidFill>
                </a:rPr>
                <a:t>GoldenGate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dirty="0">
                  <a:solidFill>
                    <a:srgbClr val="FF0000"/>
                  </a:solidFill>
                </a:rPr>
                <a:t>- Information Distribution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dirty="0">
                  <a:solidFill>
                    <a:srgbClr val="FF0000"/>
                  </a:solidFill>
                </a:rPr>
                <a:t>- Heterogeneous</a:t>
              </a:r>
            </a:p>
          </p:txBody>
        </p:sp>
        <p:sp>
          <p:nvSpPr>
            <p:cNvPr id="70" name="Text Box 24"/>
            <p:cNvSpPr txBox="1">
              <a:spLocks noChangeArrowheads="1"/>
            </p:cNvSpPr>
            <p:nvPr/>
          </p:nvSpPr>
          <p:spPr bwMode="auto">
            <a:xfrm>
              <a:off x="3429000" y="5493940"/>
              <a:ext cx="1162113" cy="997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i="1" dirty="0" smtClean="0">
                  <a:solidFill>
                    <a:srgbClr val="000099"/>
                  </a:solidFill>
                </a:rPr>
                <a:t>Subsetting</a:t>
              </a:r>
              <a:br>
                <a:rPr lang="en-US" sz="1400" b="0" i="1" dirty="0" smtClean="0">
                  <a:solidFill>
                    <a:srgbClr val="000099"/>
                  </a:solidFill>
                </a:rPr>
              </a:br>
              <a:r>
                <a:rPr lang="en-US" sz="1400" b="0" i="1" dirty="0" smtClean="0">
                  <a:solidFill>
                    <a:srgbClr val="000099"/>
                  </a:solidFill>
                </a:rPr>
                <a:t>&amp; Reporting</a:t>
              </a:r>
            </a:p>
            <a:p>
              <a:pPr algn="l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i="1" dirty="0" smtClean="0">
                  <a:solidFill>
                    <a:srgbClr val="000099"/>
                  </a:solidFill>
                </a:rPr>
                <a:t>“Data </a:t>
              </a:r>
            </a:p>
            <a:p>
              <a:pPr algn="l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i="1" dirty="0" smtClean="0">
                  <a:solidFill>
                    <a:srgbClr val="000099"/>
                  </a:solidFill>
                </a:rPr>
                <a:t>Warehouse”</a:t>
              </a:r>
              <a:endParaRPr lang="en-US" sz="1400" b="0" i="1" dirty="0">
                <a:solidFill>
                  <a:srgbClr val="000099"/>
                </a:solidFill>
              </a:endParaRPr>
            </a:p>
          </p:txBody>
        </p:sp>
        <p:sp>
          <p:nvSpPr>
            <p:cNvPr id="71" name="Text Box 25"/>
            <p:cNvSpPr txBox="1">
              <a:spLocks noChangeArrowheads="1"/>
            </p:cNvSpPr>
            <p:nvPr/>
          </p:nvSpPr>
          <p:spPr bwMode="auto">
            <a:xfrm>
              <a:off x="5181600" y="5486400"/>
              <a:ext cx="1101264" cy="545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i="1" dirty="0" smtClean="0">
                  <a:solidFill>
                    <a:srgbClr val="000099"/>
                  </a:solidFill>
                </a:rPr>
                <a:t>Non-Oracle</a:t>
              </a:r>
            </a:p>
            <a:p>
              <a:pPr algn="l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i="1" dirty="0" smtClean="0">
                  <a:solidFill>
                    <a:srgbClr val="000099"/>
                  </a:solidFill>
                </a:rPr>
                <a:t>DB</a:t>
              </a:r>
              <a:endParaRPr lang="en-US" sz="1400" b="0" i="1" dirty="0">
                <a:solidFill>
                  <a:srgbClr val="000099"/>
                </a:solidFill>
              </a:endParaRP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6019800" y="5029200"/>
              <a:ext cx="434812" cy="1066800"/>
              <a:chOff x="8375583" y="4724400"/>
              <a:chExt cx="434812" cy="1066800"/>
            </a:xfrm>
          </p:grpSpPr>
          <p:sp>
            <p:nvSpPr>
              <p:cNvPr id="74" name="Line 10"/>
              <p:cNvSpPr>
                <a:spLocks noChangeShapeType="1"/>
              </p:cNvSpPr>
              <p:nvPr/>
            </p:nvSpPr>
            <p:spPr bwMode="auto">
              <a:xfrm flipH="1">
                <a:off x="8575675" y="5181600"/>
                <a:ext cx="0" cy="457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75" name="Picture 16" descr="C:\Documents and Settings\mtownsen.ST-USERS\Desktop\Clip Art\gif\icon_db_blue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382000" y="5410200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6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375583" y="4724400"/>
                <a:ext cx="434812" cy="636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8" name="Group 77"/>
            <p:cNvGrpSpPr/>
            <p:nvPr/>
          </p:nvGrpSpPr>
          <p:grpSpPr>
            <a:xfrm>
              <a:off x="4549938" y="5029200"/>
              <a:ext cx="434812" cy="1066800"/>
              <a:chOff x="8375583" y="4724400"/>
              <a:chExt cx="434812" cy="1066800"/>
            </a:xfrm>
          </p:grpSpPr>
          <p:sp>
            <p:nvSpPr>
              <p:cNvPr id="79" name="Line 10"/>
              <p:cNvSpPr>
                <a:spLocks noChangeShapeType="1"/>
              </p:cNvSpPr>
              <p:nvPr/>
            </p:nvSpPr>
            <p:spPr bwMode="auto">
              <a:xfrm flipH="1">
                <a:off x="8575675" y="5181600"/>
                <a:ext cx="0" cy="457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80" name="Picture 16" descr="C:\Documents and Settings\mtownsen.ST-USERS\Desktop\Clip Art\gif\icon_db_blue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382000" y="5410200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1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375583" y="4724400"/>
                <a:ext cx="434812" cy="636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55000" cy="941388"/>
          </a:xfrm>
        </p:spPr>
        <p:txBody>
          <a:bodyPr/>
          <a:lstStyle/>
          <a:p>
            <a:r>
              <a:rPr lang="en-US" dirty="0" smtClean="0"/>
              <a:t>RAC, Active Data Guard, GoldenGate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400" dirty="0" smtClean="0">
              <a:solidFill>
                <a:srgbClr val="FF0000"/>
              </a:solidFill>
            </a:endParaRPr>
          </a:p>
        </p:txBody>
      </p:sp>
      <p:grpSp>
        <p:nvGrpSpPr>
          <p:cNvPr id="2" name="Group 89"/>
          <p:cNvGrpSpPr/>
          <p:nvPr/>
        </p:nvGrpSpPr>
        <p:grpSpPr>
          <a:xfrm>
            <a:off x="327025" y="1295400"/>
            <a:ext cx="8834438" cy="2701926"/>
            <a:chOff x="327025" y="1295400"/>
            <a:chExt cx="8834438" cy="2701926"/>
          </a:xfrm>
        </p:grpSpPr>
        <p:sp>
          <p:nvSpPr>
            <p:cNvPr id="2052" name="Line 3"/>
            <p:cNvSpPr>
              <a:spLocks noChangeShapeType="1"/>
            </p:cNvSpPr>
            <p:nvPr/>
          </p:nvSpPr>
          <p:spPr bwMode="auto">
            <a:xfrm flipH="1">
              <a:off x="4559300" y="1295400"/>
              <a:ext cx="0" cy="26670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6" name="AutoShape 18"/>
            <p:cNvSpPr>
              <a:spLocks noChangeArrowheads="1"/>
            </p:cNvSpPr>
            <p:nvPr/>
          </p:nvSpPr>
          <p:spPr bwMode="auto">
            <a:xfrm>
              <a:off x="3344863" y="2971800"/>
              <a:ext cx="2322512" cy="381000"/>
            </a:xfrm>
            <a:prstGeom prst="rightArrow">
              <a:avLst>
                <a:gd name="adj1" fmla="val 56472"/>
                <a:gd name="adj2" fmla="val 65167"/>
              </a:avLst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1"/>
                </a:buClr>
              </a:pPr>
              <a:r>
                <a:rPr lang="en-US" sz="1000" b="0" dirty="0" smtClean="0">
                  <a:solidFill>
                    <a:schemeClr val="bg1"/>
                  </a:solidFill>
                </a:rPr>
                <a:t>SYNC </a:t>
              </a:r>
              <a:r>
                <a:rPr lang="en-US" sz="1000" b="0" dirty="0">
                  <a:solidFill>
                    <a:schemeClr val="bg1"/>
                  </a:solidFill>
                </a:rPr>
                <a:t>/ ASYNC</a:t>
              </a:r>
            </a:p>
          </p:txBody>
        </p:sp>
        <p:grpSp>
          <p:nvGrpSpPr>
            <p:cNvPr id="3" name="Group 86"/>
            <p:cNvGrpSpPr/>
            <p:nvPr/>
          </p:nvGrpSpPr>
          <p:grpSpPr>
            <a:xfrm>
              <a:off x="914400" y="2590800"/>
              <a:ext cx="2209800" cy="1406526"/>
              <a:chOff x="762000" y="2860674"/>
              <a:chExt cx="2209800" cy="1406526"/>
            </a:xfrm>
          </p:grpSpPr>
          <p:sp>
            <p:nvSpPr>
              <p:cNvPr id="2057" name="Line 10"/>
              <p:cNvSpPr>
                <a:spLocks noChangeShapeType="1"/>
              </p:cNvSpPr>
              <p:nvPr/>
            </p:nvSpPr>
            <p:spPr bwMode="auto">
              <a:xfrm flipH="1">
                <a:off x="2156285" y="3429000"/>
                <a:ext cx="0" cy="457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58" name="Rectangle 13"/>
              <p:cNvSpPr>
                <a:spLocks noChangeArrowheads="1"/>
              </p:cNvSpPr>
              <p:nvPr/>
            </p:nvSpPr>
            <p:spPr bwMode="auto">
              <a:xfrm>
                <a:off x="762000" y="3710226"/>
                <a:ext cx="990600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1400" b="0" dirty="0" smtClean="0"/>
                  <a:t>Primary</a:t>
                </a:r>
                <a:br>
                  <a:rPr lang="en-US" sz="1400" b="0" dirty="0" smtClean="0"/>
                </a:br>
                <a:r>
                  <a:rPr lang="en-US" sz="1400" b="0" dirty="0" smtClean="0"/>
                  <a:t>Database</a:t>
                </a:r>
                <a:endParaRPr lang="en-US" sz="1400" b="0" dirty="0"/>
              </a:p>
            </p:txBody>
          </p:sp>
          <p:sp>
            <p:nvSpPr>
              <p:cNvPr id="2076" name="Line 11"/>
              <p:cNvSpPr>
                <a:spLocks noChangeShapeType="1"/>
              </p:cNvSpPr>
              <p:nvPr/>
            </p:nvSpPr>
            <p:spPr bwMode="auto">
              <a:xfrm>
                <a:off x="1538748" y="3167063"/>
                <a:ext cx="1143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7" name="Line 12"/>
              <p:cNvSpPr>
                <a:spLocks noChangeShapeType="1"/>
              </p:cNvSpPr>
              <p:nvPr/>
            </p:nvSpPr>
            <p:spPr bwMode="auto">
              <a:xfrm flipH="1">
                <a:off x="2232485" y="3429000"/>
                <a:ext cx="533400" cy="3810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8" name="Line 14"/>
              <p:cNvSpPr>
                <a:spLocks noChangeShapeType="1"/>
              </p:cNvSpPr>
              <p:nvPr/>
            </p:nvSpPr>
            <p:spPr bwMode="auto">
              <a:xfrm>
                <a:off x="1699085" y="3505200"/>
                <a:ext cx="38100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2079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318085" y="2860674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7" name="Picture 16" descr="C:\Documents and Settings\mtownsen.ST-USERS\Desktop\Clip Art\gif\icon_db_blue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851485" y="3698875"/>
                <a:ext cx="568325" cy="568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880290" y="2860674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4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61085" y="2860674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85"/>
            <p:cNvGrpSpPr/>
            <p:nvPr/>
          </p:nvGrpSpPr>
          <p:grpSpPr>
            <a:xfrm>
              <a:off x="5715000" y="2590800"/>
              <a:ext cx="2286000" cy="1406526"/>
              <a:chOff x="5791200" y="2819400"/>
              <a:chExt cx="2286000" cy="1406526"/>
            </a:xfrm>
          </p:grpSpPr>
          <p:sp>
            <p:nvSpPr>
              <p:cNvPr id="2059" name="Rectangle 7"/>
              <p:cNvSpPr>
                <a:spLocks noChangeArrowheads="1"/>
              </p:cNvSpPr>
              <p:nvPr/>
            </p:nvSpPr>
            <p:spPr bwMode="auto">
              <a:xfrm>
                <a:off x="6859588" y="3710226"/>
                <a:ext cx="1217612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1400" b="0" dirty="0" smtClean="0"/>
                  <a:t>Standby</a:t>
                </a:r>
                <a:r>
                  <a:rPr lang="en-US" sz="1400" dirty="0" smtClean="0"/>
                  <a:t/>
                </a:r>
                <a:br>
                  <a:rPr lang="en-US" sz="1400" dirty="0" smtClean="0"/>
                </a:br>
                <a:r>
                  <a:rPr lang="en-US" sz="1400" b="0" dirty="0" smtClean="0"/>
                  <a:t>Database</a:t>
                </a:r>
                <a:endParaRPr lang="en-US" sz="1400" b="0" dirty="0"/>
              </a:p>
            </p:txBody>
          </p:sp>
          <p:sp>
            <p:nvSpPr>
              <p:cNvPr id="35" name="Line 10"/>
              <p:cNvSpPr>
                <a:spLocks noChangeShapeType="1"/>
              </p:cNvSpPr>
              <p:nvPr/>
            </p:nvSpPr>
            <p:spPr bwMode="auto">
              <a:xfrm flipH="1">
                <a:off x="6629400" y="3387726"/>
                <a:ext cx="0" cy="457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" name="Line 11"/>
              <p:cNvSpPr>
                <a:spLocks noChangeShapeType="1"/>
              </p:cNvSpPr>
              <p:nvPr/>
            </p:nvSpPr>
            <p:spPr bwMode="auto">
              <a:xfrm>
                <a:off x="6011863" y="3125789"/>
                <a:ext cx="1143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" name="Line 12"/>
              <p:cNvSpPr>
                <a:spLocks noChangeShapeType="1"/>
              </p:cNvSpPr>
              <p:nvPr/>
            </p:nvSpPr>
            <p:spPr bwMode="auto">
              <a:xfrm flipH="1">
                <a:off x="6705600" y="3387726"/>
                <a:ext cx="533400" cy="3810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Line 14"/>
              <p:cNvSpPr>
                <a:spLocks noChangeShapeType="1"/>
              </p:cNvSpPr>
              <p:nvPr/>
            </p:nvSpPr>
            <p:spPr bwMode="auto">
              <a:xfrm>
                <a:off x="6172200" y="3463926"/>
                <a:ext cx="38100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39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91200" y="2819400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0" name="Picture 16" descr="C:\Documents and Settings\mtownsen.ST-USERS\Desktop\Clip Art\gif\icon_db_blue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324600" y="3657601"/>
                <a:ext cx="568325" cy="568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353405" y="2819400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934200" y="2819400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5" name="Group 87"/>
            <p:cNvGrpSpPr/>
            <p:nvPr/>
          </p:nvGrpSpPr>
          <p:grpSpPr>
            <a:xfrm>
              <a:off x="1600200" y="1679575"/>
              <a:ext cx="1371600" cy="835025"/>
              <a:chOff x="1600200" y="1755775"/>
              <a:chExt cx="1371600" cy="835025"/>
            </a:xfrm>
          </p:grpSpPr>
          <p:pic>
            <p:nvPicPr>
              <p:cNvPr id="43" name="Picture 4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600200" y="1755775"/>
                <a:ext cx="457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Picture 4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057400" y="1755775"/>
                <a:ext cx="457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Picture 5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14600" y="1755775"/>
                <a:ext cx="457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6" name="AutoShape 51"/>
              <p:cNvSpPr>
                <a:spLocks noChangeArrowheads="1"/>
              </p:cNvSpPr>
              <p:nvPr/>
            </p:nvSpPr>
            <p:spPr bwMode="auto">
              <a:xfrm>
                <a:off x="2133600" y="2286000"/>
                <a:ext cx="304800" cy="304800"/>
              </a:xfrm>
              <a:prstGeom prst="upDownArrow">
                <a:avLst>
                  <a:gd name="adj1" fmla="val 50000"/>
                  <a:gd name="adj2" fmla="val 20000"/>
                </a:avLst>
              </a:prstGeom>
              <a:gradFill rotWithShape="0">
                <a:gsLst>
                  <a:gs pos="0">
                    <a:srgbClr val="FFCC66"/>
                  </a:gs>
                  <a:gs pos="100000">
                    <a:srgbClr val="E3B65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 dirty="0"/>
              </a:p>
            </p:txBody>
          </p:sp>
        </p:grpSp>
        <p:grpSp>
          <p:nvGrpSpPr>
            <p:cNvPr id="6" name="Group 88"/>
            <p:cNvGrpSpPr/>
            <p:nvPr/>
          </p:nvGrpSpPr>
          <p:grpSpPr>
            <a:xfrm>
              <a:off x="6096000" y="1600200"/>
              <a:ext cx="990600" cy="838200"/>
              <a:chOff x="6096000" y="1676400"/>
              <a:chExt cx="990600" cy="838200"/>
            </a:xfrm>
          </p:grpSpPr>
          <p:pic>
            <p:nvPicPr>
              <p:cNvPr id="48" name="Picture 3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096000" y="1676400"/>
                <a:ext cx="457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" name="AutoShape 34"/>
              <p:cNvSpPr>
                <a:spLocks noChangeArrowheads="1"/>
              </p:cNvSpPr>
              <p:nvPr/>
            </p:nvSpPr>
            <p:spPr bwMode="auto">
              <a:xfrm>
                <a:off x="6400800" y="2209800"/>
                <a:ext cx="304800" cy="304800"/>
              </a:xfrm>
              <a:prstGeom prst="upArrow">
                <a:avLst>
                  <a:gd name="adj1" fmla="val 50000"/>
                  <a:gd name="adj2" fmla="val 25000"/>
                </a:avLst>
              </a:prstGeom>
              <a:gradFill rotWithShape="0">
                <a:gsLst>
                  <a:gs pos="0">
                    <a:srgbClr val="FFCC66"/>
                  </a:gs>
                  <a:gs pos="100000">
                    <a:srgbClr val="E3B65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 dirty="0"/>
              </a:p>
            </p:txBody>
          </p:sp>
          <p:pic>
            <p:nvPicPr>
              <p:cNvPr id="50" name="Picture 3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629400" y="1676400"/>
                <a:ext cx="457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2" name="Text Box 36"/>
            <p:cNvSpPr txBox="1">
              <a:spLocks noChangeArrowheads="1"/>
            </p:cNvSpPr>
            <p:nvPr/>
          </p:nvSpPr>
          <p:spPr bwMode="auto">
            <a:xfrm>
              <a:off x="7162800" y="1676400"/>
              <a:ext cx="1998663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600" u="sng" dirty="0">
                  <a:solidFill>
                    <a:srgbClr val="FF0000"/>
                  </a:solidFill>
                </a:rPr>
                <a:t>Active Data Guard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dirty="0">
                  <a:solidFill>
                    <a:srgbClr val="FF0000"/>
                  </a:solidFill>
                </a:rPr>
                <a:t>- DR &amp; Data Protection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  <a:buFontTx/>
                <a:buChar char="-"/>
              </a:pPr>
              <a:r>
                <a:rPr lang="en-US" sz="1400" b="0" dirty="0" smtClean="0">
                  <a:solidFill>
                    <a:srgbClr val="FF0000"/>
                  </a:solidFill>
                </a:rPr>
                <a:t>Real-time Query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  <a:buFontTx/>
                <a:buChar char="-"/>
              </a:pPr>
              <a:r>
                <a:rPr lang="en-US" sz="1400" dirty="0" smtClean="0">
                  <a:solidFill>
                    <a:srgbClr val="FF0000"/>
                  </a:solidFill>
                </a:rPr>
                <a:t>Backups</a:t>
              </a:r>
              <a:endParaRPr lang="en-US" sz="1400" b="0" dirty="0">
                <a:solidFill>
                  <a:srgbClr val="FF0000"/>
                </a:solidFill>
              </a:endParaRPr>
            </a:p>
          </p:txBody>
        </p:sp>
        <p:sp>
          <p:nvSpPr>
            <p:cNvPr id="73" name="Text Box 52"/>
            <p:cNvSpPr txBox="1">
              <a:spLocks noChangeArrowheads="1"/>
            </p:cNvSpPr>
            <p:nvPr/>
          </p:nvSpPr>
          <p:spPr bwMode="auto">
            <a:xfrm>
              <a:off x="327025" y="2006600"/>
              <a:ext cx="1120775" cy="812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600" u="sng" dirty="0">
                  <a:solidFill>
                    <a:srgbClr val="FF0000"/>
                  </a:solidFill>
                </a:rPr>
                <a:t>RAC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dirty="0">
                  <a:solidFill>
                    <a:srgbClr val="FF0000"/>
                  </a:solidFill>
                </a:rPr>
                <a:t>- Scalability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dirty="0">
                  <a:solidFill>
                    <a:srgbClr val="FF0000"/>
                  </a:solidFill>
                </a:rPr>
                <a:t>- Server HA</a:t>
              </a:r>
            </a:p>
          </p:txBody>
        </p:sp>
      </p:grpSp>
      <p:grpSp>
        <p:nvGrpSpPr>
          <p:cNvPr id="7" name="Group 90"/>
          <p:cNvGrpSpPr/>
          <p:nvPr/>
        </p:nvGrpSpPr>
        <p:grpSpPr>
          <a:xfrm>
            <a:off x="3429000" y="4826000"/>
            <a:ext cx="5629275" cy="1665778"/>
            <a:chOff x="3429000" y="4826000"/>
            <a:chExt cx="5629275" cy="1665778"/>
          </a:xfrm>
        </p:grpSpPr>
        <p:pic>
          <p:nvPicPr>
            <p:cNvPr id="65" name="Picture 1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477000" y="4826000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96542" y="4826000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" name="Text Box 22"/>
            <p:cNvSpPr txBox="1">
              <a:spLocks noChangeArrowheads="1"/>
            </p:cNvSpPr>
            <p:nvPr/>
          </p:nvSpPr>
          <p:spPr bwMode="auto">
            <a:xfrm>
              <a:off x="6858000" y="5054600"/>
              <a:ext cx="2200275" cy="8128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600" u="sng" dirty="0">
                  <a:solidFill>
                    <a:srgbClr val="FF0000"/>
                  </a:solidFill>
                </a:rPr>
                <a:t>GoldenGate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dirty="0">
                  <a:solidFill>
                    <a:srgbClr val="FF0000"/>
                  </a:solidFill>
                </a:rPr>
                <a:t>- Information Distribution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dirty="0">
                  <a:solidFill>
                    <a:srgbClr val="FF0000"/>
                  </a:solidFill>
                </a:rPr>
                <a:t>- Heterogeneous</a:t>
              </a:r>
            </a:p>
          </p:txBody>
        </p:sp>
        <p:sp>
          <p:nvSpPr>
            <p:cNvPr id="70" name="Text Box 24"/>
            <p:cNvSpPr txBox="1">
              <a:spLocks noChangeArrowheads="1"/>
            </p:cNvSpPr>
            <p:nvPr/>
          </p:nvSpPr>
          <p:spPr bwMode="auto">
            <a:xfrm>
              <a:off x="3429000" y="5493940"/>
              <a:ext cx="1162113" cy="997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i="1" dirty="0" smtClean="0">
                  <a:solidFill>
                    <a:srgbClr val="000099"/>
                  </a:solidFill>
                </a:rPr>
                <a:t>Subsetting</a:t>
              </a:r>
              <a:br>
                <a:rPr lang="en-US" sz="1400" b="0" i="1" dirty="0" smtClean="0">
                  <a:solidFill>
                    <a:srgbClr val="000099"/>
                  </a:solidFill>
                </a:rPr>
              </a:br>
              <a:r>
                <a:rPr lang="en-US" sz="1400" b="0" i="1" dirty="0" smtClean="0">
                  <a:solidFill>
                    <a:srgbClr val="000099"/>
                  </a:solidFill>
                </a:rPr>
                <a:t>&amp; Reporting</a:t>
              </a:r>
            </a:p>
            <a:p>
              <a:pPr algn="l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i="1" dirty="0" smtClean="0">
                  <a:solidFill>
                    <a:srgbClr val="000099"/>
                  </a:solidFill>
                </a:rPr>
                <a:t>“Data </a:t>
              </a:r>
            </a:p>
            <a:p>
              <a:pPr algn="l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i="1" dirty="0" smtClean="0">
                  <a:solidFill>
                    <a:srgbClr val="000099"/>
                  </a:solidFill>
                </a:rPr>
                <a:t>Warehouse”</a:t>
              </a:r>
              <a:endParaRPr lang="en-US" sz="1400" b="0" i="1" dirty="0">
                <a:solidFill>
                  <a:srgbClr val="000099"/>
                </a:solidFill>
              </a:endParaRPr>
            </a:p>
          </p:txBody>
        </p:sp>
        <p:sp>
          <p:nvSpPr>
            <p:cNvPr id="71" name="Text Box 25"/>
            <p:cNvSpPr txBox="1">
              <a:spLocks noChangeArrowheads="1"/>
            </p:cNvSpPr>
            <p:nvPr/>
          </p:nvSpPr>
          <p:spPr bwMode="auto">
            <a:xfrm>
              <a:off x="5181600" y="5486400"/>
              <a:ext cx="1101264" cy="545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i="1" dirty="0" smtClean="0">
                  <a:solidFill>
                    <a:srgbClr val="000099"/>
                  </a:solidFill>
                </a:rPr>
                <a:t>Non-Oracle</a:t>
              </a:r>
            </a:p>
            <a:p>
              <a:pPr algn="l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i="1" dirty="0" smtClean="0">
                  <a:solidFill>
                    <a:srgbClr val="000099"/>
                  </a:solidFill>
                </a:rPr>
                <a:t>DB</a:t>
              </a:r>
              <a:endParaRPr lang="en-US" sz="1400" b="0" i="1" dirty="0">
                <a:solidFill>
                  <a:srgbClr val="000099"/>
                </a:solidFill>
              </a:endParaRPr>
            </a:p>
          </p:txBody>
        </p:sp>
        <p:grpSp>
          <p:nvGrpSpPr>
            <p:cNvPr id="8" name="Group 76"/>
            <p:cNvGrpSpPr/>
            <p:nvPr/>
          </p:nvGrpSpPr>
          <p:grpSpPr>
            <a:xfrm>
              <a:off x="6019800" y="5029200"/>
              <a:ext cx="434812" cy="1066800"/>
              <a:chOff x="8375583" y="4724400"/>
              <a:chExt cx="434812" cy="1066800"/>
            </a:xfrm>
          </p:grpSpPr>
          <p:sp>
            <p:nvSpPr>
              <p:cNvPr id="74" name="Line 10"/>
              <p:cNvSpPr>
                <a:spLocks noChangeShapeType="1"/>
              </p:cNvSpPr>
              <p:nvPr/>
            </p:nvSpPr>
            <p:spPr bwMode="auto">
              <a:xfrm flipH="1">
                <a:off x="8575675" y="5181600"/>
                <a:ext cx="0" cy="457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75" name="Picture 16" descr="C:\Documents and Settings\mtownsen.ST-USERS\Desktop\Clip Art\gif\icon_db_blue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382000" y="5410200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6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375583" y="4724400"/>
                <a:ext cx="434812" cy="636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9" name="Group 77"/>
            <p:cNvGrpSpPr/>
            <p:nvPr/>
          </p:nvGrpSpPr>
          <p:grpSpPr>
            <a:xfrm>
              <a:off x="4549938" y="5029200"/>
              <a:ext cx="434812" cy="1066800"/>
              <a:chOff x="8375583" y="4724400"/>
              <a:chExt cx="434812" cy="1066800"/>
            </a:xfrm>
          </p:grpSpPr>
          <p:sp>
            <p:nvSpPr>
              <p:cNvPr id="79" name="Line 10"/>
              <p:cNvSpPr>
                <a:spLocks noChangeShapeType="1"/>
              </p:cNvSpPr>
              <p:nvPr/>
            </p:nvSpPr>
            <p:spPr bwMode="auto">
              <a:xfrm flipH="1">
                <a:off x="8575675" y="5181600"/>
                <a:ext cx="0" cy="457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80" name="Picture 16" descr="C:\Documents and Settings\mtownsen.ST-USERS\Desktop\Clip Art\gif\icon_db_blue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382000" y="5410200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1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375583" y="4724400"/>
                <a:ext cx="434812" cy="636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53" name="Line 17"/>
          <p:cNvSpPr>
            <a:spLocks noChangeShapeType="1"/>
          </p:cNvSpPr>
          <p:nvPr/>
        </p:nvSpPr>
        <p:spPr bwMode="auto">
          <a:xfrm flipH="1">
            <a:off x="4800600" y="3657600"/>
            <a:ext cx="12192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54" name="Line 18"/>
          <p:cNvSpPr>
            <a:spLocks noChangeShapeType="1"/>
          </p:cNvSpPr>
          <p:nvPr/>
        </p:nvSpPr>
        <p:spPr bwMode="auto">
          <a:xfrm>
            <a:off x="6096000" y="3657600"/>
            <a:ext cx="762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55000" cy="941388"/>
          </a:xfrm>
        </p:spPr>
        <p:txBody>
          <a:bodyPr/>
          <a:lstStyle/>
          <a:p>
            <a:r>
              <a:rPr lang="en-US" dirty="0" smtClean="0"/>
              <a:t>RAC, Data Guard, GoldenGate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400" dirty="0" smtClean="0">
              <a:solidFill>
                <a:srgbClr val="FF0000"/>
              </a:solidFill>
            </a:endParaRPr>
          </a:p>
        </p:txBody>
      </p:sp>
      <p:grpSp>
        <p:nvGrpSpPr>
          <p:cNvPr id="2" name="Group 89"/>
          <p:cNvGrpSpPr/>
          <p:nvPr/>
        </p:nvGrpSpPr>
        <p:grpSpPr>
          <a:xfrm>
            <a:off x="327025" y="1295400"/>
            <a:ext cx="8834438" cy="2701926"/>
            <a:chOff x="327025" y="1295400"/>
            <a:chExt cx="8834438" cy="2701926"/>
          </a:xfrm>
        </p:grpSpPr>
        <p:sp>
          <p:nvSpPr>
            <p:cNvPr id="2052" name="Line 3"/>
            <p:cNvSpPr>
              <a:spLocks noChangeShapeType="1"/>
            </p:cNvSpPr>
            <p:nvPr/>
          </p:nvSpPr>
          <p:spPr bwMode="auto">
            <a:xfrm flipH="1">
              <a:off x="4559300" y="1295400"/>
              <a:ext cx="0" cy="26670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6" name="AutoShape 18"/>
            <p:cNvSpPr>
              <a:spLocks noChangeArrowheads="1"/>
            </p:cNvSpPr>
            <p:nvPr/>
          </p:nvSpPr>
          <p:spPr bwMode="auto">
            <a:xfrm>
              <a:off x="3344863" y="2971800"/>
              <a:ext cx="2322512" cy="381000"/>
            </a:xfrm>
            <a:prstGeom prst="rightArrow">
              <a:avLst>
                <a:gd name="adj1" fmla="val 56472"/>
                <a:gd name="adj2" fmla="val 65167"/>
              </a:avLst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1"/>
                </a:buClr>
              </a:pPr>
              <a:r>
                <a:rPr lang="en-US" sz="1000" b="0" dirty="0" smtClean="0">
                  <a:solidFill>
                    <a:schemeClr val="bg1"/>
                  </a:solidFill>
                </a:rPr>
                <a:t>SYNC </a:t>
              </a:r>
              <a:r>
                <a:rPr lang="en-US" sz="1000" b="0" dirty="0">
                  <a:solidFill>
                    <a:schemeClr val="bg1"/>
                  </a:solidFill>
                </a:rPr>
                <a:t>/ ASYNC</a:t>
              </a:r>
            </a:p>
          </p:txBody>
        </p:sp>
        <p:grpSp>
          <p:nvGrpSpPr>
            <p:cNvPr id="3" name="Group 86"/>
            <p:cNvGrpSpPr/>
            <p:nvPr/>
          </p:nvGrpSpPr>
          <p:grpSpPr>
            <a:xfrm>
              <a:off x="914400" y="2590800"/>
              <a:ext cx="2209800" cy="1406526"/>
              <a:chOff x="762000" y="2860674"/>
              <a:chExt cx="2209800" cy="1406526"/>
            </a:xfrm>
          </p:grpSpPr>
          <p:sp>
            <p:nvSpPr>
              <p:cNvPr id="2057" name="Line 10"/>
              <p:cNvSpPr>
                <a:spLocks noChangeShapeType="1"/>
              </p:cNvSpPr>
              <p:nvPr/>
            </p:nvSpPr>
            <p:spPr bwMode="auto">
              <a:xfrm flipH="1">
                <a:off x="2156285" y="3429000"/>
                <a:ext cx="0" cy="457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58" name="Rectangle 13"/>
              <p:cNvSpPr>
                <a:spLocks noChangeArrowheads="1"/>
              </p:cNvSpPr>
              <p:nvPr/>
            </p:nvSpPr>
            <p:spPr bwMode="auto">
              <a:xfrm>
                <a:off x="762000" y="3710226"/>
                <a:ext cx="990600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1400" b="0" dirty="0" smtClean="0"/>
                  <a:t>Primary</a:t>
                </a:r>
                <a:br>
                  <a:rPr lang="en-US" sz="1400" b="0" dirty="0" smtClean="0"/>
                </a:br>
                <a:r>
                  <a:rPr lang="en-US" sz="1400" b="0" dirty="0" smtClean="0"/>
                  <a:t>Database</a:t>
                </a:r>
                <a:endParaRPr lang="en-US" sz="1400" b="0" dirty="0"/>
              </a:p>
            </p:txBody>
          </p:sp>
          <p:sp>
            <p:nvSpPr>
              <p:cNvPr id="2076" name="Line 11"/>
              <p:cNvSpPr>
                <a:spLocks noChangeShapeType="1"/>
              </p:cNvSpPr>
              <p:nvPr/>
            </p:nvSpPr>
            <p:spPr bwMode="auto">
              <a:xfrm>
                <a:off x="1538748" y="3167063"/>
                <a:ext cx="1143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7" name="Line 12"/>
              <p:cNvSpPr>
                <a:spLocks noChangeShapeType="1"/>
              </p:cNvSpPr>
              <p:nvPr/>
            </p:nvSpPr>
            <p:spPr bwMode="auto">
              <a:xfrm flipH="1">
                <a:off x="2232485" y="3429000"/>
                <a:ext cx="533400" cy="3810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8" name="Line 14"/>
              <p:cNvSpPr>
                <a:spLocks noChangeShapeType="1"/>
              </p:cNvSpPr>
              <p:nvPr/>
            </p:nvSpPr>
            <p:spPr bwMode="auto">
              <a:xfrm>
                <a:off x="1699085" y="3505200"/>
                <a:ext cx="38100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2079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318085" y="2860674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7" name="Picture 16" descr="C:\Documents and Settings\mtownsen.ST-USERS\Desktop\Clip Art\gif\icon_db_blue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851485" y="3698875"/>
                <a:ext cx="568325" cy="568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880290" y="2860674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4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61085" y="2860674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85"/>
            <p:cNvGrpSpPr/>
            <p:nvPr/>
          </p:nvGrpSpPr>
          <p:grpSpPr>
            <a:xfrm>
              <a:off x="5715000" y="2590800"/>
              <a:ext cx="2286000" cy="1406526"/>
              <a:chOff x="5791200" y="2819400"/>
              <a:chExt cx="2286000" cy="1406526"/>
            </a:xfrm>
          </p:grpSpPr>
          <p:sp>
            <p:nvSpPr>
              <p:cNvPr id="2059" name="Rectangle 7"/>
              <p:cNvSpPr>
                <a:spLocks noChangeArrowheads="1"/>
              </p:cNvSpPr>
              <p:nvPr/>
            </p:nvSpPr>
            <p:spPr bwMode="auto">
              <a:xfrm>
                <a:off x="6859588" y="3710226"/>
                <a:ext cx="1217612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1400" b="0" dirty="0" smtClean="0"/>
                  <a:t>Standby</a:t>
                </a:r>
                <a:r>
                  <a:rPr lang="en-US" sz="1400" dirty="0" smtClean="0"/>
                  <a:t/>
                </a:r>
                <a:br>
                  <a:rPr lang="en-US" sz="1400" dirty="0" smtClean="0"/>
                </a:br>
                <a:r>
                  <a:rPr lang="en-US" sz="1400" b="0" dirty="0" smtClean="0"/>
                  <a:t>Database</a:t>
                </a:r>
                <a:endParaRPr lang="en-US" sz="1400" b="0" dirty="0"/>
              </a:p>
            </p:txBody>
          </p:sp>
          <p:sp>
            <p:nvSpPr>
              <p:cNvPr id="35" name="Line 10"/>
              <p:cNvSpPr>
                <a:spLocks noChangeShapeType="1"/>
              </p:cNvSpPr>
              <p:nvPr/>
            </p:nvSpPr>
            <p:spPr bwMode="auto">
              <a:xfrm flipH="1">
                <a:off x="6629400" y="3387726"/>
                <a:ext cx="0" cy="457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" name="Line 11"/>
              <p:cNvSpPr>
                <a:spLocks noChangeShapeType="1"/>
              </p:cNvSpPr>
              <p:nvPr/>
            </p:nvSpPr>
            <p:spPr bwMode="auto">
              <a:xfrm>
                <a:off x="6011863" y="3125789"/>
                <a:ext cx="1143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" name="Line 12"/>
              <p:cNvSpPr>
                <a:spLocks noChangeShapeType="1"/>
              </p:cNvSpPr>
              <p:nvPr/>
            </p:nvSpPr>
            <p:spPr bwMode="auto">
              <a:xfrm flipH="1">
                <a:off x="6705600" y="3387726"/>
                <a:ext cx="533400" cy="3810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Line 14"/>
              <p:cNvSpPr>
                <a:spLocks noChangeShapeType="1"/>
              </p:cNvSpPr>
              <p:nvPr/>
            </p:nvSpPr>
            <p:spPr bwMode="auto">
              <a:xfrm>
                <a:off x="6172200" y="3463926"/>
                <a:ext cx="38100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39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791200" y="2819400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0" name="Picture 16" descr="C:\Documents and Settings\mtownsen.ST-USERS\Desktop\Clip Art\gif\icon_db_blue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324600" y="3657601"/>
                <a:ext cx="568325" cy="568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353405" y="2819400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934200" y="2819400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5" name="Group 87"/>
            <p:cNvGrpSpPr/>
            <p:nvPr/>
          </p:nvGrpSpPr>
          <p:grpSpPr>
            <a:xfrm>
              <a:off x="1600200" y="1679575"/>
              <a:ext cx="1371600" cy="835025"/>
              <a:chOff x="1600200" y="1755775"/>
              <a:chExt cx="1371600" cy="835025"/>
            </a:xfrm>
          </p:grpSpPr>
          <p:pic>
            <p:nvPicPr>
              <p:cNvPr id="43" name="Picture 4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600200" y="1755775"/>
                <a:ext cx="457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Picture 4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057400" y="1755775"/>
                <a:ext cx="457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Picture 5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514600" y="1755775"/>
                <a:ext cx="457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6" name="AutoShape 51"/>
              <p:cNvSpPr>
                <a:spLocks noChangeArrowheads="1"/>
              </p:cNvSpPr>
              <p:nvPr/>
            </p:nvSpPr>
            <p:spPr bwMode="auto">
              <a:xfrm>
                <a:off x="2133600" y="2286000"/>
                <a:ext cx="304800" cy="304800"/>
              </a:xfrm>
              <a:prstGeom prst="upDownArrow">
                <a:avLst>
                  <a:gd name="adj1" fmla="val 50000"/>
                  <a:gd name="adj2" fmla="val 20000"/>
                </a:avLst>
              </a:prstGeom>
              <a:gradFill rotWithShape="0">
                <a:gsLst>
                  <a:gs pos="0">
                    <a:srgbClr val="FFCC66"/>
                  </a:gs>
                  <a:gs pos="100000">
                    <a:srgbClr val="E3B65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 dirty="0"/>
              </a:p>
            </p:txBody>
          </p:sp>
        </p:grpSp>
        <p:grpSp>
          <p:nvGrpSpPr>
            <p:cNvPr id="6" name="Group 88"/>
            <p:cNvGrpSpPr/>
            <p:nvPr/>
          </p:nvGrpSpPr>
          <p:grpSpPr>
            <a:xfrm>
              <a:off x="6096000" y="1600200"/>
              <a:ext cx="990600" cy="838200"/>
              <a:chOff x="6096000" y="1676400"/>
              <a:chExt cx="990600" cy="838200"/>
            </a:xfrm>
          </p:grpSpPr>
          <p:pic>
            <p:nvPicPr>
              <p:cNvPr id="48" name="Picture 3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096000" y="1676400"/>
                <a:ext cx="457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" name="AutoShape 34"/>
              <p:cNvSpPr>
                <a:spLocks noChangeArrowheads="1"/>
              </p:cNvSpPr>
              <p:nvPr/>
            </p:nvSpPr>
            <p:spPr bwMode="auto">
              <a:xfrm>
                <a:off x="6400800" y="2209800"/>
                <a:ext cx="304800" cy="304800"/>
              </a:xfrm>
              <a:prstGeom prst="upArrow">
                <a:avLst>
                  <a:gd name="adj1" fmla="val 50000"/>
                  <a:gd name="adj2" fmla="val 25000"/>
                </a:avLst>
              </a:prstGeom>
              <a:gradFill rotWithShape="0">
                <a:gsLst>
                  <a:gs pos="0">
                    <a:srgbClr val="FFCC66"/>
                  </a:gs>
                  <a:gs pos="100000">
                    <a:srgbClr val="E3B65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 dirty="0"/>
              </a:p>
            </p:txBody>
          </p:sp>
          <p:pic>
            <p:nvPicPr>
              <p:cNvPr id="50" name="Picture 3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629400" y="1676400"/>
                <a:ext cx="457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2" name="Text Box 36"/>
            <p:cNvSpPr txBox="1">
              <a:spLocks noChangeArrowheads="1"/>
            </p:cNvSpPr>
            <p:nvPr/>
          </p:nvSpPr>
          <p:spPr bwMode="auto">
            <a:xfrm>
              <a:off x="7162800" y="1676400"/>
              <a:ext cx="1998663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600" u="sng" dirty="0" smtClean="0">
                  <a:solidFill>
                    <a:srgbClr val="FF0000"/>
                  </a:solidFill>
                </a:rPr>
                <a:t>Data </a:t>
              </a:r>
              <a:r>
                <a:rPr lang="en-US" sz="1600" u="sng" dirty="0">
                  <a:solidFill>
                    <a:srgbClr val="FF0000"/>
                  </a:solidFill>
                </a:rPr>
                <a:t>Guard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dirty="0">
                  <a:solidFill>
                    <a:srgbClr val="FF0000"/>
                  </a:solidFill>
                </a:rPr>
                <a:t>- </a:t>
              </a:r>
              <a:r>
                <a:rPr lang="en-US" sz="1400" b="0" dirty="0" smtClean="0">
                  <a:solidFill>
                    <a:srgbClr val="FF0000"/>
                  </a:solidFill>
                </a:rPr>
                <a:t>DR</a:t>
              </a:r>
              <a:endParaRPr lang="en-US" sz="1400" b="0" dirty="0">
                <a:solidFill>
                  <a:srgbClr val="FF0000"/>
                </a:solidFill>
              </a:endParaRPr>
            </a:p>
          </p:txBody>
        </p:sp>
        <p:sp>
          <p:nvSpPr>
            <p:cNvPr id="73" name="Text Box 52"/>
            <p:cNvSpPr txBox="1">
              <a:spLocks noChangeArrowheads="1"/>
            </p:cNvSpPr>
            <p:nvPr/>
          </p:nvSpPr>
          <p:spPr bwMode="auto">
            <a:xfrm>
              <a:off x="327025" y="2006600"/>
              <a:ext cx="1120775" cy="812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600" u="sng" dirty="0">
                  <a:solidFill>
                    <a:srgbClr val="FF0000"/>
                  </a:solidFill>
                </a:rPr>
                <a:t>RAC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dirty="0">
                  <a:solidFill>
                    <a:srgbClr val="FF0000"/>
                  </a:solidFill>
                </a:rPr>
                <a:t>- Scalability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dirty="0">
                  <a:solidFill>
                    <a:srgbClr val="FF0000"/>
                  </a:solidFill>
                </a:rPr>
                <a:t>- Server HA</a:t>
              </a:r>
            </a:p>
          </p:txBody>
        </p:sp>
      </p:grpSp>
      <p:grpSp>
        <p:nvGrpSpPr>
          <p:cNvPr id="7" name="Group 90"/>
          <p:cNvGrpSpPr/>
          <p:nvPr/>
        </p:nvGrpSpPr>
        <p:grpSpPr>
          <a:xfrm>
            <a:off x="2971800" y="3505200"/>
            <a:ext cx="6086475" cy="2986578"/>
            <a:chOff x="2971800" y="3505200"/>
            <a:chExt cx="6086475" cy="2986578"/>
          </a:xfrm>
        </p:grpSpPr>
        <p:sp>
          <p:nvSpPr>
            <p:cNvPr id="63" name="Line 17"/>
            <p:cNvSpPr>
              <a:spLocks noChangeShapeType="1"/>
            </p:cNvSpPr>
            <p:nvPr/>
          </p:nvSpPr>
          <p:spPr bwMode="auto">
            <a:xfrm>
              <a:off x="2971800" y="3505200"/>
              <a:ext cx="1600200" cy="1524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sp>
          <p:nvSpPr>
            <p:cNvPr id="64" name="Line 18"/>
            <p:cNvSpPr>
              <a:spLocks noChangeShapeType="1"/>
            </p:cNvSpPr>
            <p:nvPr/>
          </p:nvSpPr>
          <p:spPr bwMode="auto">
            <a:xfrm>
              <a:off x="3124200" y="3505200"/>
              <a:ext cx="2895600" cy="1447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en-US" dirty="0"/>
            </a:p>
          </p:txBody>
        </p:sp>
        <p:pic>
          <p:nvPicPr>
            <p:cNvPr id="65" name="Picture 1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477000" y="4826000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96542" y="4826000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8" name="Text Box 22"/>
            <p:cNvSpPr txBox="1">
              <a:spLocks noChangeArrowheads="1"/>
            </p:cNvSpPr>
            <p:nvPr/>
          </p:nvSpPr>
          <p:spPr bwMode="auto">
            <a:xfrm>
              <a:off x="6858000" y="5054600"/>
              <a:ext cx="2200275" cy="8128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600" u="sng" dirty="0">
                  <a:solidFill>
                    <a:srgbClr val="FF0000"/>
                  </a:solidFill>
                </a:rPr>
                <a:t>GoldenGate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dirty="0">
                  <a:solidFill>
                    <a:srgbClr val="FF0000"/>
                  </a:solidFill>
                </a:rPr>
                <a:t>- Information Distribution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dirty="0">
                  <a:solidFill>
                    <a:srgbClr val="FF0000"/>
                  </a:solidFill>
                </a:rPr>
                <a:t>- Heterogeneous</a:t>
              </a:r>
            </a:p>
          </p:txBody>
        </p:sp>
        <p:sp>
          <p:nvSpPr>
            <p:cNvPr id="70" name="Text Box 24"/>
            <p:cNvSpPr txBox="1">
              <a:spLocks noChangeArrowheads="1"/>
            </p:cNvSpPr>
            <p:nvPr/>
          </p:nvSpPr>
          <p:spPr bwMode="auto">
            <a:xfrm>
              <a:off x="3429000" y="5493940"/>
              <a:ext cx="1162113" cy="997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i="1" dirty="0" smtClean="0">
                  <a:solidFill>
                    <a:srgbClr val="000099"/>
                  </a:solidFill>
                </a:rPr>
                <a:t>Subsetting</a:t>
              </a:r>
              <a:br>
                <a:rPr lang="en-US" sz="1400" b="0" i="1" dirty="0" smtClean="0">
                  <a:solidFill>
                    <a:srgbClr val="000099"/>
                  </a:solidFill>
                </a:rPr>
              </a:br>
              <a:r>
                <a:rPr lang="en-US" sz="1400" b="0" i="1" dirty="0" smtClean="0">
                  <a:solidFill>
                    <a:srgbClr val="000099"/>
                  </a:solidFill>
                </a:rPr>
                <a:t>&amp; Reporting</a:t>
              </a:r>
            </a:p>
            <a:p>
              <a:pPr algn="l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i="1" dirty="0" smtClean="0">
                  <a:solidFill>
                    <a:srgbClr val="000099"/>
                  </a:solidFill>
                </a:rPr>
                <a:t>“Data </a:t>
              </a:r>
            </a:p>
            <a:p>
              <a:pPr algn="l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i="1" dirty="0" smtClean="0">
                  <a:solidFill>
                    <a:srgbClr val="000099"/>
                  </a:solidFill>
                </a:rPr>
                <a:t>Warehouse”</a:t>
              </a:r>
              <a:endParaRPr lang="en-US" sz="1400" b="0" i="1" dirty="0">
                <a:solidFill>
                  <a:srgbClr val="000099"/>
                </a:solidFill>
              </a:endParaRPr>
            </a:p>
          </p:txBody>
        </p:sp>
        <p:sp>
          <p:nvSpPr>
            <p:cNvPr id="71" name="Text Box 25"/>
            <p:cNvSpPr txBox="1">
              <a:spLocks noChangeArrowheads="1"/>
            </p:cNvSpPr>
            <p:nvPr/>
          </p:nvSpPr>
          <p:spPr bwMode="auto">
            <a:xfrm>
              <a:off x="5181600" y="5486400"/>
              <a:ext cx="1101264" cy="545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i="1" dirty="0" smtClean="0">
                  <a:solidFill>
                    <a:srgbClr val="000099"/>
                  </a:solidFill>
                </a:rPr>
                <a:t>Non-Oracle</a:t>
              </a:r>
            </a:p>
            <a:p>
              <a:pPr algn="l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i="1" dirty="0" smtClean="0">
                  <a:solidFill>
                    <a:srgbClr val="000099"/>
                  </a:solidFill>
                </a:rPr>
                <a:t>DB</a:t>
              </a:r>
              <a:endParaRPr lang="en-US" sz="1400" b="0" i="1" dirty="0">
                <a:solidFill>
                  <a:srgbClr val="000099"/>
                </a:solidFill>
              </a:endParaRPr>
            </a:p>
          </p:txBody>
        </p:sp>
        <p:grpSp>
          <p:nvGrpSpPr>
            <p:cNvPr id="8" name="Group 76"/>
            <p:cNvGrpSpPr/>
            <p:nvPr/>
          </p:nvGrpSpPr>
          <p:grpSpPr>
            <a:xfrm>
              <a:off x="6019800" y="5029200"/>
              <a:ext cx="434812" cy="1066800"/>
              <a:chOff x="8375583" y="4724400"/>
              <a:chExt cx="434812" cy="1066800"/>
            </a:xfrm>
          </p:grpSpPr>
          <p:sp>
            <p:nvSpPr>
              <p:cNvPr id="74" name="Line 10"/>
              <p:cNvSpPr>
                <a:spLocks noChangeShapeType="1"/>
              </p:cNvSpPr>
              <p:nvPr/>
            </p:nvSpPr>
            <p:spPr bwMode="auto">
              <a:xfrm flipH="1">
                <a:off x="8575675" y="5181600"/>
                <a:ext cx="0" cy="457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75" name="Picture 16" descr="C:\Documents and Settings\mtownsen.ST-USERS\Desktop\Clip Art\gif\icon_db_blue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382000" y="5410200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6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375583" y="4724400"/>
                <a:ext cx="434812" cy="636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9" name="Group 77"/>
            <p:cNvGrpSpPr/>
            <p:nvPr/>
          </p:nvGrpSpPr>
          <p:grpSpPr>
            <a:xfrm>
              <a:off x="4549938" y="5029200"/>
              <a:ext cx="434812" cy="1066800"/>
              <a:chOff x="8375583" y="4724400"/>
              <a:chExt cx="434812" cy="1066800"/>
            </a:xfrm>
          </p:grpSpPr>
          <p:sp>
            <p:nvSpPr>
              <p:cNvPr id="79" name="Line 10"/>
              <p:cNvSpPr>
                <a:spLocks noChangeShapeType="1"/>
              </p:cNvSpPr>
              <p:nvPr/>
            </p:nvSpPr>
            <p:spPr bwMode="auto">
              <a:xfrm flipH="1">
                <a:off x="8575675" y="5181600"/>
                <a:ext cx="0" cy="457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80" name="Picture 16" descr="C:\Documents and Settings\mtownsen.ST-USERS\Desktop\Clip Art\gif\icon_db_blue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382000" y="5410200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1" name="Picture 19" descr="iasicon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8375583" y="4724400"/>
                <a:ext cx="434812" cy="6365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0" y="304800"/>
            <a:ext cx="8255000" cy="941388"/>
          </a:xfrm>
        </p:spPr>
        <p:txBody>
          <a:bodyPr/>
          <a:lstStyle/>
          <a:p>
            <a:r>
              <a:rPr lang="en-US" dirty="0" smtClean="0"/>
              <a:t>Complete Production Off-load</a:t>
            </a:r>
            <a:br>
              <a:rPr lang="en-US" dirty="0" smtClean="0"/>
            </a:br>
            <a:endParaRPr lang="en-US" sz="2400" dirty="0" smtClean="0">
              <a:solidFill>
                <a:srgbClr val="FF0000"/>
              </a:solidFill>
            </a:endParaRPr>
          </a:p>
        </p:txBody>
      </p:sp>
      <p:grpSp>
        <p:nvGrpSpPr>
          <p:cNvPr id="2" name="Group 89"/>
          <p:cNvGrpSpPr/>
          <p:nvPr/>
        </p:nvGrpSpPr>
        <p:grpSpPr>
          <a:xfrm>
            <a:off x="327025" y="1295400"/>
            <a:ext cx="8834438" cy="2701926"/>
            <a:chOff x="327025" y="1295400"/>
            <a:chExt cx="8834438" cy="2701926"/>
          </a:xfrm>
        </p:grpSpPr>
        <p:sp>
          <p:nvSpPr>
            <p:cNvPr id="2063" name="Line 40"/>
            <p:cNvSpPr>
              <a:spLocks noChangeShapeType="1"/>
            </p:cNvSpPr>
            <p:nvPr/>
          </p:nvSpPr>
          <p:spPr bwMode="auto">
            <a:xfrm flipH="1">
              <a:off x="3505200" y="2438400"/>
              <a:ext cx="673100" cy="15240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square" lIns="92075" tIns="46038" rIns="92075" bIns="46038">
              <a:spAutoFit/>
            </a:bodyPr>
            <a:lstStyle/>
            <a:p>
              <a:endParaRPr lang="en-US" dirty="0"/>
            </a:p>
          </p:txBody>
        </p:sp>
        <p:sp>
          <p:nvSpPr>
            <p:cNvPr id="2064" name="Line 41"/>
            <p:cNvSpPr>
              <a:spLocks noChangeShapeType="1"/>
            </p:cNvSpPr>
            <p:nvPr/>
          </p:nvSpPr>
          <p:spPr bwMode="auto">
            <a:xfrm>
              <a:off x="4876800" y="2438400"/>
              <a:ext cx="698500" cy="11430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square" lIns="92075" tIns="46038" rIns="92075" bIns="46038">
              <a:spAutoFit/>
            </a:bodyPr>
            <a:lstStyle/>
            <a:p>
              <a:endParaRPr lang="en-US" dirty="0"/>
            </a:p>
          </p:txBody>
        </p:sp>
        <p:sp>
          <p:nvSpPr>
            <p:cNvPr id="2052" name="Line 3"/>
            <p:cNvSpPr>
              <a:spLocks noChangeShapeType="1"/>
            </p:cNvSpPr>
            <p:nvPr/>
          </p:nvSpPr>
          <p:spPr bwMode="auto">
            <a:xfrm flipH="1">
              <a:off x="4559300" y="1295400"/>
              <a:ext cx="0" cy="26670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5" name="Oval 17"/>
            <p:cNvSpPr>
              <a:spLocks noChangeArrowheads="1"/>
            </p:cNvSpPr>
            <p:nvPr/>
          </p:nvSpPr>
          <p:spPr bwMode="auto">
            <a:xfrm>
              <a:off x="3606800" y="1524000"/>
              <a:ext cx="1905000" cy="381000"/>
            </a:xfrm>
            <a:prstGeom prst="ellipse">
              <a:avLst/>
            </a:prstGeom>
            <a:gradFill rotWithShape="0">
              <a:gsLst>
                <a:gs pos="0">
                  <a:srgbClr val="FFCC66"/>
                </a:gs>
                <a:gs pos="100000">
                  <a:srgbClr val="DCB058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b="0" dirty="0">
                  <a:cs typeface="Times New Roman" pitchFamily="18" charset="0"/>
                </a:rPr>
                <a:t>Data </a:t>
              </a:r>
              <a:r>
                <a:rPr lang="en-US" sz="1400" b="0" dirty="0" smtClean="0">
                  <a:cs typeface="Times New Roman" pitchFamily="18" charset="0"/>
                </a:rPr>
                <a:t>Guard Broker</a:t>
              </a:r>
              <a:endParaRPr lang="en-US" sz="1400" b="0" dirty="0">
                <a:cs typeface="Times New Roman" pitchFamily="18" charset="0"/>
              </a:endParaRPr>
            </a:p>
          </p:txBody>
        </p:sp>
        <p:sp>
          <p:nvSpPr>
            <p:cNvPr id="2056" name="AutoShape 18"/>
            <p:cNvSpPr>
              <a:spLocks noChangeArrowheads="1"/>
            </p:cNvSpPr>
            <p:nvPr/>
          </p:nvSpPr>
          <p:spPr bwMode="auto">
            <a:xfrm>
              <a:off x="3344863" y="2971800"/>
              <a:ext cx="2322512" cy="381000"/>
            </a:xfrm>
            <a:prstGeom prst="rightArrow">
              <a:avLst>
                <a:gd name="adj1" fmla="val 56472"/>
                <a:gd name="adj2" fmla="val 65167"/>
              </a:avLst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  <a:buClr>
                  <a:schemeClr val="accent1"/>
                </a:buClr>
              </a:pPr>
              <a:r>
                <a:rPr lang="en-US" sz="1000" b="0" dirty="0" smtClean="0">
                  <a:solidFill>
                    <a:schemeClr val="bg1"/>
                  </a:solidFill>
                </a:rPr>
                <a:t>SYNC </a:t>
              </a:r>
              <a:r>
                <a:rPr lang="en-US" sz="1000" b="0" dirty="0">
                  <a:solidFill>
                    <a:schemeClr val="bg1"/>
                  </a:solidFill>
                </a:rPr>
                <a:t>/ ASYNC</a:t>
              </a:r>
            </a:p>
          </p:txBody>
        </p:sp>
        <p:graphicFrame>
          <p:nvGraphicFramePr>
            <p:cNvPr id="2050" name="Object 0"/>
            <p:cNvGraphicFramePr>
              <a:graphicFrameLocks/>
            </p:cNvGraphicFramePr>
            <p:nvPr/>
          </p:nvGraphicFramePr>
          <p:xfrm>
            <a:off x="4191000" y="2057400"/>
            <a:ext cx="809625" cy="685800"/>
          </p:xfrm>
          <a:graphic>
            <a:graphicData uri="http://schemas.openxmlformats.org/presentationml/2006/ole">
              <p:oleObj spid="_x0000_s1020930" name="Clip" r:id="rId4" imgW="1566720" imgH="1566720" progId="">
                <p:embed/>
              </p:oleObj>
            </a:graphicData>
          </a:graphic>
        </p:graphicFrame>
        <p:grpSp>
          <p:nvGrpSpPr>
            <p:cNvPr id="3" name="Group 86"/>
            <p:cNvGrpSpPr/>
            <p:nvPr/>
          </p:nvGrpSpPr>
          <p:grpSpPr>
            <a:xfrm>
              <a:off x="914400" y="2590800"/>
              <a:ext cx="2209800" cy="1406526"/>
              <a:chOff x="762000" y="2860674"/>
              <a:chExt cx="2209800" cy="1406526"/>
            </a:xfrm>
          </p:grpSpPr>
          <p:sp>
            <p:nvSpPr>
              <p:cNvPr id="2057" name="Line 10"/>
              <p:cNvSpPr>
                <a:spLocks noChangeShapeType="1"/>
              </p:cNvSpPr>
              <p:nvPr/>
            </p:nvSpPr>
            <p:spPr bwMode="auto">
              <a:xfrm flipH="1">
                <a:off x="2156285" y="3429000"/>
                <a:ext cx="0" cy="457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58" name="Rectangle 13"/>
              <p:cNvSpPr>
                <a:spLocks noChangeArrowheads="1"/>
              </p:cNvSpPr>
              <p:nvPr/>
            </p:nvSpPr>
            <p:spPr bwMode="auto">
              <a:xfrm>
                <a:off x="762000" y="3710226"/>
                <a:ext cx="990600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1400" b="0" dirty="0" smtClean="0"/>
                  <a:t>Primary</a:t>
                </a:r>
                <a:br>
                  <a:rPr lang="en-US" sz="1400" b="0" dirty="0" smtClean="0"/>
                </a:br>
                <a:r>
                  <a:rPr lang="en-US" sz="1400" b="0" dirty="0" smtClean="0"/>
                  <a:t>Database</a:t>
                </a:r>
                <a:endParaRPr lang="en-US" sz="1400" b="0" dirty="0"/>
              </a:p>
            </p:txBody>
          </p:sp>
          <p:sp>
            <p:nvSpPr>
              <p:cNvPr id="2076" name="Line 11"/>
              <p:cNvSpPr>
                <a:spLocks noChangeShapeType="1"/>
              </p:cNvSpPr>
              <p:nvPr/>
            </p:nvSpPr>
            <p:spPr bwMode="auto">
              <a:xfrm>
                <a:off x="1538748" y="3167063"/>
                <a:ext cx="1143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7" name="Line 12"/>
              <p:cNvSpPr>
                <a:spLocks noChangeShapeType="1"/>
              </p:cNvSpPr>
              <p:nvPr/>
            </p:nvSpPr>
            <p:spPr bwMode="auto">
              <a:xfrm flipH="1">
                <a:off x="2232485" y="3429000"/>
                <a:ext cx="533400" cy="3810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78" name="Line 14"/>
              <p:cNvSpPr>
                <a:spLocks noChangeShapeType="1"/>
              </p:cNvSpPr>
              <p:nvPr/>
            </p:nvSpPr>
            <p:spPr bwMode="auto">
              <a:xfrm>
                <a:off x="1699085" y="3505200"/>
                <a:ext cx="38100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2079" name="Picture 19" descr="iasicon1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318085" y="2860674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7" name="Picture 16" descr="C:\Documents and Settings\mtownsen.ST-USERS\Desktop\Clip Art\gif\icon_db_blue.gi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851485" y="3698875"/>
                <a:ext cx="568325" cy="568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" name="Picture 19" descr="iasicon1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880290" y="2860674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4" name="Picture 19" descr="iasicon1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461085" y="2860674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85"/>
            <p:cNvGrpSpPr/>
            <p:nvPr/>
          </p:nvGrpSpPr>
          <p:grpSpPr>
            <a:xfrm>
              <a:off x="5715000" y="2590800"/>
              <a:ext cx="2286000" cy="1406526"/>
              <a:chOff x="5791200" y="2819400"/>
              <a:chExt cx="2286000" cy="1406526"/>
            </a:xfrm>
          </p:grpSpPr>
          <p:sp>
            <p:nvSpPr>
              <p:cNvPr id="2059" name="Rectangle 7"/>
              <p:cNvSpPr>
                <a:spLocks noChangeArrowheads="1"/>
              </p:cNvSpPr>
              <p:nvPr/>
            </p:nvSpPr>
            <p:spPr bwMode="auto">
              <a:xfrm>
                <a:off x="6859588" y="3710226"/>
                <a:ext cx="1217612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>
                <a:spAutoFit/>
              </a:bodyPr>
              <a:lstStyle/>
              <a:p>
                <a:pPr algn="ctr" eaLnBrk="0" hangingPunct="0"/>
                <a:r>
                  <a:rPr lang="en-US" sz="1400" b="0" dirty="0" smtClean="0"/>
                  <a:t>Standby</a:t>
                </a:r>
                <a:r>
                  <a:rPr lang="en-US" sz="1400" dirty="0" smtClean="0"/>
                  <a:t/>
                </a:r>
                <a:br>
                  <a:rPr lang="en-US" sz="1400" dirty="0" smtClean="0"/>
                </a:br>
                <a:r>
                  <a:rPr lang="en-US" sz="1400" b="0" dirty="0" smtClean="0"/>
                  <a:t>Database</a:t>
                </a:r>
                <a:endParaRPr lang="en-US" sz="1400" b="0" dirty="0"/>
              </a:p>
            </p:txBody>
          </p:sp>
          <p:sp>
            <p:nvSpPr>
              <p:cNvPr id="35" name="Line 10"/>
              <p:cNvSpPr>
                <a:spLocks noChangeShapeType="1"/>
              </p:cNvSpPr>
              <p:nvPr/>
            </p:nvSpPr>
            <p:spPr bwMode="auto">
              <a:xfrm flipH="1">
                <a:off x="6629400" y="3387726"/>
                <a:ext cx="0" cy="457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6" name="Line 11"/>
              <p:cNvSpPr>
                <a:spLocks noChangeShapeType="1"/>
              </p:cNvSpPr>
              <p:nvPr/>
            </p:nvSpPr>
            <p:spPr bwMode="auto">
              <a:xfrm>
                <a:off x="6011863" y="3125789"/>
                <a:ext cx="1143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" name="Line 12"/>
              <p:cNvSpPr>
                <a:spLocks noChangeShapeType="1"/>
              </p:cNvSpPr>
              <p:nvPr/>
            </p:nvSpPr>
            <p:spPr bwMode="auto">
              <a:xfrm flipH="1">
                <a:off x="6705600" y="3387726"/>
                <a:ext cx="533400" cy="3810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8" name="Line 14"/>
              <p:cNvSpPr>
                <a:spLocks noChangeShapeType="1"/>
              </p:cNvSpPr>
              <p:nvPr/>
            </p:nvSpPr>
            <p:spPr bwMode="auto">
              <a:xfrm>
                <a:off x="6172200" y="3463926"/>
                <a:ext cx="38100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pic>
            <p:nvPicPr>
              <p:cNvPr id="39" name="Picture 19" descr="iasicon1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791200" y="2819400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0" name="Picture 16" descr="C:\Documents and Settings\mtownsen.ST-USERS\Desktop\Clip Art\gif\icon_db_blue.gif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324600" y="3657601"/>
                <a:ext cx="568325" cy="568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" name="Picture 19" descr="iasicon1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353405" y="2819400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Picture 19" descr="iasicon1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934200" y="2819400"/>
                <a:ext cx="510715" cy="747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5" name="Group 87"/>
            <p:cNvGrpSpPr/>
            <p:nvPr/>
          </p:nvGrpSpPr>
          <p:grpSpPr>
            <a:xfrm>
              <a:off x="1600200" y="1679575"/>
              <a:ext cx="1371600" cy="835025"/>
              <a:chOff x="1600200" y="1755775"/>
              <a:chExt cx="1371600" cy="835025"/>
            </a:xfrm>
          </p:grpSpPr>
          <p:pic>
            <p:nvPicPr>
              <p:cNvPr id="43" name="Picture 48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600200" y="1755775"/>
                <a:ext cx="457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Picture 49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57400" y="1755775"/>
                <a:ext cx="457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Picture 50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514600" y="1755775"/>
                <a:ext cx="457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6" name="AutoShape 51"/>
              <p:cNvSpPr>
                <a:spLocks noChangeArrowheads="1"/>
              </p:cNvSpPr>
              <p:nvPr/>
            </p:nvSpPr>
            <p:spPr bwMode="auto">
              <a:xfrm>
                <a:off x="2133600" y="2286000"/>
                <a:ext cx="304800" cy="304800"/>
              </a:xfrm>
              <a:prstGeom prst="upDownArrow">
                <a:avLst>
                  <a:gd name="adj1" fmla="val 50000"/>
                  <a:gd name="adj2" fmla="val 20000"/>
                </a:avLst>
              </a:prstGeom>
              <a:gradFill rotWithShape="0">
                <a:gsLst>
                  <a:gs pos="0">
                    <a:srgbClr val="FFCC66"/>
                  </a:gs>
                  <a:gs pos="100000">
                    <a:srgbClr val="E3B65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 dirty="0"/>
              </a:p>
            </p:txBody>
          </p:sp>
        </p:grpSp>
        <p:grpSp>
          <p:nvGrpSpPr>
            <p:cNvPr id="6" name="Group 88"/>
            <p:cNvGrpSpPr/>
            <p:nvPr/>
          </p:nvGrpSpPr>
          <p:grpSpPr>
            <a:xfrm>
              <a:off x="6096000" y="1600200"/>
              <a:ext cx="990600" cy="838200"/>
              <a:chOff x="6096000" y="1676400"/>
              <a:chExt cx="990600" cy="838200"/>
            </a:xfrm>
          </p:grpSpPr>
          <p:pic>
            <p:nvPicPr>
              <p:cNvPr id="48" name="Picture 33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096000" y="1676400"/>
                <a:ext cx="457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" name="AutoShape 34"/>
              <p:cNvSpPr>
                <a:spLocks noChangeArrowheads="1"/>
              </p:cNvSpPr>
              <p:nvPr/>
            </p:nvSpPr>
            <p:spPr bwMode="auto">
              <a:xfrm>
                <a:off x="6400800" y="2209800"/>
                <a:ext cx="304800" cy="304800"/>
              </a:xfrm>
              <a:prstGeom prst="upArrow">
                <a:avLst>
                  <a:gd name="adj1" fmla="val 50000"/>
                  <a:gd name="adj2" fmla="val 25000"/>
                </a:avLst>
              </a:prstGeom>
              <a:gradFill rotWithShape="0">
                <a:gsLst>
                  <a:gs pos="0">
                    <a:srgbClr val="FFCC66"/>
                  </a:gs>
                  <a:gs pos="100000">
                    <a:srgbClr val="E3B65B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en-US" dirty="0"/>
              </a:p>
            </p:txBody>
          </p:sp>
          <p:pic>
            <p:nvPicPr>
              <p:cNvPr id="50" name="Picture 37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629400" y="1676400"/>
                <a:ext cx="457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72" name="Text Box 36"/>
            <p:cNvSpPr txBox="1">
              <a:spLocks noChangeArrowheads="1"/>
            </p:cNvSpPr>
            <p:nvPr/>
          </p:nvSpPr>
          <p:spPr bwMode="auto">
            <a:xfrm>
              <a:off x="7162800" y="1905000"/>
              <a:ext cx="1998663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ctr"/>
            <a:lstStyle/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600" u="sng" dirty="0">
                  <a:solidFill>
                    <a:srgbClr val="FF0000"/>
                  </a:solidFill>
                </a:rPr>
                <a:t>Active Data Guard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dirty="0">
                  <a:solidFill>
                    <a:srgbClr val="FF0000"/>
                  </a:solidFill>
                </a:rPr>
                <a:t>- DR &amp; Data Protection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dirty="0">
                  <a:solidFill>
                    <a:srgbClr val="FF0000"/>
                  </a:solidFill>
                </a:rPr>
                <a:t>- Real-time Query</a:t>
              </a:r>
            </a:p>
          </p:txBody>
        </p:sp>
        <p:sp>
          <p:nvSpPr>
            <p:cNvPr id="73" name="Text Box 52"/>
            <p:cNvSpPr txBox="1">
              <a:spLocks noChangeArrowheads="1"/>
            </p:cNvSpPr>
            <p:nvPr/>
          </p:nvSpPr>
          <p:spPr bwMode="auto">
            <a:xfrm>
              <a:off x="327025" y="2006600"/>
              <a:ext cx="1120775" cy="812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600" u="sng" dirty="0">
                  <a:solidFill>
                    <a:srgbClr val="FF0000"/>
                  </a:solidFill>
                </a:rPr>
                <a:t>RAC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dirty="0">
                  <a:solidFill>
                    <a:srgbClr val="FF0000"/>
                  </a:solidFill>
                </a:rPr>
                <a:t>- Scalability</a:t>
              </a:r>
            </a:p>
            <a:p>
              <a:pPr algn="l" defTabSz="230188">
                <a:lnSpc>
                  <a:spcPct val="100000"/>
                </a:lnSpc>
                <a:spcBef>
                  <a:spcPct val="10000"/>
                </a:spcBef>
                <a:buClr>
                  <a:srgbClr val="FF0000"/>
                </a:buClr>
              </a:pPr>
              <a:r>
                <a:rPr lang="en-US" sz="1400" b="0" dirty="0">
                  <a:solidFill>
                    <a:srgbClr val="FF0000"/>
                  </a:solidFill>
                </a:rPr>
                <a:t>- Server HA</a:t>
              </a:r>
            </a:p>
          </p:txBody>
        </p:sp>
      </p:grpSp>
      <p:sp>
        <p:nvSpPr>
          <p:cNvPr id="63" name="Line 17"/>
          <p:cNvSpPr>
            <a:spLocks noChangeShapeType="1"/>
          </p:cNvSpPr>
          <p:nvPr/>
        </p:nvSpPr>
        <p:spPr bwMode="auto">
          <a:xfrm flipH="1">
            <a:off x="4191000" y="3657600"/>
            <a:ext cx="18288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sp>
        <p:nvSpPr>
          <p:cNvPr id="64" name="Line 18"/>
          <p:cNvSpPr>
            <a:spLocks noChangeShapeType="1"/>
          </p:cNvSpPr>
          <p:nvPr/>
        </p:nvSpPr>
        <p:spPr bwMode="auto">
          <a:xfrm flipH="1">
            <a:off x="5638800" y="3657600"/>
            <a:ext cx="4572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2075" tIns="46038" rIns="92075" bIns="46038" anchor="ctr"/>
          <a:lstStyle/>
          <a:p>
            <a:endParaRPr lang="en-US" dirty="0"/>
          </a:p>
        </p:txBody>
      </p:sp>
      <p:pic>
        <p:nvPicPr>
          <p:cNvPr id="65" name="Picture 1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4876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63142" y="4876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Text Box 22"/>
          <p:cNvSpPr txBox="1">
            <a:spLocks noChangeArrowheads="1"/>
          </p:cNvSpPr>
          <p:nvPr/>
        </p:nvSpPr>
        <p:spPr bwMode="auto">
          <a:xfrm>
            <a:off x="6400800" y="4800600"/>
            <a:ext cx="2743200" cy="12871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 defTabSz="230188">
              <a:lnSpc>
                <a:spcPct val="100000"/>
              </a:lnSpc>
              <a:spcBef>
                <a:spcPct val="10000"/>
              </a:spcBef>
              <a:buClr>
                <a:srgbClr val="FF0000"/>
              </a:buClr>
            </a:pPr>
            <a:r>
              <a:rPr lang="en-US" sz="1600" u="sng" dirty="0">
                <a:solidFill>
                  <a:srgbClr val="FF0000"/>
                </a:solidFill>
              </a:rPr>
              <a:t>GoldenGate</a:t>
            </a:r>
          </a:p>
          <a:p>
            <a:pPr algn="l" defTabSz="230188">
              <a:lnSpc>
                <a:spcPct val="100000"/>
              </a:lnSpc>
              <a:spcBef>
                <a:spcPct val="10000"/>
              </a:spcBef>
              <a:buClr>
                <a:srgbClr val="FF0000"/>
              </a:buClr>
            </a:pPr>
            <a:r>
              <a:rPr lang="en-US" sz="1400" b="0" dirty="0">
                <a:solidFill>
                  <a:srgbClr val="FF0000"/>
                </a:solidFill>
              </a:rPr>
              <a:t>- Information Distribution</a:t>
            </a:r>
          </a:p>
          <a:p>
            <a:pPr algn="l" defTabSz="230188">
              <a:lnSpc>
                <a:spcPct val="100000"/>
              </a:lnSpc>
              <a:spcBef>
                <a:spcPct val="10000"/>
              </a:spcBef>
              <a:buClr>
                <a:srgbClr val="FF0000"/>
              </a:buClr>
              <a:buFontTx/>
              <a:buChar char="-"/>
            </a:pPr>
            <a:r>
              <a:rPr lang="en-US" sz="1400" b="0" dirty="0" smtClean="0">
                <a:solidFill>
                  <a:srgbClr val="FF0000"/>
                </a:solidFill>
              </a:rPr>
              <a:t> Heterogeneous</a:t>
            </a:r>
            <a:endParaRPr lang="en-US" sz="1400" dirty="0" smtClean="0">
              <a:solidFill>
                <a:srgbClr val="FF0000"/>
              </a:solidFill>
            </a:endParaRPr>
          </a:p>
          <a:p>
            <a:pPr algn="l" defTabSz="230188">
              <a:lnSpc>
                <a:spcPct val="100000"/>
              </a:lnSpc>
              <a:spcBef>
                <a:spcPct val="10000"/>
              </a:spcBef>
              <a:buClr>
                <a:srgbClr val="FF0000"/>
              </a:buClr>
              <a:buFontTx/>
              <a:buChar char="-"/>
            </a:pPr>
            <a:r>
              <a:rPr lang="en-US" sz="1400" b="0" dirty="0" smtClean="0">
                <a:solidFill>
                  <a:srgbClr val="FF0000"/>
                </a:solidFill>
              </a:rPr>
              <a:t> Today: ALO </a:t>
            </a:r>
            <a:r>
              <a:rPr lang="en-US" sz="1400" dirty="0" smtClean="0">
                <a:solidFill>
                  <a:srgbClr val="FF0000"/>
                </a:solidFill>
              </a:rPr>
              <a:t>Mode</a:t>
            </a:r>
          </a:p>
          <a:p>
            <a:pPr algn="l" defTabSz="230188">
              <a:lnSpc>
                <a:spcPct val="100000"/>
              </a:lnSpc>
              <a:spcBef>
                <a:spcPct val="10000"/>
              </a:spcBef>
              <a:buClr>
                <a:srgbClr val="FF0000"/>
              </a:buClr>
              <a:buFontTx/>
              <a:buChar char="-"/>
            </a:pPr>
            <a:r>
              <a:rPr lang="en-US" sz="1400" b="0" dirty="0" smtClean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Roadmap: Real-time Capture</a:t>
            </a:r>
          </a:p>
        </p:txBody>
      </p:sp>
      <p:sp>
        <p:nvSpPr>
          <p:cNvPr id="70" name="Text Box 24"/>
          <p:cNvSpPr txBox="1">
            <a:spLocks noChangeArrowheads="1"/>
          </p:cNvSpPr>
          <p:nvPr/>
        </p:nvSpPr>
        <p:spPr bwMode="auto">
          <a:xfrm>
            <a:off x="2895600" y="5493940"/>
            <a:ext cx="113172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100000"/>
              </a:lnSpc>
              <a:spcBef>
                <a:spcPct val="10000"/>
              </a:spcBef>
              <a:buClr>
                <a:srgbClr val="FF0000"/>
              </a:buClr>
            </a:pPr>
            <a:r>
              <a:rPr lang="en-US" sz="1400" b="0" i="1" dirty="0" smtClean="0">
                <a:solidFill>
                  <a:srgbClr val="000099"/>
                </a:solidFill>
              </a:rPr>
              <a:t>Subsetting</a:t>
            </a:r>
            <a:br>
              <a:rPr lang="en-US" sz="1400" b="0" i="1" dirty="0" smtClean="0">
                <a:solidFill>
                  <a:srgbClr val="000099"/>
                </a:solidFill>
              </a:rPr>
            </a:br>
            <a:r>
              <a:rPr lang="en-US" sz="1400" b="0" i="1" dirty="0" smtClean="0">
                <a:solidFill>
                  <a:srgbClr val="000099"/>
                </a:solidFill>
              </a:rPr>
              <a:t>&amp; Reporting</a:t>
            </a:r>
            <a:endParaRPr lang="en-US" sz="1400" b="0" i="1" dirty="0">
              <a:solidFill>
                <a:srgbClr val="000099"/>
              </a:solidFill>
            </a:endParaRPr>
          </a:p>
        </p:txBody>
      </p:sp>
      <p:sp>
        <p:nvSpPr>
          <p:cNvPr id="71" name="Text Box 25"/>
          <p:cNvSpPr txBox="1">
            <a:spLocks noChangeArrowheads="1"/>
          </p:cNvSpPr>
          <p:nvPr/>
        </p:nvSpPr>
        <p:spPr bwMode="auto">
          <a:xfrm>
            <a:off x="4749800" y="5603471"/>
            <a:ext cx="776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100000"/>
              </a:lnSpc>
              <a:spcBef>
                <a:spcPct val="10000"/>
              </a:spcBef>
              <a:buClr>
                <a:srgbClr val="FF0000"/>
              </a:buClr>
            </a:pPr>
            <a:r>
              <a:rPr lang="en-US" sz="1400" b="0" i="1" dirty="0">
                <a:solidFill>
                  <a:srgbClr val="000099"/>
                </a:solidFill>
              </a:rPr>
              <a:t>MySQL</a:t>
            </a:r>
          </a:p>
        </p:txBody>
      </p:sp>
      <p:grpSp>
        <p:nvGrpSpPr>
          <p:cNvPr id="8" name="Group 76"/>
          <p:cNvGrpSpPr/>
          <p:nvPr/>
        </p:nvGrpSpPr>
        <p:grpSpPr>
          <a:xfrm>
            <a:off x="5449887" y="5029200"/>
            <a:ext cx="434812" cy="1066800"/>
            <a:chOff x="8375583" y="4724400"/>
            <a:chExt cx="434812" cy="1066800"/>
          </a:xfrm>
        </p:grpSpPr>
        <p:sp>
          <p:nvSpPr>
            <p:cNvPr id="74" name="Line 10"/>
            <p:cNvSpPr>
              <a:spLocks noChangeShapeType="1"/>
            </p:cNvSpPr>
            <p:nvPr/>
          </p:nvSpPr>
          <p:spPr bwMode="auto">
            <a:xfrm flipH="1">
              <a:off x="8575675" y="5181600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75" name="Picture 16" descr="C:\Documents and Settings\mtownsen.ST-USERS\Desktop\Clip Art\gif\icon_db_blue.gi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382000" y="5410200"/>
              <a:ext cx="381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" name="Picture 19" descr="iasicon1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375583" y="4724400"/>
              <a:ext cx="434812" cy="636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77"/>
          <p:cNvGrpSpPr/>
          <p:nvPr/>
        </p:nvGrpSpPr>
        <p:grpSpPr>
          <a:xfrm>
            <a:off x="3980025" y="5029200"/>
            <a:ext cx="434812" cy="1066800"/>
            <a:chOff x="8375583" y="4724400"/>
            <a:chExt cx="434812" cy="1066800"/>
          </a:xfrm>
        </p:grpSpPr>
        <p:sp>
          <p:nvSpPr>
            <p:cNvPr id="79" name="Line 10"/>
            <p:cNvSpPr>
              <a:spLocks noChangeShapeType="1"/>
            </p:cNvSpPr>
            <p:nvPr/>
          </p:nvSpPr>
          <p:spPr bwMode="auto">
            <a:xfrm flipH="1">
              <a:off x="8575675" y="5181600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0" name="Picture 16" descr="C:\Documents and Settings\mtownsen.ST-USERS\Desktop\Clip Art\gif\icon_db_blue.gi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382000" y="5410200"/>
              <a:ext cx="381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" name="Picture 19" descr="iasicon1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375583" y="4724400"/>
              <a:ext cx="434812" cy="636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281211_Meeks">
  <a:themeElements>
    <a:clrScheme name="S281211_Meeks 1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D0000"/>
      </a:accent1>
      <a:accent2>
        <a:srgbClr val="C0C0C0"/>
      </a:accent2>
      <a:accent3>
        <a:srgbClr val="FFFFFF"/>
      </a:accent3>
      <a:accent4>
        <a:srgbClr val="000000"/>
      </a:accent4>
      <a:accent5>
        <a:srgbClr val="FEAAAA"/>
      </a:accent5>
      <a:accent6>
        <a:srgbClr val="AEAEAE"/>
      </a:accent6>
      <a:hlink>
        <a:srgbClr val="4D4D4D"/>
      </a:hlink>
      <a:folHlink>
        <a:srgbClr val="667263"/>
      </a:folHlink>
    </a:clrScheme>
    <a:fontScheme name="S281211_Meek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119063" marR="0" indent="-119063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119063" marR="0" indent="-119063" algn="ctr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accent1"/>
          </a:buClr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S281211_Meeks 1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D0000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EAAAA"/>
        </a:accent5>
        <a:accent6>
          <a:srgbClr val="AEAEAE"/>
        </a:accent6>
        <a:hlink>
          <a:srgbClr val="4D4D4D"/>
        </a:hlink>
        <a:folHlink>
          <a:srgbClr val="6672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Settings\jmeeks\My Documents\Work\Ashish\owprezos2006\DG Customer Experiences\S281211_Meeks.ppt</Template>
  <TotalTime>1129</TotalTime>
  <Pages>36</Pages>
  <Words>200</Words>
  <Application>Microsoft Office PowerPoint</Application>
  <PresentationFormat>On-screen Show (4:3)</PresentationFormat>
  <Paragraphs>77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S281211_Meeks</vt:lpstr>
      <vt:lpstr>Clip</vt:lpstr>
      <vt:lpstr>RAC, Active Data Guard, GoldenGate </vt:lpstr>
      <vt:lpstr>RAC, Active Data Guard, GoldenGate </vt:lpstr>
      <vt:lpstr>RAC, Data Guard, GoldenGate </vt:lpstr>
      <vt:lpstr>Complete Production Off-load </vt:lpstr>
    </vt:vector>
  </TitlesOfParts>
  <Company>Oracle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Guard Technology Overview</dc:title>
  <dc:subject>Disaster Recovery, Data Availability, Data Protection</dc:subject>
  <dc:creator>Joe Meeks, Larry Carpenter</dc:creator>
  <cp:lastModifiedBy>David McMarlin</cp:lastModifiedBy>
  <cp:revision>805</cp:revision>
  <cp:lastPrinted>1601-01-01T00:00:00Z</cp:lastPrinted>
  <dcterms:created xsi:type="dcterms:W3CDTF">1996-11-06T19:19:12Z</dcterms:created>
  <dcterms:modified xsi:type="dcterms:W3CDTF">2011-06-29T19:21:43Z</dcterms:modified>
</cp:coreProperties>
</file>