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69" r:id="rId3"/>
    <p:sldId id="258" r:id="rId4"/>
    <p:sldId id="257"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1272"/>
      </p:cViewPr>
      <p:guideLst>
        <p:guide orient="horz" pos="2160"/>
        <p:guide pos="2880"/>
      </p:guideLst>
    </p:cSldViewPr>
  </p:slideViewPr>
  <p:notesTextViewPr>
    <p:cViewPr>
      <p:scale>
        <a:sx n="125" d="100"/>
        <a:sy n="125"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A85972-4352-43F2-B87A-57974C824769}" type="datetimeFigureOut">
              <a:rPr lang="en-US" smtClean="0"/>
              <a:pPr/>
              <a:t>4/10/2011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315BC3-E246-4993-B63B-838E813160C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sundial's</a:t>
            </a:r>
            <a:r>
              <a:rPr lang="en-US" baseline="0" dirty="0" smtClean="0"/>
              <a:t> dial or upright stick is used to produce a shadow that will tell the time.  The height or tilt of this dial can be used to determine the season.  The dial produces a longer shadow during the summer than in winter.  Man determined when to do their hunting, when to move to different locations all </a:t>
            </a:r>
            <a:r>
              <a:rPr lang="en-US" baseline="0" dirty="0" err="1" smtClean="0"/>
              <a:t>bu</a:t>
            </a:r>
            <a:r>
              <a:rPr lang="en-US" baseline="0" dirty="0" smtClean="0"/>
              <a:t> the sun.  The gnomon or dial stick pointed toward the north star gives the most accurate time.</a:t>
            </a:r>
            <a:endParaRPr lang="en-US" dirty="0"/>
          </a:p>
        </p:txBody>
      </p:sp>
      <p:sp>
        <p:nvSpPr>
          <p:cNvPr id="4" name="Slide Number Placeholder 3"/>
          <p:cNvSpPr>
            <a:spLocks noGrp="1"/>
          </p:cNvSpPr>
          <p:nvPr>
            <p:ph type="sldNum" sz="quarter" idx="10"/>
          </p:nvPr>
        </p:nvSpPr>
        <p:spPr/>
        <p:txBody>
          <a:bodyPr/>
          <a:lstStyle/>
          <a:p>
            <a:fld id="{2E315BC3-E246-4993-B63B-838E813160CA}"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North Star has</a:t>
            </a:r>
            <a:r>
              <a:rPr lang="en-US" baseline="0" dirty="0" smtClean="0"/>
              <a:t> been used by everyone to determine where they are.  Sailors used the North Star as their compass.  The Egyptians discovered that by using the moon and the stars, cycles could be developed, thus creating the first calendar.  </a:t>
            </a:r>
            <a:endParaRPr lang="en-US" dirty="0"/>
          </a:p>
        </p:txBody>
      </p:sp>
      <p:sp>
        <p:nvSpPr>
          <p:cNvPr id="4" name="Slide Number Placeholder 3"/>
          <p:cNvSpPr>
            <a:spLocks noGrp="1"/>
          </p:cNvSpPr>
          <p:nvPr>
            <p:ph type="sldNum" sz="quarter" idx="10"/>
          </p:nvPr>
        </p:nvSpPr>
        <p:spPr/>
        <p:txBody>
          <a:bodyPr/>
          <a:lstStyle/>
          <a:p>
            <a:fld id="{2E315BC3-E246-4993-B63B-838E813160CA}"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Those who</a:t>
            </a:r>
            <a:r>
              <a:rPr lang="en-US" baseline="0" dirty="0" smtClean="0"/>
              <a:t> donated towards the town sundial had their names inscribed on the face of the instrument.  The sundials were made for specific latitudes due to the Sun’s altitude in the sky decreased at higher latitudes.  This produced longer shadows as apposed to shorter ones.  (Britannica, 2000).  In 263 BC a sundial from Sicily Italy was brought to Rome, for over 100 years, the Romans were going by the wrong time.  </a:t>
            </a:r>
            <a:endParaRPr lang="en-US" dirty="0"/>
          </a:p>
        </p:txBody>
      </p:sp>
      <p:sp>
        <p:nvSpPr>
          <p:cNvPr id="4" name="Slide Number Placeholder 3"/>
          <p:cNvSpPr>
            <a:spLocks noGrp="1"/>
          </p:cNvSpPr>
          <p:nvPr>
            <p:ph type="sldNum" sz="quarter" idx="10"/>
          </p:nvPr>
        </p:nvSpPr>
        <p:spPr/>
        <p:txBody>
          <a:bodyPr/>
          <a:lstStyle/>
          <a:p>
            <a:fld id="{2E315BC3-E246-4993-B63B-838E813160CA}"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water clock was the first night time clock.</a:t>
            </a:r>
            <a:r>
              <a:rPr lang="en-US" baseline="0" dirty="0" smtClean="0"/>
              <a:t>  During the daytime, knowing what time it was could be easily determined.  However, at night people had no clue.  Thus the water clock would enable people to know how late it was.  It was probably used to mark the first child’s curfew.  Water Clocks are still used in North Africa to this day.</a:t>
            </a:r>
            <a:endParaRPr lang="en-US" dirty="0"/>
          </a:p>
        </p:txBody>
      </p:sp>
      <p:sp>
        <p:nvSpPr>
          <p:cNvPr id="4" name="Slide Number Placeholder 3"/>
          <p:cNvSpPr>
            <a:spLocks noGrp="1"/>
          </p:cNvSpPr>
          <p:nvPr>
            <p:ph type="sldNum" sz="quarter" idx="10"/>
          </p:nvPr>
        </p:nvSpPr>
        <p:spPr/>
        <p:txBody>
          <a:bodyPr/>
          <a:lstStyle/>
          <a:p>
            <a:fld id="{2E315BC3-E246-4993-B63B-838E813160CA}"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hourglass</a:t>
            </a:r>
            <a:r>
              <a:rPr lang="en-US" baseline="0" dirty="0" smtClean="0"/>
              <a:t> is unique in design and easy to make.  These timepieces are primarily used to measure minutes of time.  The Three Minute Egg is born.  </a:t>
            </a:r>
            <a:endParaRPr lang="en-US" dirty="0"/>
          </a:p>
        </p:txBody>
      </p:sp>
      <p:sp>
        <p:nvSpPr>
          <p:cNvPr id="4" name="Slide Number Placeholder 3"/>
          <p:cNvSpPr>
            <a:spLocks noGrp="1"/>
          </p:cNvSpPr>
          <p:nvPr>
            <p:ph type="sldNum" sz="quarter" idx="10"/>
          </p:nvPr>
        </p:nvSpPr>
        <p:spPr/>
        <p:txBody>
          <a:bodyPr/>
          <a:lstStyle/>
          <a:p>
            <a:fld id="{2E315BC3-E246-4993-B63B-838E813160CA}"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weighted clocks were mainly used for churches and towers.  These clocks</a:t>
            </a:r>
            <a:r>
              <a:rPr lang="en-US" baseline="0" dirty="0" smtClean="0"/>
              <a:t> were huge due to the mechanisms needing to be large because of the weights needed to manipulate and register time.  These clocks were not accurate due to the mechanisms involved.  The verge-and –</a:t>
            </a:r>
            <a:r>
              <a:rPr lang="en-US" baseline="0" dirty="0" err="1" smtClean="0"/>
              <a:t>foliot</a:t>
            </a:r>
            <a:r>
              <a:rPr lang="en-US" baseline="0" dirty="0" smtClean="0"/>
              <a:t> mechanism depends on the weights attached.  </a:t>
            </a:r>
            <a:endParaRPr lang="en-US" dirty="0"/>
          </a:p>
        </p:txBody>
      </p:sp>
      <p:sp>
        <p:nvSpPr>
          <p:cNvPr id="4" name="Slide Number Placeholder 3"/>
          <p:cNvSpPr>
            <a:spLocks noGrp="1"/>
          </p:cNvSpPr>
          <p:nvPr>
            <p:ph type="sldNum" sz="quarter" idx="10"/>
          </p:nvPr>
        </p:nvSpPr>
        <p:spPr/>
        <p:txBody>
          <a:bodyPr/>
          <a:lstStyle/>
          <a:p>
            <a:fld id="{2E315BC3-E246-4993-B63B-838E813160CA}"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with</a:t>
            </a:r>
            <a:r>
              <a:rPr lang="en-US" baseline="0" dirty="0" smtClean="0"/>
              <a:t> all</a:t>
            </a:r>
            <a:r>
              <a:rPr lang="en-US" dirty="0" smtClean="0"/>
              <a:t> the timepieces developed so far the mechanical clocks were the only clocks</a:t>
            </a:r>
            <a:r>
              <a:rPr lang="en-US" baseline="0" dirty="0" smtClean="0"/>
              <a:t> to maintain accurate time.  Huygens design did not keep accurate time, it was off by one minute every day.  After redesigning the spring mechanism, clocks were off by 10 seconds a day.  His redesign spring mechanism is still used today by some watch makers.</a:t>
            </a:r>
            <a:r>
              <a:rPr lang="en-US" dirty="0" smtClean="0"/>
              <a:t>										</a:t>
            </a:r>
          </a:p>
          <a:p>
            <a:endParaRPr lang="en-US" dirty="0"/>
          </a:p>
        </p:txBody>
      </p:sp>
      <p:sp>
        <p:nvSpPr>
          <p:cNvPr id="4" name="Slide Number Placeholder 3"/>
          <p:cNvSpPr>
            <a:spLocks noGrp="1"/>
          </p:cNvSpPr>
          <p:nvPr>
            <p:ph type="sldNum" sz="quarter" idx="10"/>
          </p:nvPr>
        </p:nvSpPr>
        <p:spPr/>
        <p:txBody>
          <a:bodyPr/>
          <a:lstStyle/>
          <a:p>
            <a:fld id="{2E315BC3-E246-4993-B63B-838E813160CA}"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Pocket watches and</a:t>
            </a:r>
            <a:r>
              <a:rPr lang="en-US" baseline="0" dirty="0" smtClean="0"/>
              <a:t> broaches were the common and most practically way to wear these timepieces.  By the mid 1920’s designers developed a way to make the timepieces smaller and thinner.  This design helped to create the wristwatch.</a:t>
            </a:r>
            <a:endParaRPr lang="en-US" dirty="0"/>
          </a:p>
        </p:txBody>
      </p:sp>
      <p:sp>
        <p:nvSpPr>
          <p:cNvPr id="4" name="Slide Number Placeholder 3"/>
          <p:cNvSpPr>
            <a:spLocks noGrp="1"/>
          </p:cNvSpPr>
          <p:nvPr>
            <p:ph type="sldNum" sz="quarter" idx="10"/>
          </p:nvPr>
        </p:nvSpPr>
        <p:spPr/>
        <p:txBody>
          <a:bodyPr/>
          <a:lstStyle/>
          <a:p>
            <a:fld id="{2E315BC3-E246-4993-B63B-838E813160CA}"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62EE6A7A-9C02-46B7-872B-AC84787AF3E7}" type="datetimeFigureOut">
              <a:rPr lang="en-US" smtClean="0"/>
              <a:pPr/>
              <a:t>4/10/2011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588ABF90-6CC9-4F62-B65A-3A9204594189}"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EE6A7A-9C02-46B7-872B-AC84787AF3E7}" type="datetimeFigureOut">
              <a:rPr lang="en-US" smtClean="0"/>
              <a:pPr/>
              <a:t>4/10/2011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ABF90-6CC9-4F62-B65A-3A92045941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EE6A7A-9C02-46B7-872B-AC84787AF3E7}" type="datetimeFigureOut">
              <a:rPr lang="en-US" smtClean="0"/>
              <a:pPr/>
              <a:t>4/10/2011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ABF90-6CC9-4F62-B65A-3A92045941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EE6A7A-9C02-46B7-872B-AC84787AF3E7}" type="datetimeFigureOut">
              <a:rPr lang="en-US" smtClean="0"/>
              <a:pPr/>
              <a:t>4/10/2011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ABF90-6CC9-4F62-B65A-3A92045941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2EE6A7A-9C02-46B7-872B-AC84787AF3E7}" type="datetimeFigureOut">
              <a:rPr lang="en-US" smtClean="0"/>
              <a:pPr/>
              <a:t>4/10/2011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588ABF90-6CC9-4F62-B65A-3A920459418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EE6A7A-9C02-46B7-872B-AC84787AF3E7}" type="datetimeFigureOut">
              <a:rPr lang="en-US" smtClean="0"/>
              <a:pPr/>
              <a:t>4/10/2011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8ABF90-6CC9-4F62-B65A-3A920459418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2EE6A7A-9C02-46B7-872B-AC84787AF3E7}" type="datetimeFigureOut">
              <a:rPr lang="en-US" smtClean="0"/>
              <a:pPr/>
              <a:t>4/10/2011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8ABF90-6CC9-4F62-B65A-3A920459418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2EE6A7A-9C02-46B7-872B-AC84787AF3E7}" type="datetimeFigureOut">
              <a:rPr lang="en-US" smtClean="0"/>
              <a:pPr/>
              <a:t>4/10/2011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8ABF90-6CC9-4F62-B65A-3A92045941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EE6A7A-9C02-46B7-872B-AC84787AF3E7}" type="datetimeFigureOut">
              <a:rPr lang="en-US" smtClean="0"/>
              <a:pPr/>
              <a:t>4/10/2011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8ABF90-6CC9-4F62-B65A-3A92045941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EE6A7A-9C02-46B7-872B-AC84787AF3E7}" type="datetimeFigureOut">
              <a:rPr lang="en-US" smtClean="0"/>
              <a:pPr/>
              <a:t>4/10/2011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8ABF90-6CC9-4F62-B65A-3A920459418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2EE6A7A-9C02-46B7-872B-AC84787AF3E7}" type="datetimeFigureOut">
              <a:rPr lang="en-US" smtClean="0"/>
              <a:pPr/>
              <a:t>4/10/2011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8ABF90-6CC9-4F62-B65A-3A920459418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2EE6A7A-9C02-46B7-872B-AC84787AF3E7}" type="datetimeFigureOut">
              <a:rPr lang="en-US" smtClean="0"/>
              <a:pPr/>
              <a:t>4/10/2011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88ABF90-6CC9-4F62-B65A-3A920459418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atches,lovetoknow.com/History_of_watch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pitchFamily="18" charset="0"/>
                <a:cs typeface="Times New Roman" pitchFamily="18" charset="0"/>
              </a:rPr>
              <a:t>History of  Timepieces</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a:bodyPr>
          <a:lstStyle/>
          <a:p>
            <a:r>
              <a:rPr lang="en-US" dirty="0" smtClean="0">
                <a:solidFill>
                  <a:schemeClr val="tx1"/>
                </a:solidFill>
                <a:latin typeface="Times New Roman" pitchFamily="18" charset="0"/>
                <a:cs typeface="Times New Roman" pitchFamily="18" charset="0"/>
              </a:rPr>
              <a:t>Jerri L. Landis</a:t>
            </a:r>
          </a:p>
          <a:p>
            <a:r>
              <a:rPr lang="en-US" dirty="0" smtClean="0">
                <a:solidFill>
                  <a:schemeClr val="tx1"/>
                </a:solidFill>
                <a:latin typeface="Times New Roman" pitchFamily="18" charset="0"/>
                <a:cs typeface="Times New Roman" pitchFamily="18" charset="0"/>
              </a:rPr>
              <a:t>American Intercontinental University</a:t>
            </a:r>
          </a:p>
          <a:p>
            <a:r>
              <a:rPr lang="en-US" dirty="0" smtClean="0">
                <a:solidFill>
                  <a:schemeClr val="tx1"/>
                </a:solidFill>
                <a:latin typeface="Times New Roman" pitchFamily="18" charset="0"/>
                <a:cs typeface="Times New Roman" pitchFamily="18" charset="0"/>
              </a:rPr>
              <a:t>PRES111-1101B-08</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smtClean="0">
                <a:latin typeface="Times New Roman" pitchFamily="18" charset="0"/>
                <a:cs typeface="Times New Roman" pitchFamily="18" charset="0"/>
              </a:rPr>
              <a:t>MECHANICAL CLOCKS CONT.</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Further redesigns by other craftsmen had clock accuracy to 100</a:t>
            </a:r>
            <a:r>
              <a:rPr lang="en-US" baseline="30000" dirty="0" smtClean="0">
                <a:latin typeface="Times New Roman" pitchFamily="18" charset="0"/>
                <a:cs typeface="Times New Roman" pitchFamily="18" charset="0"/>
              </a:rPr>
              <a:t>th</a:t>
            </a:r>
            <a:r>
              <a:rPr lang="en-US" dirty="0" smtClean="0">
                <a:latin typeface="Times New Roman" pitchFamily="18" charset="0"/>
                <a:cs typeface="Times New Roman" pitchFamily="18" charset="0"/>
              </a:rPr>
              <a:t> of a second.  These redesigns also allowed clocks to become smaller, where watches came about.</a:t>
            </a:r>
          </a:p>
          <a:p>
            <a:pPr>
              <a:buNone/>
            </a:pPr>
            <a:endParaRPr lang="en-US" dirty="0">
              <a:latin typeface="Times New Roman" pitchFamily="18" charset="0"/>
              <a:cs typeface="Times New Roman" pitchFamily="18" charset="0"/>
            </a:endParaRPr>
          </a:p>
        </p:txBody>
      </p:sp>
      <p:pic>
        <p:nvPicPr>
          <p:cNvPr id="1026" name="Picture 2" descr="C:\Users\Jerri\AppData\Local\Microsoft\Windows\Temporary Internet Files\Content.IE5\NURKG3VS\MP900177749[1].jpg"/>
          <p:cNvPicPr>
            <a:picLocks noChangeAspect="1" noChangeArrowheads="1"/>
          </p:cNvPicPr>
          <p:nvPr/>
        </p:nvPicPr>
        <p:blipFill>
          <a:blip r:embed="rId2" cstate="print"/>
          <a:srcRect/>
          <a:stretch>
            <a:fillRect/>
          </a:stretch>
        </p:blipFill>
        <p:spPr bwMode="auto">
          <a:xfrm>
            <a:off x="3581400" y="3276600"/>
            <a:ext cx="2438400" cy="32004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QUARTZ  CLOCKS</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t>By the 1920’s clocks were a mainstay in businesses and homes.  Clocks developed into pocket watches, these too were found everywhere.</a:t>
            </a:r>
          </a:p>
          <a:p>
            <a:r>
              <a:rPr lang="en-US" dirty="0" smtClean="0"/>
              <a:t>Women first work their watches as broaches.  They were used as adornments to their outfits, so women had several so that they could wear them with anything.</a:t>
            </a:r>
          </a:p>
          <a:p>
            <a:r>
              <a:rPr lang="en-US" dirty="0" smtClean="0"/>
              <a:t>Men used pocket watches, mostly these were worn by business men.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THE WRISTWATCH</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t>Pocket watches were used until the end of World War II. </a:t>
            </a:r>
          </a:p>
          <a:p>
            <a:r>
              <a:rPr lang="en-US" dirty="0" smtClean="0"/>
              <a:t>Between the 1930’s and 1940’s, the wrist watch became smaller, cheaper to produce than pocket watches and were beginning to be worn as everyday jewelry.</a:t>
            </a:r>
          </a:p>
          <a:p>
            <a:r>
              <a:rPr lang="en-US" dirty="0" smtClean="0"/>
              <a:t>The 1950’s was the beginning of the battery powered watch.</a:t>
            </a:r>
          </a:p>
          <a:p>
            <a:r>
              <a:rPr lang="en-US" dirty="0" smtClean="0"/>
              <a:t>The 1970’s found the mechanical watch, one you have to wind, obsolete.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CONCLUSION</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From the beginning of time to today, humankind has been fascinated by time. The creation of the clock to the wristwatch has been a step toward the artistry and technology used today.</a:t>
            </a:r>
          </a:p>
          <a:p>
            <a:r>
              <a:rPr lang="en-US" dirty="0" smtClean="0">
                <a:latin typeface="Times New Roman" pitchFamily="18" charset="0"/>
                <a:cs typeface="Times New Roman" pitchFamily="18" charset="0"/>
              </a:rPr>
              <a:t>Clocks and watches are used as a statement of style, individuality, and social status.</a:t>
            </a:r>
          </a:p>
          <a:p>
            <a:r>
              <a:rPr lang="en-US" dirty="0" smtClean="0">
                <a:latin typeface="Times New Roman" pitchFamily="18" charset="0"/>
                <a:cs typeface="Times New Roman" pitchFamily="18" charset="0"/>
              </a:rPr>
              <a:t>Watches are collected by many people, I am one of those. I have many watches, some old, some new, sports watches, and one even made out of a coconut.</a:t>
            </a:r>
            <a:endParaRPr lang="en-US"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REFERENCES</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err="1" smtClean="0">
                <a:latin typeface="Times New Roman" pitchFamily="18" charset="0"/>
                <a:cs typeface="Times New Roman" pitchFamily="18" charset="0"/>
              </a:rPr>
              <a:t>Cutmore</a:t>
            </a:r>
            <a:r>
              <a:rPr lang="en-US" dirty="0" smtClean="0">
                <a:latin typeface="Times New Roman" pitchFamily="18" charset="0"/>
                <a:cs typeface="Times New Roman" pitchFamily="18" charset="0"/>
              </a:rPr>
              <a:t>,, M, London,, David, &amp; London,, Charles. 	(1976). </a:t>
            </a:r>
            <a:r>
              <a:rPr lang="en-US" i="1" dirty="0" smtClean="0">
                <a:latin typeface="Times New Roman" pitchFamily="18" charset="0"/>
                <a:cs typeface="Times New Roman" pitchFamily="18" charset="0"/>
              </a:rPr>
              <a:t>Watch collectors handbook.</a:t>
            </a:r>
          </a:p>
          <a:p>
            <a:r>
              <a:rPr lang="en-US" dirty="0" smtClean="0">
                <a:latin typeface="Times New Roman" pitchFamily="18" charset="0"/>
                <a:cs typeface="Times New Roman" pitchFamily="18" charset="0"/>
                <a:hlinkClick r:id="rId2"/>
              </a:rPr>
              <a:t>http://watches,lovetoknow.com/History_of_watches</a:t>
            </a:r>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Renais</a:t>
            </a:r>
            <a:r>
              <a:rPr lang="en-US" dirty="0" smtClean="0">
                <a:latin typeface="Times New Roman" pitchFamily="18" charset="0"/>
                <a:cs typeface="Times New Roman" pitchFamily="18" charset="0"/>
              </a:rPr>
              <a:t>, M. (</a:t>
            </a:r>
            <a:r>
              <a:rPr lang="en-US" dirty="0" err="1" smtClean="0">
                <a:latin typeface="Times New Roman" pitchFamily="18" charset="0"/>
                <a:cs typeface="Times New Roman" pitchFamily="18" charset="0"/>
              </a:rPr>
              <a:t>n.d</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Watches! how did people tell time 	in the era of the roman empire 2000 years ago?</a:t>
            </a:r>
            <a:r>
              <a:rPr lang="en-US" dirty="0" smtClean="0">
                <a:latin typeface="Times New Roman" pitchFamily="18" charset="0"/>
                <a:cs typeface="Times New Roman" pitchFamily="18" charset="0"/>
              </a:rPr>
              <a:t>. 	Retrieved from http.www.ShoppeWatch.com</a:t>
            </a:r>
          </a:p>
          <a:p>
            <a:r>
              <a:rPr lang="en-US" dirty="0" smtClean="0">
                <a:latin typeface="Times New Roman" pitchFamily="18" charset="0"/>
                <a:cs typeface="Times New Roman" pitchFamily="18" charset="0"/>
              </a:rPr>
              <a:t> U.S. Commerce Department, National Institute of 	Standards and Technology. (2009). </a:t>
            </a:r>
            <a:r>
              <a:rPr lang="en-US" i="1" dirty="0" smtClean="0">
                <a:latin typeface="Times New Roman" pitchFamily="18" charset="0"/>
                <a:cs typeface="Times New Roman" pitchFamily="18" charset="0"/>
              </a:rPr>
              <a:t>A walk 	through time</a:t>
            </a:r>
            <a:r>
              <a:rPr lang="en-US" dirty="0" smtClean="0">
                <a:latin typeface="Times New Roman" pitchFamily="18" charset="0"/>
                <a:cs typeface="Times New Roman" pitchFamily="18" charset="0"/>
              </a:rPr>
              <a:t>. Washington DC: Government 	Printing Office.</a:t>
            </a:r>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800" dirty="0" smtClean="0">
                <a:latin typeface="Times New Roman" pitchFamily="18" charset="0"/>
                <a:cs typeface="Times New Roman" pitchFamily="18" charset="0"/>
              </a:rPr>
              <a:t>INTRODUCTION</a:t>
            </a:r>
            <a:endParaRPr lang="en-US" sz="4800" dirty="0">
              <a:latin typeface="Times New Roman" pitchFamily="18" charset="0"/>
              <a:cs typeface="Times New Roman" pitchFamily="18" charset="0"/>
            </a:endParaRPr>
          </a:p>
        </p:txBody>
      </p:sp>
      <p:sp>
        <p:nvSpPr>
          <p:cNvPr id="5" name="Content Placeholder 4"/>
          <p:cNvSpPr>
            <a:spLocks noGrp="1"/>
          </p:cNvSpPr>
          <p:nvPr>
            <p:ph idx="1"/>
          </p:nvPr>
        </p:nvSpPr>
        <p:spPr/>
        <p:txBody>
          <a:bodyPr/>
          <a:lstStyle/>
          <a:p>
            <a:r>
              <a:rPr lang="en-US" dirty="0" smtClean="0">
                <a:latin typeface="Times New Roman" pitchFamily="18" charset="0"/>
                <a:cs typeface="Times New Roman" pitchFamily="18" charset="0"/>
              </a:rPr>
              <a:t>Clocks and watches have been around in one form or another for centuries.  The history and steps that has evolved to produce the watches of today is a long and fascinating road.  </a:t>
            </a:r>
          </a:p>
          <a:p>
            <a:r>
              <a:rPr lang="en-US" dirty="0" smtClean="0">
                <a:latin typeface="Times New Roman" pitchFamily="18" charset="0"/>
                <a:cs typeface="Times New Roman" pitchFamily="18" charset="0"/>
              </a:rPr>
              <a:t>Giving the styles and countries the inventors have come from has helped to make clocks and watches what they </a:t>
            </a:r>
            <a:r>
              <a:rPr lang="en-US" smtClean="0">
                <a:latin typeface="Times New Roman" pitchFamily="18" charset="0"/>
                <a:cs typeface="Times New Roman" pitchFamily="18" charset="0"/>
              </a:rPr>
              <a:t>are today.</a:t>
            </a:r>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THE BEGINNINGS</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t>The Stars and the Sun were the first natural tools used to tell time.</a:t>
            </a:r>
          </a:p>
          <a:p>
            <a:r>
              <a:rPr lang="en-US" dirty="0" smtClean="0"/>
              <a:t>The Egyptians were the first to create the sundial in 1500 BC.  </a:t>
            </a:r>
          </a:p>
          <a:p>
            <a:r>
              <a:rPr lang="en-US" dirty="0" smtClean="0"/>
              <a:t>The sundial uses the shadows of the sun to tell time.  </a:t>
            </a:r>
          </a:p>
          <a:p>
            <a:r>
              <a:rPr lang="en-US" dirty="0" smtClean="0"/>
              <a:t>Around 4000 BC, the Egyptians discovered that by using the stars and the moon, they could not only tell time but created a calendar.</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THE SUN AND STARS</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The stars have been used since the time of the caveman to tell time and to guide them along their way.</a:t>
            </a:r>
          </a:p>
          <a:p>
            <a:r>
              <a:rPr lang="en-US" dirty="0" smtClean="0">
                <a:latin typeface="Times New Roman" pitchFamily="18" charset="0"/>
                <a:cs typeface="Times New Roman" pitchFamily="18" charset="0"/>
              </a:rPr>
              <a:t>Stars cannot only tell you where you are but can also indicate the seasons and the changing of the tides.</a:t>
            </a:r>
            <a:endParaRPr lang="en-US" dirty="0">
              <a:latin typeface="Times New Roman" pitchFamily="18" charset="0"/>
              <a:cs typeface="Times New Roman" pitchFamily="18" charset="0"/>
            </a:endParaRPr>
          </a:p>
        </p:txBody>
      </p:sp>
      <p:pic>
        <p:nvPicPr>
          <p:cNvPr id="1030" name="Picture 6" descr="http://ts1.mm.bing.net/images/thumbnail.aspx?q=678703795164&amp;id=1a7c3010ef2f6af85387a3cc3dd71ecf&amp;url=http%3a%2f%2fgrizzlyhugs.files.wordpress.com%2f2009%2f12%2fstars-sky-lg.jpg"/>
          <p:cNvPicPr>
            <a:picLocks noChangeAspect="1" noChangeArrowheads="1"/>
          </p:cNvPicPr>
          <p:nvPr/>
        </p:nvPicPr>
        <p:blipFill>
          <a:blip r:embed="rId3" cstate="print"/>
          <a:srcRect/>
          <a:stretch>
            <a:fillRect/>
          </a:stretch>
        </p:blipFill>
        <p:spPr bwMode="auto">
          <a:xfrm>
            <a:off x="2667000" y="4191000"/>
            <a:ext cx="4648200" cy="2180834"/>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800" dirty="0" smtClean="0">
                <a:latin typeface="Times New Roman" pitchFamily="18" charset="0"/>
                <a:cs typeface="Times New Roman" pitchFamily="18" charset="0"/>
              </a:rPr>
              <a:t>THE SUN AND STARS	</a:t>
            </a:r>
            <a:endParaRPr lang="en-US" sz="4800" dirty="0">
              <a:latin typeface="Times New Roman" pitchFamily="18" charset="0"/>
              <a:cs typeface="Times New Roman" pitchFamily="18" charset="0"/>
            </a:endParaRPr>
          </a:p>
        </p:txBody>
      </p:sp>
      <p:sp>
        <p:nvSpPr>
          <p:cNvPr id="5" name="Content Placeholder 4"/>
          <p:cNvSpPr>
            <a:spLocks noGrp="1"/>
          </p:cNvSpPr>
          <p:nvPr>
            <p:ph idx="1"/>
          </p:nvPr>
        </p:nvSpPr>
        <p:spPr/>
        <p:txBody>
          <a:bodyPr/>
          <a:lstStyle/>
          <a:p>
            <a:r>
              <a:rPr lang="en-US" dirty="0" smtClean="0"/>
              <a:t>The Sun and the Stars are still used today to determine location and direction.  </a:t>
            </a:r>
          </a:p>
          <a:p>
            <a:r>
              <a:rPr lang="en-US" dirty="0" smtClean="0"/>
              <a:t>The Sun and Stars can be called the first GPS.</a:t>
            </a:r>
          </a:p>
          <a:p>
            <a:r>
              <a:rPr lang="en-US" dirty="0" smtClean="0"/>
              <a:t>Sundials were large and cumbersome and viewed as a status symbol among the Romans.   </a:t>
            </a:r>
          </a:p>
          <a:p>
            <a:endParaRPr lang="en-US" dirty="0"/>
          </a:p>
        </p:txBody>
      </p:sp>
      <p:pic>
        <p:nvPicPr>
          <p:cNvPr id="7" name="Picture 6" descr="thumbnail.jpg"/>
          <p:cNvPicPr>
            <a:picLocks noChangeAspect="1"/>
          </p:cNvPicPr>
          <p:nvPr/>
        </p:nvPicPr>
        <p:blipFill>
          <a:blip r:embed="rId3" cstate="print"/>
          <a:stretch>
            <a:fillRect/>
          </a:stretch>
        </p:blipFill>
        <p:spPr>
          <a:xfrm>
            <a:off x="3048000" y="4114800"/>
            <a:ext cx="2857500" cy="2143125"/>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THE WATER CLOCK</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The Water Clock or Clepsydra was first used by the Greeks.  This clock did not rely on the moon or  the stars and could be used inside the home.  They were usually large and made of stone.  Markings on the inside of the bowl used to collect water told the hour of the night.</a:t>
            </a:r>
            <a:endParaRPr lang="en-US" dirty="0">
              <a:latin typeface="Times New Roman" pitchFamily="18" charset="0"/>
              <a:cs typeface="Times New Roman" pitchFamily="18" charset="0"/>
            </a:endParaRPr>
          </a:p>
        </p:txBody>
      </p:sp>
      <p:pic>
        <p:nvPicPr>
          <p:cNvPr id="4" name="Picture 3" descr="time5.gif"/>
          <p:cNvPicPr>
            <a:picLocks noChangeAspect="1"/>
          </p:cNvPicPr>
          <p:nvPr/>
        </p:nvPicPr>
        <p:blipFill>
          <a:blip r:embed="rId3" cstate="print"/>
          <a:stretch>
            <a:fillRect/>
          </a:stretch>
        </p:blipFill>
        <p:spPr>
          <a:xfrm>
            <a:off x="3048000" y="4267200"/>
            <a:ext cx="2857500" cy="203835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THE HOURGLASS</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By far the most portable of timepieces were first developed by the Third Century BCE.  </a:t>
            </a:r>
          </a:p>
          <a:p>
            <a:r>
              <a:rPr lang="en-US" dirty="0" smtClean="0">
                <a:latin typeface="Times New Roman" pitchFamily="18" charset="0"/>
                <a:cs typeface="Times New Roman" pitchFamily="18" charset="0"/>
              </a:rPr>
              <a:t>It allows sand to fall at a uniform speed from one side of the specially formed glass to the other side.</a:t>
            </a:r>
          </a:p>
          <a:p>
            <a:r>
              <a:rPr lang="en-US" dirty="0" smtClean="0">
                <a:latin typeface="Times New Roman" pitchFamily="18" charset="0"/>
                <a:cs typeface="Times New Roman" pitchFamily="18" charset="0"/>
              </a:rPr>
              <a:t>Being cheaper to make and accurate made this timepiece popular.  </a:t>
            </a:r>
          </a:p>
          <a:p>
            <a:r>
              <a:rPr lang="en-US" dirty="0" smtClean="0">
                <a:latin typeface="Times New Roman" pitchFamily="18" charset="0"/>
                <a:cs typeface="Times New Roman" pitchFamily="18" charset="0"/>
              </a:rPr>
              <a:t>Still used today.</a:t>
            </a:r>
            <a:endParaRPr lang="en-US" dirty="0">
              <a:latin typeface="Times New Roman" pitchFamily="18" charset="0"/>
              <a:cs typeface="Times New Roman" pitchFamily="18" charset="0"/>
            </a:endParaRPr>
          </a:p>
        </p:txBody>
      </p:sp>
      <p:pic>
        <p:nvPicPr>
          <p:cNvPr id="6" name="Picture 5" descr="twg015-1-250.jpg"/>
          <p:cNvPicPr>
            <a:picLocks noChangeAspect="1"/>
          </p:cNvPicPr>
          <p:nvPr/>
        </p:nvPicPr>
        <p:blipFill>
          <a:blip r:embed="rId3" cstate="print"/>
          <a:stretch>
            <a:fillRect/>
          </a:stretch>
        </p:blipFill>
        <p:spPr>
          <a:xfrm>
            <a:off x="4114800" y="4038600"/>
            <a:ext cx="2381250" cy="238125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WEIGHTED CLOCKS</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These clocks use weights  that are tied to a barrel or gear shaft.  As gravity pulls the weights down, the barrel turns, thus time moves.</a:t>
            </a:r>
          </a:p>
          <a:p>
            <a:r>
              <a:rPr lang="en-US" dirty="0" smtClean="0">
                <a:latin typeface="Times New Roman" pitchFamily="18" charset="0"/>
                <a:cs typeface="Times New Roman" pitchFamily="18" charset="0"/>
              </a:rPr>
              <a:t>It is unknown who invented it or when the first weighted clock was made, however in 1309 the construction of the clock for the Church of St. </a:t>
            </a:r>
            <a:r>
              <a:rPr lang="en-US" dirty="0" err="1" smtClean="0">
                <a:latin typeface="Times New Roman" pitchFamily="18" charset="0"/>
                <a:cs typeface="Times New Roman" pitchFamily="18" charset="0"/>
              </a:rPr>
              <a:t>Eustorgio</a:t>
            </a:r>
            <a:r>
              <a:rPr lang="en-US" dirty="0" smtClean="0">
                <a:latin typeface="Times New Roman" pitchFamily="18" charset="0"/>
                <a:cs typeface="Times New Roman" pitchFamily="18" charset="0"/>
              </a:rPr>
              <a:t> in Milan is the earliest record of a weighted clock.</a:t>
            </a:r>
            <a:endParaRPr lang="en-US" dirty="0">
              <a:latin typeface="Times New Roman" pitchFamily="18" charset="0"/>
              <a:cs typeface="Times New Roman" pitchFamily="18" charset="0"/>
            </a:endParaRPr>
          </a:p>
        </p:txBody>
      </p:sp>
      <p:pic>
        <p:nvPicPr>
          <p:cNvPr id="5" name="Picture 4" descr="260764892626.jpg"/>
          <p:cNvPicPr>
            <a:picLocks noChangeAspect="1"/>
          </p:cNvPicPr>
          <p:nvPr/>
        </p:nvPicPr>
        <p:blipFill>
          <a:blip r:embed="rId3" cstate="print"/>
          <a:stretch>
            <a:fillRect/>
          </a:stretch>
        </p:blipFill>
        <p:spPr>
          <a:xfrm>
            <a:off x="4495800" y="4800600"/>
            <a:ext cx="749300" cy="17526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MECHANICAL CLOCKS</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Times New Roman" pitchFamily="18" charset="0"/>
                <a:cs typeface="Times New Roman" pitchFamily="18" charset="0"/>
              </a:rPr>
              <a:t>Developed in 1656, by Dutch scientist </a:t>
            </a:r>
            <a:r>
              <a:rPr lang="en-US" dirty="0" err="1" smtClean="0">
                <a:latin typeface="Times New Roman" pitchFamily="18" charset="0"/>
                <a:cs typeface="Times New Roman" pitchFamily="18" charset="0"/>
              </a:rPr>
              <a:t>Christiaan</a:t>
            </a:r>
            <a:r>
              <a:rPr lang="en-US" dirty="0" smtClean="0">
                <a:latin typeface="Times New Roman" pitchFamily="18" charset="0"/>
                <a:cs typeface="Times New Roman" pitchFamily="18" charset="0"/>
              </a:rPr>
              <a:t> Huygens.  (NIST, 2009)</a:t>
            </a:r>
          </a:p>
          <a:p>
            <a:r>
              <a:rPr lang="en-US" dirty="0" smtClean="0">
                <a:latin typeface="Times New Roman" pitchFamily="18" charset="0"/>
                <a:cs typeface="Times New Roman" pitchFamily="18" charset="0"/>
              </a:rPr>
              <a:t>The Pendulum clock uses natural oscillation to keep time.</a:t>
            </a:r>
          </a:p>
          <a:p>
            <a:r>
              <a:rPr lang="en-US" dirty="0" smtClean="0">
                <a:latin typeface="Times New Roman" pitchFamily="18" charset="0"/>
                <a:cs typeface="Times New Roman" pitchFamily="18" charset="0"/>
              </a:rPr>
              <a:t>Galileo is credited with the first pendulum clock designed, yet he never actually built one.</a:t>
            </a:r>
          </a:p>
          <a:p>
            <a:r>
              <a:rPr lang="en-US" dirty="0" smtClean="0">
                <a:latin typeface="Times New Roman" pitchFamily="18" charset="0"/>
                <a:cs typeface="Times New Roman" pitchFamily="18" charset="0"/>
              </a:rPr>
              <a:t>Huygens original spring mechanism design improved the accuracy of any previously constructed clocks.</a:t>
            </a:r>
          </a:p>
          <a:p>
            <a:r>
              <a:rPr lang="en-US" dirty="0" smtClean="0">
                <a:latin typeface="Times New Roman" pitchFamily="18" charset="0"/>
                <a:cs typeface="Times New Roman" pitchFamily="18" charset="0"/>
              </a:rPr>
              <a:t>His first design causes clocks to loose one minute a day. His redesign, which is still used today, has watches only loosing 10 seconds a day.  (NIST, 2009)</a:t>
            </a:r>
          </a:p>
          <a:p>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590</TotalTime>
  <Words>1257</Words>
  <Application>Microsoft Office PowerPoint</Application>
  <PresentationFormat>On-screen Show (4:3)</PresentationFormat>
  <Paragraphs>71</Paragraphs>
  <Slides>14</Slides>
  <Notes>8</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Apex</vt:lpstr>
      <vt:lpstr>History of  Timepieces</vt:lpstr>
      <vt:lpstr>INTRODUCTION</vt:lpstr>
      <vt:lpstr>THE BEGINNINGS</vt:lpstr>
      <vt:lpstr>THE SUN AND STARS</vt:lpstr>
      <vt:lpstr>THE SUN AND STARS </vt:lpstr>
      <vt:lpstr>THE WATER CLOCK</vt:lpstr>
      <vt:lpstr>THE HOURGLASS</vt:lpstr>
      <vt:lpstr>WEIGHTED CLOCKS</vt:lpstr>
      <vt:lpstr>MECHANICAL CLOCKS</vt:lpstr>
      <vt:lpstr>MECHANICAL CLOCKS CONT.</vt:lpstr>
      <vt:lpstr>QUARTZ  CLOCKS</vt:lpstr>
      <vt:lpstr>THE WRISTWATCH</vt:lpstr>
      <vt:lpstr>CONCLUSION</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Timepieces</dc:title>
  <dc:creator>Jerri</dc:creator>
  <cp:lastModifiedBy>Jerri</cp:lastModifiedBy>
  <cp:revision>53</cp:revision>
  <dcterms:created xsi:type="dcterms:W3CDTF">2011-04-08T13:30:00Z</dcterms:created>
  <dcterms:modified xsi:type="dcterms:W3CDTF">2011-04-10T22:52:49Z</dcterms:modified>
</cp:coreProperties>
</file>