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448" r:id="rId2"/>
    <p:sldId id="256" r:id="rId3"/>
    <p:sldId id="365" r:id="rId4"/>
    <p:sldId id="258" r:id="rId5"/>
    <p:sldId id="368" r:id="rId6"/>
    <p:sldId id="259" r:id="rId7"/>
    <p:sldId id="466" r:id="rId8"/>
    <p:sldId id="467" r:id="rId9"/>
    <p:sldId id="261" r:id="rId10"/>
    <p:sldId id="371" r:id="rId11"/>
    <p:sldId id="372" r:id="rId12"/>
    <p:sldId id="373" r:id="rId13"/>
    <p:sldId id="468" r:id="rId14"/>
    <p:sldId id="469" r:id="rId15"/>
    <p:sldId id="470" r:id="rId16"/>
    <p:sldId id="263" r:id="rId17"/>
    <p:sldId id="264" r:id="rId18"/>
    <p:sldId id="265" r:id="rId19"/>
    <p:sldId id="445" r:id="rId20"/>
    <p:sldId id="471" r:id="rId21"/>
    <p:sldId id="408" r:id="rId22"/>
    <p:sldId id="446" r:id="rId23"/>
    <p:sldId id="447" r:id="rId24"/>
    <p:sldId id="409" r:id="rId25"/>
    <p:sldId id="410" r:id="rId26"/>
    <p:sldId id="411" r:id="rId27"/>
    <p:sldId id="412" r:id="rId28"/>
    <p:sldId id="477" r:id="rId29"/>
    <p:sldId id="413" r:id="rId30"/>
    <p:sldId id="414" r:id="rId31"/>
    <p:sldId id="415" r:id="rId32"/>
    <p:sldId id="454" r:id="rId33"/>
    <p:sldId id="417" r:id="rId34"/>
    <p:sldId id="418" r:id="rId35"/>
    <p:sldId id="419" r:id="rId36"/>
    <p:sldId id="420" r:id="rId37"/>
    <p:sldId id="453" r:id="rId38"/>
    <p:sldId id="452" r:id="rId39"/>
    <p:sldId id="423" r:id="rId40"/>
    <p:sldId id="472" r:id="rId41"/>
    <p:sldId id="473" r:id="rId42"/>
    <p:sldId id="456" r:id="rId43"/>
    <p:sldId id="427" r:id="rId44"/>
    <p:sldId id="428" r:id="rId45"/>
    <p:sldId id="429" r:id="rId46"/>
    <p:sldId id="457" r:id="rId47"/>
    <p:sldId id="458" r:id="rId48"/>
    <p:sldId id="431" r:id="rId49"/>
    <p:sldId id="432" r:id="rId50"/>
    <p:sldId id="433" r:id="rId51"/>
    <p:sldId id="434" r:id="rId52"/>
    <p:sldId id="459" r:id="rId53"/>
    <p:sldId id="436" r:id="rId54"/>
    <p:sldId id="437" r:id="rId55"/>
    <p:sldId id="474" r:id="rId56"/>
    <p:sldId id="475" r:id="rId57"/>
    <p:sldId id="320" r:id="rId58"/>
    <p:sldId id="321" r:id="rId59"/>
    <p:sldId id="322" r:id="rId60"/>
    <p:sldId id="485" r:id="rId61"/>
    <p:sldId id="378" r:id="rId62"/>
    <p:sldId id="379" r:id="rId63"/>
    <p:sldId id="381" r:id="rId64"/>
    <p:sldId id="476" r:id="rId65"/>
    <p:sldId id="383" r:id="rId66"/>
    <p:sldId id="384" r:id="rId67"/>
    <p:sldId id="478" r:id="rId68"/>
    <p:sldId id="326" r:id="rId69"/>
    <p:sldId id="480" r:id="rId70"/>
    <p:sldId id="325" r:id="rId71"/>
    <p:sldId id="386" r:id="rId72"/>
    <p:sldId id="451" r:id="rId73"/>
    <p:sldId id="481" r:id="rId74"/>
    <p:sldId id="482" r:id="rId75"/>
    <p:sldId id="483" r:id="rId76"/>
    <p:sldId id="499" r:id="rId77"/>
    <p:sldId id="484" r:id="rId78"/>
    <p:sldId id="486" r:id="rId79"/>
    <p:sldId id="487" r:id="rId80"/>
    <p:sldId id="488" r:id="rId81"/>
    <p:sldId id="489" r:id="rId82"/>
    <p:sldId id="490" r:id="rId83"/>
    <p:sldId id="492" r:id="rId84"/>
    <p:sldId id="491" r:id="rId85"/>
    <p:sldId id="493" r:id="rId86"/>
    <p:sldId id="334" r:id="rId87"/>
    <p:sldId id="494" r:id="rId88"/>
    <p:sldId id="495" r:id="rId89"/>
    <p:sldId id="461" r:id="rId90"/>
    <p:sldId id="496" r:id="rId91"/>
    <p:sldId id="497" r:id="rId92"/>
    <p:sldId id="464" r:id="rId93"/>
    <p:sldId id="465" r:id="rId94"/>
    <p:sldId id="338" r:id="rId95"/>
    <p:sldId id="339" r:id="rId96"/>
    <p:sldId id="340" r:id="rId97"/>
    <p:sldId id="341" r:id="rId98"/>
    <p:sldId id="342" r:id="rId99"/>
    <p:sldId id="498" r:id="rId100"/>
    <p:sldId id="395" r:id="rId101"/>
    <p:sldId id="394" r:id="rId102"/>
    <p:sldId id="398" r:id="rId103"/>
    <p:sldId id="397" r:id="rId104"/>
    <p:sldId id="399" r:id="rId105"/>
    <p:sldId id="400" r:id="rId106"/>
    <p:sldId id="443" r:id="rId107"/>
    <p:sldId id="444" r:id="rId108"/>
    <p:sldId id="347" r:id="rId109"/>
    <p:sldId id="348" r:id="rId110"/>
    <p:sldId id="401" r:id="rId111"/>
    <p:sldId id="354" r:id="rId112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000099"/>
    <a:srgbClr val="CC0000"/>
    <a:srgbClr val="FF66FF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93812" autoAdjust="0"/>
  </p:normalViewPr>
  <p:slideViewPr>
    <p:cSldViewPr snapToGrid="0">
      <p:cViewPr varScale="1">
        <p:scale>
          <a:sx n="78" d="100"/>
          <a:sy n="78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48298F83-D1A1-466F-9045-69D89BE304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302EEEA4-25D6-461C-BF26-FB762535DA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59FB1-D7D7-4DEF-9048-C8D44B97C862}" type="slidenum">
              <a:rPr lang="en-US"/>
              <a:pPr/>
              <a:t>19</a:t>
            </a:fld>
            <a:endParaRPr lang="en-US"/>
          </a:p>
        </p:txBody>
      </p:sp>
      <p:sp>
        <p:nvSpPr>
          <p:cNvPr id="327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EEEA4-25D6-461C-BF26-FB762535DA4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8E1AF-5F7F-40B0-9E15-DF21F2940B0F}" type="slidenum">
              <a:rPr lang="en-US"/>
              <a:pPr/>
              <a:t>68</a:t>
            </a:fld>
            <a:endParaRPr lang="en-US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E4851F-8F70-4A22-9629-ED5CE6FB47F9}" type="slidenum">
              <a:rPr lang="en-US"/>
              <a:pPr/>
              <a:t>69</a:t>
            </a:fld>
            <a:endParaRPr lang="en-US"/>
          </a:p>
        </p:txBody>
      </p:sp>
      <p:sp>
        <p:nvSpPr>
          <p:cNvPr id="381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5125019F-08EA-4E3F-99F9-98F9D3D7D6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949F6D37-50C5-4B8C-9CF3-CA90CB9F3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F8865EEB-BC16-4A90-BE27-1C63EA1FE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96AC7AF-4164-4EE8-B65C-B17E65AFF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A2757B4E-0C31-4587-B681-DA48CA872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779AC5D0-52F1-4160-A589-8B1BD2DFA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6982B457-06F0-46D6-A285-4BDE18A98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AF480565-B50D-4316-B921-7CF41F427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ECBADD8E-5E4A-40B2-B37B-D3CB214FF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B5BE2724-8722-460D-9B6C-3779E6859D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3-</a:t>
            </a:r>
            <a:fld id="{3C41E23D-4521-4512-B314-0EFCFECA7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r>
              <a:rPr lang="en-US"/>
              <a:t>3-</a:t>
            </a:r>
            <a:fld id="{296BA6A8-260F-4418-8AF3-F1882DB50F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1212CCF-174A-4FC0-8672-C003802E8F8A}" type="slidenum">
              <a:rPr lang="en-US"/>
              <a:pPr/>
              <a:t>1</a:t>
            </a:fld>
            <a:endParaRPr lang="en-US"/>
          </a:p>
        </p:txBody>
      </p:sp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71475" y="715963"/>
            <a:ext cx="40862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5000"/>
              </a:lnSpc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Chapter 3</a:t>
            </a:r>
            <a:r>
              <a:rPr lang="en-US" sz="4800">
                <a:solidFill>
                  <a:srgbClr val="000099"/>
                </a:solidFill>
                <a:latin typeface="Gill Sans MT" pitchFamily="34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Transport Layer</a:t>
            </a:r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6184900" y="3438525"/>
            <a:ext cx="28813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5000"/>
              </a:lnSpc>
            </a:pPr>
            <a:r>
              <a:rPr lang="en-US" sz="2800" i="1">
                <a:solidFill>
                  <a:srgbClr val="000099"/>
                </a:solidFill>
                <a:latin typeface="Gill Sans MT" pitchFamily="34" charset="0"/>
              </a:rPr>
              <a:t>Computer Networking: A Top Down Approach </a:t>
            </a:r>
            <a:r>
              <a:rPr lang="en-US" sz="2800">
                <a:solidFill>
                  <a:srgbClr val="000099"/>
                </a:solidFill>
                <a:latin typeface="Gill Sans MT" pitchFamily="34" charset="0"/>
              </a:rPr>
              <a:t/>
            </a:r>
            <a:br>
              <a:rPr lang="en-US" sz="28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5</a:t>
            </a:r>
            <a:r>
              <a:rPr lang="en-US" sz="2000" baseline="30000">
                <a:solidFill>
                  <a:srgbClr val="000099"/>
                </a:solidFill>
                <a:latin typeface="Gill Sans MT" pitchFamily="34" charset="0"/>
              </a:rPr>
              <a:t>th</a:t>
            </a: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 edition </a:t>
            </a:r>
            <a:br>
              <a:rPr lang="en-US" sz="20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Jim Kurose, Keith Ross</a:t>
            </a:r>
            <a:br>
              <a:rPr lang="en-US" sz="20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Addison-Wesley</a:t>
            </a:r>
            <a:br>
              <a:rPr lang="en-US" sz="20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2000">
                <a:solidFill>
                  <a:srgbClr val="000099"/>
                </a:solidFill>
                <a:latin typeface="Gill Sans MT" pitchFamily="34" charset="0"/>
              </a:rPr>
              <a:t>April 2009</a:t>
            </a:r>
            <a:br>
              <a:rPr lang="en-US" sz="2000">
                <a:solidFill>
                  <a:srgbClr val="000099"/>
                </a:solidFill>
                <a:latin typeface="Gill Sans MT" pitchFamily="34" charset="0"/>
              </a:rPr>
            </a:br>
            <a:endParaRPr lang="en-US" sz="2000">
              <a:solidFill>
                <a:srgbClr val="000099"/>
              </a:solidFill>
              <a:latin typeface="Gill Sans MT" pitchFamily="34" charset="0"/>
            </a:endParaRPr>
          </a:p>
        </p:txBody>
      </p:sp>
      <p:pic>
        <p:nvPicPr>
          <p:cNvPr id="336903" name="Picture 7" descr="0136079679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563" y="484188"/>
            <a:ext cx="2425700" cy="2994025"/>
          </a:xfrm>
          <a:prstGeom prst="rect">
            <a:avLst/>
          </a:prstGeom>
          <a:noFill/>
        </p:spPr>
      </p:pic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A note on the use of these ppt slides:</a:t>
            </a:r>
          </a:p>
          <a:p>
            <a:pPr algn="l"/>
            <a:r>
              <a:rPr lang="en-US" sz="1200">
                <a:latin typeface="Arial" charset="0"/>
              </a:rPr>
              <a:t>We’re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sz="1200" i="1">
                <a:latin typeface="Arial" charset="0"/>
              </a:rPr>
              <a:t>lot</a:t>
            </a:r>
            <a:r>
              <a:rPr lang="en-US" sz="1200">
                <a:latin typeface="Arial" charset="0"/>
              </a:rPr>
              <a:t> of work on our part. In return for use, we only ask the following:</a:t>
            </a:r>
          </a:p>
          <a:p>
            <a:pPr algn="l">
              <a:lnSpc>
                <a:spcPct val="85000"/>
              </a:lnSpc>
            </a:pPr>
            <a:endParaRPr lang="en-US" sz="1400">
              <a:latin typeface="Arial" charset="0"/>
            </a:endParaRPr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73063" y="4267200"/>
            <a:ext cx="53784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3038" indent="-173038" algn="l">
              <a:lnSpc>
                <a:spcPct val="85000"/>
              </a:lnSpc>
            </a:pPr>
            <a:endParaRPr lang="en-US" sz="1400">
              <a:latin typeface="Gill Sans MT" pitchFamily="34" charset="0"/>
            </a:endParaRPr>
          </a:p>
          <a:p>
            <a:pPr marL="173038" indent="-173038"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>
                <a:latin typeface="Arial" charset="0"/>
              </a:rPr>
              <a:t>If you use these slides (e.g., in a class) that you mention their source (after all, we’d like people to use our book!)</a:t>
            </a:r>
          </a:p>
          <a:p>
            <a:pPr marL="173038" indent="-173038" algn="l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>
                <a:latin typeface="Arial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 algn="l">
              <a:buClr>
                <a:schemeClr val="accent2"/>
              </a:buClr>
              <a:buFont typeface="Wingdings" pitchFamily="2" charset="2"/>
              <a:buChar char="q"/>
            </a:pPr>
            <a:endParaRPr lang="en-US" sz="1200">
              <a:latin typeface="Arial" charset="0"/>
            </a:endParaRPr>
          </a:p>
          <a:p>
            <a:pPr marL="173038" indent="-173038" algn="l"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sz="1200">
                <a:latin typeface="Arial" charset="0"/>
              </a:rPr>
              <a:t>Thanks and enjoy!  JFK/KWR</a:t>
            </a:r>
          </a:p>
          <a:p>
            <a:pPr marL="173038" indent="-173038" algn="l">
              <a:lnSpc>
                <a:spcPct val="85000"/>
              </a:lnSpc>
            </a:pPr>
            <a:endParaRPr lang="en-US" sz="1200">
              <a:latin typeface="Arial" charset="0"/>
            </a:endParaRPr>
          </a:p>
          <a:p>
            <a:pPr marL="173038" indent="-173038" algn="l">
              <a:lnSpc>
                <a:spcPct val="85000"/>
              </a:lnSpc>
            </a:pPr>
            <a:r>
              <a:rPr lang="en-US" sz="1200">
                <a:latin typeface="Arial" charset="0"/>
              </a:rPr>
              <a:t>     All material copyright 1996-2011</a:t>
            </a:r>
          </a:p>
          <a:p>
            <a:pPr marL="173038" indent="-173038" algn="l">
              <a:lnSpc>
                <a:spcPct val="85000"/>
              </a:lnSpc>
            </a:pPr>
            <a:r>
              <a:rPr lang="en-US" sz="1200">
                <a:latin typeface="Arial" charset="0"/>
              </a:rPr>
              <a:t>     J.F Kurose and K.W. Ross, All Rights Reserved</a:t>
            </a:r>
          </a:p>
        </p:txBody>
      </p:sp>
      <p:pic>
        <p:nvPicPr>
          <p:cNvPr id="336908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2119313"/>
            <a:ext cx="3656013" cy="206375"/>
          </a:xfrm>
          <a:prstGeom prst="rect">
            <a:avLst/>
          </a:prstGeom>
          <a:noFill/>
        </p:spPr>
      </p:pic>
      <p:pic>
        <p:nvPicPr>
          <p:cNvPr id="33690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3FDE4C2-163A-4321-8180-E3A2B32830F1}" type="slidenum">
              <a:rPr lang="en-US"/>
              <a:pPr/>
              <a:t>10</a:t>
            </a:fld>
            <a:endParaRPr lang="en-US"/>
          </a:p>
        </p:txBody>
      </p:sp>
      <p:pic>
        <p:nvPicPr>
          <p:cNvPr id="240750" name="Picture 11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935038"/>
            <a:ext cx="7313612" cy="173037"/>
          </a:xfrm>
          <a:prstGeom prst="rect">
            <a:avLst/>
          </a:prstGeom>
          <a:noFill/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46050"/>
            <a:ext cx="7772400" cy="1143000"/>
          </a:xfrm>
        </p:spPr>
        <p:txBody>
          <a:bodyPr/>
          <a:lstStyle/>
          <a:p>
            <a:r>
              <a:rPr lang="en-US"/>
              <a:t>Connectionless demultiplexing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7000" y="1495425"/>
            <a:ext cx="4940300" cy="1858963"/>
          </a:xfrm>
        </p:spPr>
        <p:txBody>
          <a:bodyPr/>
          <a:lstStyle/>
          <a:p>
            <a:pPr marL="347663" indent="-290513"/>
            <a:r>
              <a:rPr lang="en-US" i="1"/>
              <a:t>recall:</a:t>
            </a:r>
            <a:r>
              <a:rPr lang="en-US"/>
              <a:t> created socket has host-local port #:</a:t>
            </a:r>
          </a:p>
          <a:p>
            <a:pPr marL="347663" indent="-290513">
              <a:buFont typeface="Wingdings" pitchFamily="2" charset="2"/>
              <a:buNone/>
            </a:pPr>
            <a:r>
              <a:rPr lang="en-US" sz="2000" b="1">
                <a:latin typeface="Courier New" pitchFamily="49" charset="0"/>
              </a:rPr>
              <a:t>  DatagramSocket mySocket1        = new DatagramSocket(</a:t>
            </a:r>
            <a:r>
              <a:rPr lang="en-US" sz="2000" b="1">
                <a:solidFill>
                  <a:srgbClr val="CC0000"/>
                </a:solidFill>
                <a:latin typeface="Courier New" pitchFamily="49" charset="0"/>
              </a:rPr>
              <a:t>12534</a:t>
            </a:r>
            <a:r>
              <a:rPr lang="en-US" sz="2000" b="1">
                <a:latin typeface="Courier New" pitchFamily="49" charset="0"/>
              </a:rPr>
              <a:t>);</a:t>
            </a:r>
          </a:p>
          <a:p>
            <a:pPr marL="347663" indent="-290513">
              <a:buFont typeface="Wingdings" pitchFamily="2" charset="2"/>
              <a:buNone/>
            </a:pPr>
            <a:endParaRPr lang="en-US" sz="2000">
              <a:latin typeface="Courier New" pitchFamily="49" charset="0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r>
              <a:rPr lang="en-US"/>
              <a:t>when host receives UDP segment:</a:t>
            </a:r>
          </a:p>
          <a:p>
            <a:pPr lvl="1"/>
            <a:r>
              <a:rPr lang="en-US"/>
              <a:t>checks destination port # in segment</a:t>
            </a:r>
          </a:p>
          <a:p>
            <a:pPr lvl="1"/>
            <a:r>
              <a:rPr lang="en-US"/>
              <a:t>directs UDP segment to socket with that port #</a:t>
            </a:r>
          </a:p>
        </p:txBody>
      </p:sp>
      <p:sp>
        <p:nvSpPr>
          <p:cNvPr id="240748" name="Rectangle 108"/>
          <p:cNvSpPr>
            <a:spLocks noChangeArrowheads="1"/>
          </p:cNvSpPr>
          <p:nvPr/>
        </p:nvSpPr>
        <p:spPr bwMode="auto">
          <a:xfrm>
            <a:off x="4678363" y="1162050"/>
            <a:ext cx="446563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000">
              <a:latin typeface="Courier New" pitchFamily="49" charset="0"/>
            </a:endParaRPr>
          </a:p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latin typeface="Gill Sans MT" pitchFamily="34" charset="0"/>
              </a:rPr>
              <a:t>recall:</a:t>
            </a:r>
            <a:r>
              <a:rPr lang="en-US" sz="2800">
                <a:latin typeface="Gill Sans MT" pitchFamily="34" charset="0"/>
              </a:rPr>
              <a:t> when creating datagram to send into UDP socket, must specify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destination IP address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>
                <a:latin typeface="Gill Sans MT" pitchFamily="34" charset="0"/>
              </a:rPr>
              <a:t>IP datagrams with </a:t>
            </a: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same dest. port #,</a:t>
            </a:r>
            <a:r>
              <a:rPr lang="en-US" sz="2400">
                <a:latin typeface="Gill Sans MT" pitchFamily="34" charset="0"/>
              </a:rPr>
              <a:t> but different source IP addresses and/or source port numbers will be directed to </a:t>
            </a: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same socket </a:t>
            </a:r>
            <a:r>
              <a:rPr lang="en-US" sz="2400">
                <a:latin typeface="Gill Sans MT" pitchFamily="34" charset="0"/>
              </a:rPr>
              <a:t>at dest</a:t>
            </a:r>
          </a:p>
        </p:txBody>
      </p:sp>
      <p:sp>
        <p:nvSpPr>
          <p:cNvPr id="240752" name="Line 112"/>
          <p:cNvSpPr>
            <a:spLocks noChangeShapeType="1"/>
          </p:cNvSpPr>
          <p:nvPr/>
        </p:nvSpPr>
        <p:spPr bwMode="auto">
          <a:xfrm>
            <a:off x="1400175" y="3541713"/>
            <a:ext cx="58451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754" name="Line 114"/>
          <p:cNvSpPr>
            <a:spLocks noChangeShapeType="1"/>
          </p:cNvSpPr>
          <p:nvPr/>
        </p:nvSpPr>
        <p:spPr bwMode="auto">
          <a:xfrm>
            <a:off x="5711825" y="5813425"/>
            <a:ext cx="14001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0755" name="Line 115"/>
          <p:cNvSpPr>
            <a:spLocks noChangeShapeType="1"/>
          </p:cNvSpPr>
          <p:nvPr/>
        </p:nvSpPr>
        <p:spPr bwMode="auto">
          <a:xfrm>
            <a:off x="5675313" y="5876925"/>
            <a:ext cx="14001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uiExpand="1" build="p"/>
      <p:bldP spid="24075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0873A5D-4D61-401E-AC95-3C65D5808B0B}" type="slidenum">
              <a:rPr lang="en-US"/>
              <a:pPr/>
              <a:t>100</a:t>
            </a:fld>
            <a:endParaRPr lang="en-US"/>
          </a:p>
        </p:txBody>
      </p:sp>
      <p:pic>
        <p:nvPicPr>
          <p:cNvPr id="268302" name="Picture 1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741363"/>
            <a:ext cx="5027613" cy="173037"/>
          </a:xfrm>
          <a:prstGeom prst="rect">
            <a:avLst/>
          </a:prstGeom>
          <a:noFill/>
        </p:spPr>
      </p:pic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en-US" sz="4000"/>
              <a:t>TCP congestion control: </a:t>
            </a:r>
            <a:r>
              <a:rPr lang="en-US" sz="3200"/>
              <a:t>additive increase multiplicative decrease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457200" y="1371600"/>
            <a:ext cx="8375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approach:</a:t>
            </a:r>
            <a:r>
              <a:rPr lang="en-US" sz="2800" i="1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800">
                <a:latin typeface="Gill Sans MT" pitchFamily="34" charset="0"/>
              </a:rPr>
              <a:t>sender</a:t>
            </a:r>
            <a:r>
              <a:rPr lang="en-US" sz="2800" i="1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800">
                <a:latin typeface="Gill Sans MT" pitchFamily="34" charset="0"/>
              </a:rPr>
              <a:t>increases transmission rate (window size), probing for usable bandwidth, until loss occurs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additive increase:</a:t>
            </a:r>
            <a:r>
              <a:rPr lang="en-US" sz="2800">
                <a:latin typeface="Gill Sans MT" pitchFamily="34" charset="0"/>
              </a:rPr>
              <a:t> increase  </a:t>
            </a:r>
            <a:r>
              <a:rPr lang="en-US" sz="2800" b="1">
                <a:latin typeface="Courier New" pitchFamily="49" charset="0"/>
              </a:rPr>
              <a:t>cwnd</a:t>
            </a:r>
            <a:r>
              <a:rPr lang="en-US" sz="2800">
                <a:latin typeface="Courier New" pitchFamily="49" charset="0"/>
              </a:rPr>
              <a:t> </a:t>
            </a:r>
            <a:r>
              <a:rPr lang="en-US" sz="2800">
                <a:latin typeface="Gill Sans MT" pitchFamily="34" charset="0"/>
              </a:rPr>
              <a:t>by 1 MSS every RTT until loss detected</a:t>
            </a:r>
            <a:endParaRPr lang="en-US" sz="2800" i="1">
              <a:latin typeface="Gill Sans MT" pitchFamily="34" charset="0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multiplicative decrease</a:t>
            </a: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:</a:t>
            </a:r>
            <a:r>
              <a:rPr lang="en-US" sz="2800">
                <a:latin typeface="Gill Sans MT" pitchFamily="34" charset="0"/>
              </a:rPr>
              <a:t> cut </a:t>
            </a:r>
            <a:r>
              <a:rPr lang="en-US" sz="2800" b="1">
                <a:latin typeface="Courier New" pitchFamily="49" charset="0"/>
              </a:rPr>
              <a:t>cwnd </a:t>
            </a:r>
            <a:r>
              <a:rPr lang="en-US" sz="2800">
                <a:latin typeface="Gill Sans MT" pitchFamily="34" charset="0"/>
              </a:rPr>
              <a:t>in half after loss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 rot="162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Courier New" pitchFamily="49" charset="0"/>
              </a:rPr>
              <a:t>cwnd:</a:t>
            </a:r>
            <a:r>
              <a:rPr lang="en-US" sz="1400">
                <a:latin typeface="Arial" charset="0"/>
              </a:rPr>
              <a:t> TCP sender </a:t>
            </a:r>
          </a:p>
          <a:p>
            <a:r>
              <a:rPr lang="en-US" sz="1400">
                <a:latin typeface="Arial" charset="0"/>
              </a:rPr>
              <a:t>congestion window size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Arial" charset="0"/>
              </a:rPr>
              <a:t>AIMD saw tooth</a:t>
            </a:r>
          </a:p>
          <a:p>
            <a:pPr algn="r"/>
            <a:r>
              <a:rPr lang="en-US" sz="2000">
                <a:latin typeface="Arial" charset="0"/>
              </a:rPr>
              <a:t>behavior: probing</a:t>
            </a:r>
          </a:p>
          <a:p>
            <a:pPr algn="r"/>
            <a:r>
              <a:rPr lang="en-US" sz="2000">
                <a:latin typeface="Arial" charset="0"/>
              </a:rPr>
              <a:t>for bandwidth</a:t>
            </a:r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6" name="Line 18"/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268311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68325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268312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8313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8314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8317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8318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8319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68320" name="Text Box 32"/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additively increase window size …</a:t>
            </a:r>
          </a:p>
          <a:p>
            <a:pPr algn="l"/>
            <a:r>
              <a:rPr lang="en-US"/>
              <a:t>…. until loss occurs (then cut window in half)</a:t>
            </a:r>
          </a:p>
        </p:txBody>
      </p: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/>
            <a:ahLst/>
            <a:cxnLst>
              <a:cxn ang="0">
                <a:pos x="541" y="0"/>
              </a:cxn>
              <a:cxn ang="0">
                <a:pos x="0" y="0"/>
              </a:cxn>
              <a:cxn ang="0">
                <a:pos x="0" y="640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56" y="2"/>
              </a:cxn>
              <a:cxn ang="0">
                <a:pos x="54" y="630"/>
              </a:cxn>
              <a:cxn ang="0">
                <a:pos x="0" y="630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0" y="0"/>
              </a:cxn>
              <a:cxn ang="0">
                <a:pos x="0" y="736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6" y="400"/>
              </a:cxn>
              <a:cxn ang="0">
                <a:pos x="0" y="400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8328" name="Text Box 40"/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7" grpId="0" animBg="1"/>
      <p:bldP spid="268308" grpId="0" animBg="1"/>
      <p:bldP spid="268309" grpId="0" animBg="1"/>
      <p:bldP spid="268310" grpId="0" animBg="1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88F6202-D0D5-452A-AC2E-67A8F816945E}" type="slidenum">
              <a:rPr lang="en-US"/>
              <a:pPr/>
              <a:t>101</a:t>
            </a:fld>
            <a:endParaRPr lang="en-US"/>
          </a:p>
        </p:txBody>
      </p:sp>
      <p:pic>
        <p:nvPicPr>
          <p:cNvPr id="267353" name="Picture 8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</p:spPr>
      </p:pic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7772400" cy="769938"/>
          </a:xfrm>
        </p:spPr>
        <p:txBody>
          <a:bodyPr/>
          <a:lstStyle/>
          <a:p>
            <a:r>
              <a:rPr lang="en-US"/>
              <a:t>TCP Congestion Control: details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1695450"/>
          </a:xfrm>
        </p:spPr>
        <p:txBody>
          <a:bodyPr/>
          <a:lstStyle/>
          <a:p>
            <a:r>
              <a:rPr lang="en-US"/>
              <a:t>sender limits transmission:</a:t>
            </a:r>
          </a:p>
          <a:p>
            <a:endParaRPr lang="en-US"/>
          </a:p>
          <a:p>
            <a:endParaRPr lang="en-US"/>
          </a:p>
          <a:p>
            <a:r>
              <a:rPr lang="en-US" b="1">
                <a:latin typeface="Courier New" pitchFamily="49" charset="0"/>
              </a:rPr>
              <a:t>cwnd</a:t>
            </a:r>
            <a:r>
              <a:rPr lang="en-US"/>
              <a:t> is dynamic, function of perceived network congestion</a:t>
            </a:r>
          </a:p>
          <a:p>
            <a:endParaRPr lang="en-US"/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/>
              <a:t>TCP sending rate:</a:t>
            </a:r>
          </a:p>
          <a:p>
            <a:r>
              <a:rPr lang="en-US" i="1"/>
              <a:t>roughly:</a:t>
            </a:r>
            <a:r>
              <a:rPr lang="en-US"/>
              <a:t> send cwnd bytes, wait RTT for ACKS, then send more bytes</a:t>
            </a: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7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1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3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4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5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6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7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8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89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0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1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2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3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4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5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6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7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8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99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0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1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2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3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4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5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6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7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8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09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10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11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12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1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317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88" y="242"/>
              </a:cxn>
              <a:cxn ang="0">
                <a:pos x="0" y="242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320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321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last byte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ACKed</a:t>
            </a:r>
          </a:p>
        </p:txBody>
      </p:sp>
      <p:sp>
        <p:nvSpPr>
          <p:cNvPr id="267322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(“in-flight”)</a:t>
            </a:r>
          </a:p>
        </p:txBody>
      </p:sp>
      <p:sp>
        <p:nvSpPr>
          <p:cNvPr id="267323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last byte sent</a:t>
            </a:r>
          </a:p>
        </p:txBody>
      </p:sp>
      <p:sp>
        <p:nvSpPr>
          <p:cNvPr id="267325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latin typeface="Courier New" pitchFamily="49" charset="0"/>
              </a:rPr>
              <a:t>cwnd</a:t>
            </a:r>
            <a:endParaRPr lang="en-US" sz="1400" b="1" i="1">
              <a:latin typeface="Courier New" pitchFamily="49" charset="0"/>
            </a:endParaRPr>
          </a:p>
        </p:txBody>
      </p:sp>
      <p:grpSp>
        <p:nvGrpSpPr>
          <p:cNvPr id="267326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267327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28" name="Line 64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7329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267330" name="Line 66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7331" name="Line 67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7333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/>
            <a:ahLst/>
            <a:cxnLst>
              <a:cxn ang="0">
                <a:pos x="91" y="0"/>
              </a:cxn>
              <a:cxn ang="0">
                <a:pos x="88" y="242"/>
              </a:cxn>
              <a:cxn ang="0">
                <a:pos x="0" y="242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33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LastByteSent-</a:t>
            </a:r>
          </a:p>
          <a:p>
            <a:pPr marL="225425" indent="-22542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	LastByteAcked</a:t>
            </a:r>
            <a:endParaRPr lang="en-US" sz="1800">
              <a:latin typeface="Courier New" pitchFamily="49" charset="0"/>
            </a:endParaRPr>
          </a:p>
        </p:txBody>
      </p:sp>
      <p:grpSp>
        <p:nvGrpSpPr>
          <p:cNvPr id="267338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267336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&lt;</a:t>
              </a:r>
            </a:p>
          </p:txBody>
        </p:sp>
        <p:sp>
          <p:nvSpPr>
            <p:cNvPr id="267337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7339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latin typeface="Courier New" pitchFamily="49" charset="0"/>
              </a:rPr>
              <a:t>cwnd</a:t>
            </a:r>
          </a:p>
        </p:txBody>
      </p:sp>
      <p:sp>
        <p:nvSpPr>
          <p:cNvPr id="267340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342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 i="1"/>
              <a:t>sender sequence number space </a:t>
            </a:r>
          </a:p>
        </p:txBody>
      </p:sp>
      <p:sp>
        <p:nvSpPr>
          <p:cNvPr id="267343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rate</a:t>
            </a:r>
          </a:p>
        </p:txBody>
      </p:sp>
      <p:grpSp>
        <p:nvGrpSpPr>
          <p:cNvPr id="267346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267344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/>
                <a:t>~</a:t>
              </a:r>
            </a:p>
          </p:txBody>
        </p:sp>
        <p:sp>
          <p:nvSpPr>
            <p:cNvPr id="267345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/>
                <a:t>~</a:t>
              </a:r>
            </a:p>
          </p:txBody>
        </p:sp>
      </p:grpSp>
      <p:grpSp>
        <p:nvGrpSpPr>
          <p:cNvPr id="267350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267347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cwnd</a:t>
              </a:r>
            </a:p>
          </p:txBody>
        </p:sp>
        <p:sp>
          <p:nvSpPr>
            <p:cNvPr id="267348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RTT</a:t>
              </a:r>
            </a:p>
          </p:txBody>
        </p:sp>
        <p:sp>
          <p:nvSpPr>
            <p:cNvPr id="267349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67351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bytes/sec</a:t>
            </a:r>
          </a:p>
        </p:txBody>
      </p:sp>
      <p:sp>
        <p:nvSpPr>
          <p:cNvPr id="267352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B342266-A920-4ECE-A677-8F6D77734710}" type="slidenum">
              <a:rPr lang="en-US"/>
              <a:pPr/>
              <a:t>102</a:t>
            </a:fld>
            <a:endParaRPr lang="en-US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r>
              <a:rPr lang="en-US"/>
              <a:t>TCP Slow Start 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/>
          <a:lstStyle/>
          <a:p>
            <a:r>
              <a:rPr lang="en-US"/>
              <a:t>when connection begins, increase rate exponentially until first loss event:</a:t>
            </a:r>
          </a:p>
          <a:p>
            <a:pPr lvl="1"/>
            <a:r>
              <a:rPr lang="en-US"/>
              <a:t>initially </a:t>
            </a:r>
            <a:r>
              <a:rPr lang="en-US" b="1">
                <a:latin typeface="Courier New" pitchFamily="49" charset="0"/>
              </a:rPr>
              <a:t>cwnd</a:t>
            </a:r>
            <a:r>
              <a:rPr lang="en-US"/>
              <a:t> = 1 MSS</a:t>
            </a:r>
          </a:p>
          <a:p>
            <a:pPr lvl="1"/>
            <a:r>
              <a:rPr lang="en-US"/>
              <a:t>double </a:t>
            </a:r>
            <a:r>
              <a:rPr lang="en-US" b="1">
                <a:latin typeface="Courier New" pitchFamily="49" charset="0"/>
              </a:rPr>
              <a:t>cwnd</a:t>
            </a:r>
            <a:r>
              <a:rPr lang="en-US"/>
              <a:t> every RTT</a:t>
            </a:r>
          </a:p>
          <a:p>
            <a:pPr lvl="1"/>
            <a:r>
              <a:rPr lang="en-US"/>
              <a:t>done by incrementing </a:t>
            </a:r>
            <a:r>
              <a:rPr lang="en-US" b="1">
                <a:latin typeface="Courier New" pitchFamily="49" charset="0"/>
              </a:rPr>
              <a:t>cwnd</a:t>
            </a:r>
            <a:r>
              <a:rPr lang="en-US"/>
              <a:t> for every ACK received</a:t>
            </a:r>
          </a:p>
          <a:p>
            <a:r>
              <a:rPr lang="en-US" u="sng">
                <a:solidFill>
                  <a:srgbClr val="FF0000"/>
                </a:solidFill>
              </a:rPr>
              <a:t>summary:</a:t>
            </a:r>
            <a:r>
              <a:rPr lang="en-US"/>
              <a:t> initial rate is slow but ramps up exponentially fast</a:t>
            </a:r>
          </a:p>
        </p:txBody>
      </p:sp>
      <p:sp>
        <p:nvSpPr>
          <p:cNvPr id="27239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Host A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one segment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RTT</a:t>
            </a:r>
            <a:endParaRPr lang="en-US" sz="1000">
              <a:latin typeface="Arial" charset="0"/>
            </a:endParaRP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Host B</a:t>
            </a:r>
          </a:p>
        </p:txBody>
      </p:sp>
      <p:sp>
        <p:nvSpPr>
          <p:cNvPr id="272397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398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399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0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2402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272403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04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time</a:t>
              </a:r>
              <a:endParaRPr lang="en-US" sz="1000">
                <a:latin typeface="Arial" charset="0"/>
              </a:endParaRPr>
            </a:p>
          </p:txBody>
        </p:sp>
      </p:grpSp>
      <p:sp>
        <p:nvSpPr>
          <p:cNvPr id="272405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6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8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9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two segments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72410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four segments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272411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272412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3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4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5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2416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272417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8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19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20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2423" name="Picture 3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</p:spPr>
      </p:pic>
      <p:grpSp>
        <p:nvGrpSpPr>
          <p:cNvPr id="272427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272428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72429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2430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272431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432" name="Rectangle 48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33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434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435" name="Rectangle 51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2436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2437" name="AutoShape 5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438" name="AutoShape 5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2439" name="Rectangle 55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2440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2441" name="AutoShape 5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442" name="AutoShape 5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2443" name="Rectangle 59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44" name="Rectangle 60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2445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2446" name="AutoShape 6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447" name="AutoShape 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2448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2449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2450" name="AutoShape 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451" name="AutoShape 6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2452" name="Rectangle 68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53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454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455" name="Oval 71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56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2457" name="AutoShape 73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58" name="AutoShape 74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59" name="Oval 75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60" name="Oval 76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2461" name="Oval 77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462" name="Rectangle 78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25BBBC9-1BCB-45C2-A635-4B5B2C0E03F4}" type="slidenum">
              <a:rPr lang="en-US"/>
              <a:pPr/>
              <a:t>103</a:t>
            </a:fld>
            <a:endParaRPr lang="en-US"/>
          </a:p>
        </p:txBody>
      </p:sp>
      <p:pic>
        <p:nvPicPr>
          <p:cNvPr id="271372" name="Picture 1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TCP: detecting, reacting to loss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577263" cy="2438400"/>
          </a:xfrm>
        </p:spPr>
        <p:txBody>
          <a:bodyPr/>
          <a:lstStyle/>
          <a:p>
            <a:r>
              <a:rPr lang="en-US" sz="3200"/>
              <a:t>loss indicated by timeout:</a:t>
            </a:r>
          </a:p>
          <a:p>
            <a:pPr lvl="1"/>
            <a:r>
              <a:rPr lang="en-US" sz="2800" b="1">
                <a:latin typeface="Courier New" pitchFamily="49" charset="0"/>
              </a:rPr>
              <a:t>cwnd</a:t>
            </a:r>
            <a:r>
              <a:rPr lang="en-US" sz="2800"/>
              <a:t> set to 1 MSS; </a:t>
            </a:r>
          </a:p>
          <a:p>
            <a:pPr lvl="1"/>
            <a:r>
              <a:rPr lang="en-US" sz="2800"/>
              <a:t>window then grows exponentially (as in slow start) to threshold, then grows linearly</a:t>
            </a:r>
          </a:p>
          <a:p>
            <a:r>
              <a:rPr lang="en-US" sz="3200"/>
              <a:t>loss indicated by 3 duplicate ACKs: </a:t>
            </a:r>
            <a:r>
              <a:rPr lang="en-US"/>
              <a:t>TCP RENO</a:t>
            </a:r>
          </a:p>
          <a:p>
            <a:pPr lvl="1"/>
            <a:r>
              <a:rPr lang="en-US" sz="2800"/>
              <a:t>dup ACKs indicate network capable of  delivering some segments </a:t>
            </a:r>
          </a:p>
          <a:p>
            <a:pPr lvl="1"/>
            <a:r>
              <a:rPr lang="en-US" sz="2800" b="1">
                <a:latin typeface="Courier New" pitchFamily="49" charset="0"/>
              </a:rPr>
              <a:t>cwnd</a:t>
            </a:r>
            <a:r>
              <a:rPr lang="en-US" sz="2800"/>
              <a:t> is cut in half window then grows linearly</a:t>
            </a:r>
          </a:p>
          <a:p>
            <a:r>
              <a:rPr lang="en-US" sz="3200"/>
              <a:t>TCP Tahoe always sets </a:t>
            </a:r>
            <a:r>
              <a:rPr lang="en-US" b="1">
                <a:latin typeface="Courier New" pitchFamily="49" charset="0"/>
              </a:rPr>
              <a:t>cwnd</a:t>
            </a:r>
            <a:r>
              <a:rPr lang="en-US" sz="3200"/>
              <a:t> to 1 (timeout or 3 duplicate acks)</a:t>
            </a:r>
          </a:p>
          <a:p>
            <a:pPr lvl="1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8EF9400-7144-49EA-B07C-D73AC6A4EC2A}" type="slidenum">
              <a:rPr lang="en-US"/>
              <a:pPr/>
              <a:t>104</a:t>
            </a:fld>
            <a:endParaRPr 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Q:</a:t>
            </a:r>
            <a:r>
              <a:rPr lang="en-US" sz="2400"/>
              <a:t> when should the exponential increase switch to linear?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FF0000"/>
                </a:solidFill>
              </a:rPr>
              <a:t>A:</a:t>
            </a:r>
            <a:r>
              <a:rPr lang="en-US" sz="2400"/>
              <a:t> when </a:t>
            </a:r>
            <a:r>
              <a:rPr lang="en-US" sz="2400" b="1">
                <a:latin typeface="Courier New" pitchFamily="49" charset="0"/>
              </a:rPr>
              <a:t>cwnd</a:t>
            </a:r>
            <a:r>
              <a:rPr lang="en-US" sz="2400"/>
              <a:t> gets to 1/2 of its value before timeout.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0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Implementation:</a:t>
            </a:r>
            <a:endParaRPr lang="en-US"/>
          </a:p>
          <a:p>
            <a:r>
              <a:rPr lang="en-US" sz="2400"/>
              <a:t>variable </a:t>
            </a:r>
            <a:r>
              <a:rPr lang="en-US" sz="2400" b="1">
                <a:latin typeface="Courier New" pitchFamily="49" charset="0"/>
              </a:rPr>
              <a:t>ssthresh</a:t>
            </a:r>
            <a:r>
              <a:rPr lang="en-US" sz="2400">
                <a:latin typeface="Courier New" pitchFamily="49" charset="0"/>
              </a:rPr>
              <a:t> </a:t>
            </a:r>
          </a:p>
          <a:p>
            <a:r>
              <a:rPr lang="en-US" sz="2400"/>
              <a:t>on loss event, </a:t>
            </a:r>
            <a:r>
              <a:rPr lang="en-US" sz="2400" b="1">
                <a:latin typeface="Courier New" pitchFamily="49" charset="0"/>
              </a:rPr>
              <a:t>ssthresh</a:t>
            </a:r>
            <a:r>
              <a:rPr lang="en-US" sz="2400"/>
              <a:t> is set to 1/2 of </a:t>
            </a:r>
            <a:r>
              <a:rPr lang="en-US" sz="2400" b="1">
                <a:latin typeface="Courier New" pitchFamily="49" charset="0"/>
              </a:rPr>
              <a:t>cwnd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just before loss event</a:t>
            </a:r>
          </a:p>
        </p:txBody>
      </p:sp>
      <p:pic>
        <p:nvPicPr>
          <p:cNvPr id="2734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3417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</p:spPr>
      </p:pic>
      <p:sp>
        <p:nvSpPr>
          <p:cNvPr id="27341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1143000"/>
          </a:xfrm>
          <a:noFill/>
          <a:ln/>
        </p:spPr>
        <p:txBody>
          <a:bodyPr/>
          <a:lstStyle/>
          <a:p>
            <a:r>
              <a:rPr lang="en-US" sz="4000"/>
              <a:t>TCP: switching from slow start to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166053B-EEE6-4043-A23D-4CA3BE2D666A}" type="slidenum">
              <a:rPr lang="en-US"/>
              <a:pPr/>
              <a:t>105</a:t>
            </a:fld>
            <a:endParaRPr 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r>
              <a:rPr lang="en-US" sz="4000"/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274603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274604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274605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274606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4607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274608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613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en-US" sz="1000">
                  <a:latin typeface="Symbol" pitchFamily="18" charset="2"/>
                </a:rPr>
                <a:t>L</a:t>
              </a:r>
              <a:endParaRPr lang="en-US" sz="1200">
                <a:latin typeface="Symbol" pitchFamily="18" charset="2"/>
              </a:endParaRPr>
            </a:p>
          </p:txBody>
        </p:sp>
        <p:sp>
          <p:nvSpPr>
            <p:cNvPr id="274614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615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274616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274617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274596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274597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98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Arial" charset="0"/>
                  </a:rPr>
                  <a:t>congestion</a:t>
                </a:r>
              </a:p>
              <a:p>
                <a:pPr eaLnBrk="1" hangingPunct="1"/>
                <a:r>
                  <a:rPr lang="en-US" sz="1800">
                    <a:latin typeface="Arial" charset="0"/>
                  </a:rPr>
                  <a:t>avoidance </a:t>
                </a:r>
              </a:p>
              <a:p>
                <a:pPr eaLnBrk="1" hangingPunct="1"/>
                <a:endParaRPr lang="en-US" sz="1800">
                  <a:latin typeface="Arial" charset="0"/>
                </a:endParaRPr>
              </a:p>
            </p:txBody>
          </p:sp>
        </p:grpSp>
        <p:grpSp>
          <p:nvGrpSpPr>
            <p:cNvPr id="274622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274623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274624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25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274626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2400">
                    <a:latin typeface="Times New Roman" pitchFamily="18" charset="0"/>
                  </a:rPr>
                  <a:t>.</a:t>
                </a:r>
              </a:p>
            </p:txBody>
          </p:sp>
        </p:grpSp>
        <p:sp>
          <p:nvSpPr>
            <p:cNvPr id="274627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/>
              <a:ahLst/>
              <a:cxnLst>
                <a:cxn ang="0">
                  <a:pos x="376" y="306"/>
                </a:cxn>
                <a:cxn ang="0">
                  <a:pos x="82" y="269"/>
                </a:cxn>
                <a:cxn ang="0">
                  <a:pos x="208" y="0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628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274629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274630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31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274632" name="Freeform 200"/>
            <p:cNvSpPr>
              <a:spLocks/>
            </p:cNvSpPr>
            <p:nvPr/>
          </p:nvSpPr>
          <p:spPr bwMode="auto">
            <a:xfrm rot="14083979">
              <a:off x="4290" y="1673"/>
              <a:ext cx="333" cy="452"/>
            </a:xfrm>
            <a:custGeom>
              <a:avLst/>
              <a:gdLst/>
              <a:ahLst/>
              <a:cxnLst>
                <a:cxn ang="0">
                  <a:pos x="376" y="306"/>
                </a:cxn>
                <a:cxn ang="0">
                  <a:pos x="82" y="269"/>
                </a:cxn>
                <a:cxn ang="0">
                  <a:pos x="208" y="0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274599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27460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60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Arial" charset="0"/>
                  </a:rPr>
                  <a:t> </a:t>
                </a:r>
              </a:p>
              <a:p>
                <a:pPr eaLnBrk="1" hangingPunct="1"/>
                <a:endParaRPr lang="en-US" sz="1800">
                  <a:latin typeface="Arial" charset="0"/>
                </a:endParaRPr>
              </a:p>
            </p:txBody>
          </p:sp>
          <p:sp>
            <p:nvSpPr>
              <p:cNvPr id="27460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Arial" charset="0"/>
                  </a:rPr>
                  <a:t>fast</a:t>
                </a:r>
              </a:p>
              <a:p>
                <a:pPr eaLnBrk="1" hangingPunct="1"/>
                <a:r>
                  <a:rPr lang="en-US" sz="1800">
                    <a:latin typeface="Arial" charset="0"/>
                  </a:rPr>
                  <a:t>recovery </a:t>
                </a:r>
              </a:p>
              <a:p>
                <a:pPr eaLnBrk="1" hangingPunct="1"/>
                <a:endParaRPr lang="en-US" sz="1800">
                  <a:latin typeface="Arial" charset="0"/>
                </a:endParaRPr>
              </a:p>
            </p:txBody>
          </p:sp>
        </p:grpSp>
        <p:sp>
          <p:nvSpPr>
            <p:cNvPr id="274652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189" y="155"/>
                </a:cxn>
                <a:cxn ang="0">
                  <a:pos x="59" y="13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653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274654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</a:pPr>
                <a:endParaRPr lang="en-US" sz="1200" i="1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274655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56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274644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274645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</a:pPr>
                <a:endParaRPr lang="en-US" sz="120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274646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47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274648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274649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274650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274651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4657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6"/>
                </a:cxn>
                <a:cxn ang="0">
                  <a:pos x="740" y="1146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658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/>
              <a:ahLst/>
              <a:cxnLst>
                <a:cxn ang="0">
                  <a:pos x="700" y="1051"/>
                </a:cxn>
                <a:cxn ang="0">
                  <a:pos x="0" y="1051"/>
                </a:cxn>
                <a:cxn ang="0">
                  <a:pos x="0" y="0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274633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274634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</a:pPr>
                <a:endParaRPr lang="en-US" sz="1200" i="1">
                  <a:latin typeface="Arial" charset="0"/>
                </a:endParaRPr>
              </a:p>
            </p:txBody>
          </p:sp>
          <p:sp>
            <p:nvSpPr>
              <p:cNvPr id="274635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36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274659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46"/>
                </a:cxn>
                <a:cxn ang="0">
                  <a:pos x="740" y="1146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274660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/>
              <a:ahLst/>
              <a:cxnLst>
                <a:cxn ang="0">
                  <a:pos x="700" y="1051"/>
                </a:cxn>
                <a:cxn ang="0">
                  <a:pos x="0" y="1051"/>
                </a:cxn>
                <a:cxn ang="0">
                  <a:pos x="0" y="0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661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274662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</a:pPr>
                <a:endParaRPr lang="en-US" sz="100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grpSp>
            <p:nvGrpSpPr>
              <p:cNvPr id="274663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274664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665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r" eaLnBrk="1" hangingPunct="1"/>
                  <a:r>
                    <a:rPr lang="en-US" sz="100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274593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274594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595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latin typeface="Arial" charset="0"/>
                  </a:rPr>
                  <a:t>slow </a:t>
                </a:r>
              </a:p>
              <a:p>
                <a:pPr eaLnBrk="1" hangingPunct="1"/>
                <a:r>
                  <a:rPr lang="en-US" sz="180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274609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274610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274611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>
                    <a:latin typeface="Arial" charset="0"/>
                  </a:rPr>
                  <a:t> </a:t>
                </a:r>
              </a:p>
            </p:txBody>
          </p:sp>
          <p:sp>
            <p:nvSpPr>
              <p:cNvPr id="274612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4618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274619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sz="1000" i="1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274620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21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274637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/>
              <a:ahLst/>
              <a:cxnLst>
                <a:cxn ang="0">
                  <a:pos x="25" y="169"/>
                </a:cxn>
                <a:cxn ang="0">
                  <a:pos x="153" y="7"/>
                </a:cxn>
                <a:cxn ang="0">
                  <a:pos x="258" y="201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638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/>
              <a:ahLst/>
              <a:cxnLst>
                <a:cxn ang="0">
                  <a:pos x="25" y="169"/>
                </a:cxn>
                <a:cxn ang="0">
                  <a:pos x="153" y="7"/>
                </a:cxn>
                <a:cxn ang="0">
                  <a:pos x="258" y="201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639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274640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274641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42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274643" name="Freeform 211"/>
            <p:cNvSpPr>
              <a:spLocks/>
            </p:cNvSpPr>
            <p:nvPr/>
          </p:nvSpPr>
          <p:spPr bwMode="auto">
            <a:xfrm rot="13377971">
              <a:off x="1204" y="1903"/>
              <a:ext cx="313" cy="201"/>
            </a:xfrm>
            <a:custGeom>
              <a:avLst/>
              <a:gdLst/>
              <a:ahLst/>
              <a:cxnLst>
                <a:cxn ang="0">
                  <a:pos x="25" y="169"/>
                </a:cxn>
                <a:cxn ang="0">
                  <a:pos x="153" y="7"/>
                </a:cxn>
                <a:cxn ang="0">
                  <a:pos x="258" y="201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4666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4667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274668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000"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274669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000">
                    <a:latin typeface="Arial" charset="0"/>
                  </a:rPr>
                  <a:t>dupACKcount = 0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274670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274684" name="Picture 25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4685" name="Picture 25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4686" name="Picture 2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274714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274715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274716" name="Picture 28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4717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60" cy="1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4718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ACK!</a:t>
                </a:r>
              </a:p>
            </p:txBody>
          </p:sp>
        </p:grpSp>
        <p:grpSp>
          <p:nvGrpSpPr>
            <p:cNvPr id="274719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274720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274721" name="Picture 28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47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60" cy="1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4723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ACK!</a:t>
                </a:r>
              </a:p>
            </p:txBody>
          </p:sp>
        </p:grpSp>
        <p:grpSp>
          <p:nvGrpSpPr>
            <p:cNvPr id="274724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274725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274726" name="Picture 29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74727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60" cy="1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4728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1200" b="1" i="1">
                    <a:solidFill>
                      <a:schemeClr val="accent2"/>
                    </a:solidFill>
                    <a:latin typeface="Comic Sans MS" pitchFamily="66" charset="0"/>
                  </a:rPr>
                  <a:t>ACK!</a:t>
                </a:r>
              </a:p>
            </p:txBody>
          </p:sp>
        </p:grpSp>
      </p:grpSp>
      <p:pic>
        <p:nvPicPr>
          <p:cNvPr id="274730" name="Picture 298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6C02F92-330E-49EB-A3C1-13B384318CDB}" type="slidenum">
              <a:rPr lang="en-US"/>
              <a:pPr/>
              <a:t>106</a:t>
            </a:fld>
            <a:endParaRPr lang="en-US"/>
          </a:p>
        </p:txBody>
      </p:sp>
      <p:pic>
        <p:nvPicPr>
          <p:cNvPr id="323589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r>
              <a:rPr lang="en-US"/>
              <a:t>TCP throughput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r>
              <a:rPr lang="en-US" sz="2800"/>
              <a:t>avg. TCP thruput as function of window size, RTT?</a:t>
            </a:r>
          </a:p>
          <a:p>
            <a:pPr lvl="1"/>
            <a:r>
              <a:rPr lang="en-US" sz="2400"/>
              <a:t>ignore slow start, assume always data to send</a:t>
            </a:r>
          </a:p>
          <a:p>
            <a:r>
              <a:rPr lang="en-US" sz="2800"/>
              <a:t>W: window size </a:t>
            </a:r>
            <a:r>
              <a:rPr lang="en-US" sz="1600"/>
              <a:t>(measured in bytes)</a:t>
            </a:r>
            <a:r>
              <a:rPr lang="en-US" sz="2800"/>
              <a:t> where loss occurs</a:t>
            </a:r>
          </a:p>
          <a:p>
            <a:pPr lvl="1"/>
            <a:r>
              <a:rPr lang="en-US" sz="2400"/>
              <a:t>avg. window size (# in-flight bytes) is ¾ W</a:t>
            </a:r>
          </a:p>
          <a:p>
            <a:pPr lvl="1"/>
            <a:r>
              <a:rPr lang="en-US" sz="2400"/>
              <a:t>avg. thruput is 3/4W per RTT</a:t>
            </a:r>
          </a:p>
        </p:txBody>
      </p:sp>
      <p:grpSp>
        <p:nvGrpSpPr>
          <p:cNvPr id="323619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323610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414" y="18"/>
                </a:cxn>
                <a:cxn ang="0">
                  <a:pos x="414" y="579"/>
                </a:cxn>
                <a:cxn ang="0">
                  <a:pos x="819" y="18"/>
                </a:cxn>
                <a:cxn ang="0">
                  <a:pos x="825" y="579"/>
                </a:cxn>
                <a:cxn ang="0">
                  <a:pos x="1245" y="15"/>
                </a:cxn>
                <a:cxn ang="0">
                  <a:pos x="1245" y="576"/>
                </a:cxn>
                <a:cxn ang="0">
                  <a:pos x="1647" y="6"/>
                </a:cxn>
                <a:cxn ang="0">
                  <a:pos x="1647" y="570"/>
                </a:cxn>
                <a:cxn ang="0">
                  <a:pos x="2064" y="6"/>
                </a:cxn>
                <a:cxn ang="0">
                  <a:pos x="2064" y="564"/>
                </a:cxn>
                <a:cxn ang="0">
                  <a:pos x="2481" y="0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3612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3617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W</a:t>
              </a:r>
            </a:p>
          </p:txBody>
        </p:sp>
        <p:sp>
          <p:nvSpPr>
            <p:cNvPr id="323618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W/2</a:t>
              </a:r>
            </a:p>
          </p:txBody>
        </p:sp>
      </p:grpSp>
      <p:grpSp>
        <p:nvGrpSpPr>
          <p:cNvPr id="323629" name="Group 45"/>
          <p:cNvGrpSpPr>
            <a:grpSpLocks/>
          </p:cNvGrpSpPr>
          <p:nvPr/>
        </p:nvGrpSpPr>
        <p:grpSpPr bwMode="auto">
          <a:xfrm>
            <a:off x="2733675" y="3440113"/>
            <a:ext cx="3795713" cy="620712"/>
            <a:chOff x="1722" y="2139"/>
            <a:chExt cx="2391" cy="391"/>
          </a:xfrm>
        </p:grpSpPr>
        <p:sp>
          <p:nvSpPr>
            <p:cNvPr id="323620" name="Text Box 36"/>
            <p:cNvSpPr txBox="1">
              <a:spLocks noChangeArrowheads="1"/>
            </p:cNvSpPr>
            <p:nvPr/>
          </p:nvSpPr>
          <p:spPr bwMode="auto">
            <a:xfrm>
              <a:off x="1722" y="2219"/>
              <a:ext cx="13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avg TCP thruput = </a:t>
              </a:r>
            </a:p>
          </p:txBody>
        </p:sp>
        <p:grpSp>
          <p:nvGrpSpPr>
            <p:cNvPr id="323628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32362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3</a:t>
                </a:r>
              </a:p>
            </p:txBody>
          </p:sp>
          <p:sp>
            <p:nvSpPr>
              <p:cNvPr id="32362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4</a:t>
                </a:r>
              </a:p>
            </p:txBody>
          </p:sp>
          <p:sp>
            <p:nvSpPr>
              <p:cNvPr id="32362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362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W</a:t>
                </a:r>
              </a:p>
            </p:txBody>
          </p:sp>
          <p:sp>
            <p:nvSpPr>
              <p:cNvPr id="32362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RTT</a:t>
                </a:r>
              </a:p>
            </p:txBody>
          </p:sp>
          <p:sp>
            <p:nvSpPr>
              <p:cNvPr id="32362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362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bytes/sec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A5344A5-7CED-4A2D-B6DF-F5C3CA951860}" type="slidenum">
              <a:rPr lang="en-US"/>
              <a:pPr/>
              <a:t>107</a:t>
            </a:fld>
            <a:endParaRPr lang="en-US"/>
          </a:p>
        </p:txBody>
      </p:sp>
      <p:pic>
        <p:nvPicPr>
          <p:cNvPr id="324613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</p:spPr>
      </p:pic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TCP Futures: TCP over “long, fat pipes”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r>
              <a:rPr lang="en-US" sz="2800"/>
              <a:t>example: 1500 byte segments, 100ms RTT, want 10 Gbps throughput</a:t>
            </a:r>
          </a:p>
          <a:p>
            <a:r>
              <a:rPr lang="en-US" sz="2800"/>
              <a:t>requires W = 83,333 in-flight segments</a:t>
            </a:r>
          </a:p>
          <a:p>
            <a:r>
              <a:rPr lang="en-US" sz="2800"/>
              <a:t>throughput in terms of segment loss probability, L </a:t>
            </a:r>
            <a:r>
              <a:rPr lang="en-US" sz="2000"/>
              <a:t>[Mathis 1997]: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r>
              <a:rPr lang="en-US" sz="2800"/>
              <a:t/>
            </a:r>
            <a:br>
              <a:rPr lang="en-US" sz="2800"/>
            </a:br>
            <a:endParaRPr lang="en-US" sz="280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>
                <a:ea typeface="MS Mincho" pitchFamily="49" charset="-128"/>
              </a:rPr>
              <a:t>to achieve 10 Gbps throughput, need a loss rate of </a:t>
            </a:r>
            <a:r>
              <a:rPr lang="en-US" sz="2400"/>
              <a:t>L = 2</a:t>
            </a:r>
            <a:r>
              <a:rPr lang="el-GR" sz="2400"/>
              <a:t>·</a:t>
            </a:r>
            <a:r>
              <a:rPr lang="en-US" sz="2400"/>
              <a:t>10</a:t>
            </a:r>
            <a:r>
              <a:rPr lang="en-US" sz="2400" baseline="30000"/>
              <a:t>-10  </a:t>
            </a:r>
            <a:r>
              <a:rPr lang="en-US" sz="2400" i="1">
                <a:solidFill>
                  <a:srgbClr val="FF0000"/>
                </a:solidFill>
              </a:rPr>
              <a:t> – a very small loss rate!</a:t>
            </a:r>
          </a:p>
          <a:p>
            <a:r>
              <a:rPr lang="en-US" sz="2800"/>
              <a:t>new versions of TCP for high-speed</a:t>
            </a:r>
            <a:endParaRPr lang="en-US" sz="2800" baseline="30000"/>
          </a:p>
          <a:p>
            <a:endParaRPr lang="en-US" sz="2800"/>
          </a:p>
        </p:txBody>
      </p:sp>
      <p:grpSp>
        <p:nvGrpSpPr>
          <p:cNvPr id="324624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324614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TCP throughput = </a:t>
              </a:r>
            </a:p>
          </p:txBody>
        </p:sp>
        <p:sp>
          <p:nvSpPr>
            <p:cNvPr id="324615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1.22</a:t>
              </a:r>
            </a:p>
          </p:txBody>
        </p:sp>
        <p:grpSp>
          <p:nvGrpSpPr>
            <p:cNvPr id="324623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324616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latin typeface="Arial" charset="0"/>
                  </a:rPr>
                  <a:t>.</a:t>
                </a:r>
              </a:p>
            </p:txBody>
          </p:sp>
          <p:sp>
            <p:nvSpPr>
              <p:cNvPr id="324617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MSS</a:t>
                </a:r>
              </a:p>
            </p:txBody>
          </p:sp>
          <p:sp>
            <p:nvSpPr>
              <p:cNvPr id="324618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4619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RTT</a:t>
                </a:r>
              </a:p>
            </p:txBody>
          </p:sp>
          <p:sp>
            <p:nvSpPr>
              <p:cNvPr id="324621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32" y="140"/>
                  </a:cxn>
                  <a:cxn ang="0">
                    <a:pos x="72" y="220"/>
                  </a:cxn>
                  <a:cxn ang="0">
                    <a:pos x="132" y="0"/>
                  </a:cxn>
                  <a:cxn ang="0">
                    <a:pos x="294" y="0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4622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L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07CCE9D-AC99-4E5C-A897-7E459205DF3A}" type="slidenum">
              <a:rPr lang="en-US"/>
              <a:pPr/>
              <a:t>108</a:t>
            </a:fld>
            <a:endParaRPr lang="en-US"/>
          </a:p>
        </p:txBody>
      </p:sp>
      <p:sp>
        <p:nvSpPr>
          <p:cNvPr id="214084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14075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21407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407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407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14079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14080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81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082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83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066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214067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4068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14069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14070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214071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72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4073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74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</a:rPr>
              <a:t>fairness goal:</a:t>
            </a:r>
            <a:r>
              <a:rPr lang="en-US"/>
              <a:t> if K TCP sessions share same bottleneck link of bandwidth R, each should have average rate of R/K</a:t>
            </a:r>
          </a:p>
        </p:txBody>
      </p:sp>
      <p:sp>
        <p:nvSpPr>
          <p:cNvPr id="214041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42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43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44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TCP connection 1</a:t>
            </a:r>
          </a:p>
        </p:txBody>
      </p:sp>
      <p:sp>
        <p:nvSpPr>
          <p:cNvPr id="214045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bottleneck</a:t>
            </a:r>
          </a:p>
          <a:p>
            <a:r>
              <a:rPr lang="en-US" sz="1800">
                <a:latin typeface="Arial" charset="0"/>
              </a:rPr>
              <a:t>router</a:t>
            </a:r>
          </a:p>
          <a:p>
            <a:r>
              <a:rPr lang="en-US" sz="1800">
                <a:latin typeface="Arial" charset="0"/>
              </a:rPr>
              <a:t>capacity R</a:t>
            </a:r>
          </a:p>
        </p:txBody>
      </p:sp>
      <p:sp>
        <p:nvSpPr>
          <p:cNvPr id="214056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" y="390"/>
              </a:cxn>
              <a:cxn ang="0">
                <a:pos x="2412" y="432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57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58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558" y="63"/>
              </a:cxn>
              <a:cxn ang="0">
                <a:pos x="2412" y="29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059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/>
              <a:t>TCP Fairness</a:t>
            </a:r>
          </a:p>
        </p:txBody>
      </p:sp>
      <p:pic>
        <p:nvPicPr>
          <p:cNvPr id="214061" name="Picture 4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</p:spPr>
      </p:pic>
      <p:sp>
        <p:nvSpPr>
          <p:cNvPr id="214064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TCP connection 2</a:t>
            </a:r>
          </a:p>
        </p:txBody>
      </p:sp>
      <p:grpSp>
        <p:nvGrpSpPr>
          <p:cNvPr id="214085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214086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14087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4088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214089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14090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32FA44B-F83E-4356-8CE6-156071DE58AE}" type="slidenum">
              <a:rPr lang="en-US"/>
              <a:pPr/>
              <a:t>109</a:t>
            </a:fld>
            <a:endParaRPr lang="en-US"/>
          </a:p>
        </p:txBody>
      </p:sp>
      <p:pic>
        <p:nvPicPr>
          <p:cNvPr id="215066" name="Picture 2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</p:spPr>
      </p:pic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TCP fair?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two competing sessions:</a:t>
            </a:r>
          </a:p>
          <a:p>
            <a:r>
              <a:rPr lang="en-US" sz="2400"/>
              <a:t>additive increase gives slope of 1, as throughout increases</a:t>
            </a:r>
          </a:p>
          <a:p>
            <a:r>
              <a:rPr lang="en-US" sz="2400"/>
              <a:t>multiplicative decrease decreases throughput proportionally </a:t>
            </a:r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6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7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R</a:t>
            </a:r>
            <a:endParaRPr lang="en-US" sz="1000">
              <a:latin typeface="Arial" charset="0"/>
            </a:endParaRP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equal bandwidth share</a:t>
            </a:r>
            <a:endParaRPr lang="en-US" sz="1000">
              <a:latin typeface="Arial" charset="0"/>
            </a:endParaRP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Connection 1 throughput</a:t>
            </a:r>
            <a:endParaRPr lang="en-US" sz="1000">
              <a:latin typeface="Arial" charset="0"/>
            </a:endParaRP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Connection 2 throughput</a:t>
            </a:r>
            <a:endParaRPr lang="en-US" sz="100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congestion avoidance: additive increase</a:t>
            </a:r>
            <a:endParaRPr lang="en-US" sz="100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loss: decrease window by factor of 2</a:t>
            </a:r>
            <a:endParaRPr lang="en-US" sz="100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C8ABE0B-FD87-499D-AF84-97B6FA3938FD}" type="slidenum">
              <a:rPr lang="en-US"/>
              <a:pPr/>
              <a:t>11</a:t>
            </a:fld>
            <a:endParaRPr lang="en-US"/>
          </a:p>
        </p:txBody>
      </p:sp>
      <p:pic>
        <p:nvPicPr>
          <p:cNvPr id="241877" name="Picture 21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r>
              <a:rPr lang="en-US"/>
              <a:t>Connectionless demux: 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800"/>
            <a:ext cx="3211513" cy="725488"/>
          </a:xfrm>
        </p:spPr>
        <p:txBody>
          <a:bodyPr/>
          <a:lstStyle/>
          <a:p>
            <a:pPr marL="173038" indent="-173038">
              <a:buFont typeface="Wingdings" pitchFamily="2" charset="2"/>
              <a:buNone/>
            </a:pPr>
            <a:r>
              <a:rPr lang="en-US" sz="2000" b="1" dirty="0" err="1">
                <a:latin typeface="Courier New" pitchFamily="49" charset="0"/>
              </a:rPr>
              <a:t>DatagramSocket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</a:rPr>
              <a:t>serverSocket</a:t>
            </a:r>
            <a:r>
              <a:rPr lang="en-US" sz="2000" b="1" dirty="0">
                <a:latin typeface="Courier New" pitchFamily="49" charset="0"/>
              </a:rPr>
              <a:t> = new </a:t>
            </a:r>
            <a:r>
              <a:rPr lang="en-US" sz="2000" b="1" dirty="0" err="1">
                <a:latin typeface="Courier New" pitchFamily="49" charset="0"/>
              </a:rPr>
              <a:t>DatagramSocket</a:t>
            </a:r>
            <a:endParaRPr lang="en-US" sz="2000" b="1" dirty="0">
              <a:latin typeface="Courier New" pitchFamily="49" charset="0"/>
            </a:endParaRPr>
          </a:p>
          <a:p>
            <a:pPr marL="173038" indent="-173038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CC0000"/>
                </a:solidFill>
                <a:latin typeface="Courier New" pitchFamily="49" charset="0"/>
              </a:rPr>
              <a:t>6428</a:t>
            </a:r>
            <a:r>
              <a:rPr lang="en-US" sz="2000" b="1" dirty="0" smtClean="0">
                <a:latin typeface="Courier New" pitchFamily="49" charset="0"/>
              </a:rPr>
              <a:t>);</a:t>
            </a:r>
            <a:endParaRPr lang="en-US" sz="2000" b="1" dirty="0">
              <a:latin typeface="Courier New" pitchFamily="49" charset="0"/>
            </a:endParaRPr>
          </a:p>
          <a:p>
            <a:pPr marL="173038" indent="-173038"/>
            <a:endParaRPr lang="en-US" sz="4000" dirty="0"/>
          </a:p>
        </p:txBody>
      </p:sp>
      <p:sp>
        <p:nvSpPr>
          <p:cNvPr id="241753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/>
            <a:ahLst/>
            <a:cxnLst>
              <a:cxn ang="0">
                <a:pos x="0" y="1306"/>
              </a:cxn>
              <a:cxn ang="0">
                <a:pos x="348" y="0"/>
              </a:cxn>
              <a:cxn ang="0">
                <a:pos x="342" y="1258"/>
              </a:cxn>
              <a:cxn ang="0">
                <a:pos x="180" y="1312"/>
              </a:cxn>
              <a:cxn ang="0">
                <a:pos x="0" y="1306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61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/>
            <a:ahLst/>
            <a:cxnLst>
              <a:cxn ang="0">
                <a:pos x="15" y="1382"/>
              </a:cxn>
              <a:cxn ang="0">
                <a:pos x="0" y="1360"/>
              </a:cxn>
              <a:cxn ang="0">
                <a:pos x="290" y="0"/>
              </a:cxn>
              <a:cxn ang="0">
                <a:pos x="284" y="1258"/>
              </a:cxn>
              <a:cxn ang="0">
                <a:pos x="182" y="1382"/>
              </a:cxn>
              <a:cxn ang="0">
                <a:pos x="15" y="1382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763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1764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1765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66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41767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68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69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70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41771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41772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41773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4177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241776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77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78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779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780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1781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1782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83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41784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85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41786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41787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41788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41790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91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792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241799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00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01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02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806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1807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241808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809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41810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811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812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813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41814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41815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41816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41817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P4</a:t>
            </a:r>
          </a:p>
        </p:txBody>
      </p:sp>
      <p:sp>
        <p:nvSpPr>
          <p:cNvPr id="241818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/>
            <a:ahLst/>
            <a:cxnLst>
              <a:cxn ang="0">
                <a:pos x="318" y="1344"/>
              </a:cxn>
              <a:cxn ang="0">
                <a:pos x="12" y="0"/>
              </a:cxn>
              <a:cxn ang="0">
                <a:pos x="0" y="1224"/>
              </a:cxn>
              <a:cxn ang="0">
                <a:pos x="121" y="1344"/>
              </a:cxn>
              <a:cxn ang="0">
                <a:pos x="318" y="1344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241821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22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23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24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</a:rPr>
              <a:t>DatagramSocket</a:t>
            </a:r>
            <a:r>
              <a:rPr lang="en-US" sz="1800" b="1" dirty="0">
                <a:latin typeface="Courier New" pitchFamily="49" charset="0"/>
              </a:rPr>
              <a:t> mySocket1 = new </a:t>
            </a:r>
            <a:r>
              <a:rPr lang="en-US" sz="1800" b="1" dirty="0" err="1">
                <a:latin typeface="Courier New" pitchFamily="49" charset="0"/>
              </a:rPr>
              <a:t>DatagramSocket</a:t>
            </a:r>
            <a:r>
              <a:rPr lang="en-US" sz="1800" b="1" dirty="0">
                <a:latin typeface="Courier New" pitchFamily="49" charset="0"/>
              </a:rPr>
              <a:t> (</a:t>
            </a:r>
            <a:r>
              <a:rPr lang="en-US" sz="1800" b="1" dirty="0">
                <a:solidFill>
                  <a:srgbClr val="CC0000"/>
                </a:solidFill>
                <a:latin typeface="Courier New" pitchFamily="49" charset="0"/>
              </a:rPr>
              <a:t>5775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 b="1" dirty="0" err="1">
                <a:latin typeface="Courier New" pitchFamily="49" charset="0"/>
              </a:rPr>
              <a:t>DatagramSocket</a:t>
            </a:r>
            <a:r>
              <a:rPr lang="en-US" sz="1800" b="1" dirty="0">
                <a:latin typeface="Courier New" pitchFamily="49" charset="0"/>
              </a:rPr>
              <a:t> mySocket2 = new </a:t>
            </a:r>
            <a:r>
              <a:rPr lang="en-US" sz="1800" b="1" dirty="0" err="1">
                <a:latin typeface="Courier New" pitchFamily="49" charset="0"/>
              </a:rPr>
              <a:t>DatagramSocket</a:t>
            </a:r>
            <a:endParaRPr lang="en-US" sz="1800" b="1" dirty="0">
              <a:latin typeface="Courier New" pitchFamily="49" charset="0"/>
            </a:endParaRP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CC0000"/>
                </a:solidFill>
                <a:latin typeface="Courier New" pitchFamily="49" charset="0"/>
              </a:rPr>
              <a:t>9157</a:t>
            </a:r>
            <a:r>
              <a:rPr lang="en-US" sz="1800" b="1" dirty="0" smtClean="0">
                <a:latin typeface="Courier New" pitchFamily="49" charset="0"/>
              </a:rPr>
              <a:t>);</a:t>
            </a:r>
            <a:endParaRPr lang="en-US" sz="1800" b="1" dirty="0">
              <a:latin typeface="Courier New" pitchFamily="49" charset="0"/>
            </a:endParaRP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241857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58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859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400"/>
                <a:t>source port: 9157</a:t>
              </a:r>
            </a:p>
            <a:p>
              <a:pPr algn="r">
                <a:lnSpc>
                  <a:spcPct val="85000"/>
                </a:lnSpc>
              </a:pPr>
              <a:r>
                <a:rPr lang="en-US" sz="140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241862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63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864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port: 6428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241867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68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869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400" dirty="0"/>
                <a:t>source port: ?</a:t>
              </a:r>
            </a:p>
            <a:p>
              <a:pPr algn="r">
                <a:lnSpc>
                  <a:spcPct val="85000"/>
                </a:lnSpc>
              </a:pPr>
              <a:r>
                <a:rPr lang="en-US" sz="1400" dirty="0" err="1"/>
                <a:t>dest</a:t>
              </a:r>
              <a:r>
                <a:rPr lang="en-US" sz="1400" dirty="0"/>
                <a:t> port: </a:t>
              </a:r>
              <a:r>
                <a:rPr lang="en-US" sz="1400" dirty="0" smtClean="0"/>
                <a:t>?</a:t>
              </a:r>
              <a:endParaRPr lang="en-US" sz="1400" dirty="0"/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42" y="5743575"/>
            <a:ext cx="1389063" cy="652463"/>
            <a:chOff x="2741" y="3750"/>
            <a:chExt cx="875" cy="411"/>
          </a:xfrm>
        </p:grpSpPr>
        <p:sp>
          <p:nvSpPr>
            <p:cNvPr id="241871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72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873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 dirty="0"/>
                <a:t>source port: </a:t>
              </a:r>
              <a:r>
                <a:rPr lang="en-US" sz="1400" dirty="0" smtClean="0"/>
                <a:t>?</a:t>
              </a:r>
              <a:endParaRPr lang="en-US" sz="1400" dirty="0"/>
            </a:p>
            <a:p>
              <a:pPr algn="l">
                <a:lnSpc>
                  <a:spcPct val="85000"/>
                </a:lnSpc>
              </a:pPr>
              <a:r>
                <a:rPr lang="en-US" sz="1400" dirty="0" err="1"/>
                <a:t>dest</a:t>
              </a:r>
              <a:r>
                <a:rPr lang="en-US" sz="1400" dirty="0"/>
                <a:t> port: ?</a:t>
              </a:r>
            </a:p>
          </p:txBody>
        </p:sp>
      </p:grpSp>
      <p:grpSp>
        <p:nvGrpSpPr>
          <p:cNvPr id="241878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41879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41880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1881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41882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41883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41884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41885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886" name="Rectangle 222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87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888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889" name="Rectangle 225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890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1891" name="AutoShape 2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892" name="AutoShape 2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893" name="Rectangle 229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894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1895" name="AutoShape 23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896" name="AutoShape 23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897" name="Rectangle 233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898" name="Rectangle 234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1899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1900" name="AutoShape 23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01" name="AutoShape 23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902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903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1904" name="AutoShape 2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05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906" name="Rectangle 242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07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908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909" name="Oval 245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10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911" name="AutoShape 247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12" name="AutoShape 248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13" name="Oval 249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14" name="Oval 250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1915" name="Oval 251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916" name="Rectangle 252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uiExpand="1" build="p"/>
      <p:bldP spid="241838" grpId="0"/>
      <p:bldP spid="241841" grpId="0" animBg="1"/>
      <p:bldP spid="241842" grpId="0" animBg="1"/>
      <p:bldP spid="241844" grpId="0" animBg="1"/>
      <p:bldP spid="241845" grpId="0" animBg="1"/>
      <p:bldP spid="241846" grpId="0" animBg="1"/>
      <p:bldP spid="241847" grpId="0" animBg="1"/>
      <p:bldP spid="241848" grpId="0" animBg="1"/>
      <p:bldP spid="241849" grpId="0" animBg="1"/>
      <p:bldP spid="241850" grpId="0" animBg="1"/>
      <p:bldP spid="241851" grpId="0" animBg="1"/>
      <p:bldP spid="241852" grpId="0" animBg="1"/>
      <p:bldP spid="24185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10260C7-305F-4304-A27B-0528E6D4808A}" type="slidenum">
              <a:rPr lang="en-US"/>
              <a:pPr/>
              <a:t>110</a:t>
            </a:fld>
            <a:endParaRPr lang="en-US"/>
          </a:p>
        </p:txBody>
      </p:sp>
      <p:pic>
        <p:nvPicPr>
          <p:cNvPr id="275461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</p:spPr>
      </p:pic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/>
              <a:t>Fairness (more)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000099"/>
                </a:solidFill>
              </a:rPr>
              <a:t>Fairness and UDP</a:t>
            </a:r>
          </a:p>
          <a:p>
            <a:r>
              <a:rPr lang="en-US"/>
              <a:t>multimedia apps often do not use TCP</a:t>
            </a:r>
          </a:p>
          <a:p>
            <a:pPr lvl="1"/>
            <a:r>
              <a:rPr lang="en-US"/>
              <a:t>do not want rate throttled by congestion control</a:t>
            </a:r>
          </a:p>
          <a:p>
            <a:r>
              <a:rPr lang="en-US"/>
              <a:t>instead use UDP:</a:t>
            </a:r>
          </a:p>
          <a:p>
            <a:pPr lvl="1"/>
            <a:r>
              <a:rPr lang="en-US"/>
              <a:t>send audio/video at constant rate, tolerate packet loss</a:t>
            </a:r>
          </a:p>
          <a:p>
            <a:endParaRPr lang="en-US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8963" y="1206500"/>
            <a:ext cx="45783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i="1">
                <a:solidFill>
                  <a:srgbClr val="000099"/>
                </a:solidFill>
              </a:rPr>
              <a:t>Fairness, parallel TCP connections</a:t>
            </a:r>
          </a:p>
          <a:p>
            <a:pPr>
              <a:lnSpc>
                <a:spcPct val="90000"/>
              </a:lnSpc>
            </a:pPr>
            <a:r>
              <a:rPr lang="en-US"/>
              <a:t>application can open multiple parallel connections between two hosts</a:t>
            </a:r>
          </a:p>
          <a:p>
            <a:pPr>
              <a:lnSpc>
                <a:spcPct val="90000"/>
              </a:lnSpc>
            </a:pPr>
            <a:r>
              <a:rPr lang="en-US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/>
              <a:t>e.g., link of rate R with 9 existing connections: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new app asks for 11 TCPs, gets R/2 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57C7673-8F82-4C67-AE9C-BF4472B1666A}" type="slidenum">
              <a:rPr lang="en-US"/>
              <a:pPr/>
              <a:t>111</a:t>
            </a:fld>
            <a:endParaRPr lang="en-US"/>
          </a:p>
        </p:txBody>
      </p:sp>
      <p:pic>
        <p:nvPicPr>
          <p:cNvPr id="221190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</p:spPr>
      </p:pic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r>
              <a:rPr lang="en-US"/>
              <a:t>Chapter 3: summary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r>
              <a:rPr lang="en-US"/>
              <a:t>principles behind transport layer services:</a:t>
            </a:r>
          </a:p>
          <a:p>
            <a:pPr lvl="1"/>
            <a:r>
              <a:rPr lang="en-US" sz="2800"/>
              <a:t>multiplexing, demultiplexing</a:t>
            </a:r>
          </a:p>
          <a:p>
            <a:pPr lvl="1"/>
            <a:r>
              <a:rPr lang="en-US" sz="2800"/>
              <a:t>reliable data transfer</a:t>
            </a:r>
          </a:p>
          <a:p>
            <a:pPr lvl="1"/>
            <a:r>
              <a:rPr lang="en-US" sz="2800"/>
              <a:t>flow control</a:t>
            </a:r>
          </a:p>
          <a:p>
            <a:pPr lvl="1"/>
            <a:r>
              <a:rPr lang="en-US" sz="2800"/>
              <a:t>congestion control</a:t>
            </a:r>
          </a:p>
          <a:p>
            <a:r>
              <a:rPr lang="en-US"/>
              <a:t>instantiation, implementation in the Internet</a:t>
            </a:r>
          </a:p>
          <a:p>
            <a:pPr lvl="1"/>
            <a:r>
              <a:rPr lang="en-US"/>
              <a:t>UDP</a:t>
            </a:r>
          </a:p>
          <a:p>
            <a:pPr lvl="1"/>
            <a:r>
              <a:rPr lang="en-US"/>
              <a:t>TCP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95925" y="2389188"/>
            <a:ext cx="3333750" cy="2457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next:</a:t>
            </a:r>
            <a:endParaRPr lang="en-US">
              <a:solidFill>
                <a:srgbClr val="CC0000"/>
              </a:solidFill>
            </a:endParaRPr>
          </a:p>
          <a:p>
            <a:r>
              <a:rPr lang="en-US"/>
              <a:t>leaving the network “edge” (application, transport layers)</a:t>
            </a:r>
          </a:p>
          <a:p>
            <a:r>
              <a:rPr lang="en-US"/>
              <a:t>into the network “core”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13B2AA3-FC4D-436B-B5AB-A338C9018E3C}" type="slidenum">
              <a:rPr lang="en-US"/>
              <a:pPr/>
              <a:t>12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Connection-oriented demux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r>
              <a:rPr lang="en-US"/>
              <a:t>TCP socket identified by 4-tuple: 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source IP address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source port number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dest IP address</a:t>
            </a:r>
          </a:p>
          <a:p>
            <a:pPr lvl="1"/>
            <a:r>
              <a:rPr lang="en-US">
                <a:solidFill>
                  <a:srgbClr val="CC0000"/>
                </a:solidFill>
              </a:rPr>
              <a:t>dest port number</a:t>
            </a:r>
          </a:p>
          <a:p>
            <a:r>
              <a:rPr lang="en-US"/>
              <a:t>demux: receiver uses all four values to direct segment to appropriate socket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4648200"/>
          </a:xfrm>
        </p:spPr>
        <p:txBody>
          <a:bodyPr/>
          <a:lstStyle/>
          <a:p>
            <a:r>
              <a:rPr lang="en-US"/>
              <a:t>server host may support many simultaneous TCP sockets:</a:t>
            </a:r>
          </a:p>
          <a:p>
            <a:pPr lvl="1"/>
            <a:r>
              <a:rPr lang="en-US"/>
              <a:t>each socket identified by its own 4-tuple</a:t>
            </a:r>
          </a:p>
          <a:p>
            <a:r>
              <a:rPr lang="en-US"/>
              <a:t>web servers have different sockets for each connecting client</a:t>
            </a:r>
          </a:p>
          <a:p>
            <a:pPr lvl="1"/>
            <a:r>
              <a:rPr lang="en-US"/>
              <a:t>non-persistent HTTP will have different socket for each request</a:t>
            </a:r>
          </a:p>
        </p:txBody>
      </p:sp>
      <p:pic>
        <p:nvPicPr>
          <p:cNvPr id="245767" name="Picture 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57275"/>
            <a:ext cx="6856413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565BC1D-EA58-4FC8-92AB-E7E9FBA202FE}" type="slidenum">
              <a:rPr lang="en-US"/>
              <a:pPr/>
              <a:t>13</a:t>
            </a:fld>
            <a:endParaRPr lang="en-US"/>
          </a:p>
        </p:txBody>
      </p:sp>
      <p:pic>
        <p:nvPicPr>
          <p:cNvPr id="364703" name="Picture 159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</p:spPr>
      </p:pic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r>
              <a:rPr lang="en-US" sz="4000"/>
              <a:t>Connection-oriented demux: example</a:t>
            </a:r>
          </a:p>
        </p:txBody>
      </p:sp>
      <p:sp>
        <p:nvSpPr>
          <p:cNvPr id="364549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/>
            <a:ahLst/>
            <a:cxnLst>
              <a:cxn ang="0">
                <a:pos x="0" y="1306"/>
              </a:cxn>
              <a:cxn ang="0">
                <a:pos x="348" y="0"/>
              </a:cxn>
              <a:cxn ang="0">
                <a:pos x="342" y="1258"/>
              </a:cxn>
              <a:cxn ang="0">
                <a:pos x="180" y="1312"/>
              </a:cxn>
              <a:cxn ang="0">
                <a:pos x="0" y="1306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0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/>
            <a:ahLst/>
            <a:cxnLst>
              <a:cxn ang="0">
                <a:pos x="15" y="1382"/>
              </a:cxn>
              <a:cxn ang="0">
                <a:pos x="0" y="1360"/>
              </a:cxn>
              <a:cxn ang="0">
                <a:pos x="290" y="0"/>
              </a:cxn>
              <a:cxn ang="0">
                <a:pos x="284" y="1258"/>
              </a:cxn>
              <a:cxn ang="0">
                <a:pos x="182" y="1382"/>
              </a:cxn>
              <a:cxn ang="0">
                <a:pos x="15" y="1382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4552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4553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4554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4555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4556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4557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4558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4559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4560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4561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4562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4563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P3</a:t>
            </a:r>
          </a:p>
        </p:txBody>
      </p:sp>
      <p:grpSp>
        <p:nvGrpSpPr>
          <p:cNvPr id="364564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364565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66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67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568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4569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4570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4572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4574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4575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4576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4580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P4</a:t>
            </a:r>
          </a:p>
        </p:txBody>
      </p:sp>
      <p:sp>
        <p:nvSpPr>
          <p:cNvPr id="364586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4587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4589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4593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4594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4595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4596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459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P2</a:t>
            </a:r>
          </a:p>
        </p:txBody>
      </p:sp>
      <p:sp>
        <p:nvSpPr>
          <p:cNvPr id="364598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/>
            <a:ahLst/>
            <a:cxnLst>
              <a:cxn ang="0">
                <a:pos x="318" y="1344"/>
              </a:cxn>
              <a:cxn ang="0">
                <a:pos x="12" y="0"/>
              </a:cxn>
              <a:cxn ang="0">
                <a:pos x="0" y="1224"/>
              </a:cxn>
              <a:cxn ang="0">
                <a:pos x="121" y="1344"/>
              </a:cxn>
              <a:cxn ang="0">
                <a:pos x="318" y="1344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4620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364621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22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4623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364624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36462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2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462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364637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Gill Sans MT" pitchFamily="34" charset="0"/>
              </a:rPr>
              <a:t>host: IP address A</a:t>
            </a:r>
          </a:p>
        </p:txBody>
      </p:sp>
      <p:sp>
        <p:nvSpPr>
          <p:cNvPr id="364638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Gill Sans MT" pitchFamily="34" charset="0"/>
              </a:rPr>
              <a:t>host: IP address C</a:t>
            </a:r>
          </a:p>
        </p:txBody>
      </p:sp>
      <p:sp>
        <p:nvSpPr>
          <p:cNvPr id="364640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41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42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4643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44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4645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364646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47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48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49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4650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P6</a:t>
            </a:r>
          </a:p>
        </p:txBody>
      </p:sp>
      <p:sp>
        <p:nvSpPr>
          <p:cNvPr id="364656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P5</a:t>
            </a:r>
          </a:p>
        </p:txBody>
      </p:sp>
      <p:grpSp>
        <p:nvGrpSpPr>
          <p:cNvPr id="364662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364663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64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65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66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667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364668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69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70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71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4677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78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79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80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4672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364673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74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75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76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681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364682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83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84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85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4687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P3</a:t>
            </a:r>
          </a:p>
        </p:txBody>
      </p:sp>
      <p:sp>
        <p:nvSpPr>
          <p:cNvPr id="364688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0" y="1698"/>
              </a:cxn>
              <a:cxn ang="0">
                <a:pos x="1698" y="1690"/>
              </a:cxn>
              <a:cxn ang="0">
                <a:pos x="1691" y="148"/>
              </a:cxn>
              <a:cxn ang="0">
                <a:pos x="1443" y="0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89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1"/>
              </a:cxn>
              <a:cxn ang="0">
                <a:pos x="1946" y="1794"/>
              </a:cxn>
              <a:cxn ang="0">
                <a:pos x="1925" y="132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690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0"/>
              </a:cxn>
              <a:cxn ang="0">
                <a:pos x="1014" y="1480"/>
              </a:cxn>
              <a:cxn ang="0">
                <a:pos x="1014" y="146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4691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36469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9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469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364695" name="Group 151"/>
          <p:cNvGrpSpPr>
            <a:grpSpLocks/>
          </p:cNvGrpSpPr>
          <p:nvPr/>
        </p:nvGrpSpPr>
        <p:grpSpPr bwMode="auto">
          <a:xfrm>
            <a:off x="5307013" y="5473700"/>
            <a:ext cx="2070100" cy="652463"/>
            <a:chOff x="2741" y="3750"/>
            <a:chExt cx="1304" cy="411"/>
          </a:xfrm>
        </p:grpSpPr>
        <p:sp>
          <p:nvSpPr>
            <p:cNvPr id="364696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697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4698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IP,port: B,9157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IP,port: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6081713"/>
            <a:ext cx="4859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three segments, all destined to IP address: B,</a:t>
            </a:r>
          </a:p>
          <a:p>
            <a:r>
              <a:rPr lang="en-US">
                <a:solidFill>
                  <a:srgbClr val="CC0000"/>
                </a:solidFill>
              </a:rPr>
              <a:t> dest port: 80 are demultiplexed to </a:t>
            </a:r>
            <a:r>
              <a:rPr lang="en-US" i="1">
                <a:solidFill>
                  <a:srgbClr val="CC0000"/>
                </a:solidFill>
              </a:rPr>
              <a:t>different </a:t>
            </a:r>
            <a:r>
              <a:rPr lang="en-US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4704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Gill Sans MT" pitchFamily="34" charset="0"/>
              </a:rPr>
              <a:t>server: IP address B</a:t>
            </a:r>
          </a:p>
        </p:txBody>
      </p:sp>
      <p:grpSp>
        <p:nvGrpSpPr>
          <p:cNvPr id="36470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364706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707" name="Rectangle 163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08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709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710" name="Rectangle 166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4711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4712" name="AutoShape 16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13" name="AutoShape 16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4714" name="Rectangle 170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4715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4716" name="AutoShape 1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17" name="AutoShape 17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4718" name="Rectangle 174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19" name="Rectangle 175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4720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64721" name="AutoShape 17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22" name="AutoShape 17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4723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4724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64725" name="AutoShape 18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726" name="AutoShape 18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4727" name="Rectangle 183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28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729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730" name="Oval 186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31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4732" name="AutoShape 188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33" name="AutoShape 189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34" name="Oval 190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35" name="Oval 191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4736" name="Oval 192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737" name="Rectangle 193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4738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364739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64740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4741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364742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64743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  <p:bldP spid="364700" grpId="0" animBg="1"/>
      <p:bldP spid="364701" grpId="0" animBg="1"/>
      <p:bldP spid="3647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8CDADDC-5B4B-4E41-94E7-AD9B699C56EE}" type="slidenum">
              <a:rPr lang="en-US"/>
              <a:pPr/>
              <a:t>14</a:t>
            </a:fld>
            <a:endParaRPr 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935038"/>
          </a:xfrm>
        </p:spPr>
        <p:txBody>
          <a:bodyPr/>
          <a:lstStyle/>
          <a:p>
            <a:r>
              <a:rPr lang="en-US" sz="4000"/>
              <a:t>Connection-oriented demux: example</a:t>
            </a:r>
          </a:p>
        </p:txBody>
      </p:sp>
      <p:sp>
        <p:nvSpPr>
          <p:cNvPr id="365572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/>
            <a:ahLst/>
            <a:cxnLst>
              <a:cxn ang="0">
                <a:pos x="0" y="1306"/>
              </a:cxn>
              <a:cxn ang="0">
                <a:pos x="348" y="0"/>
              </a:cxn>
              <a:cxn ang="0">
                <a:pos x="342" y="1258"/>
              </a:cxn>
              <a:cxn ang="0">
                <a:pos x="180" y="1312"/>
              </a:cxn>
              <a:cxn ang="0">
                <a:pos x="0" y="1306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73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/>
            <a:ahLst/>
            <a:cxnLst>
              <a:cxn ang="0">
                <a:pos x="15" y="1382"/>
              </a:cxn>
              <a:cxn ang="0">
                <a:pos x="0" y="1360"/>
              </a:cxn>
              <a:cxn ang="0">
                <a:pos x="290" y="0"/>
              </a:cxn>
              <a:cxn ang="0">
                <a:pos x="284" y="1258"/>
              </a:cxn>
              <a:cxn ang="0">
                <a:pos x="182" y="1382"/>
              </a:cxn>
              <a:cxn ang="0">
                <a:pos x="15" y="1382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7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557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557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57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557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58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58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558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558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558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558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5586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P3</a:t>
            </a:r>
          </a:p>
        </p:txBody>
      </p:sp>
      <p:grpSp>
        <p:nvGrpSpPr>
          <p:cNvPr id="365587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365588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89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0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591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5592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5593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5594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5595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5596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5597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5599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5600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5601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5602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5603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5604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5605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5606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P2</a:t>
            </a:r>
          </a:p>
        </p:txBody>
      </p:sp>
      <p:sp>
        <p:nvSpPr>
          <p:cNvPr id="365607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/>
            <a:ahLst/>
            <a:cxnLst>
              <a:cxn ang="0">
                <a:pos x="318" y="1344"/>
              </a:cxn>
              <a:cxn ang="0">
                <a:pos x="12" y="0"/>
              </a:cxn>
              <a:cxn ang="0">
                <a:pos x="0" y="1224"/>
              </a:cxn>
              <a:cxn ang="0">
                <a:pos x="121" y="1344"/>
              </a:cxn>
              <a:cxn ang="0">
                <a:pos x="318" y="1344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5610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365611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12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5613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365614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36561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1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561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365618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Gill Sans MT" pitchFamily="34" charset="0"/>
              </a:rPr>
              <a:t>host: IP address A</a:t>
            </a:r>
          </a:p>
        </p:txBody>
      </p:sp>
      <p:sp>
        <p:nvSpPr>
          <p:cNvPr id="365619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Gill Sans MT" pitchFamily="34" charset="0"/>
              </a:rPr>
              <a:t>host: IP address C</a:t>
            </a:r>
          </a:p>
        </p:txBody>
      </p:sp>
      <p:sp>
        <p:nvSpPr>
          <p:cNvPr id="365620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Gill Sans MT" pitchFamily="34" charset="0"/>
              </a:rPr>
              <a:t>server: IP address B</a:t>
            </a:r>
          </a:p>
        </p:txBody>
      </p:sp>
      <p:sp>
        <p:nvSpPr>
          <p:cNvPr id="365621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22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23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5624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25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5626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365627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28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29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30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5633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365634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35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36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37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5638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365639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40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41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42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5643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44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45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46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5647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365648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49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50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51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5652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365653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54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55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56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5657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P3</a:t>
            </a:r>
          </a:p>
        </p:txBody>
      </p:sp>
      <p:sp>
        <p:nvSpPr>
          <p:cNvPr id="365658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0" y="1698"/>
              </a:cxn>
              <a:cxn ang="0">
                <a:pos x="1698" y="1690"/>
              </a:cxn>
              <a:cxn ang="0">
                <a:pos x="1691" y="148"/>
              </a:cxn>
              <a:cxn ang="0">
                <a:pos x="1443" y="0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59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01"/>
              </a:cxn>
              <a:cxn ang="0">
                <a:pos x="1946" y="1794"/>
              </a:cxn>
              <a:cxn ang="0">
                <a:pos x="1925" y="132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5660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0"/>
              </a:cxn>
              <a:cxn ang="0">
                <a:pos x="1014" y="1480"/>
              </a:cxn>
              <a:cxn ang="0">
                <a:pos x="1014" y="146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5661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36566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6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566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365665" name="Group 97"/>
          <p:cNvGrpSpPr>
            <a:grpSpLocks/>
          </p:cNvGrpSpPr>
          <p:nvPr/>
        </p:nvGrpSpPr>
        <p:grpSpPr bwMode="auto">
          <a:xfrm>
            <a:off x="5307013" y="5473700"/>
            <a:ext cx="2070100" cy="652463"/>
            <a:chOff x="2741" y="3750"/>
            <a:chExt cx="1304" cy="411"/>
          </a:xfrm>
        </p:grpSpPr>
        <p:sp>
          <p:nvSpPr>
            <p:cNvPr id="365666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67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5668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400"/>
                <a:t>source IP,port: B,9157</a:t>
              </a:r>
            </a:p>
            <a:p>
              <a:pPr algn="l">
                <a:lnSpc>
                  <a:spcPct val="85000"/>
                </a:lnSpc>
              </a:pPr>
              <a:r>
                <a:rPr lang="en-US" sz="1400"/>
                <a:t>dest IP,port: B,80</a:t>
              </a:r>
            </a:p>
          </p:txBody>
        </p:sp>
      </p:grpSp>
      <p:sp>
        <p:nvSpPr>
          <p:cNvPr id="365598" name="Oval 30"/>
          <p:cNvSpPr>
            <a:spLocks noChangeArrowheads="1"/>
          </p:cNvSpPr>
          <p:nvPr/>
        </p:nvSpPr>
        <p:spPr bwMode="auto">
          <a:xfrm>
            <a:off x="3497263" y="2103438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P4</a:t>
            </a:r>
          </a:p>
        </p:txBody>
      </p:sp>
      <p:sp>
        <p:nvSpPr>
          <p:cNvPr id="365669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365670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365671" name="Picture 103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881063"/>
            <a:ext cx="8228013" cy="173037"/>
          </a:xfrm>
          <a:prstGeom prst="rect">
            <a:avLst/>
          </a:prstGeom>
          <a:noFill/>
        </p:spPr>
      </p:pic>
      <p:grpSp>
        <p:nvGrpSpPr>
          <p:cNvPr id="365672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365673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65674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5675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365676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65677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5678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365679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680" name="Rectangle 112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81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682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683" name="Rectangle 115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5684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5685" name="AutoShape 11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86" name="AutoShape 11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5687" name="Rectangle 119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5688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5689" name="AutoShape 12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90" name="AutoShape 12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5691" name="Rectangle 123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692" name="Rectangle 124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5693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65694" name="AutoShape 1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95" name="AutoShape 12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569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569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65698" name="AutoShape 1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699" name="AutoShape 13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5700" name="Rectangle 132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01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702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703" name="Oval 135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04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5705" name="AutoShape 137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06" name="AutoShape 138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07" name="Oval 139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08" name="Oval 140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5709" name="Oval 141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710" name="Rectangle 142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4F41E4E-B51D-4D88-B016-C54AFF3B64A3}" type="slidenum">
              <a:rPr lang="en-US"/>
              <a:pPr/>
              <a:t>15</a:t>
            </a:fld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66598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22ED8E4-4738-4602-96C4-DBC1CADB4D30}" type="slidenum">
              <a:rPr lang="en-US"/>
              <a:pPr/>
              <a:t>16</a:t>
            </a:fld>
            <a:endParaRPr lang="en-US"/>
          </a:p>
        </p:txBody>
      </p:sp>
      <p:pic>
        <p:nvPicPr>
          <p:cNvPr id="73738" name="Picture 10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r>
              <a:rPr lang="en-US" sz="4000"/>
              <a:t>UDP: User Datagram Protocol </a:t>
            </a:r>
            <a:r>
              <a:rPr lang="en-US" sz="3200"/>
              <a:t>[RFC 768]</a:t>
            </a: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r>
              <a:rPr lang="en-US" sz="2400"/>
              <a:t>“no frills,” “bare bones” Internet transport protocol</a:t>
            </a:r>
          </a:p>
          <a:p>
            <a:r>
              <a:rPr lang="en-US" sz="2400"/>
              <a:t>“best effort” service, UDP segments may be:</a:t>
            </a:r>
          </a:p>
          <a:p>
            <a:pPr lvl="1"/>
            <a:r>
              <a:rPr lang="en-US"/>
              <a:t>lost</a:t>
            </a:r>
          </a:p>
          <a:p>
            <a:pPr lvl="1"/>
            <a:r>
              <a:rPr lang="en-US"/>
              <a:t>delivered out-of-order to app</a:t>
            </a:r>
          </a:p>
          <a:p>
            <a:r>
              <a:rPr lang="en-US" sz="2400" i="1">
                <a:solidFill>
                  <a:srgbClr val="CC0000"/>
                </a:solidFill>
              </a:rPr>
              <a:t>connectionless:</a:t>
            </a:r>
            <a:endParaRPr lang="en-US">
              <a:solidFill>
                <a:srgbClr val="CC0000"/>
              </a:solidFill>
            </a:endParaRPr>
          </a:p>
          <a:p>
            <a:pPr lvl="1"/>
            <a:r>
              <a:rPr lang="en-US"/>
              <a:t>no handshaking between UDP sender, receiver</a:t>
            </a:r>
          </a:p>
          <a:p>
            <a:pPr lvl="1"/>
            <a:r>
              <a:rPr lang="en-US"/>
              <a:t>each UDP segment handled independently of others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UDP use: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streaming multimedia apps (loss tolerant, rate sensitive)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DNS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SNMP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reliable transfer over UDP: 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add reliability at application layer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application-specific error recovery!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894B9BE-3CDD-42E7-8CBC-84C5858D7FBF}" type="slidenum">
              <a:rPr lang="en-US"/>
              <a:pPr/>
              <a:t>17</a:t>
            </a:fld>
            <a:endParaRPr lang="en-US"/>
          </a:p>
        </p:txBody>
      </p:sp>
      <p:pic>
        <p:nvPicPr>
          <p:cNvPr id="74783" name="Picture 3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r>
              <a:rPr lang="en-US" sz="4000"/>
              <a:t>UDP: segment header</a:t>
            </a:r>
            <a:endParaRPr lang="en-US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source port #</a:t>
            </a:r>
            <a:endParaRPr lang="en-US" sz="2400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dest port #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32 bits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(payload)</a:t>
            </a:r>
            <a:endParaRPr lang="en-US" sz="2400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UDP segment format</a:t>
            </a:r>
            <a:endParaRPr lang="en-US" sz="2400"/>
          </a:p>
        </p:txBody>
      </p:sp>
      <p:sp>
        <p:nvSpPr>
          <p:cNvPr id="74772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length</a:t>
            </a:r>
            <a:endParaRPr lang="en-US" sz="2400"/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checksum</a:t>
            </a:r>
            <a:endParaRPr lang="en-US" sz="2400"/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800"/>
              <a:t>length, in bytes of UDP segment, including header</a:t>
            </a:r>
            <a:endParaRPr lang="en-US" sz="2400"/>
          </a:p>
        </p:txBody>
      </p:sp>
      <p:sp>
        <p:nvSpPr>
          <p:cNvPr id="74777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  <a:noFill/>
          <a:ln/>
        </p:spPr>
        <p:txBody>
          <a:bodyPr/>
          <a:lstStyle/>
          <a:p>
            <a:r>
              <a:rPr lang="en-US" sz="2400"/>
              <a:t>no connection establishment (which can add delay)</a:t>
            </a:r>
          </a:p>
          <a:p>
            <a:r>
              <a:rPr lang="en-US" sz="2400"/>
              <a:t>simple: no connection state at sender, receiver</a:t>
            </a:r>
          </a:p>
          <a:p>
            <a:r>
              <a:rPr lang="en-US" sz="2400"/>
              <a:t>small header size</a:t>
            </a:r>
          </a:p>
          <a:p>
            <a:r>
              <a:rPr lang="en-US" sz="2400"/>
              <a:t>no congestion control: UDP can blast away as fast as desired</a:t>
            </a:r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4935538" y="2643188"/>
            <a:ext cx="3130550" cy="433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why is there a UDP?</a:t>
            </a:r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4C99AD5-50E5-48E6-9CE9-4A351C747C4F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UDP checksum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3200">
                <a:solidFill>
                  <a:srgbClr val="CC0000"/>
                </a:solidFill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sz="2400"/>
              <a:t>treat segment contents, including header fields,  as sequence of 16-bit integers</a:t>
            </a:r>
          </a:p>
          <a:p>
            <a:pPr>
              <a:lnSpc>
                <a:spcPct val="80000"/>
              </a:lnSpc>
            </a:pPr>
            <a:r>
              <a:rPr lang="en-US" sz="2400"/>
              <a:t>checksum: addition (one’s complement sum) of segment contents</a:t>
            </a:r>
          </a:p>
          <a:p>
            <a:pPr>
              <a:lnSpc>
                <a:spcPct val="80000"/>
              </a:lnSpc>
            </a:pPr>
            <a:r>
              <a:rPr lang="en-US" sz="2400"/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70000"/>
              </a:lnSpc>
            </a:pPr>
            <a:endParaRPr lang="en-US" sz="320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receiver:</a:t>
            </a:r>
          </a:p>
          <a:p>
            <a:r>
              <a:rPr lang="en-US" sz="2400"/>
              <a:t>compute checksum of received segment</a:t>
            </a:r>
          </a:p>
          <a:p>
            <a:r>
              <a:rPr lang="en-US" sz="2400"/>
              <a:t>check if computed checksum equals checksum field value:</a:t>
            </a:r>
          </a:p>
          <a:p>
            <a:pPr lvl="1"/>
            <a:r>
              <a:rPr lang="en-US"/>
              <a:t>NO - error detected</a:t>
            </a:r>
          </a:p>
          <a:p>
            <a:pPr lvl="1"/>
            <a:r>
              <a:rPr lang="en-US"/>
              <a:t>YES - no error detected. </a:t>
            </a:r>
            <a:r>
              <a:rPr lang="en-US" i="1"/>
              <a:t>But maybe errors nonetheless?</a:t>
            </a:r>
            <a:r>
              <a:rPr lang="en-US"/>
              <a:t> More later ….</a:t>
            </a:r>
          </a:p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Goal:</a:t>
            </a:r>
            <a:r>
              <a:rPr lang="en-US" sz="2800">
                <a:latin typeface="Gill Sans MT" pitchFamily="34" charset="0"/>
              </a:rPr>
              <a:t> detect “errors” (e.g., flipped bits) in transmitted segment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</p:txBody>
      </p:sp>
      <p:pic>
        <p:nvPicPr>
          <p:cNvPr id="75785" name="Picture 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3A5BA07-B27F-44B6-8428-05B8EDAB9ACC}" type="slidenum">
              <a:rPr lang="en-US"/>
              <a:pPr/>
              <a:t>19</a:t>
            </a:fld>
            <a:endParaRPr lang="en-US"/>
          </a:p>
        </p:txBody>
      </p:sp>
      <p:pic>
        <p:nvPicPr>
          <p:cNvPr id="326669" name="Picture 1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63" y="849313"/>
            <a:ext cx="6856412" cy="173037"/>
          </a:xfrm>
          <a:prstGeom prst="rect">
            <a:avLst/>
          </a:prstGeom>
          <a:noFill/>
        </p:spPr>
      </p:pic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73050"/>
            <a:ext cx="7772400" cy="685800"/>
          </a:xfrm>
        </p:spPr>
        <p:txBody>
          <a:bodyPr/>
          <a:lstStyle/>
          <a:p>
            <a:r>
              <a:rPr lang="en-US" altLang="en-US"/>
              <a:t>Internet checksum: example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en-US" altLang="en-US" sz="2800"/>
              <a:t>example: add two 16-bit integers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1860550" y="219075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1  1  1  0  0  1  1  0  0  1  1  0  0  1  1  0</a:t>
            </a:r>
          </a:p>
          <a:p>
            <a:pPr algn="l"/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>
              <a:latin typeface="Comic Sans MS" pitchFamily="66" charset="0"/>
            </a:endParaRPr>
          </a:p>
          <a:p>
            <a:pPr algn="l"/>
            <a:r>
              <a:rPr lang="en-US" altLang="en-US" sz="2000" b="1">
                <a:latin typeface="Comic Sans MS" pitchFamily="66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>
              <a:latin typeface="Comic Sans MS" pitchFamily="66" charset="0"/>
            </a:endParaRPr>
          </a:p>
          <a:p>
            <a:pPr algn="l"/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1  0  1  1  1  0  1  1  1  0  1  1  1  1  0  0</a:t>
            </a:r>
          </a:p>
          <a:p>
            <a:pPr algn="l"/>
            <a:r>
              <a:rPr lang="en-US" alt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altLang="en-US" sz="2000" b="1">
                <a:latin typeface="Comic Sans MS" pitchFamily="66" charset="0"/>
              </a:rPr>
              <a:t>  0  1  0  0  0  1  0  0  0  1  0  0  0  0  1  1</a:t>
            </a:r>
            <a:endParaRPr lang="en-US" altLang="en-US" sz="2400" b="1">
              <a:latin typeface="Comic Sans MS" pitchFamily="66" charset="0"/>
            </a:endParaRP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 flipH="1">
            <a:off x="1784350" y="30178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1860550" y="31940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260350" y="3149600"/>
            <a:ext cx="154622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Comic Sans MS" pitchFamily="66" charset="0"/>
              </a:rPr>
              <a:t>wraparound</a:t>
            </a:r>
          </a:p>
        </p:txBody>
      </p:sp>
      <p:sp>
        <p:nvSpPr>
          <p:cNvPr id="326664" name="Text Box 8"/>
          <p:cNvSpPr txBox="1">
            <a:spLocks noChangeArrowheads="1"/>
          </p:cNvSpPr>
          <p:nvPr/>
        </p:nvSpPr>
        <p:spPr bwMode="auto">
          <a:xfrm>
            <a:off x="1169988" y="37576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Comic Sans MS" pitchFamily="66" charset="0"/>
              </a:rPr>
              <a:t>sum</a:t>
            </a:r>
          </a:p>
        </p:txBody>
      </p:sp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487363" y="41100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en-US" sz="2000">
                <a:latin typeface="Comic Sans MS" pitchFamily="66" charset="0"/>
              </a:rPr>
              <a:t>checksum</a:t>
            </a: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 flipH="1">
            <a:off x="1784350" y="37369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7" name="Freeform 11"/>
          <p:cNvSpPr>
            <a:spLocks/>
          </p:cNvSpPr>
          <p:nvPr/>
        </p:nvSpPr>
        <p:spPr bwMode="auto">
          <a:xfrm>
            <a:off x="2022475" y="3500438"/>
            <a:ext cx="6013450" cy="92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8"/>
              </a:cxn>
              <a:cxn ang="0">
                <a:pos x="3788" y="58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71" name="Text Box 15"/>
          <p:cNvSpPr txBox="1">
            <a:spLocks noChangeArrowheads="1"/>
          </p:cNvSpPr>
          <p:nvPr/>
        </p:nvSpPr>
        <p:spPr bwMode="auto">
          <a:xfrm>
            <a:off x="849313" y="5043488"/>
            <a:ext cx="76882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400" i="1">
                <a:latin typeface="Gill Sans MT" pitchFamily="34" charset="0"/>
              </a:rPr>
              <a:t>Note:</a:t>
            </a:r>
            <a:r>
              <a:rPr lang="en-US" altLang="en-US" sz="2400">
                <a:latin typeface="Gill Sans MT" pitchFamily="34" charset="0"/>
              </a:rPr>
              <a:t> when adding numbers, a carryout from the most significant bit needs to be added to the result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E33C037-B75C-4680-B7A1-CC309F82791F}" type="slidenum">
              <a:rPr lang="en-US"/>
              <a:pPr/>
              <a:t>2</a:t>
            </a:fld>
            <a:endParaRPr lang="en-US"/>
          </a:p>
        </p:txBody>
      </p:sp>
      <p:pic>
        <p:nvPicPr>
          <p:cNvPr id="2057" name="Picture 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1028700"/>
            <a:ext cx="6399213" cy="1730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3: Transport Layer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9388"/>
            <a:ext cx="3581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dirty="0">
                <a:solidFill>
                  <a:srgbClr val="CC0000"/>
                </a:solidFill>
              </a:rPr>
              <a:t>our goals: </a:t>
            </a:r>
          </a:p>
          <a:p>
            <a:r>
              <a:rPr lang="en-US" dirty="0"/>
              <a:t>understand principles behind transport layer services:</a:t>
            </a:r>
          </a:p>
          <a:p>
            <a:pPr lvl="1"/>
            <a:r>
              <a:rPr lang="en-US" dirty="0"/>
              <a:t>multiplexing, </a:t>
            </a:r>
            <a:r>
              <a:rPr lang="en-US" dirty="0" err="1"/>
              <a:t>demultiplexing</a:t>
            </a:r>
            <a:endParaRPr lang="en-US" dirty="0"/>
          </a:p>
          <a:p>
            <a:pPr lvl="1"/>
            <a:r>
              <a:rPr lang="en-US" dirty="0"/>
              <a:t>reliable data transfer</a:t>
            </a:r>
          </a:p>
          <a:p>
            <a:pPr lvl="1"/>
            <a:r>
              <a:rPr lang="en-US" dirty="0"/>
              <a:t>flow control</a:t>
            </a:r>
          </a:p>
          <a:p>
            <a:pPr lvl="1"/>
            <a:r>
              <a:rPr lang="en-US" dirty="0"/>
              <a:t>congestion control</a:t>
            </a:r>
            <a:endParaRPr lang="en-US" sz="28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8163" y="1501775"/>
            <a:ext cx="4267200" cy="4648200"/>
          </a:xfrm>
        </p:spPr>
        <p:txBody>
          <a:bodyPr/>
          <a:lstStyle/>
          <a:p>
            <a:endParaRPr lang="en-US"/>
          </a:p>
          <a:p>
            <a:r>
              <a:rPr lang="en-US"/>
              <a:t>learn about Internet transport layer protocols:</a:t>
            </a:r>
          </a:p>
          <a:p>
            <a:pPr lvl="1"/>
            <a:r>
              <a:rPr lang="en-US"/>
              <a:t>UDP: connectionless transport</a:t>
            </a:r>
          </a:p>
          <a:p>
            <a:pPr lvl="1"/>
            <a:r>
              <a:rPr lang="en-US"/>
              <a:t>TCP: connection-oriented reliable transport</a:t>
            </a:r>
          </a:p>
          <a:p>
            <a:pPr lvl="1"/>
            <a:r>
              <a:rPr lang="en-US"/>
              <a:t>TCP congestion control</a:t>
            </a:r>
            <a:endParaRPr lang="en-US" sz="200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278ABA5-4093-4DE8-B59F-F142BE15478E}" type="slidenum">
              <a:rPr lang="en-US"/>
              <a:pPr/>
              <a:t>20</a:t>
            </a:fld>
            <a:endParaRPr lang="en-US"/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3.4 principles of reliable data transfer</a:t>
            </a:r>
          </a:p>
        </p:txBody>
      </p:sp>
      <p:sp>
        <p:nvSpPr>
          <p:cNvPr id="3676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67622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2403883-A14E-4563-B2D0-E7BAF5221E64}" type="slidenum">
              <a:rPr lang="en-US"/>
              <a:pPr/>
              <a:t>21</a:t>
            </a:fld>
            <a:endParaRPr lang="en-US"/>
          </a:p>
        </p:txBody>
      </p:sp>
      <p:pic>
        <p:nvPicPr>
          <p:cNvPr id="282632" name="Picture 8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</p:spPr>
      </p:pic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</p:spPr>
        <p:txBody>
          <a:bodyPr/>
          <a:lstStyle/>
          <a:p>
            <a:r>
              <a:rPr lang="en-US"/>
              <a:t>Principles of reliable data transfer</a:t>
            </a:r>
            <a:endParaRPr lang="en-US" sz="48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</p:spPr>
        <p:txBody>
          <a:bodyPr/>
          <a:lstStyle/>
          <a:p>
            <a:r>
              <a:rPr lang="en-US"/>
              <a:t>important in application, transport, link layers</a:t>
            </a:r>
          </a:p>
          <a:p>
            <a:pPr lvl="1"/>
            <a:r>
              <a:rPr lang="en-US"/>
              <a:t>top-10 list of important networking topics!</a:t>
            </a:r>
          </a:p>
          <a:p>
            <a:endParaRPr lang="en-US" sz="3200"/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400"/>
              <a:t>characteristics of unreliable channel will determine complexity of reliable data transfer protocol (rdt)</a:t>
            </a:r>
            <a:endParaRPr lang="en-US"/>
          </a:p>
        </p:txBody>
      </p:sp>
      <p:pic>
        <p:nvPicPr>
          <p:cNvPr id="282629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E587D25-D8E9-4685-A440-4E6CA5751951}" type="slidenum">
              <a:rPr lang="en-US"/>
              <a:pPr/>
              <a:t>22</a:t>
            </a:fld>
            <a:endParaRPr lang="en-US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400"/>
              <a:t>characteristics of unreliable channel will determine complexity of reliable data transfer protocol (rdt)</a:t>
            </a:r>
            <a:endParaRPr lang="en-US"/>
          </a:p>
        </p:txBody>
      </p:sp>
      <p:pic>
        <p:nvPicPr>
          <p:cNvPr id="331781" name="Picture 5" descr="rdt_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1785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</p:spPr>
      </p:pic>
      <p:sp>
        <p:nvSpPr>
          <p:cNvPr id="331786" name="Rectangle 10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Principles of reliable data transfer</a:t>
            </a:r>
          </a:p>
        </p:txBody>
      </p:sp>
      <p:sp>
        <p:nvSpPr>
          <p:cNvPr id="33178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  <a:noFill/>
          <a:ln/>
        </p:spPr>
        <p:txBody>
          <a:bodyPr/>
          <a:lstStyle/>
          <a:p>
            <a:r>
              <a:rPr lang="en-US"/>
              <a:t>important in application, transport, link layers</a:t>
            </a:r>
          </a:p>
          <a:p>
            <a:pPr lvl="1"/>
            <a:r>
              <a:rPr lang="en-US"/>
              <a:t>top-10 list of important networking topics!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BC1B308-975B-4E01-B711-351CFBB7F4CD}" type="slidenum">
              <a:rPr lang="en-US"/>
              <a:pPr/>
              <a:t>23</a:t>
            </a:fld>
            <a:endParaRPr lang="en-US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619750"/>
            <a:ext cx="7781925" cy="466725"/>
          </a:xfrm>
        </p:spPr>
        <p:txBody>
          <a:bodyPr/>
          <a:lstStyle/>
          <a:p>
            <a:r>
              <a:rPr lang="en-US" sz="2400"/>
              <a:t>characteristics of unreliable channel will determine complexity of reliable data transfer protocol (rdt)</a:t>
            </a:r>
            <a:endParaRPr lang="en-US"/>
          </a:p>
        </p:txBody>
      </p:sp>
      <p:pic>
        <p:nvPicPr>
          <p:cNvPr id="332805" name="Picture 5" descr="rdt_ser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</p:spPr>
      </p:pic>
      <p:sp>
        <p:nvSpPr>
          <p:cNvPr id="33281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658100" cy="838200"/>
          </a:xfrm>
          <a:noFill/>
          <a:ln/>
        </p:spPr>
        <p:txBody>
          <a:bodyPr/>
          <a:lstStyle/>
          <a:p>
            <a:r>
              <a:rPr lang="en-US"/>
              <a:t>important in application, transport, link layers</a:t>
            </a:r>
          </a:p>
          <a:p>
            <a:pPr lvl="1"/>
            <a:r>
              <a:rPr lang="en-US"/>
              <a:t>top-10 list of important networking topics!</a:t>
            </a:r>
          </a:p>
          <a:p>
            <a:endParaRPr lang="en-US" sz="3200"/>
          </a:p>
        </p:txBody>
      </p:sp>
      <p:pic>
        <p:nvPicPr>
          <p:cNvPr id="332814" name="Picture 14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3" y="885825"/>
            <a:ext cx="7769225" cy="173038"/>
          </a:xfrm>
          <a:prstGeom prst="rect">
            <a:avLst/>
          </a:prstGeom>
          <a:noFill/>
        </p:spPr>
      </p:pic>
      <p:sp>
        <p:nvSpPr>
          <p:cNvPr id="332815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5" y="9525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Principles of reliable data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2A2D1C5-5F95-4314-A14C-F632782326C8}" type="slidenum">
              <a:rPr lang="en-US"/>
              <a:pPr/>
              <a:t>24</a:t>
            </a:fld>
            <a:endParaRPr lang="en-US"/>
          </a:p>
        </p:txBody>
      </p:sp>
      <p:pic>
        <p:nvPicPr>
          <p:cNvPr id="283674" name="Picture 2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</p:spPr>
      </p:pic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</p:spPr>
        <p:txBody>
          <a:bodyPr/>
          <a:lstStyle/>
          <a:p>
            <a:r>
              <a:rPr lang="en-US" sz="3600"/>
              <a:t>Reliable data transfer: getting started</a:t>
            </a:r>
            <a:endParaRPr lang="en-US"/>
          </a:p>
        </p:txBody>
      </p:sp>
      <p:pic>
        <p:nvPicPr>
          <p:cNvPr id="283651" name="Picture 3" descr="rdt_p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r>
              <a:rPr lang="en-US" sz="240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83655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/>
            </a:p>
          </p:txBody>
        </p:sp>
        <p:grpSp>
          <p:nvGrpSpPr>
            <p:cNvPr id="283656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83657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58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83660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/>
            </a:p>
          </p:txBody>
        </p:sp>
        <p:grpSp>
          <p:nvGrpSpPr>
            <p:cNvPr id="283661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83662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3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83665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/>
            </a:p>
          </p:txBody>
        </p:sp>
        <p:grpSp>
          <p:nvGrpSpPr>
            <p:cNvPr id="283666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83667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68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83670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/>
                <a:t>rdt</a:t>
              </a:r>
              <a:r>
                <a:rPr lang="en-US" sz="1800"/>
                <a:t> to deliver data to upper</a:t>
              </a:r>
              <a:endParaRPr lang="en-US" sz="2400"/>
            </a:p>
          </p:txBody>
        </p:sp>
        <p:grpSp>
          <p:nvGrpSpPr>
            <p:cNvPr id="283671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83672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673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0E83603-F3D4-4C47-B07B-A82931D98B94}" type="slidenum">
              <a:rPr lang="en-US"/>
              <a:pPr/>
              <a:t>25</a:t>
            </a:fld>
            <a:endParaRPr 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we’ll:</a:t>
            </a:r>
          </a:p>
          <a:p>
            <a:r>
              <a:rPr lang="en-US"/>
              <a:t>incrementally develop sender, receiver sides of </a:t>
            </a:r>
            <a:r>
              <a:rPr lang="en-US" u="sng">
                <a:solidFill>
                  <a:srgbClr val="CC0000"/>
                </a:solidFill>
              </a:rPr>
              <a:t>r</a:t>
            </a:r>
            <a:r>
              <a:rPr lang="en-US"/>
              <a:t>eliable </a:t>
            </a:r>
            <a:r>
              <a:rPr lang="en-US" u="sng">
                <a:solidFill>
                  <a:srgbClr val="CC0000"/>
                </a:solidFill>
              </a:rPr>
              <a:t>d</a:t>
            </a:r>
            <a:r>
              <a:rPr lang="en-US"/>
              <a:t>ata </a:t>
            </a:r>
            <a:r>
              <a:rPr lang="en-US" u="sng">
                <a:solidFill>
                  <a:srgbClr val="CC0000"/>
                </a:solidFill>
              </a:rPr>
              <a:t>t</a:t>
            </a:r>
            <a:r>
              <a:rPr lang="en-US"/>
              <a:t>ransfer protocol (rdt)</a:t>
            </a:r>
          </a:p>
          <a:p>
            <a:r>
              <a:rPr lang="en-US"/>
              <a:t>consider only unidirectional data transfer</a:t>
            </a:r>
          </a:p>
          <a:p>
            <a:pPr lvl="1"/>
            <a:r>
              <a:rPr lang="en-US"/>
              <a:t>but control info will flow on both directions!</a:t>
            </a:r>
          </a:p>
          <a:p>
            <a:r>
              <a:rPr lang="en-US"/>
              <a:t>use finite state machines (FSM)  to specify sender, receiver</a:t>
            </a:r>
          </a:p>
        </p:txBody>
      </p:sp>
      <p:sp>
        <p:nvSpPr>
          <p:cNvPr id="284677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8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state</a:t>
            </a:r>
          </a:p>
          <a:p>
            <a:r>
              <a:rPr lang="en-US" sz="2000"/>
              <a:t>1</a:t>
            </a:r>
          </a:p>
        </p:txBody>
      </p:sp>
      <p:sp>
        <p:nvSpPr>
          <p:cNvPr id="284680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/>
            <a:ahLst/>
            <a:cxnLst>
              <a:cxn ang="0">
                <a:pos x="0" y="180"/>
              </a:cxn>
              <a:cxn ang="0">
                <a:pos x="1446" y="168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2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3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4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state</a:t>
            </a:r>
          </a:p>
          <a:p>
            <a:r>
              <a:rPr lang="en-US" sz="2000"/>
              <a:t>2</a:t>
            </a:r>
          </a:p>
        </p:txBody>
      </p:sp>
      <p:sp>
        <p:nvSpPr>
          <p:cNvPr id="284685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event causing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84686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actions taken on state transition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84687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8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>
                <a:solidFill>
                  <a:srgbClr val="CC0000"/>
                </a:solidFill>
              </a:rPr>
              <a:t>state:</a:t>
            </a:r>
            <a:r>
              <a:rPr lang="en-US" sz="1800"/>
              <a:t> when in this “state” next state uniquely determined by next event</a:t>
            </a:r>
          </a:p>
        </p:txBody>
      </p:sp>
      <p:sp>
        <p:nvSpPr>
          <p:cNvPr id="284689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/>
            <a:ahLst/>
            <a:cxnLst>
              <a:cxn ang="0">
                <a:pos x="48" y="366"/>
              </a:cxn>
              <a:cxn ang="0">
                <a:pos x="60" y="0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/>
            <a:ahLst/>
            <a:cxnLst>
              <a:cxn ang="0">
                <a:pos x="48" y="366"/>
              </a:cxn>
              <a:cxn ang="0">
                <a:pos x="60" y="0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1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93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event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84694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actions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84695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84699" name="Picture 2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831850"/>
            <a:ext cx="7313613" cy="134938"/>
          </a:xfrm>
          <a:prstGeom prst="rect">
            <a:avLst/>
          </a:prstGeom>
          <a:noFill/>
        </p:spPr>
      </p:pic>
      <p:sp>
        <p:nvSpPr>
          <p:cNvPr id="284700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889000"/>
          </a:xfrm>
          <a:noFill/>
          <a:ln/>
        </p:spPr>
        <p:txBody>
          <a:bodyPr/>
          <a:lstStyle/>
          <a:p>
            <a:r>
              <a:rPr lang="en-US" sz="3600"/>
              <a:t>Reliable data transfer: getting started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A54F0C2-D75E-483B-9912-FA9A22C26C8C}" type="slidenum">
              <a:rPr lang="en-US"/>
              <a:pPr/>
              <a:t>26</a:t>
            </a:fld>
            <a:endParaRPr lang="en-US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1004887"/>
          </a:xfrm>
        </p:spPr>
        <p:txBody>
          <a:bodyPr/>
          <a:lstStyle/>
          <a:p>
            <a:r>
              <a:rPr lang="en-US" sz="3600"/>
              <a:t>rdt1.0: </a:t>
            </a:r>
            <a:r>
              <a:rPr lang="en-US" sz="3200"/>
              <a:t>reliable transfer over a reliable channel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r>
              <a:rPr lang="en-US" dirty="0"/>
              <a:t>underlying channel perfectly reliable</a:t>
            </a:r>
          </a:p>
          <a:p>
            <a:pPr lvl="1"/>
            <a:r>
              <a:rPr lang="en-US" dirty="0"/>
              <a:t>no bit errors</a:t>
            </a:r>
          </a:p>
          <a:p>
            <a:pPr lvl="1"/>
            <a:r>
              <a:rPr lang="en-US" dirty="0"/>
              <a:t>no loss of packets</a:t>
            </a:r>
          </a:p>
          <a:p>
            <a:r>
              <a:rPr lang="en-US" dirty="0"/>
              <a:t>separate FSMs for sender, receiver:</a:t>
            </a:r>
          </a:p>
          <a:p>
            <a:pPr lvl="1"/>
            <a:r>
              <a:rPr lang="en-US" dirty="0"/>
              <a:t>sender sends data into underlying channel</a:t>
            </a:r>
          </a:p>
          <a:p>
            <a:pPr lvl="1"/>
            <a:r>
              <a:rPr lang="en-US" dirty="0"/>
              <a:t>receiver reads data from underlying channel</a:t>
            </a:r>
          </a:p>
        </p:txBody>
      </p:sp>
      <p:sp>
        <p:nvSpPr>
          <p:cNvPr id="285700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5702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packet = make_pkt(data)</a:t>
            </a:r>
          </a:p>
          <a:p>
            <a:pPr algn="l"/>
            <a:r>
              <a:rPr lang="en-US">
                <a:latin typeface="Arial" charset="0"/>
              </a:rPr>
              <a:t>udt_send(packet)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extract (packet,data)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charset="0"/>
              </a:rPr>
              <a:t>Wait for call from below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85710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5711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en-US">
              <a:latin typeface="Times New Roman" pitchFamily="18" charset="0"/>
            </a:endParaRPr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5713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rdt_rcv(packet)</a:t>
            </a:r>
          </a:p>
        </p:txBody>
      </p:sp>
      <p:sp>
        <p:nvSpPr>
          <p:cNvPr id="28571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8571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pic>
        <p:nvPicPr>
          <p:cNvPr id="285717" name="Picture 2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904875"/>
            <a:ext cx="7313613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151CE3A-E5CF-4A6F-9A3B-B4AA66D26A06}" type="slidenum">
              <a:rPr lang="en-US"/>
              <a:pPr/>
              <a:t>27</a:t>
            </a:fld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underlying channel may flip bits in packet</a:t>
            </a:r>
          </a:p>
          <a:p>
            <a:pPr lvl="1">
              <a:lnSpc>
                <a:spcPct val="75000"/>
              </a:lnSpc>
            </a:pPr>
            <a:r>
              <a:rPr lang="en-US"/>
              <a:t>checksum to detect bit errors</a:t>
            </a:r>
          </a:p>
          <a:p>
            <a:pPr>
              <a:lnSpc>
                <a:spcPct val="75000"/>
              </a:lnSpc>
            </a:pPr>
            <a:r>
              <a:rPr lang="en-US" i="1"/>
              <a:t>the</a:t>
            </a:r>
            <a:r>
              <a:rPr lang="en-US"/>
              <a:t> question: how to recover from errors:</a:t>
            </a:r>
          </a:p>
          <a:p>
            <a:pPr lvl="1">
              <a:lnSpc>
                <a:spcPct val="75000"/>
              </a:lnSpc>
            </a:pPr>
            <a:r>
              <a:rPr lang="en-US" i="1">
                <a:solidFill>
                  <a:srgbClr val="CC0000"/>
                </a:solidFill>
              </a:rPr>
              <a:t>acknowledgements (ACKs):</a:t>
            </a:r>
            <a:r>
              <a:rPr lang="en-US"/>
              <a:t> receiver explicitly tells sender that pkt received OK</a:t>
            </a:r>
          </a:p>
          <a:p>
            <a:pPr lvl="1">
              <a:lnSpc>
                <a:spcPct val="75000"/>
              </a:lnSpc>
            </a:pPr>
            <a:r>
              <a:rPr lang="en-US" i="1">
                <a:solidFill>
                  <a:srgbClr val="CC0000"/>
                </a:solidFill>
              </a:rPr>
              <a:t>negative acknowledgements (NAKs):</a:t>
            </a:r>
            <a:r>
              <a:rPr lang="en-US"/>
              <a:t> receiver explicitly tells sender that pkt had errors</a:t>
            </a:r>
          </a:p>
          <a:p>
            <a:pPr lvl="1">
              <a:lnSpc>
                <a:spcPct val="75000"/>
              </a:lnSpc>
            </a:pPr>
            <a:r>
              <a:rPr lang="en-US"/>
              <a:t>sender retransmits pkt on receipt of NAK</a:t>
            </a:r>
          </a:p>
          <a:p>
            <a:pPr>
              <a:lnSpc>
                <a:spcPct val="75000"/>
              </a:lnSpc>
            </a:pPr>
            <a:r>
              <a:rPr lang="en-US"/>
              <a:t>new mechanisms in </a:t>
            </a:r>
            <a:r>
              <a:rPr lang="en-US" sz="2400" b="1">
                <a:latin typeface="Courier New" pitchFamily="49" charset="0"/>
              </a:rPr>
              <a:t>rdt2.0</a:t>
            </a:r>
            <a:r>
              <a:rPr lang="en-US"/>
              <a:t> (beyond </a:t>
            </a:r>
            <a:r>
              <a:rPr lang="en-US" sz="2400" b="1">
                <a:latin typeface="Courier New" pitchFamily="49" charset="0"/>
              </a:rPr>
              <a:t>rdt1.0</a:t>
            </a:r>
            <a:r>
              <a:rPr lang="en-US"/>
              <a:t>):</a:t>
            </a:r>
          </a:p>
          <a:p>
            <a:pPr lvl="1">
              <a:lnSpc>
                <a:spcPct val="75000"/>
              </a:lnSpc>
            </a:pPr>
            <a:r>
              <a:rPr lang="en-US"/>
              <a:t>error detection</a:t>
            </a:r>
          </a:p>
          <a:p>
            <a:pPr lvl="1">
              <a:lnSpc>
                <a:spcPct val="75000"/>
              </a:lnSpc>
            </a:pPr>
            <a:r>
              <a:rPr lang="en-US"/>
              <a:t>receiver feedback: control msgs (ACK,NAK) rcvr-&gt;sender</a:t>
            </a:r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  <a:noFill/>
          <a:ln/>
        </p:spPr>
        <p:txBody>
          <a:bodyPr/>
          <a:lstStyle/>
          <a:p>
            <a:r>
              <a:rPr lang="en-US"/>
              <a:t>rdt2.0: channel with bit errors</a:t>
            </a:r>
          </a:p>
        </p:txBody>
      </p:sp>
      <p:pic>
        <p:nvPicPr>
          <p:cNvPr id="286728" name="Picture 8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</p:spPr>
      </p:pic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11113" y="2516188"/>
            <a:ext cx="9144000" cy="3786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0" name="Text Box 10"/>
          <p:cNvSpPr txBox="1">
            <a:spLocks noChangeArrowheads="1"/>
          </p:cNvSpPr>
          <p:nvPr/>
        </p:nvSpPr>
        <p:spPr bwMode="auto">
          <a:xfrm>
            <a:off x="1735138" y="3678238"/>
            <a:ext cx="6084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CC0000"/>
                </a:solidFill>
                <a:latin typeface="Gill Sans MT" pitchFamily="34" charset="0"/>
              </a:rPr>
              <a:t>How do humans recover from “errors”</a:t>
            </a:r>
          </a:p>
          <a:p>
            <a:r>
              <a:rPr lang="en-US" sz="3200" i="1">
                <a:solidFill>
                  <a:srgbClr val="CC0000"/>
                </a:solidFill>
                <a:latin typeface="Gill Sans MT" pitchFamily="34" charset="0"/>
              </a:rPr>
              <a:t>during conversation?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34E7474-DA9C-4A0D-871C-E2FB632D7EB7}" type="slidenum">
              <a:rPr lang="en-US"/>
              <a:pPr/>
              <a:t>28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448175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underlying channel may flip bits in packet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checksum to detect bit errors</a:t>
            </a:r>
          </a:p>
          <a:p>
            <a:pPr>
              <a:lnSpc>
                <a:spcPct val="75000"/>
              </a:lnSpc>
            </a:pPr>
            <a:r>
              <a:rPr lang="en-US" i="1" dirty="0"/>
              <a:t>the</a:t>
            </a:r>
            <a:r>
              <a:rPr lang="en-US" dirty="0"/>
              <a:t> question: how to recover from errors:</a:t>
            </a:r>
          </a:p>
          <a:p>
            <a:pPr lvl="1">
              <a:spcBef>
                <a:spcPct val="45000"/>
              </a:spcBef>
            </a:pPr>
            <a:r>
              <a:rPr lang="en-US" i="1" dirty="0">
                <a:solidFill>
                  <a:srgbClr val="CC0000"/>
                </a:solidFill>
              </a:rPr>
              <a:t>acknowledgements (ACKs):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received OK</a:t>
            </a:r>
          </a:p>
          <a:p>
            <a:pPr lvl="1"/>
            <a:r>
              <a:rPr lang="en-US" i="1" dirty="0">
                <a:solidFill>
                  <a:srgbClr val="CC0000"/>
                </a:solidFill>
              </a:rPr>
              <a:t>negative acknowledgements (NAKs):</a:t>
            </a:r>
            <a:r>
              <a:rPr lang="en-US" dirty="0"/>
              <a:t> receiver explicitly tells sender that </a:t>
            </a:r>
            <a:r>
              <a:rPr lang="en-US" dirty="0" err="1"/>
              <a:t>pkt</a:t>
            </a:r>
            <a:r>
              <a:rPr lang="en-US" dirty="0"/>
              <a:t> had errors</a:t>
            </a:r>
          </a:p>
          <a:p>
            <a:pPr lvl="1"/>
            <a:r>
              <a:rPr lang="en-US" dirty="0"/>
              <a:t>sender retransmits </a:t>
            </a:r>
            <a:r>
              <a:rPr lang="en-US" dirty="0" err="1"/>
              <a:t>pkt</a:t>
            </a:r>
            <a:r>
              <a:rPr lang="en-US" dirty="0"/>
              <a:t> on receipt of NAK</a:t>
            </a:r>
          </a:p>
          <a:p>
            <a:pPr>
              <a:lnSpc>
                <a:spcPct val="75000"/>
              </a:lnSpc>
            </a:pPr>
            <a:r>
              <a:rPr lang="en-US" dirty="0"/>
              <a:t>new mechanisms in </a:t>
            </a:r>
            <a:r>
              <a:rPr lang="en-US" sz="2400" b="1" dirty="0">
                <a:latin typeface="Courier New" pitchFamily="49" charset="0"/>
              </a:rPr>
              <a:t>rdt2.0</a:t>
            </a:r>
            <a:r>
              <a:rPr lang="en-US" dirty="0"/>
              <a:t> (beyond </a:t>
            </a:r>
            <a:r>
              <a:rPr lang="en-US" sz="2400" b="1" dirty="0">
                <a:latin typeface="Courier New" pitchFamily="49" charset="0"/>
              </a:rPr>
              <a:t>rdt1.0</a:t>
            </a:r>
            <a:r>
              <a:rPr lang="en-US" dirty="0"/>
              <a:t>):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error detection</a:t>
            </a:r>
          </a:p>
          <a:p>
            <a:pPr lvl="1">
              <a:lnSpc>
                <a:spcPct val="75000"/>
              </a:lnSpc>
            </a:pPr>
            <a:r>
              <a:rPr lang="en-US" dirty="0"/>
              <a:t>feedback: control </a:t>
            </a:r>
            <a:r>
              <a:rPr lang="en-US" dirty="0" err="1"/>
              <a:t>msgs</a:t>
            </a:r>
            <a:r>
              <a:rPr lang="en-US" dirty="0"/>
              <a:t> (ACK,NAK) from receiver to sender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996950"/>
          </a:xfrm>
          <a:noFill/>
          <a:ln/>
        </p:spPr>
        <p:txBody>
          <a:bodyPr/>
          <a:lstStyle/>
          <a:p>
            <a:r>
              <a:rPr lang="en-US"/>
              <a:t>rdt2.0: channel with bit errors</a:t>
            </a:r>
          </a:p>
        </p:txBody>
      </p:sp>
      <p:pic>
        <p:nvPicPr>
          <p:cNvPr id="376836" name="Picture 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871538"/>
            <a:ext cx="6856412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2CD2432-7F80-4502-AE7C-98AD00969F61}" type="slidenum">
              <a:rPr lang="en-US"/>
              <a:pPr/>
              <a:t>29</a:t>
            </a:fld>
            <a:endParaRPr lang="en-US"/>
          </a:p>
        </p:txBody>
      </p:sp>
      <p:pic>
        <p:nvPicPr>
          <p:cNvPr id="287780" name="Picture 3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855663"/>
            <a:ext cx="5484812" cy="173037"/>
          </a:xfrm>
          <a:prstGeom prst="rect">
            <a:avLst/>
          </a:prstGeom>
          <a:noFill/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1288"/>
            <a:ext cx="7772400" cy="1030287"/>
          </a:xfrm>
        </p:spPr>
        <p:txBody>
          <a:bodyPr/>
          <a:lstStyle/>
          <a:p>
            <a:r>
              <a:rPr lang="en-US" sz="4000"/>
              <a:t>rdt2.0: FSM specification</a:t>
            </a:r>
            <a:endParaRPr lang="en-US"/>
          </a:p>
        </p:txBody>
      </p:sp>
      <p:sp>
        <p:nvSpPr>
          <p:cNvPr id="287747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charset="0"/>
              </a:rPr>
              <a:t>Wait for call from above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sndpkt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4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55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8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762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87763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87764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87765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766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87767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8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87769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0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87771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287772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3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87774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5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287777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778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779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BCA5DEC-3209-4414-B85A-2E0E659489BA}" type="slidenum">
              <a:rPr lang="en-US"/>
              <a:pPr/>
              <a:t>3</a:t>
            </a:fld>
            <a:endParaRPr lang="en-US"/>
          </a:p>
        </p:txBody>
      </p:sp>
      <p:pic>
        <p:nvPicPr>
          <p:cNvPr id="234503" name="Picture 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F71DD1B-E09D-43FE-A03C-2429FC56D434}" type="slidenum">
              <a:rPr lang="en-US"/>
              <a:pPr/>
              <a:t>30</a:t>
            </a:fld>
            <a:endParaRPr lang="en-US"/>
          </a:p>
        </p:txBody>
      </p:sp>
      <p:pic>
        <p:nvPicPr>
          <p:cNvPr id="288817" name="Picture 4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798513"/>
            <a:ext cx="6856412" cy="173037"/>
          </a:xfrm>
          <a:prstGeom prst="rect">
            <a:avLst/>
          </a:prstGeom>
          <a:noFill/>
        </p:spPr>
      </p:pic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r>
              <a:rPr lang="en-US" sz="4000"/>
              <a:t>rdt2.0: operation with no errors</a:t>
            </a:r>
            <a:endParaRPr lang="en-US"/>
          </a:p>
        </p:txBody>
      </p:sp>
      <p:sp>
        <p:nvSpPr>
          <p:cNvPr id="28877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7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7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7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877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878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8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8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878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8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8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878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8878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8878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8878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8790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88791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2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88793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8794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795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796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88798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799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88801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02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803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03" y="0"/>
              </a:cxn>
              <a:cxn ang="0">
                <a:pos x="3387" y="1928"/>
              </a:cxn>
              <a:cxn ang="0">
                <a:pos x="4219" y="1928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8807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08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/>
            <a:ahLst/>
            <a:cxnLst>
              <a:cxn ang="0">
                <a:pos x="4200" y="1424"/>
              </a:cxn>
              <a:cxn ang="0">
                <a:pos x="3224" y="1424"/>
              </a:cxn>
              <a:cxn ang="0">
                <a:pos x="1880" y="0"/>
              </a:cxn>
              <a:cxn ang="0">
                <a:pos x="0" y="0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8813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814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8816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4" grpId="0" animBg="1"/>
      <p:bldP spid="288805" grpId="0" animBg="1"/>
      <p:bldP spid="288809" grpId="0" animBg="1"/>
      <p:bldP spid="288810" grpId="0" animBg="1"/>
      <p:bldP spid="288811" grpId="0" animBg="1"/>
      <p:bldP spid="288815" grpId="0" animBg="1"/>
      <p:bldP spid="2888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5AE19FD-AB75-4D7A-A73E-78F8C2337310}" type="slidenum">
              <a:rPr lang="en-US"/>
              <a:pPr/>
              <a:t>31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r>
              <a:rPr lang="en-US" sz="4000"/>
              <a:t>rdt2.0: error scenario</a:t>
            </a:r>
            <a:endParaRPr lang="en-US"/>
          </a:p>
        </p:txBody>
      </p:sp>
      <p:sp>
        <p:nvSpPr>
          <p:cNvPr id="289795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797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00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2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803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804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06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807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08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9810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89811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89812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14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8981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89817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9818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19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20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89822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23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89825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26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003" y="0"/>
              </a:cxn>
              <a:cxn ang="0">
                <a:pos x="3508" y="412"/>
              </a:cxn>
              <a:cxn ang="0">
                <a:pos x="4372" y="412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9831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32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/>
            <a:ahLst/>
            <a:cxnLst>
              <a:cxn ang="0">
                <a:pos x="4200" y="1424"/>
              </a:cxn>
              <a:cxn ang="0">
                <a:pos x="3224" y="1424"/>
              </a:cxn>
              <a:cxn ang="0">
                <a:pos x="1880" y="0"/>
              </a:cxn>
              <a:cxn ang="0">
                <a:pos x="0" y="0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89837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838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/>
            <a:ahLst/>
            <a:cxnLst>
              <a:cxn ang="0">
                <a:pos x="2758" y="646"/>
              </a:cxn>
              <a:cxn ang="0">
                <a:pos x="1763" y="629"/>
              </a:cxn>
              <a:cxn ang="0">
                <a:pos x="1039" y="0"/>
              </a:cxn>
              <a:cxn ang="0">
                <a:pos x="0" y="0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3" y="0"/>
              </a:cxn>
              <a:cxn ang="0">
                <a:pos x="1650" y="1344"/>
              </a:cxn>
              <a:cxn ang="0">
                <a:pos x="2566" y="1344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pic>
        <p:nvPicPr>
          <p:cNvPr id="289845" name="Picture 5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8" grpId="0" animBg="1"/>
      <p:bldP spid="289829" grpId="0" animBg="1"/>
      <p:bldP spid="289833" grpId="0" animBg="1"/>
      <p:bldP spid="289834" grpId="0" animBg="1"/>
      <p:bldP spid="289835" grpId="0" animBg="1"/>
      <p:bldP spid="289839" grpId="0" animBg="1"/>
      <p:bldP spid="289839" grpId="1" animBg="1"/>
      <p:bldP spid="289840" grpId="0" animBg="1"/>
      <p:bldP spid="289841" grpId="0" animBg="1"/>
      <p:bldP spid="289842" grpId="0" animBg="1"/>
      <p:bldP spid="2898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E40F236-FB5C-4D88-B280-0311CD256D6A}" type="slidenum">
              <a:rPr lang="en-US"/>
              <a:pPr/>
              <a:t>32</a:t>
            </a:fld>
            <a:endParaRPr 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8"/>
            <a:ext cx="7772400" cy="1019175"/>
          </a:xfrm>
        </p:spPr>
        <p:txBody>
          <a:bodyPr/>
          <a:lstStyle/>
          <a:p>
            <a:r>
              <a:rPr lang="en-US"/>
              <a:t>rdt2.0 has a fatal flaw!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1000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</a:pPr>
            <a:r>
              <a:rPr lang="en-US" sz="2400"/>
              <a:t>sender doesn’t know what happened at receiver!</a:t>
            </a:r>
          </a:p>
          <a:p>
            <a:pPr>
              <a:lnSpc>
                <a:spcPct val="80000"/>
              </a:lnSpc>
            </a:pPr>
            <a:r>
              <a:rPr lang="en-US" sz="2400"/>
              <a:t>can’t just retransmit: possible duplicate</a:t>
            </a:r>
            <a:endParaRPr lang="en-US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>
                <a:solidFill>
                  <a:srgbClr val="CC0000"/>
                </a:solidFill>
              </a:rPr>
              <a:t>handling duplicates</a:t>
            </a:r>
            <a:r>
              <a:rPr lang="en-US" sz="3200">
                <a:solidFill>
                  <a:srgbClr val="FF0000"/>
                </a:solidFill>
              </a:rPr>
              <a:t>: </a:t>
            </a:r>
          </a:p>
          <a:p>
            <a:r>
              <a:rPr lang="en-US" sz="2400"/>
              <a:t>sender retransmits current pkt if ACK/NAK corrupted</a:t>
            </a:r>
          </a:p>
          <a:p>
            <a:r>
              <a:rPr lang="en-US" sz="2400"/>
              <a:t>sender adds </a:t>
            </a:r>
            <a:r>
              <a:rPr lang="en-US" sz="2400" i="1">
                <a:solidFill>
                  <a:srgbClr val="000099"/>
                </a:solidFill>
              </a:rPr>
              <a:t>sequence number</a:t>
            </a:r>
            <a:r>
              <a:rPr lang="en-US" sz="2400"/>
              <a:t> to each pkt</a:t>
            </a:r>
          </a:p>
          <a:p>
            <a:r>
              <a:rPr lang="en-US" sz="2400"/>
              <a:t>receiver discards (doesn’t deliver up) duplicate pkt</a:t>
            </a:r>
          </a:p>
        </p:txBody>
      </p:sp>
      <p:pic>
        <p:nvPicPr>
          <p:cNvPr id="347147" name="Picture 1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928688"/>
            <a:ext cx="5027613" cy="173037"/>
          </a:xfrm>
          <a:prstGeom prst="rect">
            <a:avLst/>
          </a:prstGeom>
          <a:noFill/>
        </p:spPr>
      </p:pic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47143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5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146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CC0000"/>
                  </a:solidFill>
                  <a:latin typeface="Gill Sans MT" pitchFamily="34" charset="0"/>
                </a:rPr>
                <a:t>stop and wait</a:t>
              </a:r>
            </a:p>
          </p:txBody>
        </p:sp>
        <p:sp>
          <p:nvSpPr>
            <p:cNvPr id="347142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>
                  <a:latin typeface="Gill Sans MT" pitchFamily="34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</a:pPr>
              <a:r>
                <a:rPr lang="en-US" sz="2800">
                  <a:latin typeface="Gill Sans MT" pitchFamily="34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</a:pPr>
              <a:r>
                <a:rPr lang="en-US" sz="2800">
                  <a:latin typeface="Gill Sans MT" pitchFamily="34" charset="0"/>
                </a:rPr>
                <a:t>response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2DC0B68-188E-4880-B5F1-262770BC2343}" type="slidenum">
              <a:rPr lang="en-US"/>
              <a:pPr/>
              <a:t>33</a:t>
            </a:fld>
            <a:endParaRPr lang="en-US"/>
          </a:p>
        </p:txBody>
      </p:sp>
      <p:pic>
        <p:nvPicPr>
          <p:cNvPr id="291879" name="Picture 39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974725"/>
          </a:xfrm>
        </p:spPr>
        <p:txBody>
          <a:bodyPr/>
          <a:lstStyle/>
          <a:p>
            <a:r>
              <a:rPr lang="en-US" sz="3600"/>
              <a:t>rdt2.1: sender, handles garbled ACK/NAKs</a:t>
            </a:r>
            <a:endParaRPr lang="en-US"/>
          </a:p>
        </p:txBody>
      </p:sp>
      <p:sp>
        <p:nvSpPr>
          <p:cNvPr id="291843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Arial" charset="0"/>
              </a:rPr>
              <a:t>Wait for call 0 from above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sndpkt = make_pkt(0,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49" name="Freeform 9"/>
          <p:cNvSpPr>
            <a:spLocks/>
          </p:cNvSpPr>
          <p:nvPr/>
        </p:nvSpPr>
        <p:spPr bwMode="auto">
          <a:xfrm rot="14610547">
            <a:off x="2179638" y="4603750"/>
            <a:ext cx="952500" cy="469900"/>
          </a:xfrm>
          <a:custGeom>
            <a:avLst/>
            <a:gdLst/>
            <a:ahLst/>
            <a:cxnLst>
              <a:cxn ang="0">
                <a:pos x="361" y="671"/>
              </a:cxn>
              <a:cxn ang="0">
                <a:pos x="1017" y="740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1850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291851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52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ACK or NAK 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1853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54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/>
            <a:ahLst/>
            <a:cxnLst>
              <a:cxn ang="0">
                <a:pos x="0" y="195"/>
              </a:cxn>
              <a:cxn ang="0">
                <a:pos x="0" y="855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55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56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58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59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60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sndpkt = make_pkt(1,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64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 </a:t>
            </a:r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66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67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1869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1871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291872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3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</a:t>
              </a:r>
            </a:p>
            <a:p>
              <a:r>
                <a:rPr lang="en-US" sz="1400">
                  <a:latin typeface="Arial" charset="0"/>
                </a:rPr>
                <a:t> 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291874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291875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876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ACK or NAK 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1877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1878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D053BC0-971E-4506-8C48-9139FF254C6D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292867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292868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69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0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287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7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7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>
                <a:latin typeface="Arial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29287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292880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881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1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2882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84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86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87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89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90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2891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92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93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2896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97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92898" name="Picture 34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</p:spPr>
      </p:pic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r>
              <a:rPr lang="en-US" sz="3600"/>
              <a:t>rdt2.1: receiver, handles garbled </a:t>
            </a:r>
            <a:r>
              <a:rPr lang="en-US" sz="3200"/>
              <a:t>ACK/NAKs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71BC131-ED20-4E13-A84C-6EB84F6176DD}" type="slidenum">
              <a:rPr lang="en-US"/>
              <a:pPr/>
              <a:t>35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952500"/>
          </a:xfrm>
        </p:spPr>
        <p:txBody>
          <a:bodyPr/>
          <a:lstStyle/>
          <a:p>
            <a:r>
              <a:rPr lang="en-US"/>
              <a:t>rdt2.1: discussion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sender:</a:t>
            </a:r>
            <a:endParaRPr lang="en-US">
              <a:solidFill>
                <a:srgbClr val="CC0000"/>
              </a:solidFill>
            </a:endParaRPr>
          </a:p>
          <a:p>
            <a:r>
              <a:rPr lang="en-US"/>
              <a:t>seq # added to pkt</a:t>
            </a:r>
          </a:p>
          <a:p>
            <a:r>
              <a:rPr lang="en-US"/>
              <a:t>two seq. #’s (0,1) will suffice.  Why?</a:t>
            </a:r>
          </a:p>
          <a:p>
            <a:r>
              <a:rPr lang="en-US"/>
              <a:t>must check if received ACK/NAK corrupted </a:t>
            </a:r>
          </a:p>
          <a:p>
            <a:r>
              <a:rPr lang="en-US"/>
              <a:t>twice as many states</a:t>
            </a:r>
          </a:p>
          <a:p>
            <a:pPr lvl="1"/>
            <a:r>
              <a:rPr lang="en-US"/>
              <a:t>state must “remember” whether “expected” pkt should have seq # of 0 or 1 </a:t>
            </a:r>
          </a:p>
          <a:p>
            <a:endParaRPr lang="en-US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receiver:</a:t>
            </a:r>
            <a:endParaRPr lang="en-US">
              <a:solidFill>
                <a:srgbClr val="CC0000"/>
              </a:solidFill>
            </a:endParaRPr>
          </a:p>
          <a:p>
            <a:r>
              <a:rPr lang="en-US"/>
              <a:t>must check if received packet is duplicate</a:t>
            </a:r>
          </a:p>
          <a:p>
            <a:pPr lvl="1"/>
            <a:r>
              <a:rPr lang="en-US"/>
              <a:t>state indicates whether 0 or 1 is expected pkt seq #</a:t>
            </a:r>
          </a:p>
          <a:p>
            <a:r>
              <a:rPr lang="en-US"/>
              <a:t>note: receiver can </a:t>
            </a:r>
            <a:r>
              <a:rPr lang="en-US" i="1"/>
              <a:t>not</a:t>
            </a:r>
            <a:r>
              <a:rPr lang="en-US"/>
              <a:t> know if its last ACK/NAK received OK at sender</a:t>
            </a:r>
          </a:p>
        </p:txBody>
      </p:sp>
      <p:pic>
        <p:nvPicPr>
          <p:cNvPr id="293893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3" y="1017588"/>
            <a:ext cx="4113212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CDA7355-CEEF-4635-95B8-83F48E0CCB09}" type="slidenum">
              <a:rPr lang="en-US"/>
              <a:pPr/>
              <a:t>36</a:t>
            </a:fld>
            <a:endParaRPr lang="en-US"/>
          </a:p>
        </p:txBody>
      </p:sp>
      <p:pic>
        <p:nvPicPr>
          <p:cNvPr id="294916" name="Picture 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922338"/>
            <a:ext cx="5942012" cy="173037"/>
          </a:xfrm>
          <a:prstGeom prst="rect">
            <a:avLst/>
          </a:prstGeom>
          <a:noFill/>
        </p:spPr>
      </p:pic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8"/>
            <a:ext cx="7772400" cy="985837"/>
          </a:xfrm>
        </p:spPr>
        <p:txBody>
          <a:bodyPr/>
          <a:lstStyle/>
          <a:p>
            <a:r>
              <a:rPr lang="en-US" sz="4000"/>
              <a:t>rdt2.2: a NAK-free protocol</a:t>
            </a:r>
            <a:endParaRPr lang="en-US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r>
              <a:rPr lang="en-US"/>
              <a:t>same functionality as rdt2.1, using ACKs only</a:t>
            </a:r>
          </a:p>
          <a:p>
            <a:r>
              <a:rPr lang="en-US"/>
              <a:t>instead of NAK, receiver sends ACK for last pkt received OK</a:t>
            </a:r>
          </a:p>
          <a:p>
            <a:pPr lvl="1"/>
            <a:r>
              <a:rPr lang="en-US"/>
              <a:t>receiver must </a:t>
            </a:r>
            <a:r>
              <a:rPr lang="en-US" i="1"/>
              <a:t>explicitly</a:t>
            </a:r>
            <a:r>
              <a:rPr lang="en-US"/>
              <a:t> include seq # of pkt being ACKed </a:t>
            </a:r>
          </a:p>
          <a:p>
            <a:r>
              <a:rPr lang="en-US"/>
              <a:t>duplicate ACK at sender results in same action as NAK: </a:t>
            </a:r>
            <a:r>
              <a:rPr lang="en-US" i="1"/>
              <a:t>retransmit current pkt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649026B-9290-43B2-AC1F-E425E1CBF1C8}" type="slidenum">
              <a:rPr lang="en-US"/>
              <a:pPr/>
              <a:t>37</a:t>
            </a:fld>
            <a:endParaRPr lang="en-US"/>
          </a:p>
        </p:txBody>
      </p:sp>
      <p:pic>
        <p:nvPicPr>
          <p:cNvPr id="346152" name="Picture 4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804863"/>
            <a:ext cx="6399212" cy="173037"/>
          </a:xfrm>
          <a:prstGeom prst="rect">
            <a:avLst/>
          </a:prstGeom>
          <a:noFill/>
        </p:spPr>
      </p:pic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4625"/>
            <a:ext cx="7772400" cy="885825"/>
          </a:xfrm>
        </p:spPr>
        <p:txBody>
          <a:bodyPr/>
          <a:lstStyle/>
          <a:p>
            <a:r>
              <a:rPr lang="en-US" sz="3600"/>
              <a:t>rdt2.2: sender, receiver fragments</a:t>
            </a:r>
          </a:p>
        </p:txBody>
      </p:sp>
      <p:grpSp>
        <p:nvGrpSpPr>
          <p:cNvPr id="346115" name="Group 3"/>
          <p:cNvGrpSpPr>
            <a:grpSpLocks/>
          </p:cNvGrpSpPr>
          <p:nvPr/>
        </p:nvGrpSpPr>
        <p:grpSpPr bwMode="auto">
          <a:xfrm>
            <a:off x="2427288" y="1238250"/>
            <a:ext cx="6508750" cy="2841625"/>
            <a:chOff x="1529" y="780"/>
            <a:chExt cx="4100" cy="1790"/>
          </a:xfrm>
        </p:grpSpPr>
        <p:grpSp>
          <p:nvGrpSpPr>
            <p:cNvPr id="346116" name="Group 4"/>
            <p:cNvGrpSpPr>
              <a:grpSpLocks/>
            </p:cNvGrpSpPr>
            <p:nvPr/>
          </p:nvGrpSpPr>
          <p:grpSpPr bwMode="auto">
            <a:xfrm>
              <a:off x="1651" y="1399"/>
              <a:ext cx="669" cy="528"/>
              <a:chOff x="1441" y="2062"/>
              <a:chExt cx="669" cy="528"/>
            </a:xfrm>
          </p:grpSpPr>
          <p:sp>
            <p:nvSpPr>
              <p:cNvPr id="346117" name="Oval 5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18" name="Text Box 6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charset="0"/>
                  </a:rPr>
                  <a:t>Wait for call 0 from above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346119" name="Text Box 7"/>
            <p:cNvSpPr txBox="1">
              <a:spLocks noChangeArrowheads="1"/>
            </p:cNvSpPr>
            <p:nvPr/>
          </p:nvSpPr>
          <p:spPr bwMode="auto">
            <a:xfrm>
              <a:off x="1863" y="957"/>
              <a:ext cx="234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sndpkt = make_pkt(0, data, checksum)</a:t>
              </a:r>
            </a:p>
            <a:p>
              <a:pPr algn="l"/>
              <a:r>
                <a:rPr lang="en-US">
                  <a:latin typeface="Arial" charset="0"/>
                </a:rPr>
                <a:t>udt_send(sndpkt)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46120" name="Text Box 8"/>
            <p:cNvSpPr txBox="1">
              <a:spLocks noChangeArrowheads="1"/>
            </p:cNvSpPr>
            <p:nvPr/>
          </p:nvSpPr>
          <p:spPr bwMode="auto">
            <a:xfrm>
              <a:off x="1871" y="780"/>
              <a:ext cx="108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rdt_send(data)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46121" name="Line 9"/>
            <p:cNvSpPr>
              <a:spLocks noChangeShapeType="1"/>
            </p:cNvSpPr>
            <p:nvPr/>
          </p:nvSpPr>
          <p:spPr bwMode="auto">
            <a:xfrm>
              <a:off x="1910" y="992"/>
              <a:ext cx="22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2" name="Line 10"/>
            <p:cNvSpPr>
              <a:spLocks noChangeShapeType="1"/>
            </p:cNvSpPr>
            <p:nvPr/>
          </p:nvSpPr>
          <p:spPr bwMode="auto">
            <a:xfrm>
              <a:off x="1529" y="1313"/>
              <a:ext cx="264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3" name="Freeform 11"/>
            <p:cNvSpPr>
              <a:spLocks/>
            </p:cNvSpPr>
            <p:nvPr/>
          </p:nvSpPr>
          <p:spPr bwMode="auto">
            <a:xfrm flipV="1">
              <a:off x="2096" y="1272"/>
              <a:ext cx="1195" cy="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35" y="0"/>
                </a:cxn>
              </a:cxnLst>
              <a:rect l="0" t="0" r="r" b="b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4" name="Freeform 12"/>
            <p:cNvSpPr>
              <a:spLocks/>
            </p:cNvSpPr>
            <p:nvPr/>
          </p:nvSpPr>
          <p:spPr bwMode="auto">
            <a:xfrm rot="-1357180">
              <a:off x="3655" y="1225"/>
              <a:ext cx="285" cy="542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0" y="855"/>
                </a:cxn>
              </a:cxnLst>
              <a:rect l="0" t="0" r="r" b="b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5" name="Text Box 13"/>
            <p:cNvSpPr txBox="1">
              <a:spLocks noChangeArrowheads="1"/>
            </p:cNvSpPr>
            <p:nvPr/>
          </p:nvSpPr>
          <p:spPr bwMode="auto">
            <a:xfrm>
              <a:off x="3978" y="1670"/>
              <a:ext cx="133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3917" y="1174"/>
              <a:ext cx="171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rdt_rcv(rcvpkt) &amp;&amp;  </a:t>
              </a:r>
            </a:p>
            <a:p>
              <a:pPr algn="l"/>
              <a:r>
                <a:rPr lang="en-US">
                  <a:latin typeface="Arial" charset="0"/>
                </a:rPr>
                <a:t>( corrupt(rcvpkt) ||</a:t>
              </a:r>
            </a:p>
            <a:p>
              <a:pPr algn="l"/>
              <a:r>
                <a:rPr lang="en-US">
                  <a:latin typeface="Arial" charset="0"/>
                </a:rPr>
                <a:t>  </a:t>
              </a: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isACK(rcvpkt,1)</a:t>
              </a:r>
              <a:r>
                <a:rPr lang="en-US">
                  <a:latin typeface="Arial" charset="0"/>
                </a:rPr>
                <a:t> 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46127" name="Line 15"/>
            <p:cNvSpPr>
              <a:spLocks noChangeShapeType="1"/>
            </p:cNvSpPr>
            <p:nvPr/>
          </p:nvSpPr>
          <p:spPr bwMode="auto">
            <a:xfrm flipV="1">
              <a:off x="4043" y="1666"/>
              <a:ext cx="89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8" name="Freeform 16"/>
            <p:cNvSpPr>
              <a:spLocks/>
            </p:cNvSpPr>
            <p:nvPr/>
          </p:nvSpPr>
          <p:spPr bwMode="auto">
            <a:xfrm>
              <a:off x="3747" y="1792"/>
              <a:ext cx="128" cy="774"/>
            </a:xfrm>
            <a:custGeom>
              <a:avLst/>
              <a:gdLst/>
              <a:ahLst/>
              <a:cxnLst>
                <a:cxn ang="0">
                  <a:pos x="67" y="774"/>
                </a:cxn>
                <a:cxn ang="0">
                  <a:pos x="0" y="0"/>
                </a:cxn>
              </a:cxnLst>
              <a:rect l="0" t="0" r="r" b="b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9" name="Text Box 17"/>
            <p:cNvSpPr txBox="1">
              <a:spLocks noChangeArrowheads="1"/>
            </p:cNvSpPr>
            <p:nvPr/>
          </p:nvSpPr>
          <p:spPr bwMode="auto">
            <a:xfrm>
              <a:off x="3838" y="2051"/>
              <a:ext cx="15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rdt_rcv(rcvpkt)   </a:t>
              </a:r>
            </a:p>
            <a:p>
              <a:pPr algn="l"/>
              <a:r>
                <a:rPr lang="en-US">
                  <a:latin typeface="Arial" charset="0"/>
                </a:rPr>
                <a:t>&amp;&amp; notcorrupt(rcvpkt) </a:t>
              </a:r>
            </a:p>
            <a:p>
              <a:pPr algn="l"/>
              <a:r>
                <a:rPr lang="en-US">
                  <a:latin typeface="Arial" charset="0"/>
                </a:rPr>
                <a:t>&amp;&amp; </a:t>
              </a: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isACK(rcvpkt,0)</a:t>
              </a:r>
              <a:r>
                <a:rPr lang="en-US" sz="1000">
                  <a:latin typeface="Arial" charset="0"/>
                </a:rPr>
                <a:t> 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>
              <a:off x="3894" y="2570"/>
              <a:ext cx="117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6131" name="Group 19"/>
            <p:cNvGrpSpPr>
              <a:grpSpLocks/>
            </p:cNvGrpSpPr>
            <p:nvPr/>
          </p:nvGrpSpPr>
          <p:grpSpPr bwMode="auto">
            <a:xfrm>
              <a:off x="3135" y="1365"/>
              <a:ext cx="669" cy="528"/>
              <a:chOff x="1441" y="2062"/>
              <a:chExt cx="669" cy="528"/>
            </a:xfrm>
          </p:grpSpPr>
          <p:sp>
            <p:nvSpPr>
              <p:cNvPr id="346132" name="Oval 20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33" name="Text Box 21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charset="0"/>
                  </a:rPr>
                  <a:t>Wait for ACK</a:t>
                </a:r>
              </a:p>
              <a:p>
                <a:r>
                  <a:rPr lang="en-US" sz="1400">
                    <a:latin typeface="Arial" charset="0"/>
                  </a:rPr>
                  <a:t>0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  <p:sp>
          <p:nvSpPr>
            <p:cNvPr id="346134" name="Text Box 22"/>
            <p:cNvSpPr txBox="1">
              <a:spLocks noChangeArrowheads="1"/>
            </p:cNvSpPr>
            <p:nvPr/>
          </p:nvSpPr>
          <p:spPr bwMode="auto">
            <a:xfrm>
              <a:off x="2363" y="1810"/>
              <a:ext cx="93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99"/>
                  </a:solidFill>
                </a:rPr>
                <a:t>sender FSM</a:t>
              </a:r>
            </a:p>
            <a:p>
              <a:r>
                <a:rPr lang="en-US" sz="2000">
                  <a:solidFill>
                    <a:srgbClr val="000099"/>
                  </a:solidFill>
                </a:rPr>
                <a:t>fragment</a:t>
              </a:r>
            </a:p>
          </p:txBody>
        </p:sp>
      </p:grpSp>
      <p:sp>
        <p:nvSpPr>
          <p:cNvPr id="346135" name="Line 23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0" y="3824288"/>
            <a:ext cx="7234238" cy="2535237"/>
            <a:chOff x="0" y="2409"/>
            <a:chExt cx="4557" cy="1597"/>
          </a:xfrm>
        </p:grpSpPr>
        <p:sp>
          <p:nvSpPr>
            <p:cNvPr id="346137" name="Text Box 25"/>
            <p:cNvSpPr txBox="1">
              <a:spLocks noChangeArrowheads="1"/>
            </p:cNvSpPr>
            <p:nvPr/>
          </p:nvSpPr>
          <p:spPr bwMode="auto">
            <a:xfrm>
              <a:off x="1849" y="3217"/>
              <a:ext cx="248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rdt_rcv(rcvpkt) &amp;&amp; notcorrupt(rcvpkt) </a:t>
              </a:r>
            </a:p>
            <a:p>
              <a:pPr algn="l"/>
              <a:r>
                <a:rPr lang="en-US">
                  <a:latin typeface="Arial" charset="0"/>
                </a:rPr>
                <a:t>  &amp;&amp; has_seq1(rcvpkt) 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46138" name="Text Box 26"/>
            <p:cNvSpPr txBox="1">
              <a:spLocks noChangeArrowheads="1"/>
            </p:cNvSpPr>
            <p:nvPr/>
          </p:nvSpPr>
          <p:spPr bwMode="auto">
            <a:xfrm>
              <a:off x="1829" y="3568"/>
              <a:ext cx="26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charset="0"/>
                </a:rPr>
                <a:t>extract(rcvpkt,data)</a:t>
              </a:r>
            </a:p>
            <a:p>
              <a:pPr algn="l"/>
              <a:r>
                <a:rPr lang="en-US">
                  <a:latin typeface="Arial" charset="0"/>
                </a:rPr>
                <a:t>deliver_data(data)</a:t>
              </a:r>
            </a:p>
            <a:p>
              <a:pPr algn="l"/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sndpkt = make_pkt(ACK1, chksum)</a:t>
              </a:r>
            </a:p>
            <a:p>
              <a:pPr algn="l"/>
              <a:r>
                <a:rPr lang="en-US">
                  <a:latin typeface="Arial" charset="0"/>
                </a:rPr>
                <a:t>udt_send(sndpkt)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346139" name="Group 27"/>
            <p:cNvGrpSpPr>
              <a:grpSpLocks/>
            </p:cNvGrpSpPr>
            <p:nvPr/>
          </p:nvGrpSpPr>
          <p:grpSpPr bwMode="auto">
            <a:xfrm>
              <a:off x="0" y="2409"/>
              <a:ext cx="3510" cy="1168"/>
              <a:chOff x="0" y="2409"/>
              <a:chExt cx="3510" cy="1168"/>
            </a:xfrm>
          </p:grpSpPr>
          <p:grpSp>
            <p:nvGrpSpPr>
              <p:cNvPr id="346140" name="Group 28"/>
              <p:cNvGrpSpPr>
                <a:grpSpLocks/>
              </p:cNvGrpSpPr>
              <p:nvPr/>
            </p:nvGrpSpPr>
            <p:grpSpPr bwMode="auto">
              <a:xfrm>
                <a:off x="1529" y="2687"/>
                <a:ext cx="534" cy="501"/>
                <a:chOff x="3570" y="3063"/>
                <a:chExt cx="534" cy="501"/>
              </a:xfrm>
            </p:grpSpPr>
            <p:sp>
              <p:nvSpPr>
                <p:cNvPr id="346141" name="Oval 29"/>
                <p:cNvSpPr>
                  <a:spLocks noChangeArrowheads="1"/>
                </p:cNvSpPr>
                <p:nvPr/>
              </p:nvSpPr>
              <p:spPr bwMode="auto">
                <a:xfrm>
                  <a:off x="3570" y="3063"/>
                  <a:ext cx="534" cy="501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14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597" y="3085"/>
                  <a:ext cx="504" cy="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400">
                      <a:latin typeface="Arial" charset="0"/>
                    </a:rPr>
                    <a:t>Wait for </a:t>
                  </a:r>
                </a:p>
                <a:p>
                  <a:r>
                    <a:rPr lang="en-US" sz="1400">
                      <a:latin typeface="Arial" charset="0"/>
                    </a:rPr>
                    <a:t>0 from below</a:t>
                  </a:r>
                  <a:endParaRPr lang="en-US" sz="1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46143" name="Freeform 31"/>
              <p:cNvSpPr>
                <a:spLocks/>
              </p:cNvSpPr>
              <p:nvPr/>
            </p:nvSpPr>
            <p:spPr bwMode="auto">
              <a:xfrm>
                <a:off x="1925" y="2618"/>
                <a:ext cx="520" cy="117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520" y="17"/>
                  </a:cxn>
                </a:cxnLst>
                <a:rect l="0" t="0" r="r" b="b"/>
                <a:pathLst>
                  <a:path w="520" h="117">
                    <a:moveTo>
                      <a:pt x="0" y="117"/>
                    </a:moveTo>
                    <a:cubicBezTo>
                      <a:pt x="136" y="17"/>
                      <a:pt x="276" y="0"/>
                      <a:pt x="520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4" name="Freeform 32"/>
              <p:cNvSpPr>
                <a:spLocks/>
              </p:cNvSpPr>
              <p:nvPr/>
            </p:nvSpPr>
            <p:spPr bwMode="auto">
              <a:xfrm>
                <a:off x="1996" y="3125"/>
                <a:ext cx="1514" cy="1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4" y="17"/>
                  </a:cxn>
                </a:cxnLst>
                <a:rect l="0" t="0" r="r" b="b"/>
                <a:pathLst>
                  <a:path w="1514" h="130">
                    <a:moveTo>
                      <a:pt x="0" y="0"/>
                    </a:moveTo>
                    <a:cubicBezTo>
                      <a:pt x="266" y="130"/>
                      <a:pt x="1322" y="113"/>
                      <a:pt x="1514" y="17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triangl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5" name="Line 33"/>
              <p:cNvSpPr>
                <a:spLocks noChangeShapeType="1"/>
              </p:cNvSpPr>
              <p:nvPr/>
            </p:nvSpPr>
            <p:spPr bwMode="auto">
              <a:xfrm>
                <a:off x="1919" y="3577"/>
                <a:ext cx="120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6" name="Freeform 34"/>
              <p:cNvSpPr>
                <a:spLocks/>
              </p:cNvSpPr>
              <p:nvPr/>
            </p:nvSpPr>
            <p:spPr bwMode="auto">
              <a:xfrm flipH="1">
                <a:off x="1237" y="2468"/>
                <a:ext cx="309" cy="856"/>
              </a:xfrm>
              <a:custGeom>
                <a:avLst/>
                <a:gdLst/>
                <a:ahLst/>
                <a:cxnLst>
                  <a:cxn ang="0">
                    <a:pos x="39" y="1136"/>
                  </a:cxn>
                  <a:cxn ang="0">
                    <a:pos x="0" y="773"/>
                  </a:cxn>
                </a:cxnLst>
                <a:rect l="0" t="0" r="r" b="b"/>
                <a:pathLst>
                  <a:path w="619" h="1815">
                    <a:moveTo>
                      <a:pt x="39" y="1136"/>
                    </a:moveTo>
                    <a:cubicBezTo>
                      <a:pt x="619" y="1815"/>
                      <a:pt x="484" y="0"/>
                      <a:pt x="0" y="773"/>
                    </a:cubicBez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7" name="Line 35"/>
              <p:cNvSpPr>
                <a:spLocks noChangeShapeType="1"/>
              </p:cNvSpPr>
              <p:nvPr/>
            </p:nvSpPr>
            <p:spPr bwMode="auto">
              <a:xfrm>
                <a:off x="57" y="2936"/>
                <a:ext cx="12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48" name="Text Box 36"/>
              <p:cNvSpPr txBox="1">
                <a:spLocks noChangeArrowheads="1"/>
              </p:cNvSpPr>
              <p:nvPr/>
            </p:nvSpPr>
            <p:spPr bwMode="auto">
              <a:xfrm>
                <a:off x="6" y="2409"/>
                <a:ext cx="1487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>
                    <a:latin typeface="Arial" charset="0"/>
                  </a:rPr>
                  <a:t>rdt_rcv(rcvpkt) &amp;&amp; </a:t>
                </a:r>
              </a:p>
              <a:p>
                <a:pPr algn="l"/>
                <a:r>
                  <a:rPr lang="en-US">
                    <a:latin typeface="Arial" charset="0"/>
                  </a:rPr>
                  <a:t>   (corrupt(rcvpkt) ||</a:t>
                </a:r>
              </a:p>
              <a:p>
                <a:pPr algn="l"/>
                <a:r>
                  <a:rPr lang="en-US">
                    <a:latin typeface="Arial" charset="0"/>
                  </a:rPr>
                  <a:t>     </a:t>
                </a:r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has_seq1(rcvpkt))</a:t>
                </a:r>
                <a:endParaRPr 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6149" name="Text Box 37"/>
              <p:cNvSpPr txBox="1">
                <a:spLocks noChangeArrowheads="1"/>
              </p:cNvSpPr>
              <p:nvPr/>
            </p:nvSpPr>
            <p:spPr bwMode="auto">
              <a:xfrm>
                <a:off x="0" y="2954"/>
                <a:ext cx="128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udt_send(sndpkt)</a:t>
                </a:r>
                <a:endParaRPr lang="en-US" b="1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6150" name="Text Box 38"/>
              <p:cNvSpPr txBox="1">
                <a:spLocks noChangeArrowheads="1"/>
              </p:cNvSpPr>
              <p:nvPr/>
            </p:nvSpPr>
            <p:spPr bwMode="auto">
              <a:xfrm>
                <a:off x="2166" y="2709"/>
                <a:ext cx="1020" cy="442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000099"/>
                    </a:solidFill>
                  </a:rPr>
                  <a:t>receiver FSM</a:t>
                </a:r>
              </a:p>
              <a:p>
                <a:r>
                  <a:rPr lang="en-US" sz="2000">
                    <a:solidFill>
                      <a:srgbClr val="000099"/>
                    </a:solidFill>
                  </a:rPr>
                  <a:t>fragment</a:t>
                </a:r>
              </a:p>
            </p:txBody>
          </p:sp>
        </p:grpSp>
        <p:sp>
          <p:nvSpPr>
            <p:cNvPr id="346151" name="Text Box 39"/>
            <p:cNvSpPr txBox="1">
              <a:spLocks noChangeArrowheads="1"/>
            </p:cNvSpPr>
            <p:nvPr/>
          </p:nvSpPr>
          <p:spPr bwMode="auto">
            <a:xfrm>
              <a:off x="4318" y="2585"/>
              <a:ext cx="2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00EAA5F-BB2D-4C80-8CC2-867A2EA746B6}" type="slidenum">
              <a:rPr lang="en-US"/>
              <a:pPr/>
              <a:t>38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963613"/>
          </a:xfrm>
        </p:spPr>
        <p:txBody>
          <a:bodyPr/>
          <a:lstStyle/>
          <a:p>
            <a:r>
              <a:rPr lang="en-US" sz="3600"/>
              <a:t>rdt3.0: channels with errors </a:t>
            </a:r>
            <a:r>
              <a:rPr lang="en-US" sz="3600" i="1"/>
              <a:t>and</a:t>
            </a:r>
            <a:r>
              <a:rPr lang="en-US" sz="3600"/>
              <a:t> loss</a:t>
            </a: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new assumption:</a:t>
            </a:r>
            <a:r>
              <a:rPr lang="en-US"/>
              <a:t> underlying channel can also lose packets (data, ACKs)</a:t>
            </a:r>
          </a:p>
          <a:p>
            <a:pPr lvl="1">
              <a:lnSpc>
                <a:spcPct val="90000"/>
              </a:lnSpc>
            </a:pPr>
            <a:r>
              <a:rPr lang="en-US"/>
              <a:t>checksum, seq. #, ACKs, retransmissions will be of help … but not enough</a:t>
            </a:r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approach:</a:t>
            </a:r>
            <a:r>
              <a:rPr lang="en-US"/>
              <a:t> sender waits “reasonable” amount of time for ACK </a:t>
            </a:r>
          </a:p>
          <a:p>
            <a:pPr>
              <a:lnSpc>
                <a:spcPct val="80000"/>
              </a:lnSpc>
            </a:pPr>
            <a:r>
              <a:rPr lang="en-US" sz="2400"/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sz="2400"/>
              <a:t>if pkt (or ACK) just delayed (not lost):</a:t>
            </a:r>
          </a:p>
          <a:p>
            <a:pPr lvl="1"/>
            <a:r>
              <a:rPr lang="en-US"/>
              <a:t>retransmission will be  duplicate, but seq. #’s already handles this</a:t>
            </a:r>
            <a:endParaRPr lang="en-US" sz="2000"/>
          </a:p>
          <a:p>
            <a:pPr lvl="1"/>
            <a:r>
              <a:rPr lang="en-US"/>
              <a:t>receiver must specify seq # of pkt being ACKed</a:t>
            </a:r>
            <a:endParaRPr lang="en-US" sz="2000"/>
          </a:p>
          <a:p>
            <a:pPr>
              <a:lnSpc>
                <a:spcPct val="70000"/>
              </a:lnSpc>
            </a:pPr>
            <a:r>
              <a:rPr lang="en-US" sz="2400"/>
              <a:t>requires countdown timer</a:t>
            </a:r>
          </a:p>
        </p:txBody>
      </p:sp>
      <p:pic>
        <p:nvPicPr>
          <p:cNvPr id="345093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879475"/>
            <a:ext cx="6856413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8091E7F-22F5-463F-982B-02788AFB2486}" type="slidenum">
              <a:rPr lang="en-US"/>
              <a:pPr/>
              <a:t>39</a:t>
            </a:fld>
            <a:endParaRPr lang="en-US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r>
              <a:rPr lang="en-US" sz="4000"/>
              <a:t>rdt3.0 sender</a:t>
            </a:r>
            <a:endParaRPr lang="en-US"/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98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99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97991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297992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93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994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995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/>
            <a:ahLst/>
            <a:cxnLst>
              <a:cxn ang="0">
                <a:pos x="0" y="306"/>
              </a:cxn>
              <a:cxn ang="0">
                <a:pos x="87" y="420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997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998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297999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00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8001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02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03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35" y="0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04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make_pkt(1,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05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06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07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isACK(rcvpkt,0)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8008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09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0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1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isACK(rcvpkt,1)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3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4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5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15" y="255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16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7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18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19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/>
            <a:ahLst/>
            <a:cxnLst>
              <a:cxn ang="0">
                <a:pos x="436" y="101"/>
              </a:cxn>
              <a:cxn ang="0">
                <a:pos x="300" y="0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20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/>
            <a:ahLst/>
            <a:cxnLst>
              <a:cxn ang="0">
                <a:pos x="900" y="360"/>
              </a:cxn>
              <a:cxn ang="0">
                <a:pos x="825" y="15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21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22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23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24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/>
            <a:ahLst/>
            <a:cxnLst>
              <a:cxn ang="0">
                <a:pos x="31" y="120"/>
              </a:cxn>
              <a:cxn ang="0">
                <a:pos x="0" y="18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25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298026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298027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28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0from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8029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8030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298031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2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8033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/>
            <a:ahLst/>
            <a:cxnLst>
              <a:cxn ang="0">
                <a:pos x="31" y="120"/>
              </a:cxn>
              <a:cxn ang="0">
                <a:pos x="0" y="18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8034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8035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8036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8037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8038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298039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pic>
        <p:nvPicPr>
          <p:cNvPr id="298040" name="Picture 5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877888"/>
            <a:ext cx="30162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B04881F-0E61-4D9E-A57C-2A27A42A6A36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35710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35711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12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35713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14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35715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/>
              <a:ahLst/>
              <a:cxnLst>
                <a:cxn ang="0">
                  <a:pos x="1044" y="26"/>
                </a:cxn>
                <a:cxn ang="0">
                  <a:pos x="847" y="125"/>
                </a:cxn>
                <a:cxn ang="0">
                  <a:pos x="580" y="68"/>
                </a:cxn>
                <a:cxn ang="0">
                  <a:pos x="143" y="170"/>
                </a:cxn>
                <a:cxn ang="0">
                  <a:pos x="48" y="374"/>
                </a:cxn>
                <a:cxn ang="0">
                  <a:pos x="41" y="680"/>
                </a:cxn>
                <a:cxn ang="0">
                  <a:pos x="294" y="744"/>
                </a:cxn>
                <a:cxn ang="0">
                  <a:pos x="660" y="893"/>
                </a:cxn>
                <a:cxn ang="0">
                  <a:pos x="1088" y="1014"/>
                </a:cxn>
                <a:cxn ang="0">
                  <a:pos x="1525" y="1031"/>
                </a:cxn>
                <a:cxn ang="0">
                  <a:pos x="1831" y="907"/>
                </a:cxn>
                <a:cxn ang="0">
                  <a:pos x="2015" y="714"/>
                </a:cxn>
                <a:cxn ang="0">
                  <a:pos x="1931" y="251"/>
                </a:cxn>
                <a:cxn ang="0">
                  <a:pos x="1658" y="114"/>
                </a:cxn>
                <a:cxn ang="0">
                  <a:pos x="1355" y="15"/>
                </a:cxn>
                <a:cxn ang="0">
                  <a:pos x="1044" y="26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16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7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8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19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0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1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2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3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4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5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6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7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8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29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30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35731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</p:spPr>
          </p:pic>
          <p:pic>
            <p:nvPicPr>
              <p:cNvPr id="35732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</p:spPr>
          </p:pic>
        </p:grpSp>
        <p:sp>
          <p:nvSpPr>
            <p:cNvPr id="35733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34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35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36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37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38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39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0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1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2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3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4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5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6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7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8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49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50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751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752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35753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54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55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56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57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58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59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0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1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2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3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4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5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6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7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768" name="Oval 952"/>
              <p:cNvSpPr>
                <a:spLocks noChangeArrowheads="1"/>
              </p:cNvSpPr>
              <p:nvPr/>
            </p:nvSpPr>
            <p:spPr bwMode="auto">
              <a:xfrm>
                <a:off x="1920" y="3233"/>
                <a:ext cx="65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5769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</p:spPr>
          </p:pic>
        </p:grpSp>
        <p:grpSp>
          <p:nvGrpSpPr>
            <p:cNvPr id="35770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35771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77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77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775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5776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7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778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9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780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578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78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78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784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785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6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787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88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789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57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7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7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793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794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5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796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97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798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57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802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803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4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05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06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07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58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811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812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3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14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15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16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58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820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821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2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23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24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25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26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58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830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5831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2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833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34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35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583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3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583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5839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7552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53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554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55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556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075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75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7561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62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563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64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565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075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7569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7570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71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57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7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574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075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7578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7579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80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581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82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583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075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75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7587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7588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89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590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91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592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07593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7594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0" y="29"/>
                    </a:cxn>
                    <a:cxn ang="0">
                      <a:pos x="55" y="39"/>
                    </a:cxn>
                    <a:cxn ang="0">
                      <a:pos x="42" y="50"/>
                    </a:cxn>
                    <a:cxn ang="0">
                      <a:pos x="30" y="63"/>
                    </a:cxn>
                    <a:cxn ang="0">
                      <a:pos x="20" y="77"/>
                    </a:cxn>
                    <a:cxn ang="0">
                      <a:pos x="12" y="91"/>
                    </a:cxn>
                    <a:cxn ang="0">
                      <a:pos x="6" y="108"/>
                    </a:cxn>
                    <a:cxn ang="0">
                      <a:pos x="2" y="125"/>
                    </a:cxn>
                    <a:cxn ang="0">
                      <a:pos x="0" y="142"/>
                    </a:cxn>
                    <a:cxn ang="0">
                      <a:pos x="2" y="166"/>
                    </a:cxn>
                    <a:cxn ang="0">
                      <a:pos x="12" y="186"/>
                    </a:cxn>
                    <a:cxn ang="0">
                      <a:pos x="26" y="203"/>
                    </a:cxn>
                    <a:cxn ang="0">
                      <a:pos x="45" y="216"/>
                    </a:cxn>
                    <a:cxn ang="0">
                      <a:pos x="66" y="226"/>
                    </a:cxn>
                    <a:cxn ang="0">
                      <a:pos x="88" y="230"/>
                    </a:cxn>
                    <a:cxn ang="0">
                      <a:pos x="111" y="232"/>
                    </a:cxn>
                    <a:cxn ang="0">
                      <a:pos x="134" y="228"/>
                    </a:cxn>
                    <a:cxn ang="0">
                      <a:pos x="138" y="228"/>
                    </a:cxn>
                    <a:cxn ang="0">
                      <a:pos x="143" y="226"/>
                    </a:cxn>
                    <a:cxn ang="0">
                      <a:pos x="147" y="222"/>
                    </a:cxn>
                    <a:cxn ang="0">
                      <a:pos x="148" y="218"/>
                    </a:cxn>
                    <a:cxn ang="0">
                      <a:pos x="145" y="212"/>
                    </a:cxn>
                    <a:cxn ang="0">
                      <a:pos x="141" y="207"/>
                    </a:cxn>
                    <a:cxn ang="0">
                      <a:pos x="135" y="203"/>
                    </a:cxn>
                    <a:cxn ang="0">
                      <a:pos x="129" y="201"/>
                    </a:cxn>
                    <a:cxn ang="0">
                      <a:pos x="117" y="197"/>
                    </a:cxn>
                    <a:cxn ang="0">
                      <a:pos x="105" y="195"/>
                    </a:cxn>
                    <a:cxn ang="0">
                      <a:pos x="94" y="193"/>
                    </a:cxn>
                    <a:cxn ang="0">
                      <a:pos x="83" y="190"/>
                    </a:cxn>
                    <a:cxn ang="0">
                      <a:pos x="73" y="187"/>
                    </a:cxn>
                    <a:cxn ang="0">
                      <a:pos x="62" y="182"/>
                    </a:cxn>
                    <a:cxn ang="0">
                      <a:pos x="53" y="176"/>
                    </a:cxn>
                    <a:cxn ang="0">
                      <a:pos x="43" y="167"/>
                    </a:cxn>
                    <a:cxn ang="0">
                      <a:pos x="40" y="128"/>
                    </a:cxn>
                    <a:cxn ang="0">
                      <a:pos x="49" y="96"/>
                    </a:cxn>
                    <a:cxn ang="0">
                      <a:pos x="68" y="71"/>
                    </a:cxn>
                    <a:cxn ang="0">
                      <a:pos x="94" y="50"/>
                    </a:cxn>
                    <a:cxn ang="0">
                      <a:pos x="122" y="34"/>
                    </a:cxn>
                    <a:cxn ang="0">
                      <a:pos x="151" y="21"/>
                    </a:cxn>
                    <a:cxn ang="0">
                      <a:pos x="178" y="12"/>
                    </a:cxn>
                    <a:cxn ang="0">
                      <a:pos x="199" y="4"/>
                    </a:cxn>
                    <a:cxn ang="0">
                      <a:pos x="186" y="1"/>
                    </a:cxn>
                    <a:cxn ang="0">
                      <a:pos x="172" y="0"/>
                    </a:cxn>
                    <a:cxn ang="0">
                      <a:pos x="156" y="2"/>
                    </a:cxn>
                    <a:cxn ang="0">
                      <a:pos x="138" y="4"/>
                    </a:cxn>
                    <a:cxn ang="0">
                      <a:pos x="121" y="10"/>
                    </a:cxn>
                    <a:cxn ang="0">
                      <a:pos x="103" y="16"/>
                    </a:cxn>
                    <a:cxn ang="0">
                      <a:pos x="86" y="23"/>
                    </a:cxn>
                    <a:cxn ang="0">
                      <a:pos x="70" y="29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95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59"/>
                    </a:cxn>
                    <a:cxn ang="0">
                      <a:pos x="113" y="77"/>
                    </a:cxn>
                    <a:cxn ang="0">
                      <a:pos x="111" y="94"/>
                    </a:cxn>
                    <a:cxn ang="0">
                      <a:pos x="103" y="108"/>
                    </a:cxn>
                    <a:cxn ang="0">
                      <a:pos x="91" y="121"/>
                    </a:cxn>
                    <a:cxn ang="0">
                      <a:pos x="77" y="132"/>
                    </a:cxn>
                    <a:cxn ang="0">
                      <a:pos x="61" y="144"/>
                    </a:cxn>
                    <a:cxn ang="0">
                      <a:pos x="45" y="154"/>
                    </a:cxn>
                    <a:cxn ang="0">
                      <a:pos x="30" y="164"/>
                    </a:cxn>
                    <a:cxn ang="0">
                      <a:pos x="28" y="168"/>
                    </a:cxn>
                    <a:cxn ang="0">
                      <a:pos x="27" y="170"/>
                    </a:cxn>
                    <a:cxn ang="0">
                      <a:pos x="27" y="174"/>
                    </a:cxn>
                    <a:cxn ang="0">
                      <a:pos x="28" y="177"/>
                    </a:cxn>
                    <a:cxn ang="0">
                      <a:pos x="32" y="179"/>
                    </a:cxn>
                    <a:cxn ang="0">
                      <a:pos x="35" y="180"/>
                    </a:cxn>
                    <a:cxn ang="0">
                      <a:pos x="37" y="180"/>
                    </a:cxn>
                    <a:cxn ang="0">
                      <a:pos x="41" y="179"/>
                    </a:cxn>
                    <a:cxn ang="0">
                      <a:pos x="60" y="169"/>
                    </a:cxn>
                    <a:cxn ang="0">
                      <a:pos x="77" y="158"/>
                    </a:cxn>
                    <a:cxn ang="0">
                      <a:pos x="94" y="145"/>
                    </a:cxn>
                    <a:cxn ang="0">
                      <a:pos x="109" y="130"/>
                    </a:cxn>
                    <a:cxn ang="0">
                      <a:pos x="120" y="114"/>
                    </a:cxn>
                    <a:cxn ang="0">
                      <a:pos x="127" y="95"/>
                    </a:cxn>
                    <a:cxn ang="0">
                      <a:pos x="128" y="76"/>
                    </a:cxn>
                    <a:cxn ang="0">
                      <a:pos x="123" y="55"/>
                    </a:cxn>
                    <a:cxn ang="0">
                      <a:pos x="113" y="39"/>
                    </a:cxn>
                    <a:cxn ang="0">
                      <a:pos x="97" y="25"/>
                    </a:cxn>
                    <a:cxn ang="0">
                      <a:pos x="79" y="15"/>
                    </a:cxn>
                    <a:cxn ang="0">
                      <a:pos x="57" y="7"/>
                    </a:cxn>
                    <a:cxn ang="0">
                      <a:pos x="36" y="2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14" y="9"/>
                    </a:cxn>
                    <a:cxn ang="0">
                      <a:pos x="29" y="14"/>
                    </a:cxn>
                    <a:cxn ang="0">
                      <a:pos x="46" y="19"/>
                    </a:cxn>
                    <a:cxn ang="0">
                      <a:pos x="61" y="23"/>
                    </a:cxn>
                    <a:cxn ang="0">
                      <a:pos x="76" y="29"/>
                    </a:cxn>
                    <a:cxn ang="0">
                      <a:pos x="89" y="37"/>
                    </a:cxn>
                    <a:cxn ang="0">
                      <a:pos x="100" y="46"/>
                    </a:cxn>
                    <a:cxn ang="0">
                      <a:pos x="108" y="59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96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>
                    <a:cxn ang="0">
                      <a:pos x="100" y="70"/>
                    </a:cxn>
                    <a:cxn ang="0">
                      <a:pos x="53" y="115"/>
                    </a:cxn>
                    <a:cxn ang="0">
                      <a:pos x="17" y="166"/>
                    </a:cxn>
                    <a:cxn ang="0">
                      <a:pos x="0" y="226"/>
                    </a:cxn>
                    <a:cxn ang="0">
                      <a:pos x="3" y="266"/>
                    </a:cxn>
                    <a:cxn ang="0">
                      <a:pos x="9" y="282"/>
                    </a:cxn>
                    <a:cxn ang="0">
                      <a:pos x="19" y="297"/>
                    </a:cxn>
                    <a:cxn ang="0">
                      <a:pos x="32" y="310"/>
                    </a:cxn>
                    <a:cxn ang="0">
                      <a:pos x="56" y="324"/>
                    </a:cxn>
                    <a:cxn ang="0">
                      <a:pos x="86" y="338"/>
                    </a:cxn>
                    <a:cxn ang="0">
                      <a:pos x="119" y="350"/>
                    </a:cxn>
                    <a:cxn ang="0">
                      <a:pos x="152" y="359"/>
                    </a:cxn>
                    <a:cxn ang="0">
                      <a:pos x="186" y="366"/>
                    </a:cxn>
                    <a:cxn ang="0">
                      <a:pos x="220" y="371"/>
                    </a:cxn>
                    <a:cxn ang="0">
                      <a:pos x="254" y="374"/>
                    </a:cxn>
                    <a:cxn ang="0">
                      <a:pos x="289" y="376"/>
                    </a:cxn>
                    <a:cxn ang="0">
                      <a:pos x="311" y="378"/>
                    </a:cxn>
                    <a:cxn ang="0">
                      <a:pos x="320" y="371"/>
                    </a:cxn>
                    <a:cxn ang="0">
                      <a:pos x="322" y="360"/>
                    </a:cxn>
                    <a:cxn ang="0">
                      <a:pos x="315" y="352"/>
                    </a:cxn>
                    <a:cxn ang="0">
                      <a:pos x="294" y="347"/>
                    </a:cxn>
                    <a:cxn ang="0">
                      <a:pos x="263" y="341"/>
                    </a:cxn>
                    <a:cxn ang="0">
                      <a:pos x="232" y="336"/>
                    </a:cxn>
                    <a:cxn ang="0">
                      <a:pos x="200" y="332"/>
                    </a:cxn>
                    <a:cxn ang="0">
                      <a:pos x="170" y="326"/>
                    </a:cxn>
                    <a:cxn ang="0">
                      <a:pos x="139" y="318"/>
                    </a:cxn>
                    <a:cxn ang="0">
                      <a:pos x="110" y="309"/>
                    </a:cxn>
                    <a:cxn ang="0">
                      <a:pos x="80" y="297"/>
                    </a:cxn>
                    <a:cxn ang="0">
                      <a:pos x="55" y="281"/>
                    </a:cxn>
                    <a:cxn ang="0">
                      <a:pos x="38" y="259"/>
                    </a:cxn>
                    <a:cxn ang="0">
                      <a:pos x="34" y="232"/>
                    </a:cxn>
                    <a:cxn ang="0">
                      <a:pos x="38" y="200"/>
                    </a:cxn>
                    <a:cxn ang="0">
                      <a:pos x="51" y="170"/>
                    </a:cxn>
                    <a:cxn ang="0">
                      <a:pos x="71" y="137"/>
                    </a:cxn>
                    <a:cxn ang="0">
                      <a:pos x="94" y="110"/>
                    </a:cxn>
                    <a:cxn ang="0">
                      <a:pos x="123" y="82"/>
                    </a:cxn>
                    <a:cxn ang="0">
                      <a:pos x="153" y="57"/>
                    </a:cxn>
                    <a:cxn ang="0">
                      <a:pos x="195" y="38"/>
                    </a:cxn>
                    <a:cxn ang="0">
                      <a:pos x="238" y="20"/>
                    </a:cxn>
                    <a:cxn ang="0">
                      <a:pos x="264" y="7"/>
                    </a:cxn>
                    <a:cxn ang="0">
                      <a:pos x="256" y="0"/>
                    </a:cxn>
                    <a:cxn ang="0">
                      <a:pos x="221" y="4"/>
                    </a:cxn>
                    <a:cxn ang="0">
                      <a:pos x="180" y="18"/>
                    </a:cxn>
                    <a:cxn ang="0">
                      <a:pos x="141" y="38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97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7"/>
                    </a:cxn>
                    <a:cxn ang="0">
                      <a:pos x="248" y="91"/>
                    </a:cxn>
                    <a:cxn ang="0">
                      <a:pos x="256" y="107"/>
                    </a:cxn>
                    <a:cxn ang="0">
                      <a:pos x="259" y="124"/>
                    </a:cxn>
                    <a:cxn ang="0">
                      <a:pos x="259" y="142"/>
                    </a:cxn>
                    <a:cxn ang="0">
                      <a:pos x="257" y="157"/>
                    </a:cxn>
                    <a:cxn ang="0">
                      <a:pos x="252" y="170"/>
                    </a:cxn>
                    <a:cxn ang="0">
                      <a:pos x="244" y="183"/>
                    </a:cxn>
                    <a:cxn ang="0">
                      <a:pos x="236" y="193"/>
                    </a:cxn>
                    <a:cxn ang="0">
                      <a:pos x="225" y="204"/>
                    </a:cxn>
                    <a:cxn ang="0">
                      <a:pos x="215" y="214"/>
                    </a:cxn>
                    <a:cxn ang="0">
                      <a:pos x="204" y="224"/>
                    </a:cxn>
                    <a:cxn ang="0">
                      <a:pos x="194" y="234"/>
                    </a:cxn>
                    <a:cxn ang="0">
                      <a:pos x="191" y="238"/>
                    </a:cxn>
                    <a:cxn ang="0">
                      <a:pos x="191" y="241"/>
                    </a:cxn>
                    <a:cxn ang="0">
                      <a:pos x="191" y="245"/>
                    </a:cxn>
                    <a:cxn ang="0">
                      <a:pos x="194" y="248"/>
                    </a:cxn>
                    <a:cxn ang="0">
                      <a:pos x="197" y="250"/>
                    </a:cxn>
                    <a:cxn ang="0">
                      <a:pos x="202" y="252"/>
                    </a:cxn>
                    <a:cxn ang="0">
                      <a:pos x="205" y="250"/>
                    </a:cxn>
                    <a:cxn ang="0">
                      <a:pos x="209" y="248"/>
                    </a:cxn>
                    <a:cxn ang="0">
                      <a:pos x="232" y="233"/>
                    </a:cxn>
                    <a:cxn ang="0">
                      <a:pos x="252" y="214"/>
                    </a:cxn>
                    <a:cxn ang="0">
                      <a:pos x="268" y="192"/>
                    </a:cxn>
                    <a:cxn ang="0">
                      <a:pos x="278" y="167"/>
                    </a:cxn>
                    <a:cxn ang="0">
                      <a:pos x="283" y="141"/>
                    </a:cxn>
                    <a:cxn ang="0">
                      <a:pos x="280" y="115"/>
                    </a:cxn>
                    <a:cxn ang="0">
                      <a:pos x="271" y="91"/>
                    </a:cxn>
                    <a:cxn ang="0">
                      <a:pos x="252" y="69"/>
                    </a:cxn>
                    <a:cxn ang="0">
                      <a:pos x="238" y="57"/>
                    </a:cxn>
                    <a:cxn ang="0">
                      <a:pos x="222" y="48"/>
                    </a:cxn>
                    <a:cxn ang="0">
                      <a:pos x="204" y="39"/>
                    </a:cxn>
                    <a:cxn ang="0">
                      <a:pos x="184" y="31"/>
                    </a:cxn>
                    <a:cxn ang="0">
                      <a:pos x="164" y="23"/>
                    </a:cxn>
                    <a:cxn ang="0">
                      <a:pos x="144" y="17"/>
                    </a:cxn>
                    <a:cxn ang="0">
                      <a:pos x="123" y="13"/>
                    </a:cxn>
                    <a:cxn ang="0">
                      <a:pos x="103" y="8"/>
                    </a:cxn>
                    <a:cxn ang="0">
                      <a:pos x="83" y="5"/>
                    </a:cxn>
                    <a:cxn ang="0">
                      <a:pos x="66" y="2"/>
                    </a:cxn>
                    <a:cxn ang="0">
                      <a:pos x="48" y="0"/>
                    </a:cxn>
                    <a:cxn ang="0">
                      <a:pos x="34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24" y="8"/>
                    </a:cxn>
                    <a:cxn ang="0">
                      <a:pos x="38" y="10"/>
                    </a:cxn>
                    <a:cxn ang="0">
                      <a:pos x="52" y="13"/>
                    </a:cxn>
                    <a:cxn ang="0">
                      <a:pos x="66" y="16"/>
                    </a:cxn>
                    <a:cxn ang="0">
                      <a:pos x="82" y="18"/>
                    </a:cxn>
                    <a:cxn ang="0">
                      <a:pos x="98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4"/>
                    </a:cxn>
                    <a:cxn ang="0">
                      <a:pos x="162" y="39"/>
                    </a:cxn>
                    <a:cxn ang="0">
                      <a:pos x="177" y="45"/>
                    </a:cxn>
                    <a:cxn ang="0">
                      <a:pos x="193" y="52"/>
                    </a:cxn>
                    <a:cxn ang="0">
                      <a:pos x="208" y="60"/>
                    </a:cxn>
                    <a:cxn ang="0">
                      <a:pos x="222" y="68"/>
                    </a:cxn>
                    <a:cxn ang="0">
                      <a:pos x="235" y="77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98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0" y="149"/>
                    </a:cxn>
                    <a:cxn ang="0">
                      <a:pos x="4" y="168"/>
                    </a:cxn>
                    <a:cxn ang="0">
                      <a:pos x="12" y="185"/>
                    </a:cxn>
                    <a:cxn ang="0">
                      <a:pos x="24" y="200"/>
                    </a:cxn>
                    <a:cxn ang="0">
                      <a:pos x="38" y="213"/>
                    </a:cxn>
                    <a:cxn ang="0">
                      <a:pos x="55" y="224"/>
                    </a:cxn>
                    <a:cxn ang="0">
                      <a:pos x="73" y="232"/>
                    </a:cxn>
                    <a:cxn ang="0">
                      <a:pos x="92" y="237"/>
                    </a:cxn>
                    <a:cxn ang="0">
                      <a:pos x="98" y="238"/>
                    </a:cxn>
                    <a:cxn ang="0">
                      <a:pos x="104" y="235"/>
                    </a:cxn>
                    <a:cxn ang="0">
                      <a:pos x="109" y="232"/>
                    </a:cxn>
                    <a:cxn ang="0">
                      <a:pos x="111" y="227"/>
                    </a:cxn>
                    <a:cxn ang="0">
                      <a:pos x="111" y="222"/>
                    </a:cxn>
                    <a:cxn ang="0">
                      <a:pos x="110" y="216"/>
                    </a:cxn>
                    <a:cxn ang="0">
                      <a:pos x="106" y="211"/>
                    </a:cxn>
                    <a:cxn ang="0">
                      <a:pos x="100" y="209"/>
                    </a:cxn>
                    <a:cxn ang="0">
                      <a:pos x="82" y="202"/>
                    </a:cxn>
                    <a:cxn ang="0">
                      <a:pos x="64" y="193"/>
                    </a:cxn>
                    <a:cxn ang="0">
                      <a:pos x="50" y="180"/>
                    </a:cxn>
                    <a:cxn ang="0">
                      <a:pos x="39" y="167"/>
                    </a:cxn>
                    <a:cxn ang="0">
                      <a:pos x="32" y="149"/>
                    </a:cxn>
                    <a:cxn ang="0">
                      <a:pos x="29" y="131"/>
                    </a:cxn>
                    <a:cxn ang="0">
                      <a:pos x="29" y="111"/>
                    </a:cxn>
                    <a:cxn ang="0">
                      <a:pos x="35" y="91"/>
                    </a:cxn>
                    <a:cxn ang="0">
                      <a:pos x="42" y="76"/>
                    </a:cxn>
                    <a:cxn ang="0">
                      <a:pos x="51" y="62"/>
                    </a:cxn>
                    <a:cxn ang="0">
                      <a:pos x="62" y="49"/>
                    </a:cxn>
                    <a:cxn ang="0">
                      <a:pos x="73" y="38"/>
                    </a:cxn>
                    <a:cxn ang="0">
                      <a:pos x="84" y="28"/>
                    </a:cxn>
                    <a:cxn ang="0">
                      <a:pos x="96" y="18"/>
                    </a:cxn>
                    <a:cxn ang="0">
                      <a:pos x="106" y="9"/>
                    </a:cxn>
                    <a:cxn ang="0">
                      <a:pos x="114" y="1"/>
                    </a:cxn>
                    <a:cxn ang="0">
                      <a:pos x="106" y="0"/>
                    </a:cxn>
                    <a:cxn ang="0">
                      <a:pos x="93" y="6"/>
                    </a:cxn>
                    <a:cxn ang="0">
                      <a:pos x="76" y="18"/>
                    </a:cxn>
                    <a:cxn ang="0">
                      <a:pos x="56" y="36"/>
                    </a:cxn>
                    <a:cxn ang="0">
                      <a:pos x="37" y="57"/>
                    </a:cxn>
                    <a:cxn ang="0">
                      <a:pos x="20" y="80"/>
                    </a:cxn>
                    <a:cxn ang="0">
                      <a:pos x="7" y="106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599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7" y="124"/>
                    </a:cxn>
                    <a:cxn ang="0">
                      <a:pos x="219" y="143"/>
                    </a:cxn>
                    <a:cxn ang="0">
                      <a:pos x="225" y="164"/>
                    </a:cxn>
                    <a:cxn ang="0">
                      <a:pos x="221" y="187"/>
                    </a:cxn>
                    <a:cxn ang="0">
                      <a:pos x="208" y="209"/>
                    </a:cxn>
                    <a:cxn ang="0">
                      <a:pos x="188" y="228"/>
                    </a:cxn>
                    <a:cxn ang="0">
                      <a:pos x="166" y="246"/>
                    </a:cxn>
                    <a:cxn ang="0">
                      <a:pos x="143" y="264"/>
                    </a:cxn>
                    <a:cxn ang="0">
                      <a:pos x="129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1" y="305"/>
                    </a:cxn>
                    <a:cxn ang="0">
                      <a:pos x="130" y="310"/>
                    </a:cxn>
                    <a:cxn ang="0">
                      <a:pos x="139" y="309"/>
                    </a:cxn>
                    <a:cxn ang="0">
                      <a:pos x="154" y="293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1" y="219"/>
                    </a:cxn>
                    <a:cxn ang="0">
                      <a:pos x="245" y="187"/>
                    </a:cxn>
                    <a:cxn ang="0">
                      <a:pos x="242" y="153"/>
                    </a:cxn>
                    <a:cxn ang="0">
                      <a:pos x="227" y="120"/>
                    </a:cxn>
                    <a:cxn ang="0">
                      <a:pos x="201" y="94"/>
                    </a:cxn>
                    <a:cxn ang="0">
                      <a:pos x="177" y="74"/>
                    </a:cxn>
                    <a:cxn ang="0">
                      <a:pos x="152" y="60"/>
                    </a:cxn>
                    <a:cxn ang="0">
                      <a:pos x="126" y="43"/>
                    </a:cxn>
                    <a:cxn ang="0">
                      <a:pos x="98" y="28"/>
                    </a:cxn>
                    <a:cxn ang="0">
                      <a:pos x="72" y="16"/>
                    </a:cxn>
                    <a:cxn ang="0">
                      <a:pos x="46" y="7"/>
                    </a:cxn>
                    <a:cxn ang="0">
                      <a:pos x="24" y="1"/>
                    </a:cxn>
                    <a:cxn ang="0">
                      <a:pos x="7" y="1"/>
                    </a:cxn>
                    <a:cxn ang="0">
                      <a:pos x="8" y="6"/>
                    </a:cxn>
                    <a:cxn ang="0">
                      <a:pos x="28" y="14"/>
                    </a:cxn>
                    <a:cxn ang="0">
                      <a:pos x="51" y="24"/>
                    </a:cxn>
                    <a:cxn ang="0">
                      <a:pos x="78" y="37"/>
                    </a:cxn>
                    <a:cxn ang="0">
                      <a:pos x="106" y="51"/>
                    </a:cxn>
                    <a:cxn ang="0">
                      <a:pos x="134" y="69"/>
                    </a:cxn>
                    <a:cxn ang="0">
                      <a:pos x="163" y="87"/>
                    </a:cxn>
                    <a:cxn ang="0">
                      <a:pos x="187" y="10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00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3" y="36"/>
                    </a:cxn>
                    <a:cxn ang="0">
                      <a:pos x="58" y="46"/>
                    </a:cxn>
                    <a:cxn ang="0">
                      <a:pos x="46" y="58"/>
                    </a:cxn>
                    <a:cxn ang="0">
                      <a:pos x="33" y="72"/>
                    </a:cxn>
                    <a:cxn ang="0">
                      <a:pos x="22" y="85"/>
                    </a:cxn>
                    <a:cxn ang="0">
                      <a:pos x="14" y="100"/>
                    </a:cxn>
                    <a:cxn ang="0">
                      <a:pos x="7" y="115"/>
                    </a:cxn>
                    <a:cxn ang="0">
                      <a:pos x="2" y="130"/>
                    </a:cxn>
                    <a:cxn ang="0">
                      <a:pos x="0" y="146"/>
                    </a:cxn>
                    <a:cxn ang="0">
                      <a:pos x="2" y="170"/>
                    </a:cxn>
                    <a:cxn ang="0">
                      <a:pos x="12" y="190"/>
                    </a:cxn>
                    <a:cxn ang="0">
                      <a:pos x="26" y="207"/>
                    </a:cxn>
                    <a:cxn ang="0">
                      <a:pos x="43" y="220"/>
                    </a:cxn>
                    <a:cxn ang="0">
                      <a:pos x="64" y="229"/>
                    </a:cxn>
                    <a:cxn ang="0">
                      <a:pos x="88" y="235"/>
                    </a:cxn>
                    <a:cxn ang="0">
                      <a:pos x="110" y="236"/>
                    </a:cxn>
                    <a:cxn ang="0">
                      <a:pos x="132" y="232"/>
                    </a:cxn>
                    <a:cxn ang="0">
                      <a:pos x="137" y="232"/>
                    </a:cxn>
                    <a:cxn ang="0">
                      <a:pos x="142" y="230"/>
                    </a:cxn>
                    <a:cxn ang="0">
                      <a:pos x="145" y="226"/>
                    </a:cxn>
                    <a:cxn ang="0">
                      <a:pos x="146" y="221"/>
                    </a:cxn>
                    <a:cxn ang="0">
                      <a:pos x="145" y="219"/>
                    </a:cxn>
                    <a:cxn ang="0">
                      <a:pos x="142" y="219"/>
                    </a:cxn>
                    <a:cxn ang="0">
                      <a:pos x="137" y="217"/>
                    </a:cxn>
                    <a:cxn ang="0">
                      <a:pos x="131" y="217"/>
                    </a:cxn>
                    <a:cxn ang="0">
                      <a:pos x="124" y="217"/>
                    </a:cxn>
                    <a:cxn ang="0">
                      <a:pos x="118" y="217"/>
                    </a:cxn>
                    <a:cxn ang="0">
                      <a:pos x="112" y="217"/>
                    </a:cxn>
                    <a:cxn ang="0">
                      <a:pos x="109" y="217"/>
                    </a:cxn>
                    <a:cxn ang="0">
                      <a:pos x="97" y="216"/>
                    </a:cxn>
                    <a:cxn ang="0">
                      <a:pos x="87" y="215"/>
                    </a:cxn>
                    <a:cxn ang="0">
                      <a:pos x="75" y="214"/>
                    </a:cxn>
                    <a:cxn ang="0">
                      <a:pos x="63" y="211"/>
                    </a:cxn>
                    <a:cxn ang="0">
                      <a:pos x="51" y="207"/>
                    </a:cxn>
                    <a:cxn ang="0">
                      <a:pos x="40" y="199"/>
                    </a:cxn>
                    <a:cxn ang="0">
                      <a:pos x="29" y="189"/>
                    </a:cxn>
                    <a:cxn ang="0">
                      <a:pos x="17" y="174"/>
                    </a:cxn>
                    <a:cxn ang="0">
                      <a:pos x="15" y="157"/>
                    </a:cxn>
                    <a:cxn ang="0">
                      <a:pos x="16" y="141"/>
                    </a:cxn>
                    <a:cxn ang="0">
                      <a:pos x="21" y="124"/>
                    </a:cxn>
                    <a:cxn ang="0">
                      <a:pos x="28" y="109"/>
                    </a:cxn>
                    <a:cxn ang="0">
                      <a:pos x="39" y="96"/>
                    </a:cxn>
                    <a:cxn ang="0">
                      <a:pos x="50" y="82"/>
                    </a:cxn>
                    <a:cxn ang="0">
                      <a:pos x="63" y="70"/>
                    </a:cxn>
                    <a:cxn ang="0">
                      <a:pos x="78" y="59"/>
                    </a:cxn>
                    <a:cxn ang="0">
                      <a:pos x="94" y="49"/>
                    </a:cxn>
                    <a:cxn ang="0">
                      <a:pos x="110" y="39"/>
                    </a:cxn>
                    <a:cxn ang="0">
                      <a:pos x="126" y="31"/>
                    </a:cxn>
                    <a:cxn ang="0">
                      <a:pos x="142" y="24"/>
                    </a:cxn>
                    <a:cxn ang="0">
                      <a:pos x="158" y="19"/>
                    </a:cxn>
                    <a:cxn ang="0">
                      <a:pos x="172" y="13"/>
                    </a:cxn>
                    <a:cxn ang="0">
                      <a:pos x="186" y="10"/>
                    </a:cxn>
                    <a:cxn ang="0">
                      <a:pos x="198" y="7"/>
                    </a:cxn>
                    <a:cxn ang="0">
                      <a:pos x="190" y="3"/>
                    </a:cxn>
                    <a:cxn ang="0">
                      <a:pos x="177" y="0"/>
                    </a:cxn>
                    <a:cxn ang="0">
                      <a:pos x="162" y="3"/>
                    </a:cxn>
                    <a:cxn ang="0">
                      <a:pos x="144" y="6"/>
                    </a:cxn>
                    <a:cxn ang="0">
                      <a:pos x="124" y="12"/>
                    </a:cxn>
                    <a:cxn ang="0">
                      <a:pos x="105" y="19"/>
                    </a:cxn>
                    <a:cxn ang="0">
                      <a:pos x="88" y="28"/>
                    </a:cxn>
                    <a:cxn ang="0">
                      <a:pos x="73" y="36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01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61"/>
                    </a:cxn>
                    <a:cxn ang="0">
                      <a:pos x="111" y="80"/>
                    </a:cxn>
                    <a:cxn ang="0">
                      <a:pos x="109" y="97"/>
                    </a:cxn>
                    <a:cxn ang="0">
                      <a:pos x="101" y="110"/>
                    </a:cxn>
                    <a:cxn ang="0">
                      <a:pos x="89" y="123"/>
                    </a:cxn>
                    <a:cxn ang="0">
                      <a:pos x="75" y="134"/>
                    </a:cxn>
                    <a:cxn ang="0">
                      <a:pos x="60" y="145"/>
                    </a:cxn>
                    <a:cxn ang="0">
                      <a:pos x="43" y="156"/>
                    </a:cxn>
                    <a:cxn ang="0">
                      <a:pos x="29" y="167"/>
                    </a:cxn>
                    <a:cxn ang="0">
                      <a:pos x="27" y="170"/>
                    </a:cxn>
                    <a:cxn ang="0">
                      <a:pos x="26" y="172"/>
                    </a:cxn>
                    <a:cxn ang="0">
                      <a:pos x="26" y="176"/>
                    </a:cxn>
                    <a:cxn ang="0">
                      <a:pos x="28" y="179"/>
                    </a:cxn>
                    <a:cxn ang="0">
                      <a:pos x="30" y="182"/>
                    </a:cxn>
                    <a:cxn ang="0">
                      <a:pos x="34" y="183"/>
                    </a:cxn>
                    <a:cxn ang="0">
                      <a:pos x="37" y="183"/>
                    </a:cxn>
                    <a:cxn ang="0">
                      <a:pos x="41" y="182"/>
                    </a:cxn>
                    <a:cxn ang="0">
                      <a:pos x="58" y="171"/>
                    </a:cxn>
                    <a:cxn ang="0">
                      <a:pos x="76" y="160"/>
                    </a:cxn>
                    <a:cxn ang="0">
                      <a:pos x="92" y="147"/>
                    </a:cxn>
                    <a:cxn ang="0">
                      <a:pos x="108" y="132"/>
                    </a:cxn>
                    <a:cxn ang="0">
                      <a:pos x="118" y="116"/>
                    </a:cxn>
                    <a:cxn ang="0">
                      <a:pos x="125" y="98"/>
                    </a:cxn>
                    <a:cxn ang="0">
                      <a:pos x="128" y="78"/>
                    </a:cxn>
                    <a:cxn ang="0">
                      <a:pos x="123" y="58"/>
                    </a:cxn>
                    <a:cxn ang="0">
                      <a:pos x="112" y="41"/>
                    </a:cxn>
                    <a:cxn ang="0">
                      <a:pos x="98" y="28"/>
                    </a:cxn>
                    <a:cxn ang="0">
                      <a:pos x="80" y="16"/>
                    </a:cxn>
                    <a:cxn ang="0">
                      <a:pos x="61" y="8"/>
                    </a:cxn>
                    <a:cxn ang="0">
                      <a:pos x="41" y="2"/>
                    </a:cxn>
                    <a:cxn ang="0">
                      <a:pos x="23" y="0"/>
                    </a:cxn>
                    <a:cxn ang="0">
                      <a:pos x="9" y="1"/>
                    </a:cxn>
                    <a:cxn ang="0">
                      <a:pos x="0" y="6"/>
                    </a:cxn>
                    <a:cxn ang="0">
                      <a:pos x="16" y="10"/>
                    </a:cxn>
                    <a:cxn ang="0">
                      <a:pos x="33" y="14"/>
                    </a:cxn>
                    <a:cxn ang="0">
                      <a:pos x="48" y="17"/>
                    </a:cxn>
                    <a:cxn ang="0">
                      <a:pos x="63" y="22"/>
                    </a:cxn>
                    <a:cxn ang="0">
                      <a:pos x="77" y="28"/>
                    </a:cxn>
                    <a:cxn ang="0">
                      <a:pos x="90" y="36"/>
                    </a:cxn>
                    <a:cxn ang="0">
                      <a:pos x="101" y="46"/>
                    </a:cxn>
                    <a:cxn ang="0">
                      <a:pos x="108" y="6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02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>
                    <a:cxn ang="0">
                      <a:pos x="101" y="70"/>
                    </a:cxn>
                    <a:cxn ang="0">
                      <a:pos x="54" y="115"/>
                    </a:cxn>
                    <a:cxn ang="0">
                      <a:pos x="18" y="167"/>
                    </a:cxn>
                    <a:cxn ang="0">
                      <a:pos x="0" y="227"/>
                    </a:cxn>
                    <a:cxn ang="0">
                      <a:pos x="4" y="267"/>
                    </a:cxn>
                    <a:cxn ang="0">
                      <a:pos x="11" y="283"/>
                    </a:cxn>
                    <a:cxn ang="0">
                      <a:pos x="21" y="298"/>
                    </a:cxn>
                    <a:cxn ang="0">
                      <a:pos x="34" y="311"/>
                    </a:cxn>
                    <a:cxn ang="0">
                      <a:pos x="57" y="325"/>
                    </a:cxn>
                    <a:cxn ang="0">
                      <a:pos x="87" y="340"/>
                    </a:cxn>
                    <a:cxn ang="0">
                      <a:pos x="120" y="351"/>
                    </a:cxn>
                    <a:cxn ang="0">
                      <a:pos x="153" y="360"/>
                    </a:cxn>
                    <a:cxn ang="0">
                      <a:pos x="187" y="367"/>
                    </a:cxn>
                    <a:cxn ang="0">
                      <a:pos x="221" y="372"/>
                    </a:cxn>
                    <a:cxn ang="0">
                      <a:pos x="256" y="375"/>
                    </a:cxn>
                    <a:cxn ang="0">
                      <a:pos x="290" y="378"/>
                    </a:cxn>
                    <a:cxn ang="0">
                      <a:pos x="312" y="379"/>
                    </a:cxn>
                    <a:cxn ang="0">
                      <a:pos x="320" y="372"/>
                    </a:cxn>
                    <a:cxn ang="0">
                      <a:pos x="323" y="360"/>
                    </a:cxn>
                    <a:cxn ang="0">
                      <a:pos x="316" y="352"/>
                    </a:cxn>
                    <a:cxn ang="0">
                      <a:pos x="295" y="351"/>
                    </a:cxn>
                    <a:cxn ang="0">
                      <a:pos x="263" y="350"/>
                    </a:cxn>
                    <a:cxn ang="0">
                      <a:pos x="231" y="348"/>
                    </a:cxn>
                    <a:cxn ang="0">
                      <a:pos x="200" y="343"/>
                    </a:cxn>
                    <a:cxn ang="0">
                      <a:pos x="168" y="337"/>
                    </a:cxn>
                    <a:cxn ang="0">
                      <a:pos x="136" y="329"/>
                    </a:cxn>
                    <a:cxn ang="0">
                      <a:pos x="106" y="320"/>
                    </a:cxn>
                    <a:cxn ang="0">
                      <a:pos x="76" y="306"/>
                    </a:cxn>
                    <a:cxn ang="0">
                      <a:pos x="51" y="291"/>
                    </a:cxn>
                    <a:cxn ang="0">
                      <a:pos x="35" y="269"/>
                    </a:cxn>
                    <a:cxn ang="0">
                      <a:pos x="31" y="239"/>
                    </a:cxn>
                    <a:cxn ang="0">
                      <a:pos x="38" y="197"/>
                    </a:cxn>
                    <a:cxn ang="0">
                      <a:pos x="51" y="165"/>
                    </a:cxn>
                    <a:cxn ang="0">
                      <a:pos x="68" y="136"/>
                    </a:cxn>
                    <a:cxn ang="0">
                      <a:pos x="89" y="111"/>
                    </a:cxn>
                    <a:cxn ang="0">
                      <a:pos x="114" y="88"/>
                    </a:cxn>
                    <a:cxn ang="0">
                      <a:pos x="144" y="64"/>
                    </a:cxn>
                    <a:cxn ang="0">
                      <a:pos x="181" y="41"/>
                    </a:cxn>
                    <a:cxn ang="0">
                      <a:pos x="219" y="22"/>
                    </a:cxn>
                    <a:cxn ang="0">
                      <a:pos x="253" y="7"/>
                    </a:cxn>
                    <a:cxn ang="0">
                      <a:pos x="255" y="0"/>
                    </a:cxn>
                    <a:cxn ang="0">
                      <a:pos x="221" y="5"/>
                    </a:cxn>
                    <a:cxn ang="0">
                      <a:pos x="181" y="19"/>
                    </a:cxn>
                    <a:cxn ang="0">
                      <a:pos x="142" y="39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03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8"/>
                    </a:cxn>
                    <a:cxn ang="0">
                      <a:pos x="248" y="92"/>
                    </a:cxn>
                    <a:cxn ang="0">
                      <a:pos x="255" y="108"/>
                    </a:cxn>
                    <a:cxn ang="0">
                      <a:pos x="259" y="125"/>
                    </a:cxn>
                    <a:cxn ang="0">
                      <a:pos x="259" y="144"/>
                    </a:cxn>
                    <a:cxn ang="0">
                      <a:pos x="257" y="159"/>
                    </a:cxn>
                    <a:cxn ang="0">
                      <a:pos x="252" y="171"/>
                    </a:cxn>
                    <a:cxn ang="0">
                      <a:pos x="244" y="184"/>
                    </a:cxn>
                    <a:cxn ang="0">
                      <a:pos x="236" y="194"/>
                    </a:cxn>
                    <a:cxn ang="0">
                      <a:pos x="225" y="206"/>
                    </a:cxn>
                    <a:cxn ang="0">
                      <a:pos x="215" y="215"/>
                    </a:cxn>
                    <a:cxn ang="0">
                      <a:pos x="204" y="225"/>
                    </a:cxn>
                    <a:cxn ang="0">
                      <a:pos x="194" y="236"/>
                    </a:cxn>
                    <a:cxn ang="0">
                      <a:pos x="191" y="239"/>
                    </a:cxn>
                    <a:cxn ang="0">
                      <a:pos x="190" y="242"/>
                    </a:cxn>
                    <a:cxn ang="0">
                      <a:pos x="191" y="246"/>
                    </a:cxn>
                    <a:cxn ang="0">
                      <a:pos x="194" y="249"/>
                    </a:cxn>
                    <a:cxn ang="0">
                      <a:pos x="197" y="252"/>
                    </a:cxn>
                    <a:cxn ang="0">
                      <a:pos x="201" y="253"/>
                    </a:cxn>
                    <a:cxn ang="0">
                      <a:pos x="205" y="252"/>
                    </a:cxn>
                    <a:cxn ang="0">
                      <a:pos x="209" y="249"/>
                    </a:cxn>
                    <a:cxn ang="0">
                      <a:pos x="232" y="234"/>
                    </a:cxn>
                    <a:cxn ang="0">
                      <a:pos x="251" y="215"/>
                    </a:cxn>
                    <a:cxn ang="0">
                      <a:pos x="267" y="192"/>
                    </a:cxn>
                    <a:cxn ang="0">
                      <a:pos x="278" y="168"/>
                    </a:cxn>
                    <a:cxn ang="0">
                      <a:pos x="282" y="141"/>
                    </a:cxn>
                    <a:cxn ang="0">
                      <a:pos x="279" y="116"/>
                    </a:cxn>
                    <a:cxn ang="0">
                      <a:pos x="270" y="92"/>
                    </a:cxn>
                    <a:cxn ang="0">
                      <a:pos x="251" y="70"/>
                    </a:cxn>
                    <a:cxn ang="0">
                      <a:pos x="237" y="59"/>
                    </a:cxn>
                    <a:cxn ang="0">
                      <a:pos x="221" y="48"/>
                    </a:cxn>
                    <a:cxn ang="0">
                      <a:pos x="202" y="39"/>
                    </a:cxn>
                    <a:cxn ang="0">
                      <a:pos x="183" y="31"/>
                    </a:cxn>
                    <a:cxn ang="0">
                      <a:pos x="163" y="24"/>
                    </a:cxn>
                    <a:cxn ang="0">
                      <a:pos x="142" y="18"/>
                    </a:cxn>
                    <a:cxn ang="0">
                      <a:pos x="122" y="13"/>
                    </a:cxn>
                    <a:cxn ang="0">
                      <a:pos x="101" y="8"/>
                    </a:cxn>
                    <a:cxn ang="0">
                      <a:pos x="82" y="5"/>
                    </a:cxn>
                    <a:cxn ang="0">
                      <a:pos x="63" y="2"/>
                    </a:cxn>
                    <a:cxn ang="0">
                      <a:pos x="47" y="0"/>
                    </a:cxn>
                    <a:cxn ang="0">
                      <a:pos x="32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12" y="8"/>
                    </a:cxn>
                    <a:cxn ang="0">
                      <a:pos x="25" y="9"/>
                    </a:cxn>
                    <a:cxn ang="0">
                      <a:pos x="38" y="12"/>
                    </a:cxn>
                    <a:cxn ang="0">
                      <a:pos x="52" y="14"/>
                    </a:cxn>
                    <a:cxn ang="0">
                      <a:pos x="67" y="16"/>
                    </a:cxn>
                    <a:cxn ang="0">
                      <a:pos x="82" y="18"/>
                    </a:cxn>
                    <a:cxn ang="0">
                      <a:pos x="97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5"/>
                    </a:cxn>
                    <a:cxn ang="0">
                      <a:pos x="162" y="40"/>
                    </a:cxn>
                    <a:cxn ang="0">
                      <a:pos x="177" y="46"/>
                    </a:cxn>
                    <a:cxn ang="0">
                      <a:pos x="192" y="53"/>
                    </a:cxn>
                    <a:cxn ang="0">
                      <a:pos x="208" y="60"/>
                    </a:cxn>
                    <a:cxn ang="0">
                      <a:pos x="222" y="69"/>
                    </a:cxn>
                    <a:cxn ang="0">
                      <a:pos x="235" y="78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04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148"/>
                    </a:cxn>
                    <a:cxn ang="0">
                      <a:pos x="5" y="166"/>
                    </a:cxn>
                    <a:cxn ang="0">
                      <a:pos x="13" y="184"/>
                    </a:cxn>
                    <a:cxn ang="0">
                      <a:pos x="24" y="198"/>
                    </a:cxn>
                    <a:cxn ang="0">
                      <a:pos x="39" y="211"/>
                    </a:cxn>
                    <a:cxn ang="0">
                      <a:pos x="55" y="223"/>
                    </a:cxn>
                    <a:cxn ang="0">
                      <a:pos x="74" y="231"/>
                    </a:cxn>
                    <a:cxn ang="0">
                      <a:pos x="92" y="235"/>
                    </a:cxn>
                    <a:cxn ang="0">
                      <a:pos x="98" y="236"/>
                    </a:cxn>
                    <a:cxn ang="0">
                      <a:pos x="104" y="234"/>
                    </a:cxn>
                    <a:cxn ang="0">
                      <a:pos x="109" y="231"/>
                    </a:cxn>
                    <a:cxn ang="0">
                      <a:pos x="111" y="226"/>
                    </a:cxn>
                    <a:cxn ang="0">
                      <a:pos x="111" y="220"/>
                    </a:cxn>
                    <a:cxn ang="0">
                      <a:pos x="110" y="215"/>
                    </a:cxn>
                    <a:cxn ang="0">
                      <a:pos x="107" y="210"/>
                    </a:cxn>
                    <a:cxn ang="0">
                      <a:pos x="101" y="208"/>
                    </a:cxn>
                    <a:cxn ang="0">
                      <a:pos x="82" y="201"/>
                    </a:cxn>
                    <a:cxn ang="0">
                      <a:pos x="64" y="192"/>
                    </a:cxn>
                    <a:cxn ang="0">
                      <a:pos x="50" y="179"/>
                    </a:cxn>
                    <a:cxn ang="0">
                      <a:pos x="40" y="165"/>
                    </a:cxn>
                    <a:cxn ang="0">
                      <a:pos x="33" y="148"/>
                    </a:cxn>
                    <a:cxn ang="0">
                      <a:pos x="29" y="130"/>
                    </a:cxn>
                    <a:cxn ang="0">
                      <a:pos x="29" y="110"/>
                    </a:cxn>
                    <a:cxn ang="0">
                      <a:pos x="35" y="89"/>
                    </a:cxn>
                    <a:cxn ang="0">
                      <a:pos x="43" y="74"/>
                    </a:cxn>
                    <a:cxn ang="0">
                      <a:pos x="56" y="60"/>
                    </a:cxn>
                    <a:cxn ang="0">
                      <a:pos x="70" y="46"/>
                    </a:cxn>
                    <a:cxn ang="0">
                      <a:pos x="85" y="33"/>
                    </a:cxn>
                    <a:cxn ang="0">
                      <a:pos x="98" y="23"/>
                    </a:cxn>
                    <a:cxn ang="0">
                      <a:pos x="109" y="12"/>
                    </a:cxn>
                    <a:cxn ang="0">
                      <a:pos x="115" y="6"/>
                    </a:cxn>
                    <a:cxn ang="0">
                      <a:pos x="115" y="0"/>
                    </a:cxn>
                    <a:cxn ang="0">
                      <a:pos x="102" y="4"/>
                    </a:cxn>
                    <a:cxn ang="0">
                      <a:pos x="85" y="12"/>
                    </a:cxn>
                    <a:cxn ang="0">
                      <a:pos x="68" y="26"/>
                    </a:cxn>
                    <a:cxn ang="0">
                      <a:pos x="49" y="42"/>
                    </a:cxn>
                    <a:cxn ang="0">
                      <a:pos x="32" y="61"/>
                    </a:cxn>
                    <a:cxn ang="0">
                      <a:pos x="17" y="82"/>
                    </a:cxn>
                    <a:cxn ang="0">
                      <a:pos x="6" y="105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05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8" y="124"/>
                    </a:cxn>
                    <a:cxn ang="0">
                      <a:pos x="220" y="144"/>
                    </a:cxn>
                    <a:cxn ang="0">
                      <a:pos x="226" y="164"/>
                    </a:cxn>
                    <a:cxn ang="0">
                      <a:pos x="222" y="187"/>
                    </a:cxn>
                    <a:cxn ang="0">
                      <a:pos x="208" y="209"/>
                    </a:cxn>
                    <a:cxn ang="0">
                      <a:pos x="188" y="229"/>
                    </a:cxn>
                    <a:cxn ang="0">
                      <a:pos x="166" y="246"/>
                    </a:cxn>
                    <a:cxn ang="0">
                      <a:pos x="142" y="264"/>
                    </a:cxn>
                    <a:cxn ang="0">
                      <a:pos x="128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2" y="306"/>
                    </a:cxn>
                    <a:cxn ang="0">
                      <a:pos x="131" y="310"/>
                    </a:cxn>
                    <a:cxn ang="0">
                      <a:pos x="139" y="309"/>
                    </a:cxn>
                    <a:cxn ang="0">
                      <a:pos x="154" y="292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0" y="219"/>
                    </a:cxn>
                    <a:cxn ang="0">
                      <a:pos x="244" y="186"/>
                    </a:cxn>
                    <a:cxn ang="0">
                      <a:pos x="243" y="152"/>
                    </a:cxn>
                    <a:cxn ang="0">
                      <a:pos x="228" y="119"/>
                    </a:cxn>
                    <a:cxn ang="0">
                      <a:pos x="203" y="93"/>
                    </a:cxn>
                    <a:cxn ang="0">
                      <a:pos x="176" y="76"/>
                    </a:cxn>
                    <a:cxn ang="0">
                      <a:pos x="151" y="61"/>
                    </a:cxn>
                    <a:cxn ang="0">
                      <a:pos x="122" y="46"/>
                    </a:cxn>
                    <a:cxn ang="0">
                      <a:pos x="93" y="31"/>
                    </a:cxn>
                    <a:cxn ang="0">
                      <a:pos x="66" y="18"/>
                    </a:cxn>
                    <a:cxn ang="0">
                      <a:pos x="40" y="8"/>
                    </a:cxn>
                    <a:cxn ang="0">
                      <a:pos x="20" y="1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36" y="20"/>
                    </a:cxn>
                    <a:cxn ang="0">
                      <a:pos x="60" y="31"/>
                    </a:cxn>
                    <a:cxn ang="0">
                      <a:pos x="86" y="44"/>
                    </a:cxn>
                    <a:cxn ang="0">
                      <a:pos x="113" y="57"/>
                    </a:cxn>
                    <a:cxn ang="0">
                      <a:pos x="139" y="71"/>
                    </a:cxn>
                    <a:cxn ang="0">
                      <a:pos x="165" y="88"/>
                    </a:cxn>
                    <a:cxn ang="0">
                      <a:pos x="188" y="106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7606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</p:spPr>
          </p:pic>
        </p:grpSp>
        <p:grpSp>
          <p:nvGrpSpPr>
            <p:cNvPr id="407607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07608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7609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0" y="29"/>
                    </a:cxn>
                    <a:cxn ang="0">
                      <a:pos x="55" y="39"/>
                    </a:cxn>
                    <a:cxn ang="0">
                      <a:pos x="42" y="50"/>
                    </a:cxn>
                    <a:cxn ang="0">
                      <a:pos x="30" y="63"/>
                    </a:cxn>
                    <a:cxn ang="0">
                      <a:pos x="20" y="77"/>
                    </a:cxn>
                    <a:cxn ang="0">
                      <a:pos x="12" y="91"/>
                    </a:cxn>
                    <a:cxn ang="0">
                      <a:pos x="6" y="108"/>
                    </a:cxn>
                    <a:cxn ang="0">
                      <a:pos x="2" y="125"/>
                    </a:cxn>
                    <a:cxn ang="0">
                      <a:pos x="0" y="142"/>
                    </a:cxn>
                    <a:cxn ang="0">
                      <a:pos x="2" y="166"/>
                    </a:cxn>
                    <a:cxn ang="0">
                      <a:pos x="12" y="186"/>
                    </a:cxn>
                    <a:cxn ang="0">
                      <a:pos x="26" y="203"/>
                    </a:cxn>
                    <a:cxn ang="0">
                      <a:pos x="45" y="216"/>
                    </a:cxn>
                    <a:cxn ang="0">
                      <a:pos x="66" y="226"/>
                    </a:cxn>
                    <a:cxn ang="0">
                      <a:pos x="88" y="230"/>
                    </a:cxn>
                    <a:cxn ang="0">
                      <a:pos x="111" y="232"/>
                    </a:cxn>
                    <a:cxn ang="0">
                      <a:pos x="134" y="228"/>
                    </a:cxn>
                    <a:cxn ang="0">
                      <a:pos x="138" y="228"/>
                    </a:cxn>
                    <a:cxn ang="0">
                      <a:pos x="143" y="226"/>
                    </a:cxn>
                    <a:cxn ang="0">
                      <a:pos x="147" y="222"/>
                    </a:cxn>
                    <a:cxn ang="0">
                      <a:pos x="148" y="218"/>
                    </a:cxn>
                    <a:cxn ang="0">
                      <a:pos x="145" y="212"/>
                    </a:cxn>
                    <a:cxn ang="0">
                      <a:pos x="141" y="207"/>
                    </a:cxn>
                    <a:cxn ang="0">
                      <a:pos x="135" y="203"/>
                    </a:cxn>
                    <a:cxn ang="0">
                      <a:pos x="129" y="201"/>
                    </a:cxn>
                    <a:cxn ang="0">
                      <a:pos x="117" y="197"/>
                    </a:cxn>
                    <a:cxn ang="0">
                      <a:pos x="105" y="195"/>
                    </a:cxn>
                    <a:cxn ang="0">
                      <a:pos x="94" y="193"/>
                    </a:cxn>
                    <a:cxn ang="0">
                      <a:pos x="83" y="190"/>
                    </a:cxn>
                    <a:cxn ang="0">
                      <a:pos x="73" y="187"/>
                    </a:cxn>
                    <a:cxn ang="0">
                      <a:pos x="62" y="182"/>
                    </a:cxn>
                    <a:cxn ang="0">
                      <a:pos x="53" y="176"/>
                    </a:cxn>
                    <a:cxn ang="0">
                      <a:pos x="43" y="167"/>
                    </a:cxn>
                    <a:cxn ang="0">
                      <a:pos x="40" y="128"/>
                    </a:cxn>
                    <a:cxn ang="0">
                      <a:pos x="49" y="96"/>
                    </a:cxn>
                    <a:cxn ang="0">
                      <a:pos x="68" y="71"/>
                    </a:cxn>
                    <a:cxn ang="0">
                      <a:pos x="94" y="50"/>
                    </a:cxn>
                    <a:cxn ang="0">
                      <a:pos x="122" y="34"/>
                    </a:cxn>
                    <a:cxn ang="0">
                      <a:pos x="151" y="21"/>
                    </a:cxn>
                    <a:cxn ang="0">
                      <a:pos x="178" y="12"/>
                    </a:cxn>
                    <a:cxn ang="0">
                      <a:pos x="199" y="4"/>
                    </a:cxn>
                    <a:cxn ang="0">
                      <a:pos x="186" y="1"/>
                    </a:cxn>
                    <a:cxn ang="0">
                      <a:pos x="172" y="0"/>
                    </a:cxn>
                    <a:cxn ang="0">
                      <a:pos x="156" y="2"/>
                    </a:cxn>
                    <a:cxn ang="0">
                      <a:pos x="138" y="4"/>
                    </a:cxn>
                    <a:cxn ang="0">
                      <a:pos x="121" y="10"/>
                    </a:cxn>
                    <a:cxn ang="0">
                      <a:pos x="103" y="16"/>
                    </a:cxn>
                    <a:cxn ang="0">
                      <a:pos x="86" y="23"/>
                    </a:cxn>
                    <a:cxn ang="0">
                      <a:pos x="70" y="29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0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59"/>
                    </a:cxn>
                    <a:cxn ang="0">
                      <a:pos x="113" y="77"/>
                    </a:cxn>
                    <a:cxn ang="0">
                      <a:pos x="111" y="94"/>
                    </a:cxn>
                    <a:cxn ang="0">
                      <a:pos x="103" y="108"/>
                    </a:cxn>
                    <a:cxn ang="0">
                      <a:pos x="91" y="121"/>
                    </a:cxn>
                    <a:cxn ang="0">
                      <a:pos x="77" y="132"/>
                    </a:cxn>
                    <a:cxn ang="0">
                      <a:pos x="61" y="144"/>
                    </a:cxn>
                    <a:cxn ang="0">
                      <a:pos x="45" y="154"/>
                    </a:cxn>
                    <a:cxn ang="0">
                      <a:pos x="30" y="164"/>
                    </a:cxn>
                    <a:cxn ang="0">
                      <a:pos x="28" y="168"/>
                    </a:cxn>
                    <a:cxn ang="0">
                      <a:pos x="27" y="170"/>
                    </a:cxn>
                    <a:cxn ang="0">
                      <a:pos x="27" y="174"/>
                    </a:cxn>
                    <a:cxn ang="0">
                      <a:pos x="28" y="177"/>
                    </a:cxn>
                    <a:cxn ang="0">
                      <a:pos x="32" y="179"/>
                    </a:cxn>
                    <a:cxn ang="0">
                      <a:pos x="35" y="180"/>
                    </a:cxn>
                    <a:cxn ang="0">
                      <a:pos x="37" y="180"/>
                    </a:cxn>
                    <a:cxn ang="0">
                      <a:pos x="41" y="179"/>
                    </a:cxn>
                    <a:cxn ang="0">
                      <a:pos x="60" y="169"/>
                    </a:cxn>
                    <a:cxn ang="0">
                      <a:pos x="77" y="158"/>
                    </a:cxn>
                    <a:cxn ang="0">
                      <a:pos x="94" y="145"/>
                    </a:cxn>
                    <a:cxn ang="0">
                      <a:pos x="109" y="130"/>
                    </a:cxn>
                    <a:cxn ang="0">
                      <a:pos x="120" y="114"/>
                    </a:cxn>
                    <a:cxn ang="0">
                      <a:pos x="127" y="95"/>
                    </a:cxn>
                    <a:cxn ang="0">
                      <a:pos x="128" y="76"/>
                    </a:cxn>
                    <a:cxn ang="0">
                      <a:pos x="123" y="55"/>
                    </a:cxn>
                    <a:cxn ang="0">
                      <a:pos x="113" y="39"/>
                    </a:cxn>
                    <a:cxn ang="0">
                      <a:pos x="97" y="25"/>
                    </a:cxn>
                    <a:cxn ang="0">
                      <a:pos x="79" y="15"/>
                    </a:cxn>
                    <a:cxn ang="0">
                      <a:pos x="57" y="7"/>
                    </a:cxn>
                    <a:cxn ang="0">
                      <a:pos x="36" y="2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14" y="9"/>
                    </a:cxn>
                    <a:cxn ang="0">
                      <a:pos x="29" y="14"/>
                    </a:cxn>
                    <a:cxn ang="0">
                      <a:pos x="46" y="19"/>
                    </a:cxn>
                    <a:cxn ang="0">
                      <a:pos x="61" y="23"/>
                    </a:cxn>
                    <a:cxn ang="0">
                      <a:pos x="76" y="29"/>
                    </a:cxn>
                    <a:cxn ang="0">
                      <a:pos x="89" y="37"/>
                    </a:cxn>
                    <a:cxn ang="0">
                      <a:pos x="100" y="46"/>
                    </a:cxn>
                    <a:cxn ang="0">
                      <a:pos x="108" y="59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1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>
                    <a:cxn ang="0">
                      <a:pos x="100" y="70"/>
                    </a:cxn>
                    <a:cxn ang="0">
                      <a:pos x="53" y="115"/>
                    </a:cxn>
                    <a:cxn ang="0">
                      <a:pos x="17" y="166"/>
                    </a:cxn>
                    <a:cxn ang="0">
                      <a:pos x="0" y="226"/>
                    </a:cxn>
                    <a:cxn ang="0">
                      <a:pos x="3" y="266"/>
                    </a:cxn>
                    <a:cxn ang="0">
                      <a:pos x="9" y="282"/>
                    </a:cxn>
                    <a:cxn ang="0">
                      <a:pos x="19" y="297"/>
                    </a:cxn>
                    <a:cxn ang="0">
                      <a:pos x="32" y="310"/>
                    </a:cxn>
                    <a:cxn ang="0">
                      <a:pos x="56" y="324"/>
                    </a:cxn>
                    <a:cxn ang="0">
                      <a:pos x="86" y="338"/>
                    </a:cxn>
                    <a:cxn ang="0">
                      <a:pos x="119" y="350"/>
                    </a:cxn>
                    <a:cxn ang="0">
                      <a:pos x="152" y="359"/>
                    </a:cxn>
                    <a:cxn ang="0">
                      <a:pos x="186" y="366"/>
                    </a:cxn>
                    <a:cxn ang="0">
                      <a:pos x="220" y="371"/>
                    </a:cxn>
                    <a:cxn ang="0">
                      <a:pos x="254" y="374"/>
                    </a:cxn>
                    <a:cxn ang="0">
                      <a:pos x="289" y="376"/>
                    </a:cxn>
                    <a:cxn ang="0">
                      <a:pos x="311" y="378"/>
                    </a:cxn>
                    <a:cxn ang="0">
                      <a:pos x="320" y="371"/>
                    </a:cxn>
                    <a:cxn ang="0">
                      <a:pos x="322" y="360"/>
                    </a:cxn>
                    <a:cxn ang="0">
                      <a:pos x="315" y="352"/>
                    </a:cxn>
                    <a:cxn ang="0">
                      <a:pos x="294" y="347"/>
                    </a:cxn>
                    <a:cxn ang="0">
                      <a:pos x="263" y="341"/>
                    </a:cxn>
                    <a:cxn ang="0">
                      <a:pos x="232" y="336"/>
                    </a:cxn>
                    <a:cxn ang="0">
                      <a:pos x="200" y="332"/>
                    </a:cxn>
                    <a:cxn ang="0">
                      <a:pos x="170" y="326"/>
                    </a:cxn>
                    <a:cxn ang="0">
                      <a:pos x="139" y="318"/>
                    </a:cxn>
                    <a:cxn ang="0">
                      <a:pos x="110" y="309"/>
                    </a:cxn>
                    <a:cxn ang="0">
                      <a:pos x="80" y="297"/>
                    </a:cxn>
                    <a:cxn ang="0">
                      <a:pos x="55" y="281"/>
                    </a:cxn>
                    <a:cxn ang="0">
                      <a:pos x="38" y="259"/>
                    </a:cxn>
                    <a:cxn ang="0">
                      <a:pos x="34" y="232"/>
                    </a:cxn>
                    <a:cxn ang="0">
                      <a:pos x="38" y="200"/>
                    </a:cxn>
                    <a:cxn ang="0">
                      <a:pos x="51" y="170"/>
                    </a:cxn>
                    <a:cxn ang="0">
                      <a:pos x="71" y="137"/>
                    </a:cxn>
                    <a:cxn ang="0">
                      <a:pos x="94" y="110"/>
                    </a:cxn>
                    <a:cxn ang="0">
                      <a:pos x="123" y="82"/>
                    </a:cxn>
                    <a:cxn ang="0">
                      <a:pos x="153" y="57"/>
                    </a:cxn>
                    <a:cxn ang="0">
                      <a:pos x="195" y="38"/>
                    </a:cxn>
                    <a:cxn ang="0">
                      <a:pos x="238" y="20"/>
                    </a:cxn>
                    <a:cxn ang="0">
                      <a:pos x="264" y="7"/>
                    </a:cxn>
                    <a:cxn ang="0">
                      <a:pos x="256" y="0"/>
                    </a:cxn>
                    <a:cxn ang="0">
                      <a:pos x="221" y="4"/>
                    </a:cxn>
                    <a:cxn ang="0">
                      <a:pos x="180" y="18"/>
                    </a:cxn>
                    <a:cxn ang="0">
                      <a:pos x="141" y="38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2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7"/>
                    </a:cxn>
                    <a:cxn ang="0">
                      <a:pos x="248" y="91"/>
                    </a:cxn>
                    <a:cxn ang="0">
                      <a:pos x="256" y="107"/>
                    </a:cxn>
                    <a:cxn ang="0">
                      <a:pos x="259" y="124"/>
                    </a:cxn>
                    <a:cxn ang="0">
                      <a:pos x="259" y="142"/>
                    </a:cxn>
                    <a:cxn ang="0">
                      <a:pos x="257" y="157"/>
                    </a:cxn>
                    <a:cxn ang="0">
                      <a:pos x="252" y="170"/>
                    </a:cxn>
                    <a:cxn ang="0">
                      <a:pos x="244" y="183"/>
                    </a:cxn>
                    <a:cxn ang="0">
                      <a:pos x="236" y="193"/>
                    </a:cxn>
                    <a:cxn ang="0">
                      <a:pos x="225" y="204"/>
                    </a:cxn>
                    <a:cxn ang="0">
                      <a:pos x="215" y="214"/>
                    </a:cxn>
                    <a:cxn ang="0">
                      <a:pos x="204" y="224"/>
                    </a:cxn>
                    <a:cxn ang="0">
                      <a:pos x="194" y="234"/>
                    </a:cxn>
                    <a:cxn ang="0">
                      <a:pos x="191" y="238"/>
                    </a:cxn>
                    <a:cxn ang="0">
                      <a:pos x="191" y="241"/>
                    </a:cxn>
                    <a:cxn ang="0">
                      <a:pos x="191" y="245"/>
                    </a:cxn>
                    <a:cxn ang="0">
                      <a:pos x="194" y="248"/>
                    </a:cxn>
                    <a:cxn ang="0">
                      <a:pos x="197" y="250"/>
                    </a:cxn>
                    <a:cxn ang="0">
                      <a:pos x="202" y="252"/>
                    </a:cxn>
                    <a:cxn ang="0">
                      <a:pos x="205" y="250"/>
                    </a:cxn>
                    <a:cxn ang="0">
                      <a:pos x="209" y="248"/>
                    </a:cxn>
                    <a:cxn ang="0">
                      <a:pos x="232" y="233"/>
                    </a:cxn>
                    <a:cxn ang="0">
                      <a:pos x="252" y="214"/>
                    </a:cxn>
                    <a:cxn ang="0">
                      <a:pos x="268" y="192"/>
                    </a:cxn>
                    <a:cxn ang="0">
                      <a:pos x="278" y="167"/>
                    </a:cxn>
                    <a:cxn ang="0">
                      <a:pos x="283" y="141"/>
                    </a:cxn>
                    <a:cxn ang="0">
                      <a:pos x="280" y="115"/>
                    </a:cxn>
                    <a:cxn ang="0">
                      <a:pos x="271" y="91"/>
                    </a:cxn>
                    <a:cxn ang="0">
                      <a:pos x="252" y="69"/>
                    </a:cxn>
                    <a:cxn ang="0">
                      <a:pos x="238" y="57"/>
                    </a:cxn>
                    <a:cxn ang="0">
                      <a:pos x="222" y="48"/>
                    </a:cxn>
                    <a:cxn ang="0">
                      <a:pos x="204" y="39"/>
                    </a:cxn>
                    <a:cxn ang="0">
                      <a:pos x="184" y="31"/>
                    </a:cxn>
                    <a:cxn ang="0">
                      <a:pos x="164" y="23"/>
                    </a:cxn>
                    <a:cxn ang="0">
                      <a:pos x="144" y="17"/>
                    </a:cxn>
                    <a:cxn ang="0">
                      <a:pos x="123" y="13"/>
                    </a:cxn>
                    <a:cxn ang="0">
                      <a:pos x="103" y="8"/>
                    </a:cxn>
                    <a:cxn ang="0">
                      <a:pos x="83" y="5"/>
                    </a:cxn>
                    <a:cxn ang="0">
                      <a:pos x="66" y="2"/>
                    </a:cxn>
                    <a:cxn ang="0">
                      <a:pos x="48" y="0"/>
                    </a:cxn>
                    <a:cxn ang="0">
                      <a:pos x="34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24" y="8"/>
                    </a:cxn>
                    <a:cxn ang="0">
                      <a:pos x="38" y="10"/>
                    </a:cxn>
                    <a:cxn ang="0">
                      <a:pos x="52" y="13"/>
                    </a:cxn>
                    <a:cxn ang="0">
                      <a:pos x="66" y="16"/>
                    </a:cxn>
                    <a:cxn ang="0">
                      <a:pos x="82" y="18"/>
                    </a:cxn>
                    <a:cxn ang="0">
                      <a:pos x="98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4"/>
                    </a:cxn>
                    <a:cxn ang="0">
                      <a:pos x="162" y="39"/>
                    </a:cxn>
                    <a:cxn ang="0">
                      <a:pos x="177" y="45"/>
                    </a:cxn>
                    <a:cxn ang="0">
                      <a:pos x="193" y="52"/>
                    </a:cxn>
                    <a:cxn ang="0">
                      <a:pos x="208" y="60"/>
                    </a:cxn>
                    <a:cxn ang="0">
                      <a:pos x="222" y="68"/>
                    </a:cxn>
                    <a:cxn ang="0">
                      <a:pos x="235" y="77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3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0" y="149"/>
                    </a:cxn>
                    <a:cxn ang="0">
                      <a:pos x="4" y="168"/>
                    </a:cxn>
                    <a:cxn ang="0">
                      <a:pos x="12" y="185"/>
                    </a:cxn>
                    <a:cxn ang="0">
                      <a:pos x="24" y="200"/>
                    </a:cxn>
                    <a:cxn ang="0">
                      <a:pos x="38" y="213"/>
                    </a:cxn>
                    <a:cxn ang="0">
                      <a:pos x="55" y="224"/>
                    </a:cxn>
                    <a:cxn ang="0">
                      <a:pos x="73" y="232"/>
                    </a:cxn>
                    <a:cxn ang="0">
                      <a:pos x="92" y="237"/>
                    </a:cxn>
                    <a:cxn ang="0">
                      <a:pos x="98" y="238"/>
                    </a:cxn>
                    <a:cxn ang="0">
                      <a:pos x="104" y="235"/>
                    </a:cxn>
                    <a:cxn ang="0">
                      <a:pos x="109" y="232"/>
                    </a:cxn>
                    <a:cxn ang="0">
                      <a:pos x="111" y="227"/>
                    </a:cxn>
                    <a:cxn ang="0">
                      <a:pos x="111" y="222"/>
                    </a:cxn>
                    <a:cxn ang="0">
                      <a:pos x="110" y="216"/>
                    </a:cxn>
                    <a:cxn ang="0">
                      <a:pos x="106" y="211"/>
                    </a:cxn>
                    <a:cxn ang="0">
                      <a:pos x="100" y="209"/>
                    </a:cxn>
                    <a:cxn ang="0">
                      <a:pos x="82" y="202"/>
                    </a:cxn>
                    <a:cxn ang="0">
                      <a:pos x="64" y="193"/>
                    </a:cxn>
                    <a:cxn ang="0">
                      <a:pos x="50" y="180"/>
                    </a:cxn>
                    <a:cxn ang="0">
                      <a:pos x="39" y="167"/>
                    </a:cxn>
                    <a:cxn ang="0">
                      <a:pos x="32" y="149"/>
                    </a:cxn>
                    <a:cxn ang="0">
                      <a:pos x="29" y="131"/>
                    </a:cxn>
                    <a:cxn ang="0">
                      <a:pos x="29" y="111"/>
                    </a:cxn>
                    <a:cxn ang="0">
                      <a:pos x="35" y="91"/>
                    </a:cxn>
                    <a:cxn ang="0">
                      <a:pos x="42" y="76"/>
                    </a:cxn>
                    <a:cxn ang="0">
                      <a:pos x="51" y="62"/>
                    </a:cxn>
                    <a:cxn ang="0">
                      <a:pos x="62" y="49"/>
                    </a:cxn>
                    <a:cxn ang="0">
                      <a:pos x="73" y="38"/>
                    </a:cxn>
                    <a:cxn ang="0">
                      <a:pos x="84" y="28"/>
                    </a:cxn>
                    <a:cxn ang="0">
                      <a:pos x="96" y="18"/>
                    </a:cxn>
                    <a:cxn ang="0">
                      <a:pos x="106" y="9"/>
                    </a:cxn>
                    <a:cxn ang="0">
                      <a:pos x="114" y="1"/>
                    </a:cxn>
                    <a:cxn ang="0">
                      <a:pos x="106" y="0"/>
                    </a:cxn>
                    <a:cxn ang="0">
                      <a:pos x="93" y="6"/>
                    </a:cxn>
                    <a:cxn ang="0">
                      <a:pos x="76" y="18"/>
                    </a:cxn>
                    <a:cxn ang="0">
                      <a:pos x="56" y="36"/>
                    </a:cxn>
                    <a:cxn ang="0">
                      <a:pos x="37" y="57"/>
                    </a:cxn>
                    <a:cxn ang="0">
                      <a:pos x="20" y="80"/>
                    </a:cxn>
                    <a:cxn ang="0">
                      <a:pos x="7" y="106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4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7" y="124"/>
                    </a:cxn>
                    <a:cxn ang="0">
                      <a:pos x="219" y="143"/>
                    </a:cxn>
                    <a:cxn ang="0">
                      <a:pos x="225" y="164"/>
                    </a:cxn>
                    <a:cxn ang="0">
                      <a:pos x="221" y="187"/>
                    </a:cxn>
                    <a:cxn ang="0">
                      <a:pos x="208" y="209"/>
                    </a:cxn>
                    <a:cxn ang="0">
                      <a:pos x="188" y="228"/>
                    </a:cxn>
                    <a:cxn ang="0">
                      <a:pos x="166" y="246"/>
                    </a:cxn>
                    <a:cxn ang="0">
                      <a:pos x="143" y="264"/>
                    </a:cxn>
                    <a:cxn ang="0">
                      <a:pos x="129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1" y="305"/>
                    </a:cxn>
                    <a:cxn ang="0">
                      <a:pos x="130" y="310"/>
                    </a:cxn>
                    <a:cxn ang="0">
                      <a:pos x="139" y="309"/>
                    </a:cxn>
                    <a:cxn ang="0">
                      <a:pos x="154" y="293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1" y="219"/>
                    </a:cxn>
                    <a:cxn ang="0">
                      <a:pos x="245" y="187"/>
                    </a:cxn>
                    <a:cxn ang="0">
                      <a:pos x="242" y="153"/>
                    </a:cxn>
                    <a:cxn ang="0">
                      <a:pos x="227" y="120"/>
                    </a:cxn>
                    <a:cxn ang="0">
                      <a:pos x="201" y="94"/>
                    </a:cxn>
                    <a:cxn ang="0">
                      <a:pos x="177" y="74"/>
                    </a:cxn>
                    <a:cxn ang="0">
                      <a:pos x="152" y="60"/>
                    </a:cxn>
                    <a:cxn ang="0">
                      <a:pos x="126" y="43"/>
                    </a:cxn>
                    <a:cxn ang="0">
                      <a:pos x="98" y="28"/>
                    </a:cxn>
                    <a:cxn ang="0">
                      <a:pos x="72" y="16"/>
                    </a:cxn>
                    <a:cxn ang="0">
                      <a:pos x="46" y="7"/>
                    </a:cxn>
                    <a:cxn ang="0">
                      <a:pos x="24" y="1"/>
                    </a:cxn>
                    <a:cxn ang="0">
                      <a:pos x="7" y="1"/>
                    </a:cxn>
                    <a:cxn ang="0">
                      <a:pos x="8" y="6"/>
                    </a:cxn>
                    <a:cxn ang="0">
                      <a:pos x="28" y="14"/>
                    </a:cxn>
                    <a:cxn ang="0">
                      <a:pos x="51" y="24"/>
                    </a:cxn>
                    <a:cxn ang="0">
                      <a:pos x="78" y="37"/>
                    </a:cxn>
                    <a:cxn ang="0">
                      <a:pos x="106" y="51"/>
                    </a:cxn>
                    <a:cxn ang="0">
                      <a:pos x="134" y="69"/>
                    </a:cxn>
                    <a:cxn ang="0">
                      <a:pos x="163" y="87"/>
                    </a:cxn>
                    <a:cxn ang="0">
                      <a:pos x="187" y="10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5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3" y="36"/>
                    </a:cxn>
                    <a:cxn ang="0">
                      <a:pos x="58" y="46"/>
                    </a:cxn>
                    <a:cxn ang="0">
                      <a:pos x="46" y="58"/>
                    </a:cxn>
                    <a:cxn ang="0">
                      <a:pos x="33" y="72"/>
                    </a:cxn>
                    <a:cxn ang="0">
                      <a:pos x="22" y="85"/>
                    </a:cxn>
                    <a:cxn ang="0">
                      <a:pos x="14" y="100"/>
                    </a:cxn>
                    <a:cxn ang="0">
                      <a:pos x="7" y="115"/>
                    </a:cxn>
                    <a:cxn ang="0">
                      <a:pos x="2" y="130"/>
                    </a:cxn>
                    <a:cxn ang="0">
                      <a:pos x="0" y="146"/>
                    </a:cxn>
                    <a:cxn ang="0">
                      <a:pos x="2" y="170"/>
                    </a:cxn>
                    <a:cxn ang="0">
                      <a:pos x="12" y="190"/>
                    </a:cxn>
                    <a:cxn ang="0">
                      <a:pos x="26" y="207"/>
                    </a:cxn>
                    <a:cxn ang="0">
                      <a:pos x="43" y="220"/>
                    </a:cxn>
                    <a:cxn ang="0">
                      <a:pos x="64" y="229"/>
                    </a:cxn>
                    <a:cxn ang="0">
                      <a:pos x="88" y="235"/>
                    </a:cxn>
                    <a:cxn ang="0">
                      <a:pos x="110" y="236"/>
                    </a:cxn>
                    <a:cxn ang="0">
                      <a:pos x="132" y="232"/>
                    </a:cxn>
                    <a:cxn ang="0">
                      <a:pos x="137" y="232"/>
                    </a:cxn>
                    <a:cxn ang="0">
                      <a:pos x="142" y="230"/>
                    </a:cxn>
                    <a:cxn ang="0">
                      <a:pos x="145" y="226"/>
                    </a:cxn>
                    <a:cxn ang="0">
                      <a:pos x="146" y="221"/>
                    </a:cxn>
                    <a:cxn ang="0">
                      <a:pos x="145" y="219"/>
                    </a:cxn>
                    <a:cxn ang="0">
                      <a:pos x="142" y="219"/>
                    </a:cxn>
                    <a:cxn ang="0">
                      <a:pos x="137" y="217"/>
                    </a:cxn>
                    <a:cxn ang="0">
                      <a:pos x="131" y="217"/>
                    </a:cxn>
                    <a:cxn ang="0">
                      <a:pos x="124" y="217"/>
                    </a:cxn>
                    <a:cxn ang="0">
                      <a:pos x="118" y="217"/>
                    </a:cxn>
                    <a:cxn ang="0">
                      <a:pos x="112" y="217"/>
                    </a:cxn>
                    <a:cxn ang="0">
                      <a:pos x="109" y="217"/>
                    </a:cxn>
                    <a:cxn ang="0">
                      <a:pos x="97" y="216"/>
                    </a:cxn>
                    <a:cxn ang="0">
                      <a:pos x="87" y="215"/>
                    </a:cxn>
                    <a:cxn ang="0">
                      <a:pos x="75" y="214"/>
                    </a:cxn>
                    <a:cxn ang="0">
                      <a:pos x="63" y="211"/>
                    </a:cxn>
                    <a:cxn ang="0">
                      <a:pos x="51" y="207"/>
                    </a:cxn>
                    <a:cxn ang="0">
                      <a:pos x="40" y="199"/>
                    </a:cxn>
                    <a:cxn ang="0">
                      <a:pos x="29" y="189"/>
                    </a:cxn>
                    <a:cxn ang="0">
                      <a:pos x="17" y="174"/>
                    </a:cxn>
                    <a:cxn ang="0">
                      <a:pos x="15" y="157"/>
                    </a:cxn>
                    <a:cxn ang="0">
                      <a:pos x="16" y="141"/>
                    </a:cxn>
                    <a:cxn ang="0">
                      <a:pos x="21" y="124"/>
                    </a:cxn>
                    <a:cxn ang="0">
                      <a:pos x="28" y="109"/>
                    </a:cxn>
                    <a:cxn ang="0">
                      <a:pos x="39" y="96"/>
                    </a:cxn>
                    <a:cxn ang="0">
                      <a:pos x="50" y="82"/>
                    </a:cxn>
                    <a:cxn ang="0">
                      <a:pos x="63" y="70"/>
                    </a:cxn>
                    <a:cxn ang="0">
                      <a:pos x="78" y="59"/>
                    </a:cxn>
                    <a:cxn ang="0">
                      <a:pos x="94" y="49"/>
                    </a:cxn>
                    <a:cxn ang="0">
                      <a:pos x="110" y="39"/>
                    </a:cxn>
                    <a:cxn ang="0">
                      <a:pos x="126" y="31"/>
                    </a:cxn>
                    <a:cxn ang="0">
                      <a:pos x="142" y="24"/>
                    </a:cxn>
                    <a:cxn ang="0">
                      <a:pos x="158" y="19"/>
                    </a:cxn>
                    <a:cxn ang="0">
                      <a:pos x="172" y="13"/>
                    </a:cxn>
                    <a:cxn ang="0">
                      <a:pos x="186" y="10"/>
                    </a:cxn>
                    <a:cxn ang="0">
                      <a:pos x="198" y="7"/>
                    </a:cxn>
                    <a:cxn ang="0">
                      <a:pos x="190" y="3"/>
                    </a:cxn>
                    <a:cxn ang="0">
                      <a:pos x="177" y="0"/>
                    </a:cxn>
                    <a:cxn ang="0">
                      <a:pos x="162" y="3"/>
                    </a:cxn>
                    <a:cxn ang="0">
                      <a:pos x="144" y="6"/>
                    </a:cxn>
                    <a:cxn ang="0">
                      <a:pos x="124" y="12"/>
                    </a:cxn>
                    <a:cxn ang="0">
                      <a:pos x="105" y="19"/>
                    </a:cxn>
                    <a:cxn ang="0">
                      <a:pos x="88" y="28"/>
                    </a:cxn>
                    <a:cxn ang="0">
                      <a:pos x="73" y="36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6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61"/>
                    </a:cxn>
                    <a:cxn ang="0">
                      <a:pos x="111" y="80"/>
                    </a:cxn>
                    <a:cxn ang="0">
                      <a:pos x="109" y="97"/>
                    </a:cxn>
                    <a:cxn ang="0">
                      <a:pos x="101" y="110"/>
                    </a:cxn>
                    <a:cxn ang="0">
                      <a:pos x="89" y="123"/>
                    </a:cxn>
                    <a:cxn ang="0">
                      <a:pos x="75" y="134"/>
                    </a:cxn>
                    <a:cxn ang="0">
                      <a:pos x="60" y="145"/>
                    </a:cxn>
                    <a:cxn ang="0">
                      <a:pos x="43" y="156"/>
                    </a:cxn>
                    <a:cxn ang="0">
                      <a:pos x="29" y="167"/>
                    </a:cxn>
                    <a:cxn ang="0">
                      <a:pos x="27" y="170"/>
                    </a:cxn>
                    <a:cxn ang="0">
                      <a:pos x="26" y="172"/>
                    </a:cxn>
                    <a:cxn ang="0">
                      <a:pos x="26" y="176"/>
                    </a:cxn>
                    <a:cxn ang="0">
                      <a:pos x="28" y="179"/>
                    </a:cxn>
                    <a:cxn ang="0">
                      <a:pos x="30" y="182"/>
                    </a:cxn>
                    <a:cxn ang="0">
                      <a:pos x="34" y="183"/>
                    </a:cxn>
                    <a:cxn ang="0">
                      <a:pos x="37" y="183"/>
                    </a:cxn>
                    <a:cxn ang="0">
                      <a:pos x="41" y="182"/>
                    </a:cxn>
                    <a:cxn ang="0">
                      <a:pos x="58" y="171"/>
                    </a:cxn>
                    <a:cxn ang="0">
                      <a:pos x="76" y="160"/>
                    </a:cxn>
                    <a:cxn ang="0">
                      <a:pos x="92" y="147"/>
                    </a:cxn>
                    <a:cxn ang="0">
                      <a:pos x="108" y="132"/>
                    </a:cxn>
                    <a:cxn ang="0">
                      <a:pos x="118" y="116"/>
                    </a:cxn>
                    <a:cxn ang="0">
                      <a:pos x="125" y="98"/>
                    </a:cxn>
                    <a:cxn ang="0">
                      <a:pos x="128" y="78"/>
                    </a:cxn>
                    <a:cxn ang="0">
                      <a:pos x="123" y="58"/>
                    </a:cxn>
                    <a:cxn ang="0">
                      <a:pos x="112" y="41"/>
                    </a:cxn>
                    <a:cxn ang="0">
                      <a:pos x="98" y="28"/>
                    </a:cxn>
                    <a:cxn ang="0">
                      <a:pos x="80" y="16"/>
                    </a:cxn>
                    <a:cxn ang="0">
                      <a:pos x="61" y="8"/>
                    </a:cxn>
                    <a:cxn ang="0">
                      <a:pos x="41" y="2"/>
                    </a:cxn>
                    <a:cxn ang="0">
                      <a:pos x="23" y="0"/>
                    </a:cxn>
                    <a:cxn ang="0">
                      <a:pos x="9" y="1"/>
                    </a:cxn>
                    <a:cxn ang="0">
                      <a:pos x="0" y="6"/>
                    </a:cxn>
                    <a:cxn ang="0">
                      <a:pos x="16" y="10"/>
                    </a:cxn>
                    <a:cxn ang="0">
                      <a:pos x="33" y="14"/>
                    </a:cxn>
                    <a:cxn ang="0">
                      <a:pos x="48" y="17"/>
                    </a:cxn>
                    <a:cxn ang="0">
                      <a:pos x="63" y="22"/>
                    </a:cxn>
                    <a:cxn ang="0">
                      <a:pos x="77" y="28"/>
                    </a:cxn>
                    <a:cxn ang="0">
                      <a:pos x="90" y="36"/>
                    </a:cxn>
                    <a:cxn ang="0">
                      <a:pos x="101" y="46"/>
                    </a:cxn>
                    <a:cxn ang="0">
                      <a:pos x="108" y="6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7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>
                    <a:cxn ang="0">
                      <a:pos x="101" y="70"/>
                    </a:cxn>
                    <a:cxn ang="0">
                      <a:pos x="54" y="115"/>
                    </a:cxn>
                    <a:cxn ang="0">
                      <a:pos x="18" y="167"/>
                    </a:cxn>
                    <a:cxn ang="0">
                      <a:pos x="0" y="227"/>
                    </a:cxn>
                    <a:cxn ang="0">
                      <a:pos x="4" y="267"/>
                    </a:cxn>
                    <a:cxn ang="0">
                      <a:pos x="11" y="283"/>
                    </a:cxn>
                    <a:cxn ang="0">
                      <a:pos x="21" y="298"/>
                    </a:cxn>
                    <a:cxn ang="0">
                      <a:pos x="34" y="311"/>
                    </a:cxn>
                    <a:cxn ang="0">
                      <a:pos x="57" y="325"/>
                    </a:cxn>
                    <a:cxn ang="0">
                      <a:pos x="87" y="340"/>
                    </a:cxn>
                    <a:cxn ang="0">
                      <a:pos x="120" y="351"/>
                    </a:cxn>
                    <a:cxn ang="0">
                      <a:pos x="153" y="360"/>
                    </a:cxn>
                    <a:cxn ang="0">
                      <a:pos x="187" y="367"/>
                    </a:cxn>
                    <a:cxn ang="0">
                      <a:pos x="221" y="372"/>
                    </a:cxn>
                    <a:cxn ang="0">
                      <a:pos x="256" y="375"/>
                    </a:cxn>
                    <a:cxn ang="0">
                      <a:pos x="290" y="378"/>
                    </a:cxn>
                    <a:cxn ang="0">
                      <a:pos x="312" y="379"/>
                    </a:cxn>
                    <a:cxn ang="0">
                      <a:pos x="320" y="372"/>
                    </a:cxn>
                    <a:cxn ang="0">
                      <a:pos x="323" y="360"/>
                    </a:cxn>
                    <a:cxn ang="0">
                      <a:pos x="316" y="352"/>
                    </a:cxn>
                    <a:cxn ang="0">
                      <a:pos x="295" y="351"/>
                    </a:cxn>
                    <a:cxn ang="0">
                      <a:pos x="263" y="350"/>
                    </a:cxn>
                    <a:cxn ang="0">
                      <a:pos x="231" y="348"/>
                    </a:cxn>
                    <a:cxn ang="0">
                      <a:pos x="200" y="343"/>
                    </a:cxn>
                    <a:cxn ang="0">
                      <a:pos x="168" y="337"/>
                    </a:cxn>
                    <a:cxn ang="0">
                      <a:pos x="136" y="329"/>
                    </a:cxn>
                    <a:cxn ang="0">
                      <a:pos x="106" y="320"/>
                    </a:cxn>
                    <a:cxn ang="0">
                      <a:pos x="76" y="306"/>
                    </a:cxn>
                    <a:cxn ang="0">
                      <a:pos x="51" y="291"/>
                    </a:cxn>
                    <a:cxn ang="0">
                      <a:pos x="35" y="269"/>
                    </a:cxn>
                    <a:cxn ang="0">
                      <a:pos x="31" y="239"/>
                    </a:cxn>
                    <a:cxn ang="0">
                      <a:pos x="38" y="197"/>
                    </a:cxn>
                    <a:cxn ang="0">
                      <a:pos x="51" y="165"/>
                    </a:cxn>
                    <a:cxn ang="0">
                      <a:pos x="68" y="136"/>
                    </a:cxn>
                    <a:cxn ang="0">
                      <a:pos x="89" y="111"/>
                    </a:cxn>
                    <a:cxn ang="0">
                      <a:pos x="114" y="88"/>
                    </a:cxn>
                    <a:cxn ang="0">
                      <a:pos x="144" y="64"/>
                    </a:cxn>
                    <a:cxn ang="0">
                      <a:pos x="181" y="41"/>
                    </a:cxn>
                    <a:cxn ang="0">
                      <a:pos x="219" y="22"/>
                    </a:cxn>
                    <a:cxn ang="0">
                      <a:pos x="253" y="7"/>
                    </a:cxn>
                    <a:cxn ang="0">
                      <a:pos x="255" y="0"/>
                    </a:cxn>
                    <a:cxn ang="0">
                      <a:pos x="221" y="5"/>
                    </a:cxn>
                    <a:cxn ang="0">
                      <a:pos x="181" y="19"/>
                    </a:cxn>
                    <a:cxn ang="0">
                      <a:pos x="142" y="39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8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8"/>
                    </a:cxn>
                    <a:cxn ang="0">
                      <a:pos x="248" y="92"/>
                    </a:cxn>
                    <a:cxn ang="0">
                      <a:pos x="255" y="108"/>
                    </a:cxn>
                    <a:cxn ang="0">
                      <a:pos x="259" y="125"/>
                    </a:cxn>
                    <a:cxn ang="0">
                      <a:pos x="259" y="144"/>
                    </a:cxn>
                    <a:cxn ang="0">
                      <a:pos x="257" y="159"/>
                    </a:cxn>
                    <a:cxn ang="0">
                      <a:pos x="252" y="171"/>
                    </a:cxn>
                    <a:cxn ang="0">
                      <a:pos x="244" y="184"/>
                    </a:cxn>
                    <a:cxn ang="0">
                      <a:pos x="236" y="194"/>
                    </a:cxn>
                    <a:cxn ang="0">
                      <a:pos x="225" y="206"/>
                    </a:cxn>
                    <a:cxn ang="0">
                      <a:pos x="215" y="215"/>
                    </a:cxn>
                    <a:cxn ang="0">
                      <a:pos x="204" y="225"/>
                    </a:cxn>
                    <a:cxn ang="0">
                      <a:pos x="194" y="236"/>
                    </a:cxn>
                    <a:cxn ang="0">
                      <a:pos x="191" y="239"/>
                    </a:cxn>
                    <a:cxn ang="0">
                      <a:pos x="190" y="242"/>
                    </a:cxn>
                    <a:cxn ang="0">
                      <a:pos x="191" y="246"/>
                    </a:cxn>
                    <a:cxn ang="0">
                      <a:pos x="194" y="249"/>
                    </a:cxn>
                    <a:cxn ang="0">
                      <a:pos x="197" y="252"/>
                    </a:cxn>
                    <a:cxn ang="0">
                      <a:pos x="201" y="253"/>
                    </a:cxn>
                    <a:cxn ang="0">
                      <a:pos x="205" y="252"/>
                    </a:cxn>
                    <a:cxn ang="0">
                      <a:pos x="209" y="249"/>
                    </a:cxn>
                    <a:cxn ang="0">
                      <a:pos x="232" y="234"/>
                    </a:cxn>
                    <a:cxn ang="0">
                      <a:pos x="251" y="215"/>
                    </a:cxn>
                    <a:cxn ang="0">
                      <a:pos x="267" y="192"/>
                    </a:cxn>
                    <a:cxn ang="0">
                      <a:pos x="278" y="168"/>
                    </a:cxn>
                    <a:cxn ang="0">
                      <a:pos x="282" y="141"/>
                    </a:cxn>
                    <a:cxn ang="0">
                      <a:pos x="279" y="116"/>
                    </a:cxn>
                    <a:cxn ang="0">
                      <a:pos x="270" y="92"/>
                    </a:cxn>
                    <a:cxn ang="0">
                      <a:pos x="251" y="70"/>
                    </a:cxn>
                    <a:cxn ang="0">
                      <a:pos x="237" y="59"/>
                    </a:cxn>
                    <a:cxn ang="0">
                      <a:pos x="221" y="48"/>
                    </a:cxn>
                    <a:cxn ang="0">
                      <a:pos x="202" y="39"/>
                    </a:cxn>
                    <a:cxn ang="0">
                      <a:pos x="183" y="31"/>
                    </a:cxn>
                    <a:cxn ang="0">
                      <a:pos x="163" y="24"/>
                    </a:cxn>
                    <a:cxn ang="0">
                      <a:pos x="142" y="18"/>
                    </a:cxn>
                    <a:cxn ang="0">
                      <a:pos x="122" y="13"/>
                    </a:cxn>
                    <a:cxn ang="0">
                      <a:pos x="101" y="8"/>
                    </a:cxn>
                    <a:cxn ang="0">
                      <a:pos x="82" y="5"/>
                    </a:cxn>
                    <a:cxn ang="0">
                      <a:pos x="63" y="2"/>
                    </a:cxn>
                    <a:cxn ang="0">
                      <a:pos x="47" y="0"/>
                    </a:cxn>
                    <a:cxn ang="0">
                      <a:pos x="32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12" y="8"/>
                    </a:cxn>
                    <a:cxn ang="0">
                      <a:pos x="25" y="9"/>
                    </a:cxn>
                    <a:cxn ang="0">
                      <a:pos x="38" y="12"/>
                    </a:cxn>
                    <a:cxn ang="0">
                      <a:pos x="52" y="14"/>
                    </a:cxn>
                    <a:cxn ang="0">
                      <a:pos x="67" y="16"/>
                    </a:cxn>
                    <a:cxn ang="0">
                      <a:pos x="82" y="18"/>
                    </a:cxn>
                    <a:cxn ang="0">
                      <a:pos x="97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5"/>
                    </a:cxn>
                    <a:cxn ang="0">
                      <a:pos x="162" y="40"/>
                    </a:cxn>
                    <a:cxn ang="0">
                      <a:pos x="177" y="46"/>
                    </a:cxn>
                    <a:cxn ang="0">
                      <a:pos x="192" y="53"/>
                    </a:cxn>
                    <a:cxn ang="0">
                      <a:pos x="208" y="60"/>
                    </a:cxn>
                    <a:cxn ang="0">
                      <a:pos x="222" y="69"/>
                    </a:cxn>
                    <a:cxn ang="0">
                      <a:pos x="235" y="78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19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148"/>
                    </a:cxn>
                    <a:cxn ang="0">
                      <a:pos x="5" y="166"/>
                    </a:cxn>
                    <a:cxn ang="0">
                      <a:pos x="13" y="184"/>
                    </a:cxn>
                    <a:cxn ang="0">
                      <a:pos x="24" y="198"/>
                    </a:cxn>
                    <a:cxn ang="0">
                      <a:pos x="39" y="211"/>
                    </a:cxn>
                    <a:cxn ang="0">
                      <a:pos x="55" y="223"/>
                    </a:cxn>
                    <a:cxn ang="0">
                      <a:pos x="74" y="231"/>
                    </a:cxn>
                    <a:cxn ang="0">
                      <a:pos x="92" y="235"/>
                    </a:cxn>
                    <a:cxn ang="0">
                      <a:pos x="98" y="236"/>
                    </a:cxn>
                    <a:cxn ang="0">
                      <a:pos x="104" y="234"/>
                    </a:cxn>
                    <a:cxn ang="0">
                      <a:pos x="109" y="231"/>
                    </a:cxn>
                    <a:cxn ang="0">
                      <a:pos x="111" y="226"/>
                    </a:cxn>
                    <a:cxn ang="0">
                      <a:pos x="111" y="220"/>
                    </a:cxn>
                    <a:cxn ang="0">
                      <a:pos x="110" y="215"/>
                    </a:cxn>
                    <a:cxn ang="0">
                      <a:pos x="107" y="210"/>
                    </a:cxn>
                    <a:cxn ang="0">
                      <a:pos x="101" y="208"/>
                    </a:cxn>
                    <a:cxn ang="0">
                      <a:pos x="82" y="201"/>
                    </a:cxn>
                    <a:cxn ang="0">
                      <a:pos x="64" y="192"/>
                    </a:cxn>
                    <a:cxn ang="0">
                      <a:pos x="50" y="179"/>
                    </a:cxn>
                    <a:cxn ang="0">
                      <a:pos x="40" y="165"/>
                    </a:cxn>
                    <a:cxn ang="0">
                      <a:pos x="33" y="148"/>
                    </a:cxn>
                    <a:cxn ang="0">
                      <a:pos x="29" y="130"/>
                    </a:cxn>
                    <a:cxn ang="0">
                      <a:pos x="29" y="110"/>
                    </a:cxn>
                    <a:cxn ang="0">
                      <a:pos x="35" y="89"/>
                    </a:cxn>
                    <a:cxn ang="0">
                      <a:pos x="43" y="74"/>
                    </a:cxn>
                    <a:cxn ang="0">
                      <a:pos x="56" y="60"/>
                    </a:cxn>
                    <a:cxn ang="0">
                      <a:pos x="70" y="46"/>
                    </a:cxn>
                    <a:cxn ang="0">
                      <a:pos x="85" y="33"/>
                    </a:cxn>
                    <a:cxn ang="0">
                      <a:pos x="98" y="23"/>
                    </a:cxn>
                    <a:cxn ang="0">
                      <a:pos x="109" y="12"/>
                    </a:cxn>
                    <a:cxn ang="0">
                      <a:pos x="115" y="6"/>
                    </a:cxn>
                    <a:cxn ang="0">
                      <a:pos x="115" y="0"/>
                    </a:cxn>
                    <a:cxn ang="0">
                      <a:pos x="102" y="4"/>
                    </a:cxn>
                    <a:cxn ang="0">
                      <a:pos x="85" y="12"/>
                    </a:cxn>
                    <a:cxn ang="0">
                      <a:pos x="68" y="26"/>
                    </a:cxn>
                    <a:cxn ang="0">
                      <a:pos x="49" y="42"/>
                    </a:cxn>
                    <a:cxn ang="0">
                      <a:pos x="32" y="61"/>
                    </a:cxn>
                    <a:cxn ang="0">
                      <a:pos x="17" y="82"/>
                    </a:cxn>
                    <a:cxn ang="0">
                      <a:pos x="6" y="105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620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8" y="124"/>
                    </a:cxn>
                    <a:cxn ang="0">
                      <a:pos x="220" y="144"/>
                    </a:cxn>
                    <a:cxn ang="0">
                      <a:pos x="226" y="164"/>
                    </a:cxn>
                    <a:cxn ang="0">
                      <a:pos x="222" y="187"/>
                    </a:cxn>
                    <a:cxn ang="0">
                      <a:pos x="208" y="209"/>
                    </a:cxn>
                    <a:cxn ang="0">
                      <a:pos x="188" y="229"/>
                    </a:cxn>
                    <a:cxn ang="0">
                      <a:pos x="166" y="246"/>
                    </a:cxn>
                    <a:cxn ang="0">
                      <a:pos x="142" y="264"/>
                    </a:cxn>
                    <a:cxn ang="0">
                      <a:pos x="128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2" y="306"/>
                    </a:cxn>
                    <a:cxn ang="0">
                      <a:pos x="131" y="310"/>
                    </a:cxn>
                    <a:cxn ang="0">
                      <a:pos x="139" y="309"/>
                    </a:cxn>
                    <a:cxn ang="0">
                      <a:pos x="154" y="292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0" y="219"/>
                    </a:cxn>
                    <a:cxn ang="0">
                      <a:pos x="244" y="186"/>
                    </a:cxn>
                    <a:cxn ang="0">
                      <a:pos x="243" y="152"/>
                    </a:cxn>
                    <a:cxn ang="0">
                      <a:pos x="228" y="119"/>
                    </a:cxn>
                    <a:cxn ang="0">
                      <a:pos x="203" y="93"/>
                    </a:cxn>
                    <a:cxn ang="0">
                      <a:pos x="176" y="76"/>
                    </a:cxn>
                    <a:cxn ang="0">
                      <a:pos x="151" y="61"/>
                    </a:cxn>
                    <a:cxn ang="0">
                      <a:pos x="122" y="46"/>
                    </a:cxn>
                    <a:cxn ang="0">
                      <a:pos x="93" y="31"/>
                    </a:cxn>
                    <a:cxn ang="0">
                      <a:pos x="66" y="18"/>
                    </a:cxn>
                    <a:cxn ang="0">
                      <a:pos x="40" y="8"/>
                    </a:cxn>
                    <a:cxn ang="0">
                      <a:pos x="20" y="1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36" y="20"/>
                    </a:cxn>
                    <a:cxn ang="0">
                      <a:pos x="60" y="31"/>
                    </a:cxn>
                    <a:cxn ang="0">
                      <a:pos x="86" y="44"/>
                    </a:cxn>
                    <a:cxn ang="0">
                      <a:pos x="113" y="57"/>
                    </a:cxn>
                    <a:cxn ang="0">
                      <a:pos x="139" y="71"/>
                    </a:cxn>
                    <a:cxn ang="0">
                      <a:pos x="165" y="88"/>
                    </a:cxn>
                    <a:cxn ang="0">
                      <a:pos x="188" y="106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7621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</p:spPr>
          </p:pic>
        </p:grpSp>
        <p:sp>
          <p:nvSpPr>
            <p:cNvPr id="40762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7623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07624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7625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7626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07627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7628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7629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07630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7631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7632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07633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7634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07635" name="Picture 1107" descr="car_icon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</p:spPr>
        </p:pic>
        <p:grpSp>
          <p:nvGrpSpPr>
            <p:cNvPr id="407636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07637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</p:spPr>
          </p:pic>
          <p:pic>
            <p:nvPicPr>
              <p:cNvPr id="407638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</p:spPr>
          </p:pic>
        </p:grpSp>
        <p:grpSp>
          <p:nvGrpSpPr>
            <p:cNvPr id="407639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07640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41" name="Rectangle 1113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42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43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44" name="Rectangle 1116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45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7646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47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48" name="Rectangle 1120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49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76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52" name="Rectangle 1124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53" name="Rectangle 1125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54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7655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56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57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658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7659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60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61" name="Rectangle 1133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62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63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64" name="Oval 1136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65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66" name="AutoShape 1138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67" name="AutoShape 1139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68" name="Oval 1140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69" name="Oval 1141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7670" name="Oval 1142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71" name="Rectangle 1143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672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07673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74" name="Rectangle 1146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75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76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77" name="Rectangle 1149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78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7679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80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81" name="Rectangle 1153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82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7683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84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85" name="Rectangle 1157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86" name="Rectangle 1158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7687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7688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89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90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691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7692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7693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7694" name="Rectangle 1166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95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96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97" name="Oval 1169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698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99" name="AutoShape 1171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00" name="AutoShape 1172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01" name="Oval 1173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02" name="Oval 1174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7703" name="Oval 1175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704" name="Rectangle 1176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7705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07706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7707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7708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709" name="Picture 1181" descr="screen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7710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11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12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13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14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15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716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7717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18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19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20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21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22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723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24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25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26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27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28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729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07730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7731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7732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733" name="Picture 1205" descr="screen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7734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35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36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37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38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39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740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7741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42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43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44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45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46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747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48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49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50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51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52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753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07754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7755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7756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757" name="Picture 1229" descr="screen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7758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59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60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61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62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63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764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7765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66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67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68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69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70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771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72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73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74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75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76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7777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07778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7779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7780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07781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7782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7783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7784" name="Picture 1256" descr="screen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7785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86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87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88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89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90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7791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7792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93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94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95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96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797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7798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99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800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801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802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803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5680" name="Picture 864" descr="underline_base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4813" y="1035050"/>
            <a:ext cx="7769225" cy="17303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/>
              <a:t>Transport services and protocols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r>
              <a:rPr lang="en-US" sz="2400" dirty="0"/>
              <a:t>provide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CC0000"/>
                </a:solidFill>
              </a:rPr>
              <a:t>logical communication</a:t>
            </a:r>
            <a:r>
              <a:rPr lang="en-US" sz="2400" dirty="0"/>
              <a:t> between app processes running on different hosts</a:t>
            </a:r>
          </a:p>
          <a:p>
            <a:r>
              <a:rPr lang="en-US" sz="2400" dirty="0"/>
              <a:t>transport protocols run in end systems </a:t>
            </a:r>
          </a:p>
          <a:p>
            <a:pPr lvl="1"/>
            <a:r>
              <a:rPr lang="en-US" dirty="0"/>
              <a:t>send side: breaks app messages into </a:t>
            </a:r>
            <a:r>
              <a:rPr lang="en-US" i="1" dirty="0">
                <a:solidFill>
                  <a:srgbClr val="CC0000"/>
                </a:solidFill>
              </a:rPr>
              <a:t>segments</a:t>
            </a:r>
            <a:r>
              <a:rPr lang="en-US" dirty="0"/>
              <a:t>, passes to  network layer</a:t>
            </a:r>
          </a:p>
          <a:p>
            <a:pPr lvl="1"/>
            <a:r>
              <a:rPr lang="en-US" dirty="0" err="1"/>
              <a:t>rcv</a:t>
            </a:r>
            <a:r>
              <a:rPr lang="en-US" dirty="0"/>
              <a:t> side: reassembles segments into messages, passes to app layer</a:t>
            </a:r>
          </a:p>
          <a:p>
            <a:r>
              <a:rPr lang="en-US" sz="2400" dirty="0"/>
              <a:t>more than one transport protocol available to apps</a:t>
            </a:r>
          </a:p>
          <a:p>
            <a:pPr lvl="1"/>
            <a:r>
              <a:rPr lang="en-US" dirty="0"/>
              <a:t>Internet: TCP and UDP</a:t>
            </a:r>
          </a:p>
        </p:txBody>
      </p: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35486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35487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88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89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0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35491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2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93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494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35111" name="Rectangle 295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09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35112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13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35682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35683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4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5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6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35687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8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89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690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687C8B8-72C0-4FC4-8527-51BE515C36FF}" type="slidenum">
              <a:rPr lang="en-US"/>
              <a:pPr/>
              <a:t>40</a:t>
            </a:fld>
            <a:endParaRPr lang="en-US"/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ack1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368659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668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368664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66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368663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670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368666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671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368665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672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368667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673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368685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(a) no loss</a:t>
            </a:r>
          </a:p>
        </p:txBody>
      </p:sp>
      <p:sp>
        <p:nvSpPr>
          <p:cNvPr id="368686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368687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ack1</a:t>
            </a:r>
          </a:p>
        </p:txBody>
      </p:sp>
      <p:sp>
        <p:nvSpPr>
          <p:cNvPr id="368697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368700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01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368703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04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368709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10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36871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1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368715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16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368718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36870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0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368719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68720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368722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2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2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368729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730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368727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</p:spPr>
        </p:pic>
        <p:sp>
          <p:nvSpPr>
            <p:cNvPr id="368731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368735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  <a:noFill/>
          <a:ln/>
        </p:spPr>
        <p:txBody>
          <a:bodyPr/>
          <a:lstStyle/>
          <a:p>
            <a:r>
              <a:rPr lang="en-US"/>
              <a:t>rdt3.0 in action</a:t>
            </a:r>
          </a:p>
        </p:txBody>
      </p:sp>
      <p:pic>
        <p:nvPicPr>
          <p:cNvPr id="368736" name="Picture 9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D2F5BB2-A944-40CD-965D-04321666008C}" type="slidenum">
              <a:rPr lang="en-US"/>
              <a:pPr/>
              <a:t>41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r>
              <a:rPr lang="en-US" sz="4000"/>
              <a:t>rdt3.0 in action</a:t>
            </a:r>
            <a:endParaRPr lang="en-US"/>
          </a:p>
        </p:txBody>
      </p:sp>
      <p:pic>
        <p:nvPicPr>
          <p:cNvPr id="369667" name="Picture 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369688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689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369700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369701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ack1</a:t>
            </a:r>
          </a:p>
        </p:txBody>
      </p:sp>
      <p:sp>
        <p:nvSpPr>
          <p:cNvPr id="369711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369714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15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369717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18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369720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21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369723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24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369726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27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369728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369691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692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369732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69733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369735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36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37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369739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40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369742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</p:spPr>
        </p:pic>
        <p:sp>
          <p:nvSpPr>
            <p:cNvPr id="36974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</a:pPr>
              <a:r>
                <a:rPr lang="en-US" sz="180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36975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5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369752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369753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pkt1</a:t>
            </a:r>
          </a:p>
        </p:txBody>
      </p:sp>
      <p:sp>
        <p:nvSpPr>
          <p:cNvPr id="369763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369766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67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369775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76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369780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369787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88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89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36979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9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369794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</p:spPr>
        </p:pic>
        <p:sp>
          <p:nvSpPr>
            <p:cNvPr id="369795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</a:pPr>
              <a:r>
                <a:rPr lang="en-US" sz="180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369782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783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369796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369757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send ack1</a:t>
              </a:r>
            </a:p>
          </p:txBody>
        </p:sp>
        <p:sp>
          <p:nvSpPr>
            <p:cNvPr id="369760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send pkt0</a:t>
              </a:r>
            </a:p>
          </p:txBody>
        </p:sp>
        <p:sp>
          <p:nvSpPr>
            <p:cNvPr id="369762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rcv ack1</a:t>
              </a:r>
            </a:p>
          </p:txBody>
        </p:sp>
        <p:grpSp>
          <p:nvGrpSpPr>
            <p:cNvPr id="369812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369769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770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69814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36977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77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369777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369778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779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69801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36979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send pkt0</a:t>
                </a:r>
              </a:p>
            </p:txBody>
          </p:sp>
          <p:sp>
            <p:nvSpPr>
              <p:cNvPr id="36979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rcv ack1</a:t>
                </a:r>
              </a:p>
            </p:txBody>
          </p:sp>
        </p:grpSp>
        <p:grpSp>
          <p:nvGrpSpPr>
            <p:cNvPr id="369802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369803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804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69806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369807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rcv pkt0</a:t>
                </a:r>
              </a:p>
            </p:txBody>
          </p:sp>
          <p:sp>
            <p:nvSpPr>
              <p:cNvPr id="369808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send ack0</a:t>
                </a:r>
              </a:p>
            </p:txBody>
          </p:sp>
        </p:grpSp>
        <p:grpSp>
          <p:nvGrpSpPr>
            <p:cNvPr id="369813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369810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9811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69816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369755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rcv pkt0</a:t>
                </a:r>
              </a:p>
            </p:txBody>
          </p:sp>
          <p:sp>
            <p:nvSpPr>
              <p:cNvPr id="369758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send ack0</a:t>
                </a:r>
              </a:p>
            </p:txBody>
          </p:sp>
          <p:sp>
            <p:nvSpPr>
              <p:cNvPr id="369815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(detect duplicate)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  <p:bldP spid="36980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794CAC4-3D08-4283-94FB-B467F7416EBD}" type="slidenum">
              <a:rPr lang="en-US"/>
              <a:pPr/>
              <a:t>42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Performance of rdt3.0</a:t>
            </a: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/>
          <a:lstStyle/>
          <a:p>
            <a:r>
              <a:rPr lang="en-US"/>
              <a:t>rdt3.0 is correct, but performance stinks</a:t>
            </a:r>
          </a:p>
          <a:p>
            <a:r>
              <a:rPr lang="en-US"/>
              <a:t>e.g.: 1 Gbps link, 15 ms prop. delay, 8000 bit packet:</a:t>
            </a:r>
          </a:p>
          <a:p>
            <a:endParaRPr lang="en-US"/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457200" y="3513138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U </a:t>
            </a:r>
            <a:r>
              <a:rPr lang="en-US" sz="2400" baseline="-25000">
                <a:latin typeface="Gill Sans MT" pitchFamily="34" charset="0"/>
              </a:rPr>
              <a:t>sender</a:t>
            </a:r>
            <a:r>
              <a:rPr lang="en-US" sz="2400">
                <a:latin typeface="Gill Sans MT" pitchFamily="34" charset="0"/>
              </a:rPr>
              <a:t>: </a:t>
            </a: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utilization</a:t>
            </a:r>
            <a:r>
              <a:rPr lang="en-US" sz="2400">
                <a:latin typeface="Gill Sans MT" pitchFamily="34" charset="0"/>
              </a:rPr>
              <a:t> – fraction of time sender busy sending</a:t>
            </a:r>
          </a:p>
        </p:txBody>
      </p:sp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1690688" y="3970338"/>
          <a:ext cx="6748462" cy="933450"/>
        </p:xfrm>
        <a:graphic>
          <a:graphicData uri="http://schemas.openxmlformats.org/presentationml/2006/ole">
            <p:oleObj spid="_x0000_s350213" name="Picture" r:id="rId3" imgW="3581280" imgH="495360" progId="Word.Picture.8">
              <p:embed/>
            </p:oleObj>
          </a:graphicData>
        </a:graphic>
      </p:graphicFrame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if RTT=30 msec, 1KB pkt every 30 msec: 33kB/sec thruput over 1 Gbps link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network protocol limits use of physical resources!</a:t>
            </a:r>
          </a:p>
        </p:txBody>
      </p:sp>
      <p:pic>
        <p:nvPicPr>
          <p:cNvPr id="350217" name="Picture 9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" y="1006475"/>
            <a:ext cx="5027613" cy="173038"/>
          </a:xfrm>
          <a:prstGeom prst="rect">
            <a:avLst/>
          </a:prstGeom>
          <a:noFill/>
        </p:spPr>
      </p:pic>
      <p:grpSp>
        <p:nvGrpSpPr>
          <p:cNvPr id="350232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350218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Arial" charset="0"/>
                </a:rPr>
                <a:t>D</a:t>
              </a:r>
              <a:r>
                <a:rPr lang="en-US" sz="2400" i="1" baseline="-25000">
                  <a:latin typeface="Arial" charset="0"/>
                </a:rPr>
                <a:t>trans</a:t>
              </a:r>
              <a:r>
                <a:rPr lang="en-US" sz="2400" i="1">
                  <a:latin typeface="Arial" charset="0"/>
                </a:rPr>
                <a:t> =</a:t>
              </a:r>
            </a:p>
          </p:txBody>
        </p:sp>
        <p:grpSp>
          <p:nvGrpSpPr>
            <p:cNvPr id="350222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35021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/>
                  <a:t>L</a:t>
                </a:r>
              </a:p>
            </p:txBody>
          </p:sp>
          <p:sp>
            <p:nvSpPr>
              <p:cNvPr id="35022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R</a:t>
                </a:r>
              </a:p>
            </p:txBody>
          </p:sp>
          <p:sp>
            <p:nvSpPr>
              <p:cNvPr id="35022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0227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350214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 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50224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350225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i="1"/>
                  <a:t>10</a:t>
                </a:r>
                <a:r>
                  <a:rPr lang="en-US" sz="2400" i="1" baseline="30000"/>
                  <a:t>9 </a:t>
                </a:r>
                <a:r>
                  <a:rPr lang="en-US" sz="2400" i="1"/>
                  <a:t>bits/sec</a:t>
                </a:r>
              </a:p>
            </p:txBody>
          </p:sp>
          <p:sp>
            <p:nvSpPr>
              <p:cNvPr id="350226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0228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350230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=</a:t>
              </a:r>
            </a:p>
          </p:txBody>
        </p:sp>
        <p:sp>
          <p:nvSpPr>
            <p:cNvPr id="350231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Arial" charset="0"/>
                </a:rPr>
                <a:t>8 microsecs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4B8DF73-5A04-4CF1-873E-6A609CD0106C}" type="slidenum">
              <a:rPr lang="en-US"/>
              <a:pPr/>
              <a:t>43</a:t>
            </a:fld>
            <a:endParaRPr lang="en-US"/>
          </a:p>
        </p:txBody>
      </p:sp>
      <p:pic>
        <p:nvPicPr>
          <p:cNvPr id="302112" name="Picture 3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960438"/>
            <a:ext cx="6672263" cy="173037"/>
          </a:xfrm>
          <a:prstGeom prst="rect">
            <a:avLst/>
          </a:prstGeom>
          <a:noFill/>
        </p:spPr>
      </p:pic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1008063"/>
          </a:xfrm>
        </p:spPr>
        <p:txBody>
          <a:bodyPr/>
          <a:lstStyle/>
          <a:p>
            <a:r>
              <a:rPr lang="en-US" sz="4000"/>
              <a:t>rdt3.0: stop-and-wait operation</a:t>
            </a:r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first packet bit transmitted, t = 0</a:t>
            </a:r>
          </a:p>
        </p:txBody>
      </p:sp>
      <p:sp>
        <p:nvSpPr>
          <p:cNvPr id="302085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86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1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2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3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5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2097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last packet bit transmitted,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02100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101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2102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103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2104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02105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45" y="592"/>
              </a:cxn>
              <a:cxn ang="0">
                <a:pos x="1095" y="592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2106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302107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108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109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2110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2115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p:oleObj spid="_x0000_s302115" name="Picture" r:id="rId4" imgW="3581280" imgH="4953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DD9236A-1E73-46AF-82BC-0CD8D17B4648}" type="slidenum">
              <a:rPr lang="en-US"/>
              <a:pPr/>
              <a:t>44</a:t>
            </a:fld>
            <a:endParaRPr lang="en-US"/>
          </a:p>
        </p:txBody>
      </p:sp>
      <p:pic>
        <p:nvPicPr>
          <p:cNvPr id="303110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</p:spPr>
      </p:pic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r>
              <a:rPr lang="en-US" sz="4000"/>
              <a:t>Pipelined protocols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pipelining:</a:t>
            </a:r>
            <a:r>
              <a:rPr lang="en-US"/>
              <a:t> sender allows multiple, “in-flight”, yet-to-be-acknowledged pkts</a:t>
            </a:r>
          </a:p>
          <a:p>
            <a:pPr lvl="1"/>
            <a:r>
              <a:rPr lang="en-US"/>
              <a:t>range of sequence numbers must be increased</a:t>
            </a:r>
          </a:p>
          <a:p>
            <a:pPr lvl="1"/>
            <a:r>
              <a:rPr lang="en-US"/>
              <a:t>buffering at sender and/or receiver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/>
              <a:t>two generic forms of pipelined protocols: </a:t>
            </a:r>
            <a:r>
              <a:rPr lang="en-US" i="1">
                <a:solidFill>
                  <a:srgbClr val="CC0000"/>
                </a:solidFill>
              </a:rPr>
              <a:t>go-Back-N, selective repeat</a:t>
            </a:r>
          </a:p>
        </p:txBody>
      </p:sp>
      <p:pic>
        <p:nvPicPr>
          <p:cNvPr id="303109" name="Picture 5" descr="rdt_pipelin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</p:spPr>
      </p:pic>
      <p:grpSp>
        <p:nvGrpSpPr>
          <p:cNvPr id="303148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303147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140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03141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303142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03152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3" y="77"/>
              </a:cxn>
              <a:cxn ang="0">
                <a:pos x="59" y="120"/>
              </a:cxn>
              <a:cxn ang="0">
                <a:pos x="0" y="146"/>
              </a:cxn>
              <a:cxn ang="0">
                <a:pos x="3" y="270"/>
              </a:cxn>
              <a:cxn ang="0">
                <a:pos x="117" y="272"/>
              </a:cxn>
              <a:cxn ang="0">
                <a:pos x="114" y="0"/>
              </a:cxn>
              <a:cxn ang="0">
                <a:pos x="6" y="6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03154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303155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156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03157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303158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03159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303160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61" name="Rectangle 57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62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63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64" name="Rectangle 60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165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3166" name="AutoShape 6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167" name="AutoShape 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168" name="Rectangle 64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169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3170" name="AutoShape 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171" name="AutoShape 6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172" name="Rectangle 68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73" name="Rectangle 69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174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3175" name="AutoShape 7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176" name="AutoShape 7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177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178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3179" name="AutoShape 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180" name="AutoShape 7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181" name="Rectangle 77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2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83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84" name="Oval 80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5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86" name="AutoShape 82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7" name="AutoShape 83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8" name="Oval 84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89" name="Oval 85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190" name="Oval 86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91" name="Rectangle 87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3192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303193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94" name="Rectangle 90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195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96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197" name="Rectangle 93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198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3199" name="AutoShape 9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200" name="AutoShape 9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201" name="Rectangle 97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202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3203" name="AutoShape 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204" name="AutoShape 10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205" name="Rectangle 101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06" name="Rectangle 102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3207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3208" name="AutoShape 1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209" name="AutoShape 10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210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3211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3212" name="AutoShape 1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213" name="AutoShape 10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3214" name="Rectangle 110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15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216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217" name="Oval 113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18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3219" name="AutoShape 115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20" name="AutoShape 116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21" name="Oval 117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22" name="Oval 118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223" name="Oval 119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224" name="Rectangle 120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13BFB5C-8990-4536-89CA-F1BDA918E368}" type="slidenum">
              <a:rPr lang="en-US"/>
              <a:pPr/>
              <a:t>45</a:t>
            </a:fld>
            <a:endParaRPr lang="en-US"/>
          </a:p>
        </p:txBody>
      </p:sp>
      <p:pic>
        <p:nvPicPr>
          <p:cNvPr id="304188" name="Picture 6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</p:spPr>
      </p:pic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r>
              <a:rPr lang="en-US" sz="4000"/>
              <a:t>Pipelining: increased utilization</a:t>
            </a:r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34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39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2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48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50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04151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30415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5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54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55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56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57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58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59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0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5" y="937"/>
              </a:cxn>
              <a:cxn ang="0">
                <a:pos x="2902" y="1185"/>
              </a:cxn>
              <a:cxn ang="0">
                <a:pos x="0" y="247"/>
              </a:cxn>
              <a:cxn ang="0">
                <a:pos x="0" y="0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1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62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4163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304164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6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66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67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68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69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0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4171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304172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3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45" y="592"/>
                </a:cxn>
                <a:cxn ang="0">
                  <a:pos x="1095" y="592"/>
                </a:cxn>
                <a:cxn ang="0">
                  <a:pos x="0" y="247"/>
                </a:cxn>
                <a:cxn ang="0">
                  <a:pos x="0" y="0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4174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04175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76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4177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178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4179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81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82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83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4185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r>
              <a:rPr lang="en-US" sz="200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304186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4189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p:oleObj spid="_x0000_s304189" name="Picture" r:id="rId4" imgW="3581280" imgH="4953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A2AD3C3-003B-4E5B-9EF2-0744B5D0A05D}" type="slidenum">
              <a:rPr lang="en-US"/>
              <a:pPr/>
              <a:t>46</a:t>
            </a:fld>
            <a:endParaRPr lang="en-US"/>
          </a:p>
        </p:txBody>
      </p:sp>
      <p:pic>
        <p:nvPicPr>
          <p:cNvPr id="351239" name="Picture 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904875"/>
            <a:ext cx="7313612" cy="173038"/>
          </a:xfrm>
          <a:prstGeom prst="rect">
            <a:avLst/>
          </a:prstGeom>
          <a:noFill/>
        </p:spPr>
      </p:pic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930275"/>
          </a:xfrm>
        </p:spPr>
        <p:txBody>
          <a:bodyPr/>
          <a:lstStyle/>
          <a:p>
            <a:r>
              <a:rPr lang="en-US"/>
              <a:t>Pipelined protocols: overview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3954463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/>
              <a:t>sender can have up to N unacked packets in pipeline</a:t>
            </a:r>
          </a:p>
          <a:p>
            <a:pPr>
              <a:lnSpc>
                <a:spcPct val="75000"/>
              </a:lnSpc>
            </a:pPr>
            <a:r>
              <a:rPr lang="en-US"/>
              <a:t>receiver only sends </a:t>
            </a:r>
            <a:r>
              <a:rPr lang="en-US" i="1">
                <a:solidFill>
                  <a:srgbClr val="CC0000"/>
                </a:solidFill>
              </a:rPr>
              <a:t>cumulative ack</a:t>
            </a:r>
          </a:p>
          <a:p>
            <a:pPr lvl="1"/>
            <a:r>
              <a:rPr lang="en-US"/>
              <a:t>doesn’t ack packet if there’s a gap</a:t>
            </a:r>
          </a:p>
          <a:p>
            <a:pPr>
              <a:lnSpc>
                <a:spcPct val="75000"/>
              </a:lnSpc>
            </a:pPr>
            <a:r>
              <a:rPr lang="en-US"/>
              <a:t>sender has timer for oldest unacked packet</a:t>
            </a:r>
          </a:p>
          <a:p>
            <a:pPr lvl="1"/>
            <a:r>
              <a:rPr lang="en-US"/>
              <a:t>when timer expires, retransmit </a:t>
            </a:r>
            <a:r>
              <a:rPr lang="en-US" i="1"/>
              <a:t>all</a:t>
            </a:r>
            <a:r>
              <a:rPr lang="en-US"/>
              <a:t> unacked packets</a:t>
            </a:r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455738"/>
            <a:ext cx="4289425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u="sng">
                <a:solidFill>
                  <a:srgbClr val="CC0000"/>
                </a:solidFill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/>
              <a:t>sender can have up to N unack’ed packets in pipeline</a:t>
            </a:r>
          </a:p>
          <a:p>
            <a:pPr>
              <a:lnSpc>
                <a:spcPct val="75000"/>
              </a:lnSpc>
            </a:pPr>
            <a:r>
              <a:rPr lang="en-US"/>
              <a:t>rcvr sends </a:t>
            </a:r>
            <a:r>
              <a:rPr lang="en-US" i="1">
                <a:solidFill>
                  <a:srgbClr val="CC0000"/>
                </a:solidFill>
              </a:rPr>
              <a:t>individual ack</a:t>
            </a:r>
            <a:r>
              <a:rPr lang="en-US"/>
              <a:t> for each packet</a:t>
            </a:r>
          </a:p>
          <a:p>
            <a:pPr>
              <a:lnSpc>
                <a:spcPct val="70000"/>
              </a:lnSpc>
            </a:pPr>
            <a:endParaRPr lang="en-US"/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/>
              <a:t>sender maintains timer for each unacked packet</a:t>
            </a:r>
          </a:p>
          <a:p>
            <a:pPr lvl="1">
              <a:lnSpc>
                <a:spcPct val="80000"/>
              </a:lnSpc>
            </a:pPr>
            <a:r>
              <a:rPr lang="en-US"/>
              <a:t>when timer expires, retransmit only that unacked packet</a:t>
            </a:r>
          </a:p>
          <a:p>
            <a:pPr>
              <a:lnSpc>
                <a:spcPct val="7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E6B1952-C5B5-43D6-B4F6-89160D5CC93C}" type="slidenum">
              <a:rPr lang="en-US"/>
              <a:pPr/>
              <a:t>47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r>
              <a:rPr lang="en-US"/>
              <a:t>Go-Back-N: sender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sz="2400"/>
              <a:t>k-bit seq # in pkt header</a:t>
            </a:r>
          </a:p>
          <a:p>
            <a:r>
              <a:rPr lang="en-US" sz="2400"/>
              <a:t>“window” of up to N, consecutive unack’ed pkts allowed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352260" name="Picture 4" descr="gbn_seq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</p:spPr>
      </p:pic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476250" y="4149725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ACK(n): ACKs all pkts up to, including seq # n - </a:t>
            </a: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“cumulative ACK”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may receive duplicate ACKs (see receiver)</a:t>
            </a:r>
            <a:endParaRPr lang="en-US" sz="20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timer for oldest in-flight pkt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latin typeface="Gill Sans MT" pitchFamily="34" charset="0"/>
              </a:rPr>
              <a:t>timeout(n):</a:t>
            </a:r>
            <a:r>
              <a:rPr lang="en-US" sz="2400">
                <a:latin typeface="Gill Sans MT" pitchFamily="34" charset="0"/>
              </a:rPr>
              <a:t> retransmit packet n and all higher seq # pkts in window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2265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ACE0B7B-99C0-421D-A7D0-76D73F36DE79}" type="slidenum">
              <a:rPr lang="en-US"/>
              <a:pPr/>
              <a:t>48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</p:spPr>
        <p:txBody>
          <a:bodyPr/>
          <a:lstStyle/>
          <a:p>
            <a:r>
              <a:rPr lang="en-US" sz="3600"/>
              <a:t>GBN: sender extended FSM</a:t>
            </a:r>
            <a:endParaRPr lang="en-US"/>
          </a:p>
        </p:txBody>
      </p:sp>
      <p:grpSp>
        <p:nvGrpSpPr>
          <p:cNvPr id="306179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306180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1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charset="0"/>
                </a:rPr>
                <a:t>Wait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start_timer</a:t>
            </a:r>
          </a:p>
          <a:p>
            <a:pPr algn="l"/>
            <a:r>
              <a:rPr lang="en-US" sz="1400">
                <a:latin typeface="Arial" charset="0"/>
              </a:rPr>
              <a:t>udt_send(sndpkt[base])</a:t>
            </a:r>
          </a:p>
          <a:p>
            <a:pPr algn="l"/>
            <a:r>
              <a:rPr lang="en-US" sz="1400">
                <a:latin typeface="Arial" charset="0"/>
              </a:rPr>
              <a:t>udt_send(sndpkt[base+1])</a:t>
            </a:r>
          </a:p>
          <a:p>
            <a:pPr algn="l"/>
            <a:r>
              <a:rPr lang="en-US" sz="1400">
                <a:latin typeface="Arial" charset="0"/>
              </a:rPr>
              <a:t>…</a:t>
            </a:r>
          </a:p>
          <a:p>
            <a:pPr algn="l"/>
            <a:r>
              <a:rPr lang="en-US" sz="1400">
                <a:latin typeface="Arial" charset="0"/>
              </a:rPr>
              <a:t>udt_send(sndpkt[nextseqnum-1])</a:t>
            </a: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6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rdt_send(data)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if (nextseqnum &lt; base+N) {</a:t>
            </a:r>
          </a:p>
          <a:p>
            <a:pPr algn="l"/>
            <a:r>
              <a:rPr lang="en-US" sz="1400">
                <a:latin typeface="Arial" charset="0"/>
              </a:rPr>
              <a:t>    sndpkt[nextseqnum] = make_pkt(nextseqnum,data,chksum)</a:t>
            </a:r>
          </a:p>
          <a:p>
            <a:pPr algn="l"/>
            <a:r>
              <a:rPr lang="en-US" sz="1400">
                <a:latin typeface="Arial" charset="0"/>
              </a:rPr>
              <a:t>    udt_send(sndpkt[nextseqnum])</a:t>
            </a:r>
          </a:p>
          <a:p>
            <a:pPr algn="l"/>
            <a:r>
              <a:rPr lang="en-US" sz="1400">
                <a:latin typeface="Arial" charset="0"/>
              </a:rPr>
              <a:t>    if (base == nextseqnum)</a:t>
            </a:r>
          </a:p>
          <a:p>
            <a:pPr algn="l"/>
            <a:r>
              <a:rPr lang="en-US" sz="1400">
                <a:latin typeface="Arial" charset="0"/>
              </a:rPr>
              <a:t>       start_timer</a:t>
            </a:r>
          </a:p>
          <a:p>
            <a:pPr algn="l"/>
            <a:r>
              <a:rPr lang="en-US" sz="1400">
                <a:latin typeface="Arial" charset="0"/>
              </a:rPr>
              <a:t>    nextseqnum++</a:t>
            </a:r>
          </a:p>
          <a:p>
            <a:pPr algn="l"/>
            <a:r>
              <a:rPr lang="en-US" sz="1400">
                <a:latin typeface="Arial" charset="0"/>
              </a:rPr>
              <a:t>    }</a:t>
            </a:r>
          </a:p>
          <a:p>
            <a:pPr algn="l"/>
            <a:r>
              <a:rPr lang="en-US" sz="1400">
                <a:latin typeface="Arial" charset="0"/>
              </a:rPr>
              <a:t>else</a:t>
            </a:r>
          </a:p>
          <a:p>
            <a:pPr algn="l"/>
            <a:r>
              <a:rPr lang="en-US" sz="1400">
                <a:latin typeface="Arial" charset="0"/>
              </a:rPr>
              <a:t>  refuse_data(data)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base = getacknum(rcvpkt)+1</a:t>
            </a:r>
          </a:p>
          <a:p>
            <a:pPr algn="l"/>
            <a:r>
              <a:rPr lang="en-US" sz="1400">
                <a:latin typeface="Arial" charset="0"/>
              </a:rPr>
              <a:t>If (base == nextseqnum)</a:t>
            </a:r>
          </a:p>
          <a:p>
            <a:pPr algn="l"/>
            <a:r>
              <a:rPr lang="en-US" sz="1400">
                <a:latin typeface="Arial" charset="0"/>
              </a:rPr>
              <a:t>    stop_timer</a:t>
            </a:r>
          </a:p>
          <a:p>
            <a:pPr algn="l"/>
            <a:r>
              <a:rPr lang="en-US" sz="1400">
                <a:latin typeface="Arial" charset="0"/>
              </a:rPr>
              <a:t>  else</a:t>
            </a:r>
          </a:p>
          <a:p>
            <a:pPr algn="l"/>
            <a:r>
              <a:rPr lang="en-US" sz="1400">
                <a:latin typeface="Arial" charset="0"/>
              </a:rPr>
              <a:t>    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notcorrupt(rcvpkt) </a:t>
            </a: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4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/>
            <a:ahLst/>
            <a:cxnLst>
              <a:cxn ang="0">
                <a:pos x="241" y="20"/>
              </a:cxn>
              <a:cxn ang="0">
                <a:pos x="388" y="0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base=1</a:t>
            </a:r>
          </a:p>
          <a:p>
            <a:pPr algn="l"/>
            <a:r>
              <a:rPr lang="en-US" sz="1400">
                <a:latin typeface="Arial" charset="0"/>
              </a:rPr>
              <a:t>nextseqnum=1</a:t>
            </a:r>
            <a:endParaRPr lang="en-US" sz="1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</a:t>
            </a:r>
          </a:p>
          <a:p>
            <a:pPr algn="l"/>
            <a:r>
              <a:rPr lang="en-US" sz="1400">
                <a:latin typeface="Arial" charset="0"/>
              </a:rPr>
              <a:t>   &amp;&amp; corrupt(rcvpkt)</a:t>
            </a:r>
            <a:r>
              <a:rPr lang="en-US" sz="1000">
                <a:latin typeface="Arial" charset="0"/>
              </a:rPr>
              <a:t> 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9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/>
            <a:ahLst/>
            <a:cxnLst>
              <a:cxn ang="0">
                <a:pos x="1005" y="0"/>
              </a:cxn>
              <a:cxn ang="0">
                <a:pos x="1095" y="165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200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pic>
        <p:nvPicPr>
          <p:cNvPr id="306201" name="Picture 2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760413"/>
            <a:ext cx="5484812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84DD666-DAEC-4116-A6C6-EA22361406C7}" type="slidenum">
              <a:rPr lang="en-US"/>
              <a:pPr/>
              <a:t>49</a:t>
            </a:fld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3641725"/>
            <a:ext cx="8148637" cy="285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ACK-only: always send ACK for correctly-received pkt with highest </a:t>
            </a:r>
            <a:r>
              <a:rPr lang="en-US" i="1">
                <a:solidFill>
                  <a:srgbClr val="CC0000"/>
                </a:solidFill>
              </a:rPr>
              <a:t>in-order</a:t>
            </a:r>
            <a:r>
              <a:rPr lang="en-US"/>
              <a:t> seq #</a:t>
            </a:r>
          </a:p>
          <a:p>
            <a:pPr lvl="1"/>
            <a:r>
              <a:rPr lang="en-US"/>
              <a:t>may generate duplicate ACKs</a:t>
            </a:r>
          </a:p>
          <a:p>
            <a:pPr lvl="1"/>
            <a:r>
              <a:rPr lang="en-US"/>
              <a:t>need only remember </a:t>
            </a:r>
            <a:r>
              <a:rPr lang="en-US" b="1">
                <a:latin typeface="Courier New" pitchFamily="49" charset="0"/>
              </a:rPr>
              <a:t>expectedseqnum</a:t>
            </a:r>
          </a:p>
          <a:p>
            <a:r>
              <a:rPr lang="en-US"/>
              <a:t>out-of-order pkt: </a:t>
            </a:r>
          </a:p>
          <a:p>
            <a:pPr lvl="1"/>
            <a:r>
              <a:rPr lang="en-US"/>
              <a:t>discard (don’t buffer): </a:t>
            </a:r>
            <a:r>
              <a:rPr lang="en-US" i="1">
                <a:solidFill>
                  <a:srgbClr val="CC0000"/>
                </a:solidFill>
              </a:rPr>
              <a:t>no receiver buffering!</a:t>
            </a:r>
          </a:p>
          <a:p>
            <a:pPr lvl="1"/>
            <a:r>
              <a:rPr lang="en-US"/>
              <a:t>re-ACK pkt with highest in-order seq #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3159125" y="2041525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68638" y="2209800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>
                <a:latin typeface="Arial" charset="0"/>
              </a:rPr>
              <a:t>Wait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844550" y="1881188"/>
            <a:ext cx="2298700" cy="4746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2557463" y="1468438"/>
            <a:ext cx="16176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2597150" y="1192213"/>
            <a:ext cx="72548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default</a:t>
            </a:r>
            <a:endParaRPr lang="en-US" sz="1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2678113" y="1489075"/>
            <a:ext cx="8159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0" name="Freeform 10"/>
          <p:cNvSpPr>
            <a:spLocks/>
          </p:cNvSpPr>
          <p:nvPr/>
        </p:nvSpPr>
        <p:spPr bwMode="auto">
          <a:xfrm>
            <a:off x="3832225" y="1784350"/>
            <a:ext cx="828675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4325938" y="1554163"/>
            <a:ext cx="35702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</a:t>
            </a:r>
          </a:p>
          <a:p>
            <a:pPr algn="l"/>
            <a:r>
              <a:rPr lang="en-US" sz="1400">
                <a:latin typeface="Arial" charset="0"/>
              </a:rPr>
              <a:t>  &amp;&amp; notcurrupt(rcvpkt)</a:t>
            </a:r>
          </a:p>
          <a:p>
            <a:pPr algn="l"/>
            <a:r>
              <a:rPr lang="en-US" sz="1400">
                <a:latin typeface="Arial" charset="0"/>
              </a:rPr>
              <a:t>  &amp;&amp; hasseqnum(rcvpkt,expectedseqnum)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4395788" y="2246313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4330700" y="2289175"/>
            <a:ext cx="4314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make_pkt(expectedseqnum,ACK,chksum)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expectedseqnum++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07214" name="Freeform 14"/>
          <p:cNvSpPr>
            <a:spLocks/>
          </p:cNvSpPr>
          <p:nvPr/>
        </p:nvSpPr>
        <p:spPr bwMode="auto">
          <a:xfrm rot="5142103" flipH="1">
            <a:off x="3305176" y="1260475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5" name="Line 15"/>
          <p:cNvSpPr>
            <a:spLocks noChangeShapeType="1"/>
          </p:cNvSpPr>
          <p:nvPr/>
        </p:nvSpPr>
        <p:spPr bwMode="auto">
          <a:xfrm>
            <a:off x="784225" y="2293938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693738" y="2314575"/>
            <a:ext cx="3641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expectedseqnum=1</a:t>
            </a:r>
          </a:p>
          <a:p>
            <a:pPr algn="l"/>
            <a:r>
              <a:rPr lang="en-US" sz="1400">
                <a:latin typeface="Arial" charset="0"/>
              </a:rPr>
              <a:t>sndpkt =    </a:t>
            </a:r>
          </a:p>
          <a:p>
            <a:pPr algn="l"/>
            <a:r>
              <a:rPr lang="en-US" sz="1400">
                <a:latin typeface="Arial" charset="0"/>
              </a:rPr>
              <a:t>  make_pkt(expectedseqnum,ACK,chksum)</a:t>
            </a:r>
          </a:p>
          <a:p>
            <a:pPr algn="l"/>
            <a:endParaRPr lang="en-US" sz="1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30250" y="1990725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307219" name="Rectangle 19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700087"/>
          </a:xfrm>
          <a:noFill/>
          <a:ln/>
        </p:spPr>
        <p:txBody>
          <a:bodyPr/>
          <a:lstStyle/>
          <a:p>
            <a:r>
              <a:rPr lang="en-US"/>
              <a:t>GBN: receiver extended FSM</a:t>
            </a:r>
          </a:p>
        </p:txBody>
      </p:sp>
      <p:pic>
        <p:nvPicPr>
          <p:cNvPr id="307222" name="Picture 2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806450"/>
            <a:ext cx="7313613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EE0E2E4-636A-4C06-989C-D89A33254E88}" type="slidenum">
              <a:rPr lang="en-US"/>
              <a:pPr/>
              <a:t>5</a:t>
            </a:fld>
            <a:endParaRPr lang="en-US"/>
          </a:p>
        </p:txBody>
      </p:sp>
      <p:pic>
        <p:nvPicPr>
          <p:cNvPr id="237578" name="Picture 1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Transport vs. network layer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i="1">
                <a:solidFill>
                  <a:srgbClr val="000099"/>
                </a:solidFill>
              </a:rPr>
              <a:t>network layer:</a:t>
            </a:r>
            <a:r>
              <a:rPr lang="en-US" sz="3200"/>
              <a:t> logical communication between hosts</a:t>
            </a:r>
          </a:p>
          <a:p>
            <a:pPr>
              <a:lnSpc>
                <a:spcPct val="70000"/>
              </a:lnSpc>
            </a:pPr>
            <a:r>
              <a:rPr lang="en-US" sz="3200" i="1">
                <a:solidFill>
                  <a:srgbClr val="000099"/>
                </a:solidFill>
              </a:rPr>
              <a:t>transport layer:</a:t>
            </a:r>
            <a:r>
              <a:rPr lang="en-US" sz="3200"/>
              <a:t> logical communication between processes</a:t>
            </a:r>
            <a:r>
              <a:rPr lang="en-US"/>
              <a:t> 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relies on, enhances, network layer services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230438"/>
            <a:ext cx="3967162" cy="4249737"/>
          </a:xfrm>
          <a:ln/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400" i="1" dirty="0"/>
              <a:t>12 kids in Ann’s house sending letters to 12 kids in Bill’s house:</a:t>
            </a:r>
            <a:endParaRPr lang="en-US" sz="2400" dirty="0"/>
          </a:p>
          <a:p>
            <a:pPr>
              <a:lnSpc>
                <a:spcPct val="70000"/>
              </a:lnSpc>
            </a:pPr>
            <a:r>
              <a:rPr lang="en-US" sz="2400" dirty="0"/>
              <a:t>hosts = houses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processes = kids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transport protocol = Ann and Bill who </a:t>
            </a:r>
            <a:r>
              <a:rPr lang="en-US" sz="2400" dirty="0" err="1"/>
              <a:t>demux</a:t>
            </a:r>
            <a:r>
              <a:rPr lang="en-US" sz="2400" dirty="0"/>
              <a:t> to in-house siblings</a:t>
            </a:r>
          </a:p>
          <a:p>
            <a:pPr>
              <a:lnSpc>
                <a:spcPct val="70000"/>
              </a:lnSpc>
            </a:pPr>
            <a:r>
              <a:rPr lang="en-US" sz="2400" dirty="0"/>
              <a:t>network-layer protocol = postal service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579" name="Text Box 11"/>
          <p:cNvSpPr txBox="1">
            <a:spLocks noChangeArrowheads="1"/>
          </p:cNvSpPr>
          <p:nvPr/>
        </p:nvSpPr>
        <p:spPr bwMode="auto">
          <a:xfrm>
            <a:off x="4900613" y="1724025"/>
            <a:ext cx="2695575" cy="433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000099"/>
                </a:solidFill>
                <a:latin typeface="Gill Sans MT" pitchFamily="34" charset="0"/>
              </a:rPr>
              <a:t>household analogy:</a:t>
            </a:r>
            <a:endParaRPr lang="en-US" sz="2800" i="1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A6F9B05-FC3B-44D2-BF28-D39270242A12}" type="slidenum">
              <a:rPr lang="en-US"/>
              <a:pPr/>
              <a:t>50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r>
              <a:rPr lang="en-US" sz="4000"/>
              <a:t>GBN in action</a:t>
            </a:r>
            <a:endParaRPr lang="en-US"/>
          </a:p>
        </p:txBody>
      </p:sp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send  pkt0</a:t>
            </a:r>
          </a:p>
          <a:p>
            <a:pPr algn="r"/>
            <a:r>
              <a:rPr lang="en-US" sz="1800"/>
              <a:t>send  pkt1</a:t>
            </a:r>
          </a:p>
          <a:p>
            <a:pPr algn="r"/>
            <a:r>
              <a:rPr lang="en-US" sz="1800"/>
              <a:t>send  pkt2</a:t>
            </a:r>
          </a:p>
          <a:p>
            <a:pPr algn="r"/>
            <a:r>
              <a:rPr lang="en-US" sz="1800"/>
              <a:t>send  pkt3</a:t>
            </a:r>
          </a:p>
          <a:p>
            <a:pPr algn="r"/>
            <a:r>
              <a:rPr lang="en-US" sz="1800"/>
              <a:t>(wait)</a:t>
            </a: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receive pkt0, send ack0</a:t>
            </a:r>
          </a:p>
          <a:p>
            <a:pPr algn="l"/>
            <a:r>
              <a:rPr lang="en-US" sz="1800"/>
              <a:t>receive pkt1, send ack1</a:t>
            </a:r>
          </a:p>
          <a:p>
            <a:pPr algn="l"/>
            <a:r>
              <a:rPr lang="en-US" sz="1800"/>
              <a:t> </a:t>
            </a:r>
          </a:p>
          <a:p>
            <a:pPr algn="l"/>
            <a:r>
              <a:rPr lang="en-US" sz="1800"/>
              <a:t>receive pkt3, discard, </a:t>
            </a:r>
          </a:p>
          <a:p>
            <a:pPr algn="l"/>
            <a:r>
              <a:rPr lang="en-US" sz="1800"/>
              <a:t>           (re)send ack1</a:t>
            </a:r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rcv ack0, send pkt4</a:t>
            </a:r>
          </a:p>
          <a:p>
            <a:pPr algn="r"/>
            <a:r>
              <a:rPr lang="en-US" sz="1800"/>
              <a:t>rcv ack1, send pkt5</a:t>
            </a:r>
          </a:p>
          <a:p>
            <a:pPr algn="r"/>
            <a:endParaRPr lang="en-US" sz="1800"/>
          </a:p>
        </p:txBody>
      </p:sp>
      <p:pic>
        <p:nvPicPr>
          <p:cNvPr id="308258" name="Picture 34" descr="alarm_clock_ri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</p:spPr>
      </p:pic>
      <p:sp>
        <p:nvSpPr>
          <p:cNvPr id="308259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308260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/>
              <a:t>send  pkt2</a:t>
            </a:r>
          </a:p>
          <a:p>
            <a:pPr algn="r">
              <a:lnSpc>
                <a:spcPct val="90000"/>
              </a:lnSpc>
            </a:pPr>
            <a:r>
              <a:rPr lang="en-US" sz="1800"/>
              <a:t>send  pkt3</a:t>
            </a:r>
          </a:p>
          <a:p>
            <a:pPr algn="r">
              <a:lnSpc>
                <a:spcPct val="90000"/>
              </a:lnSpc>
            </a:pPr>
            <a:r>
              <a:rPr lang="en-US" sz="1800"/>
              <a:t>send  pkt4</a:t>
            </a:r>
          </a:p>
          <a:p>
            <a:pPr algn="r">
              <a:lnSpc>
                <a:spcPct val="90000"/>
              </a:lnSpc>
            </a:pPr>
            <a:r>
              <a:rPr lang="en-US" sz="1800"/>
              <a:t>send  pkt5</a:t>
            </a:r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43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308245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49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50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08253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308254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255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256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8261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62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63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64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265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receive pkt4, discard, </a:t>
            </a:r>
          </a:p>
          <a:p>
            <a:pPr algn="l"/>
            <a:r>
              <a:rPr lang="en-US" sz="1800"/>
              <a:t>           (re)send ack1</a:t>
            </a:r>
          </a:p>
        </p:txBody>
      </p:sp>
      <p:sp>
        <p:nvSpPr>
          <p:cNvPr id="308266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receive pkt5, discard, </a:t>
            </a:r>
          </a:p>
          <a:p>
            <a:pPr algn="l"/>
            <a:r>
              <a:rPr lang="en-US" sz="1800"/>
              <a:t>           (re)send ack1</a:t>
            </a:r>
          </a:p>
        </p:txBody>
      </p:sp>
      <p:sp>
        <p:nvSpPr>
          <p:cNvPr id="308267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/>
              <a:t>rcv pkt2, deliver, send ack2</a:t>
            </a:r>
          </a:p>
          <a:p>
            <a:pPr algn="l">
              <a:lnSpc>
                <a:spcPct val="90000"/>
              </a:lnSpc>
            </a:pPr>
            <a:r>
              <a:rPr lang="en-US" sz="1800"/>
              <a:t>rcv pkt3, deliver, send ack3</a:t>
            </a:r>
          </a:p>
          <a:p>
            <a:pPr algn="l">
              <a:lnSpc>
                <a:spcPct val="90000"/>
              </a:lnSpc>
            </a:pPr>
            <a:r>
              <a:rPr lang="en-US" sz="1800"/>
              <a:t>rcv pkt4, deliver, send ack4</a:t>
            </a:r>
          </a:p>
          <a:p>
            <a:pPr algn="l">
              <a:lnSpc>
                <a:spcPct val="90000"/>
              </a:lnSpc>
            </a:pPr>
            <a:r>
              <a:rPr lang="en-US" sz="1800"/>
              <a:t>rcv pkt5, deliver, send ack5</a:t>
            </a:r>
          </a:p>
        </p:txBody>
      </p:sp>
      <p:sp>
        <p:nvSpPr>
          <p:cNvPr id="308268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ignore duplicate ACK</a:t>
            </a:r>
          </a:p>
        </p:txBody>
      </p:sp>
      <p:grpSp>
        <p:nvGrpSpPr>
          <p:cNvPr id="308289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308284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308283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308291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308292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3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308294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30829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308297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308298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9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308303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304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308308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308306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7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308309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308310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1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308312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308313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4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308315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308316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7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308318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308319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20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pic>
        <p:nvPicPr>
          <p:cNvPr id="308321" name="Picture 9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744538"/>
            <a:ext cx="3656012" cy="173037"/>
          </a:xfrm>
          <a:prstGeom prst="rect">
            <a:avLst/>
          </a:prstGeom>
          <a:noFill/>
        </p:spPr>
      </p:pic>
      <p:sp>
        <p:nvSpPr>
          <p:cNvPr id="308322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323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324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325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326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08327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FD81466-A616-4DE7-AF7A-0F95BC6A438C}" type="slidenum">
              <a:rPr lang="en-US"/>
              <a:pPr/>
              <a:t>51</a:t>
            </a:fld>
            <a:endParaRPr lang="en-US"/>
          </a:p>
        </p:txBody>
      </p:sp>
      <p:pic>
        <p:nvPicPr>
          <p:cNvPr id="309252" name="Picture 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1000125"/>
            <a:ext cx="3656013" cy="173038"/>
          </a:xfrm>
          <a:prstGeom prst="rect">
            <a:avLst/>
          </a:prstGeom>
          <a:noFill/>
        </p:spPr>
      </p:pic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Selective repeat</a:t>
            </a:r>
            <a:endParaRPr 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/>
              <a:t>receiver </a:t>
            </a:r>
            <a:r>
              <a:rPr lang="en-US" i="1"/>
              <a:t>individually</a:t>
            </a:r>
            <a:r>
              <a:rPr lang="en-US"/>
              <a:t> acknowledges all correctly received pkts</a:t>
            </a:r>
          </a:p>
          <a:p>
            <a:pPr lvl="1"/>
            <a:r>
              <a:rPr lang="en-US"/>
              <a:t>buffers pkts, as needed, for eventual in-order delivery to upper layer</a:t>
            </a:r>
          </a:p>
          <a:p>
            <a:r>
              <a:rPr lang="en-US"/>
              <a:t>sender only resends pkts for which ACK not received</a:t>
            </a:r>
          </a:p>
          <a:p>
            <a:pPr lvl="1"/>
            <a:r>
              <a:rPr lang="en-US"/>
              <a:t>sender timer for each unACKed pkt</a:t>
            </a:r>
          </a:p>
          <a:p>
            <a:r>
              <a:rPr lang="en-US"/>
              <a:t>sender window</a:t>
            </a:r>
          </a:p>
          <a:p>
            <a:pPr lvl="1"/>
            <a:r>
              <a:rPr lang="en-US" i="1"/>
              <a:t>N</a:t>
            </a:r>
            <a:r>
              <a:rPr lang="en-US"/>
              <a:t> consecutive seq #’s</a:t>
            </a:r>
          </a:p>
          <a:p>
            <a:pPr lvl="1"/>
            <a:r>
              <a:rPr lang="en-US"/>
              <a:t>limits seq #s of sent, unACKed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5E5E1B4-94C6-433F-94AD-EE555A1D1FA3}" type="slidenum">
              <a:rPr lang="en-US"/>
              <a:pPr/>
              <a:t>52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r>
              <a:rPr lang="en-US" sz="3600"/>
              <a:t>Selective repeat: sender, receiver windows</a:t>
            </a:r>
            <a:endParaRPr lang="en-US"/>
          </a:p>
        </p:txBody>
      </p:sp>
      <p:pic>
        <p:nvPicPr>
          <p:cNvPr id="353283" name="Picture 3" descr="sr_seq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</p:spPr>
      </p:pic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3286" name="Picture 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37708B2-DA23-4D54-9768-CB953079223B}" type="slidenum">
              <a:rPr lang="en-US"/>
              <a:pPr/>
              <a:t>53</a:t>
            </a:fld>
            <a:endParaRPr lang="en-US"/>
          </a:p>
        </p:txBody>
      </p:sp>
      <p:pic>
        <p:nvPicPr>
          <p:cNvPr id="311309" name="Picture 1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838" y="898525"/>
            <a:ext cx="4113212" cy="173038"/>
          </a:xfrm>
          <a:prstGeom prst="rect">
            <a:avLst/>
          </a:prstGeom>
          <a:noFill/>
        </p:spPr>
      </p:pic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en-US"/>
              <a:t>Selective repeat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data from above:</a:t>
            </a:r>
          </a:p>
          <a:p>
            <a:r>
              <a:rPr lang="en-US" sz="2400"/>
              <a:t>if next available seq # in window, send pkt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timeout(n):</a:t>
            </a:r>
          </a:p>
          <a:p>
            <a:r>
              <a:rPr lang="en-US" sz="2400"/>
              <a:t>resend pkt n, restart timer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CC0000"/>
                </a:solidFill>
              </a:rPr>
              <a:t>ACK(n)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2400"/>
              <a:t>in </a:t>
            </a:r>
            <a:r>
              <a:rPr lang="en-US" sz="1800"/>
              <a:t>[sendbase,sendbase+N]:</a:t>
            </a:r>
            <a:endParaRPr lang="en-US" sz="2400"/>
          </a:p>
          <a:p>
            <a:r>
              <a:rPr lang="en-US" sz="2400"/>
              <a:t>mark pkt n as received</a:t>
            </a:r>
          </a:p>
          <a:p>
            <a:r>
              <a:rPr lang="en-US" sz="2400"/>
              <a:t>if n smallest unACKed pkt, advance window base to next unACKed seq # </a:t>
            </a:r>
            <a:endParaRPr lang="en-US"/>
          </a:p>
          <a:p>
            <a:endParaRPr lang="en-US"/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01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311302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3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99"/>
                  </a:solidFill>
                  <a:latin typeface="Gill Sans MT" pitchFamily="34" charset="0"/>
                </a:rPr>
                <a:t>sender</a:t>
              </a:r>
            </a:p>
          </p:txBody>
        </p:sp>
      </p:grp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pkt n in </a:t>
            </a:r>
            <a:r>
              <a:rPr lang="en-US" sz="1800">
                <a:solidFill>
                  <a:srgbClr val="CC0000"/>
                </a:solidFill>
                <a:latin typeface="Gill Sans MT" pitchFamily="34" charset="0"/>
              </a:rPr>
              <a:t>[rcvbase, rcvbase+N-1]</a:t>
            </a:r>
            <a:endParaRPr lang="en-US" sz="2800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send 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out-of-order: buffer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in-order: deliver (also deliver buffered, in-order pkts), advance window to next not-yet-received pkt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pkt n in </a:t>
            </a:r>
            <a:r>
              <a:rPr lang="en-US" sz="1800">
                <a:solidFill>
                  <a:srgbClr val="CC0000"/>
                </a:solidFill>
                <a:latin typeface="Gill Sans MT" pitchFamily="34" charset="0"/>
              </a:rPr>
              <a:t>[rcvbase-N,rcvbase-1]</a:t>
            </a:r>
            <a:endParaRPr lang="en-US" sz="2800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otherwise:</a:t>
            </a:r>
            <a:r>
              <a:rPr lang="en-US" sz="2400">
                <a:solidFill>
                  <a:srgbClr val="FF0000"/>
                </a:solidFill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ignore </a:t>
            </a:r>
            <a:endParaRPr lang="en-US" sz="28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1306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311307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8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000099"/>
                  </a:solidFill>
                  <a:latin typeface="Gill Sans MT" pitchFamily="34" charset="0"/>
                </a:rPr>
                <a:t>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3899308-CBD1-48B2-A5D8-DECFED3962FD}" type="slidenum">
              <a:rPr lang="en-US"/>
              <a:pPr/>
              <a:t>54</a:t>
            </a:fld>
            <a:endParaRPr lang="en-US"/>
          </a:p>
        </p:txBody>
      </p:sp>
      <p:pic>
        <p:nvPicPr>
          <p:cNvPr id="312414" name="Picture 9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r>
              <a:rPr lang="en-US" sz="3600"/>
              <a:t>Selective repeat in action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 dirty="0"/>
              <a:t>send  pkt0</a:t>
            </a:r>
          </a:p>
          <a:p>
            <a:pPr algn="r"/>
            <a:r>
              <a:rPr lang="en-US" sz="1800" dirty="0"/>
              <a:t>send  pkt1</a:t>
            </a:r>
          </a:p>
          <a:p>
            <a:pPr algn="r"/>
            <a:r>
              <a:rPr lang="en-US" sz="1800" dirty="0"/>
              <a:t>send  pkt2</a:t>
            </a:r>
          </a:p>
          <a:p>
            <a:pPr algn="r"/>
            <a:r>
              <a:rPr lang="en-US" sz="1800" dirty="0"/>
              <a:t>send  pkt3</a:t>
            </a:r>
          </a:p>
          <a:p>
            <a:pPr algn="r"/>
            <a:r>
              <a:rPr lang="en-US" sz="1800" dirty="0"/>
              <a:t>(wait)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receive pkt0, send ack0</a:t>
            </a:r>
          </a:p>
          <a:p>
            <a:pPr algn="l"/>
            <a:r>
              <a:rPr lang="en-US" sz="1800"/>
              <a:t>receive pkt1, send ack1</a:t>
            </a:r>
          </a:p>
          <a:p>
            <a:pPr algn="l"/>
            <a:r>
              <a:rPr lang="en-US" sz="1800"/>
              <a:t> </a:t>
            </a:r>
          </a:p>
          <a:p>
            <a:pPr algn="l"/>
            <a:r>
              <a:rPr lang="en-US" sz="1800"/>
              <a:t>receive pkt3, buffer, </a:t>
            </a:r>
          </a:p>
          <a:p>
            <a:pPr algn="l"/>
            <a:r>
              <a:rPr lang="en-US" sz="1800"/>
              <a:t>           send ack3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/>
              <a:t>rcv ack0, send pkt4</a:t>
            </a:r>
          </a:p>
          <a:p>
            <a:pPr algn="r"/>
            <a:r>
              <a:rPr lang="en-US" sz="1800"/>
              <a:t>rcv ack1, send pkt5</a:t>
            </a:r>
          </a:p>
          <a:p>
            <a:pPr algn="r"/>
            <a:endParaRPr lang="en-US" sz="1800"/>
          </a:p>
        </p:txBody>
      </p:sp>
      <p:pic>
        <p:nvPicPr>
          <p:cNvPr id="312330" name="Picture 10" descr="alarm_clock_rin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</p:spPr>
      </p:pic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800" i="1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800" dirty="0"/>
              <a:t>send  pkt2</a:t>
            </a:r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5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6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7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39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12340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312341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2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3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44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12345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312346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47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2348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receive pkt4, buffer, </a:t>
            </a:r>
          </a:p>
          <a:p>
            <a:pPr algn="l"/>
            <a:r>
              <a:rPr lang="en-US" sz="1800"/>
              <a:t>           send ack4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receive pkt5, buffer, </a:t>
            </a:r>
          </a:p>
          <a:p>
            <a:pPr algn="l"/>
            <a:r>
              <a:rPr lang="en-US" sz="1800"/>
              <a:t>           send ack5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/>
              <a:t>rcv pkt2; deliver pkt2,</a:t>
            </a:r>
          </a:p>
          <a:p>
            <a:pPr algn="l">
              <a:lnSpc>
                <a:spcPct val="90000"/>
              </a:lnSpc>
            </a:pPr>
            <a:r>
              <a:rPr lang="en-US" sz="1800"/>
              <a:t>pkt3, pkt4, pkt5; send ack2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record ack3 arrived</a:t>
            </a:r>
          </a:p>
        </p:txBody>
      </p:sp>
      <p:grpSp>
        <p:nvGrpSpPr>
          <p:cNvPr id="312357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312358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59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312360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sp>
        <p:nvSpPr>
          <p:cNvPr id="312361" name="Rectangle 41"/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2362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312363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64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312365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312366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67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312368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312369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0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312371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72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312373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312374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5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312376" name="Group 56"/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312377" name="Rectangle 57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78" name="Text Box 58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312379" name="Group 59"/>
          <p:cNvGrpSpPr>
            <a:grpSpLocks/>
          </p:cNvGrpSpPr>
          <p:nvPr/>
        </p:nvGrpSpPr>
        <p:grpSpPr bwMode="auto">
          <a:xfrm>
            <a:off x="207963" y="5003356"/>
            <a:ext cx="1512887" cy="304800"/>
            <a:chOff x="112" y="2105"/>
            <a:chExt cx="953" cy="192"/>
          </a:xfrm>
        </p:grpSpPr>
        <p:sp>
          <p:nvSpPr>
            <p:cNvPr id="312380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1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0 1</a:t>
              </a:r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312382" name="Group 62"/>
          <p:cNvGrpSpPr>
            <a:grpSpLocks/>
          </p:cNvGrpSpPr>
          <p:nvPr/>
        </p:nvGrpSpPr>
        <p:grpSpPr bwMode="auto">
          <a:xfrm>
            <a:off x="204788" y="5291265"/>
            <a:ext cx="1512887" cy="304800"/>
            <a:chOff x="112" y="2105"/>
            <a:chExt cx="953" cy="192"/>
          </a:xfrm>
        </p:grpSpPr>
        <p:sp>
          <p:nvSpPr>
            <p:cNvPr id="312383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4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0 1</a:t>
              </a:r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dirty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312385" name="Group 65"/>
          <p:cNvGrpSpPr>
            <a:grpSpLocks/>
          </p:cNvGrpSpPr>
          <p:nvPr/>
        </p:nvGrpSpPr>
        <p:grpSpPr bwMode="auto">
          <a:xfrm>
            <a:off x="201613" y="5593525"/>
            <a:ext cx="1512887" cy="304800"/>
            <a:chOff x="112" y="2105"/>
            <a:chExt cx="953" cy="192"/>
          </a:xfrm>
        </p:grpSpPr>
        <p:sp>
          <p:nvSpPr>
            <p:cNvPr id="312386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87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Arial" charset="0"/>
                </a:rPr>
                <a:t>0 1</a:t>
              </a:r>
              <a:r>
                <a:rPr lang="en-US" sz="1400" dirty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dirty="0">
                  <a:latin typeface="Arial" charset="0"/>
                </a:rPr>
                <a:t> 6 7 8 </a:t>
              </a:r>
            </a:p>
          </p:txBody>
        </p:sp>
      </p:grpSp>
      <p:sp>
        <p:nvSpPr>
          <p:cNvPr id="312408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409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410" name="Text Box 90"/>
          <p:cNvSpPr txBox="1">
            <a:spLocks noChangeArrowheads="1"/>
          </p:cNvSpPr>
          <p:nvPr/>
        </p:nvSpPr>
        <p:spPr bwMode="auto">
          <a:xfrm>
            <a:off x="2278571" y="4967224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record ack4 arrived</a:t>
            </a:r>
          </a:p>
        </p:txBody>
      </p:sp>
      <p:sp>
        <p:nvSpPr>
          <p:cNvPr id="312411" name="Text Box 91"/>
          <p:cNvSpPr txBox="1">
            <a:spLocks noChangeArrowheads="1"/>
          </p:cNvSpPr>
          <p:nvPr/>
        </p:nvSpPr>
        <p:spPr bwMode="auto">
          <a:xfrm>
            <a:off x="2267187" y="5300663"/>
            <a:ext cx="1710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record </a:t>
            </a:r>
            <a:r>
              <a:rPr lang="en-US" sz="1400" dirty="0" smtClean="0"/>
              <a:t>ack5 arrived</a:t>
            </a:r>
          </a:p>
          <a:p>
            <a:pPr algn="r"/>
            <a:r>
              <a:rPr lang="en-US" sz="1800" dirty="0" smtClean="0"/>
              <a:t>(wait)</a:t>
            </a:r>
            <a:endParaRPr lang="en-US" sz="1800" dirty="0"/>
          </a:p>
        </p:txBody>
      </p:sp>
      <p:sp>
        <p:nvSpPr>
          <p:cNvPr id="312412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2413" name="Text Box 93"/>
          <p:cNvSpPr txBox="1">
            <a:spLocks noChangeArrowheads="1"/>
          </p:cNvSpPr>
          <p:nvPr/>
        </p:nvSpPr>
        <p:spPr bwMode="auto">
          <a:xfrm>
            <a:off x="2384425" y="5861050"/>
            <a:ext cx="349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Q: what happens when ack2 arrives?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E1DDC67-4A83-4ED0-9604-50AA5E233EC8}" type="slidenum">
              <a:rPr lang="en-US"/>
              <a:pPr/>
              <a:t>55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Selective repeat:</a:t>
            </a:r>
            <a:br>
              <a:rPr lang="en-US" sz="3600"/>
            </a:br>
            <a:r>
              <a:rPr lang="en-US" sz="3600"/>
              <a:t>dilemma</a:t>
            </a: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example: </a:t>
            </a:r>
          </a:p>
          <a:p>
            <a:pPr>
              <a:lnSpc>
                <a:spcPct val="80000"/>
              </a:lnSpc>
            </a:pPr>
            <a:r>
              <a:rPr lang="en-US" sz="2400"/>
              <a:t>seq #’s: 0, 1, 2, 3</a:t>
            </a:r>
          </a:p>
          <a:p>
            <a:pPr>
              <a:lnSpc>
                <a:spcPct val="80000"/>
              </a:lnSpc>
            </a:pPr>
            <a:r>
              <a:rPr lang="en-US" sz="2400"/>
              <a:t>window size=3</a:t>
            </a:r>
            <a:endParaRPr lang="en-US"/>
          </a:p>
        </p:txBody>
      </p:sp>
      <p:sp>
        <p:nvSpPr>
          <p:cNvPr id="373800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receiver window</a:t>
            </a:r>
          </a:p>
          <a:p>
            <a:pPr algn="l"/>
            <a:r>
              <a:rPr lang="en-US" sz="1400"/>
              <a:t>(after receipt)</a:t>
            </a:r>
          </a:p>
        </p:txBody>
      </p:sp>
      <p:sp>
        <p:nvSpPr>
          <p:cNvPr id="373801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sender window</a:t>
            </a:r>
          </a:p>
          <a:p>
            <a:pPr algn="l"/>
            <a:r>
              <a:rPr lang="en-US" sz="1400"/>
              <a:t>(after receipt)</a:t>
            </a:r>
          </a:p>
        </p:txBody>
      </p:sp>
      <p:sp>
        <p:nvSpPr>
          <p:cNvPr id="37381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381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373768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373767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766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373769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373770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771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373772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373773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774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373775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776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777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778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pkt0</a:t>
              </a:r>
            </a:p>
          </p:txBody>
        </p:sp>
        <p:sp>
          <p:nvSpPr>
            <p:cNvPr id="373779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pkt1</a:t>
              </a:r>
            </a:p>
          </p:txBody>
        </p:sp>
        <p:sp>
          <p:nvSpPr>
            <p:cNvPr id="373780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pkt2</a:t>
              </a:r>
            </a:p>
          </p:txBody>
        </p:sp>
        <p:grpSp>
          <p:nvGrpSpPr>
            <p:cNvPr id="373783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373784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785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373792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79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pkt0</a:t>
              </a:r>
            </a:p>
          </p:txBody>
        </p:sp>
        <p:sp>
          <p:nvSpPr>
            <p:cNvPr id="373799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/>
                <a:t>timeout</a:t>
              </a:r>
            </a:p>
            <a:p>
              <a:pPr algn="l">
                <a:lnSpc>
                  <a:spcPct val="90000"/>
                </a:lnSpc>
              </a:pPr>
              <a:r>
                <a:rPr lang="en-US" sz="1400"/>
                <a:t>retransmit pkt0</a:t>
              </a:r>
            </a:p>
          </p:txBody>
        </p:sp>
        <p:sp>
          <p:nvSpPr>
            <p:cNvPr id="373805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06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373810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11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373813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14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373822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23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24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25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73826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73827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73828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/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373829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77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(b) oops!</a:t>
              </a:r>
            </a:p>
          </p:txBody>
        </p:sp>
      </p:grpSp>
      <p:grpSp>
        <p:nvGrpSpPr>
          <p:cNvPr id="373888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373832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373833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34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373835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373836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37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373838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373839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40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3738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pkt0</a:t>
              </a:r>
            </a:p>
          </p:txBody>
        </p:sp>
        <p:sp>
          <p:nvSpPr>
            <p:cNvPr id="3738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pkt1</a:t>
              </a:r>
            </a:p>
          </p:txBody>
        </p:sp>
        <p:sp>
          <p:nvSpPr>
            <p:cNvPr id="3738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pkt2</a:t>
              </a:r>
            </a:p>
          </p:txBody>
        </p:sp>
        <p:sp>
          <p:nvSpPr>
            <p:cNvPr id="373848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49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>
                  <a:latin typeface="Arial" charset="0"/>
                </a:rPr>
                <a:t>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373850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51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pkt0</a:t>
              </a:r>
            </a:p>
          </p:txBody>
        </p:sp>
        <p:sp>
          <p:nvSpPr>
            <p:cNvPr id="373855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56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>
                  <a:latin typeface="Arial" charset="0"/>
                </a:rPr>
                <a:t> 0 1 2</a:t>
              </a:r>
            </a:p>
          </p:txBody>
        </p:sp>
        <p:sp>
          <p:nvSpPr>
            <p:cNvPr id="373857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58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0 1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>
                  <a:latin typeface="Arial" charset="0"/>
                </a:rPr>
                <a:t> 1 2</a:t>
              </a:r>
            </a:p>
          </p:txBody>
        </p:sp>
        <p:sp>
          <p:nvSpPr>
            <p:cNvPr id="373859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860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0 1 2 </a:t>
              </a:r>
              <a:r>
                <a:rPr lang="en-US" sz="120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>
                  <a:latin typeface="Arial" charset="0"/>
                </a:rPr>
                <a:t> 2</a:t>
              </a:r>
            </a:p>
          </p:txBody>
        </p:sp>
        <p:sp>
          <p:nvSpPr>
            <p:cNvPr id="373863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64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67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73869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i="1">
                  <a:solidFill>
                    <a:srgbClr val="CC0000"/>
                  </a:solidFill>
                </a:rPr>
                <a:t>will accept packet</a:t>
              </a:r>
            </a:p>
            <a:p>
              <a:pPr algn="l"/>
              <a:r>
                <a:rPr lang="en-US" sz="1200" i="1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373870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387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73875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373873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874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Arial" charset="0"/>
                  </a:rPr>
                  <a:t>0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>
                    <a:latin typeface="Arial" charset="0"/>
                  </a:rPr>
                  <a:t> </a:t>
                </a: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373876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pkt3</a:t>
              </a:r>
            </a:p>
          </p:txBody>
        </p:sp>
        <p:sp>
          <p:nvSpPr>
            <p:cNvPr id="373879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373765" name="Picture 5" descr="curt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</p:spPr>
        </p:pic>
        <p:pic>
          <p:nvPicPr>
            <p:cNvPr id="373871" name="Picture 111" descr="curtai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receiver can’t see sender side.</a:t>
            </a:r>
          </a:p>
          <a:p>
            <a:r>
              <a:rPr lang="en-US" i="1"/>
              <a:t>receiver behavior identical in both cases!</a:t>
            </a:r>
          </a:p>
          <a:p>
            <a:r>
              <a:rPr lang="en-US" i="1">
                <a:solidFill>
                  <a:srgbClr val="CC0000"/>
                </a:solidFill>
              </a:rPr>
              <a:t>something’s (very) wrong!</a:t>
            </a:r>
          </a:p>
        </p:txBody>
      </p:sp>
      <p:pic>
        <p:nvPicPr>
          <p:cNvPr id="373883" name="Picture 1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</p:spPr>
      </p:pic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receiver sees no difference in two scenarios!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endParaRPr lang="en-US" sz="2400">
              <a:latin typeface="Gill Sans MT" pitchFamily="34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400">
                <a:latin typeface="Gill Sans MT" pitchFamily="34" charset="0"/>
              </a:rPr>
              <a:t> what relationship between seq # size and window size to avoid problem in (b)?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3DC39A0-23BF-4AB1-A162-4A0F72D1131D}" type="slidenum">
              <a:rPr lang="en-US"/>
              <a:pPr/>
              <a:t>56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74789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C705D02-AB45-4832-9404-502BBCD067E2}" type="slidenum">
              <a:rPr lang="en-US"/>
              <a:pPr/>
              <a:t>57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r>
              <a:rPr lang="en-US"/>
              <a:t>TCP: Overview  </a:t>
            </a:r>
            <a:r>
              <a:rPr lang="en-US" sz="2400"/>
              <a:t>RFCs: 793,1122,1323, 2018, 2581</a:t>
            </a:r>
            <a:endParaRPr lang="en-US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full duplex data:</a:t>
            </a:r>
          </a:p>
          <a:p>
            <a:pPr lvl="1"/>
            <a:r>
              <a:rPr lang="en-US"/>
              <a:t>bi-directional data flow in same connection</a:t>
            </a:r>
          </a:p>
          <a:p>
            <a:pPr lvl="1"/>
            <a:r>
              <a:rPr lang="en-US"/>
              <a:t>MSS: maximum segment size</a:t>
            </a:r>
          </a:p>
          <a:p>
            <a:r>
              <a:rPr lang="en-US">
                <a:solidFill>
                  <a:srgbClr val="CC0000"/>
                </a:solidFill>
              </a:rPr>
              <a:t>connection-oriented:</a:t>
            </a:r>
            <a:r>
              <a:rPr lang="en-US"/>
              <a:t> </a:t>
            </a:r>
          </a:p>
          <a:p>
            <a:pPr lvl="1"/>
            <a:r>
              <a:rPr lang="en-US"/>
              <a:t>handshaking (exchange of control msgs) inits sender, receiver state before data exchange</a:t>
            </a:r>
          </a:p>
          <a:p>
            <a:r>
              <a:rPr lang="en-US">
                <a:solidFill>
                  <a:srgbClr val="CC0000"/>
                </a:solidFill>
              </a:rPr>
              <a:t>flow controlled:</a:t>
            </a:r>
          </a:p>
          <a:p>
            <a:pPr lvl="1"/>
            <a:r>
              <a:rPr lang="en-US"/>
              <a:t>sender will not overwhelm receiver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</a:rPr>
              <a:t>point-to-point:</a:t>
            </a:r>
          </a:p>
          <a:p>
            <a:pPr lvl="1"/>
            <a:r>
              <a:rPr lang="en-US"/>
              <a:t>one sender, one receiver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r>
              <a:rPr lang="en-US">
                <a:solidFill>
                  <a:srgbClr val="CC0000"/>
                </a:solidFill>
              </a:rPr>
              <a:t>reliable, in-order </a:t>
            </a:r>
            <a:r>
              <a:rPr lang="en-US" i="1">
                <a:solidFill>
                  <a:srgbClr val="CC0000"/>
                </a:solidFill>
              </a:rPr>
              <a:t>byte steam:</a:t>
            </a:r>
          </a:p>
          <a:p>
            <a:pPr lvl="1"/>
            <a:r>
              <a:rPr lang="en-US"/>
              <a:t>no “message boundaries”</a:t>
            </a:r>
          </a:p>
          <a:p>
            <a:r>
              <a:rPr lang="en-US">
                <a:solidFill>
                  <a:srgbClr val="CC0000"/>
                </a:solidFill>
              </a:rPr>
              <a:t>pipelined:</a:t>
            </a:r>
          </a:p>
          <a:p>
            <a:pPr lvl="1"/>
            <a:r>
              <a:rPr lang="en-US"/>
              <a:t>TCP congestion and flow control set window size</a:t>
            </a:r>
            <a:endParaRPr lang="en-US" i="1"/>
          </a:p>
          <a:p>
            <a:endParaRPr lang="en-US"/>
          </a:p>
        </p:txBody>
      </p:sp>
      <p:pic>
        <p:nvPicPr>
          <p:cNvPr id="185350" name="Picture 6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DBF2F0C-6B68-4C9B-8585-6C8488546801}" type="slidenum">
              <a:rPr lang="en-US"/>
              <a:pPr/>
              <a:t>58</a:t>
            </a:fld>
            <a:endParaRPr lang="en-US"/>
          </a:p>
        </p:txBody>
      </p:sp>
      <p:pic>
        <p:nvPicPr>
          <p:cNvPr id="186425" name="Picture 5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4000"/>
              <a:t>TCP segment structure</a:t>
            </a:r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application</a:t>
            </a:r>
          </a:p>
          <a:p>
            <a:r>
              <a:rPr lang="en-US" sz="2000">
                <a:latin typeface="Arial" charset="0"/>
              </a:rPr>
              <a:t>data </a:t>
            </a:r>
          </a:p>
          <a:p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acknowledgement number</a:t>
            </a:r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186401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head</a:t>
            </a:r>
          </a:p>
          <a:p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not</a:t>
            </a:r>
          </a:p>
          <a:p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186407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08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186409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URG: urgent data </a:t>
            </a:r>
          </a:p>
          <a:p>
            <a:pPr algn="r"/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186410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ACK: ACK #</a:t>
            </a:r>
          </a:p>
          <a:p>
            <a:pPr algn="r"/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PSH: push data now</a:t>
            </a:r>
          </a:p>
          <a:p>
            <a:pPr algn="r"/>
            <a:r>
              <a:rPr lang="en-US" sz="1800">
                <a:latin typeface="Arial" charset="0"/>
              </a:rPr>
              <a:t>(generally not used)</a:t>
            </a: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RST, SYN, FIN:</a:t>
            </a:r>
          </a:p>
          <a:p>
            <a:pPr algn="r"/>
            <a:r>
              <a:rPr lang="en-US" sz="1800">
                <a:latin typeface="Arial" charset="0"/>
              </a:rPr>
              <a:t>connection estab</a:t>
            </a:r>
          </a:p>
          <a:p>
            <a:pPr algn="r"/>
            <a:r>
              <a:rPr lang="en-US" sz="1800">
                <a:latin typeface="Arial" charset="0"/>
              </a:rPr>
              <a:t>(setup, teardown</a:t>
            </a:r>
          </a:p>
          <a:p>
            <a:pPr algn="r"/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186413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4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5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6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1248" y="0"/>
              </a:cxn>
              <a:cxn ang="0">
                <a:pos x="1458" y="6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7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# bytes </a:t>
            </a:r>
          </a:p>
          <a:p>
            <a:pPr algn="l"/>
            <a:r>
              <a:rPr lang="en-US" sz="1800">
                <a:latin typeface="Arial" charset="0"/>
              </a:rPr>
              <a:t>rcvr willing</a:t>
            </a:r>
          </a:p>
          <a:p>
            <a:pPr algn="l"/>
            <a:r>
              <a:rPr lang="en-US" sz="1800">
                <a:latin typeface="Arial" charset="0"/>
              </a:rPr>
              <a:t>to accept</a:t>
            </a:r>
          </a:p>
        </p:txBody>
      </p:sp>
      <p:sp>
        <p:nvSpPr>
          <p:cNvPr id="186418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counting</a:t>
            </a:r>
          </a:p>
          <a:p>
            <a:pPr algn="l"/>
            <a:r>
              <a:rPr lang="en-US" sz="1800">
                <a:latin typeface="Arial" charset="0"/>
              </a:rPr>
              <a:t>by bytes </a:t>
            </a:r>
          </a:p>
          <a:p>
            <a:pPr algn="l"/>
            <a:r>
              <a:rPr lang="en-US" sz="1800">
                <a:latin typeface="Arial" charset="0"/>
              </a:rPr>
              <a:t>of data</a:t>
            </a:r>
          </a:p>
          <a:p>
            <a:pPr algn="l"/>
            <a:r>
              <a:rPr lang="en-US" sz="1800">
                <a:latin typeface="Arial" charset="0"/>
              </a:rPr>
              <a:t>(not segments!)</a:t>
            </a:r>
          </a:p>
        </p:txBody>
      </p:sp>
      <p:sp>
        <p:nvSpPr>
          <p:cNvPr id="186419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Internet</a:t>
            </a:r>
          </a:p>
          <a:p>
            <a:pPr algn="r"/>
            <a:r>
              <a:rPr lang="en-US" sz="1800">
                <a:latin typeface="Arial" charset="0"/>
              </a:rPr>
              <a:t>checksum</a:t>
            </a:r>
          </a:p>
          <a:p>
            <a:pPr algn="r"/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186420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1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2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3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B8B2748-A941-41F8-9A27-721C5A9F82BF}" type="slidenum">
              <a:rPr lang="en-US"/>
              <a:pPr/>
              <a:t>59</a:t>
            </a:fld>
            <a:endParaRPr lang="en-US"/>
          </a:p>
        </p:txBody>
      </p:sp>
      <p:pic>
        <p:nvPicPr>
          <p:cNvPr id="187427" name="Picture 3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</p:spPr>
      </p:pic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r>
              <a:rPr lang="en-US"/>
              <a:t>TCP seq. numbers,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/>
          <a:lstStyle/>
          <a:p>
            <a:pPr marL="234950" indent="-123825">
              <a:buFont typeface="Wingdings" pitchFamily="2" charset="2"/>
              <a:buNone/>
            </a:pPr>
            <a:r>
              <a:rPr lang="en-US" sz="2400" u="sng">
                <a:solidFill>
                  <a:srgbClr val="CC0000"/>
                </a:solidFill>
              </a:rPr>
              <a:t>sequence numbers:</a:t>
            </a:r>
            <a:endParaRPr 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/>
              <a:t>byte stream “number” of first byte in segment’s data</a:t>
            </a:r>
            <a:endParaRPr lang="en-US" sz="2000"/>
          </a:p>
          <a:p>
            <a:pPr marL="234950" indent="-123825">
              <a:buFont typeface="Wingdings" pitchFamily="2" charset="2"/>
              <a:buNone/>
            </a:pPr>
            <a:r>
              <a:rPr lang="en-US" sz="2400" u="sng">
                <a:solidFill>
                  <a:srgbClr val="CC0000"/>
                </a:solidFill>
              </a:rPr>
              <a:t>acknowledgements:</a:t>
            </a:r>
            <a:endParaRPr 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/>
              <a:t>seq # of next byte expected from other side</a:t>
            </a:r>
          </a:p>
          <a:p>
            <a:pPr marL="512763" lvl="1" indent="-163513"/>
            <a:r>
              <a:rPr lang="en-US"/>
              <a:t>cumulative ACK</a:t>
            </a:r>
          </a:p>
          <a:p>
            <a:pPr marL="234950" indent="-123825">
              <a:buFont typeface="Wingdings" pitchFamily="2" charset="2"/>
              <a:buNone/>
            </a:pPr>
            <a:r>
              <a:rPr lang="en-US" sz="2400">
                <a:solidFill>
                  <a:srgbClr val="CC0000"/>
                </a:solidFill>
              </a:rPr>
              <a:t>Q:</a:t>
            </a:r>
            <a:r>
              <a:rPr lang="en-US" sz="2400"/>
              <a:t> how receiver handles out-of-order segments</a:t>
            </a:r>
          </a:p>
          <a:p>
            <a:pPr marL="512763" lvl="1" indent="-163513"/>
            <a:r>
              <a:rPr lang="en-US"/>
              <a:t>A: TCP spec doesn’t say, - up to implementor</a:t>
            </a:r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187559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540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187541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542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187543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187544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187545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187546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87547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48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49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50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51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52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53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187554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187555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56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87558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incoming segment to sender</a:t>
              </a:r>
            </a:p>
          </p:txBody>
        </p:sp>
        <p:sp>
          <p:nvSpPr>
            <p:cNvPr id="187560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7" y="910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187586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585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chemeClr val="bg1"/>
                  </a:solidFill>
                  <a:latin typeface="Arial Narrow" pitchFamily="34" charset="0"/>
                </a:rPr>
                <a:t>A</a:t>
              </a:r>
            </a:p>
          </p:txBody>
        </p:sp>
      </p:grp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3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4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5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7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8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39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2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3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4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5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6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7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8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49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1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2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3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4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5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6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7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58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0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1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2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3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4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5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6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7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68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7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7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7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74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75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76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79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80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81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82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483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sent 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ACKed</a:t>
            </a:r>
          </a:p>
        </p:txBody>
      </p:sp>
      <p:sp>
        <p:nvSpPr>
          <p:cNvPr id="187484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(“in-flight”)</a:t>
            </a:r>
          </a:p>
        </p:txBody>
      </p:sp>
      <p:sp>
        <p:nvSpPr>
          <p:cNvPr id="187485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usable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but not 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yet sent</a:t>
            </a:r>
          </a:p>
        </p:txBody>
      </p:sp>
      <p:sp>
        <p:nvSpPr>
          <p:cNvPr id="187486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not 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usable</a:t>
            </a:r>
          </a:p>
        </p:txBody>
      </p:sp>
      <p:sp>
        <p:nvSpPr>
          <p:cNvPr id="187488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window size</a:t>
            </a:r>
          </a:p>
          <a:p>
            <a:pPr>
              <a:lnSpc>
                <a:spcPct val="90000"/>
              </a:lnSpc>
            </a:pPr>
            <a:r>
              <a:rPr lang="en-US" sz="1400" i="1"/>
              <a:t> N</a:t>
            </a:r>
          </a:p>
        </p:txBody>
      </p:sp>
      <p:grpSp>
        <p:nvGrpSpPr>
          <p:cNvPr id="187491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187489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490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492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187493" name="Line 101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494" name="Line 102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7588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sz="1400" i="1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187563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7564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187565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566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187567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187568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187569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187570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87571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72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73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74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75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76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77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187578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187579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7580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875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outgoing segment from sender</a:t>
              </a:r>
            </a:p>
          </p:txBody>
        </p:sp>
        <p:sp>
          <p:nvSpPr>
            <p:cNvPr id="187582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0"/>
                </a:cxn>
                <a:cxn ang="0">
                  <a:pos x="107" y="910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6EB93F5-23C5-485A-8B95-1806DC2E5D0F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70572" name="Group 940"/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70573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/>
              <a:ahLst/>
              <a:cxnLst>
                <a:cxn ang="0">
                  <a:pos x="648" y="11"/>
                </a:cxn>
                <a:cxn ang="0">
                  <a:pos x="390" y="53"/>
                </a:cxn>
                <a:cxn ang="0">
                  <a:pos x="206" y="129"/>
                </a:cxn>
                <a:cxn ang="0">
                  <a:pos x="152" y="229"/>
                </a:cxn>
                <a:cxn ang="0">
                  <a:pos x="22" y="297"/>
                </a:cxn>
                <a:cxn ang="0">
                  <a:pos x="18" y="459"/>
                </a:cxn>
                <a:cxn ang="0">
                  <a:pos x="132" y="489"/>
                </a:cxn>
                <a:cxn ang="0">
                  <a:pos x="458" y="489"/>
                </a:cxn>
                <a:cxn ang="0">
                  <a:pos x="598" y="555"/>
                </a:cxn>
                <a:cxn ang="0">
                  <a:pos x="752" y="657"/>
                </a:cxn>
                <a:cxn ang="0">
                  <a:pos x="870" y="661"/>
                </a:cxn>
                <a:cxn ang="0">
                  <a:pos x="952" y="603"/>
                </a:cxn>
                <a:cxn ang="0">
                  <a:pos x="992" y="445"/>
                </a:cxn>
                <a:cxn ang="0">
                  <a:pos x="1018" y="291"/>
                </a:cxn>
                <a:cxn ang="0">
                  <a:pos x="1022" y="107"/>
                </a:cxn>
                <a:cxn ang="0">
                  <a:pos x="934" y="17"/>
                </a:cxn>
                <a:cxn ang="0">
                  <a:pos x="776" y="3"/>
                </a:cxn>
                <a:cxn ang="0">
                  <a:pos x="648" y="11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574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0575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6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>
                  <a:solidFill>
                    <a:srgbClr val="00CCFF"/>
                  </a:solidFill>
                  <a:latin typeface="Arial" charset="0"/>
                </a:endParaRPr>
              </a:p>
            </p:txBody>
          </p:sp>
        </p:grpSp>
        <p:sp>
          <p:nvSpPr>
            <p:cNvPr id="70577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/>
              <a:ahLst/>
              <a:cxnLst>
                <a:cxn ang="0">
                  <a:pos x="1044" y="26"/>
                </a:cxn>
                <a:cxn ang="0">
                  <a:pos x="847" y="125"/>
                </a:cxn>
                <a:cxn ang="0">
                  <a:pos x="580" y="68"/>
                </a:cxn>
                <a:cxn ang="0">
                  <a:pos x="143" y="170"/>
                </a:cxn>
                <a:cxn ang="0">
                  <a:pos x="48" y="374"/>
                </a:cxn>
                <a:cxn ang="0">
                  <a:pos x="41" y="680"/>
                </a:cxn>
                <a:cxn ang="0">
                  <a:pos x="294" y="744"/>
                </a:cxn>
                <a:cxn ang="0">
                  <a:pos x="660" y="893"/>
                </a:cxn>
                <a:cxn ang="0">
                  <a:pos x="1088" y="1014"/>
                </a:cxn>
                <a:cxn ang="0">
                  <a:pos x="1525" y="1031"/>
                </a:cxn>
                <a:cxn ang="0">
                  <a:pos x="1831" y="907"/>
                </a:cxn>
                <a:cxn ang="0">
                  <a:pos x="2015" y="714"/>
                </a:cxn>
                <a:cxn ang="0">
                  <a:pos x="1931" y="251"/>
                </a:cxn>
                <a:cxn ang="0">
                  <a:pos x="1658" y="114"/>
                </a:cxn>
                <a:cxn ang="0">
                  <a:pos x="1355" y="15"/>
                </a:cxn>
                <a:cxn ang="0">
                  <a:pos x="1044" y="26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78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79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80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81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2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3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4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5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6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7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8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89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90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91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592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0593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</p:spPr>
          </p:pic>
          <p:pic>
            <p:nvPicPr>
              <p:cNvPr id="70594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</p:spPr>
          </p:pic>
        </p:grpSp>
        <p:sp>
          <p:nvSpPr>
            <p:cNvPr id="70595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/>
              <a:ahLst/>
              <a:cxnLst>
                <a:cxn ang="0">
                  <a:pos x="382" y="30"/>
                </a:cxn>
                <a:cxn ang="0">
                  <a:pos x="370" y="30"/>
                </a:cxn>
                <a:cxn ang="0">
                  <a:pos x="126" y="32"/>
                </a:cxn>
                <a:cxn ang="0">
                  <a:pos x="6" y="126"/>
                </a:cxn>
                <a:cxn ang="0">
                  <a:pos x="92" y="274"/>
                </a:cxn>
                <a:cxn ang="0">
                  <a:pos x="292" y="384"/>
                </a:cxn>
                <a:cxn ang="0">
                  <a:pos x="540" y="416"/>
                </a:cxn>
                <a:cxn ang="0">
                  <a:pos x="698" y="330"/>
                </a:cxn>
                <a:cxn ang="0">
                  <a:pos x="776" y="170"/>
                </a:cxn>
                <a:cxn ang="0">
                  <a:pos x="792" y="22"/>
                </a:cxn>
                <a:cxn ang="0">
                  <a:pos x="560" y="38"/>
                </a:cxn>
                <a:cxn ang="0">
                  <a:pos x="382" y="30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96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/>
              <a:ahLst/>
              <a:cxnLst>
                <a:cxn ang="0">
                  <a:pos x="424" y="10"/>
                </a:cxn>
                <a:cxn ang="0">
                  <a:pos x="288" y="70"/>
                </a:cxn>
                <a:cxn ang="0">
                  <a:pos x="96" y="100"/>
                </a:cxn>
                <a:cxn ang="0">
                  <a:pos x="14" y="336"/>
                </a:cxn>
                <a:cxn ang="0">
                  <a:pos x="180" y="444"/>
                </a:cxn>
                <a:cxn ang="0">
                  <a:pos x="346" y="426"/>
                </a:cxn>
                <a:cxn ang="0">
                  <a:pos x="584" y="444"/>
                </a:cxn>
                <a:cxn ang="0">
                  <a:pos x="698" y="434"/>
                </a:cxn>
                <a:cxn ang="0">
                  <a:pos x="752" y="372"/>
                </a:cxn>
                <a:cxn ang="0">
                  <a:pos x="750" y="158"/>
                </a:cxn>
                <a:cxn ang="0">
                  <a:pos x="662" y="34"/>
                </a:cxn>
                <a:cxn ang="0">
                  <a:pos x="424" y="10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97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98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599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0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1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2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3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4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5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6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7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8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09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10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11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12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13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614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061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1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1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1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1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2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630" name="Oval 998"/>
              <p:cNvSpPr>
                <a:spLocks noChangeArrowheads="1"/>
              </p:cNvSpPr>
              <p:nvPr/>
            </p:nvSpPr>
            <p:spPr bwMode="auto">
              <a:xfrm>
                <a:off x="1920" y="3233"/>
                <a:ext cx="65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0631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</p:spPr>
          </p:pic>
        </p:grpSp>
        <p:grpSp>
          <p:nvGrpSpPr>
            <p:cNvPr id="70632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0633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34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0635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0636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70637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0638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39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40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41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42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064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064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064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7064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0647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48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649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50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51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065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065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7065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70655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576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77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57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57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580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0858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58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58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584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585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86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587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588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589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085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5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5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593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594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595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596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597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598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085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02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03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04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05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06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8607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8608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086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12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13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14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1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1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617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0861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1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2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21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22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23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24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25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626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0862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2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2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30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31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32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33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34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635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0863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3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3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39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40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41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42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43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644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0864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4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4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48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49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50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51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52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653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0865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5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0865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08657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08658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6" y="60"/>
                    </a:cxn>
                    <a:cxn ang="0">
                      <a:pos x="192" y="0"/>
                    </a:cxn>
                    <a:cxn ang="0">
                      <a:pos x="310" y="0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59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0"/>
                    </a:cxn>
                    <a:cxn ang="0">
                      <a:pos x="192" y="60"/>
                    </a:cxn>
                    <a:cxn ang="0">
                      <a:pos x="282" y="60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660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61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662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08663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8664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0" y="29"/>
                    </a:cxn>
                    <a:cxn ang="0">
                      <a:pos x="55" y="39"/>
                    </a:cxn>
                    <a:cxn ang="0">
                      <a:pos x="42" y="50"/>
                    </a:cxn>
                    <a:cxn ang="0">
                      <a:pos x="30" y="63"/>
                    </a:cxn>
                    <a:cxn ang="0">
                      <a:pos x="20" y="77"/>
                    </a:cxn>
                    <a:cxn ang="0">
                      <a:pos x="12" y="91"/>
                    </a:cxn>
                    <a:cxn ang="0">
                      <a:pos x="6" y="108"/>
                    </a:cxn>
                    <a:cxn ang="0">
                      <a:pos x="2" y="125"/>
                    </a:cxn>
                    <a:cxn ang="0">
                      <a:pos x="0" y="142"/>
                    </a:cxn>
                    <a:cxn ang="0">
                      <a:pos x="2" y="166"/>
                    </a:cxn>
                    <a:cxn ang="0">
                      <a:pos x="12" y="186"/>
                    </a:cxn>
                    <a:cxn ang="0">
                      <a:pos x="26" y="203"/>
                    </a:cxn>
                    <a:cxn ang="0">
                      <a:pos x="45" y="216"/>
                    </a:cxn>
                    <a:cxn ang="0">
                      <a:pos x="66" y="226"/>
                    </a:cxn>
                    <a:cxn ang="0">
                      <a:pos x="88" y="230"/>
                    </a:cxn>
                    <a:cxn ang="0">
                      <a:pos x="111" y="232"/>
                    </a:cxn>
                    <a:cxn ang="0">
                      <a:pos x="134" y="228"/>
                    </a:cxn>
                    <a:cxn ang="0">
                      <a:pos x="138" y="228"/>
                    </a:cxn>
                    <a:cxn ang="0">
                      <a:pos x="143" y="226"/>
                    </a:cxn>
                    <a:cxn ang="0">
                      <a:pos x="147" y="222"/>
                    </a:cxn>
                    <a:cxn ang="0">
                      <a:pos x="148" y="218"/>
                    </a:cxn>
                    <a:cxn ang="0">
                      <a:pos x="145" y="212"/>
                    </a:cxn>
                    <a:cxn ang="0">
                      <a:pos x="141" y="207"/>
                    </a:cxn>
                    <a:cxn ang="0">
                      <a:pos x="135" y="203"/>
                    </a:cxn>
                    <a:cxn ang="0">
                      <a:pos x="129" y="201"/>
                    </a:cxn>
                    <a:cxn ang="0">
                      <a:pos x="117" y="197"/>
                    </a:cxn>
                    <a:cxn ang="0">
                      <a:pos x="105" y="195"/>
                    </a:cxn>
                    <a:cxn ang="0">
                      <a:pos x="94" y="193"/>
                    </a:cxn>
                    <a:cxn ang="0">
                      <a:pos x="83" y="190"/>
                    </a:cxn>
                    <a:cxn ang="0">
                      <a:pos x="73" y="187"/>
                    </a:cxn>
                    <a:cxn ang="0">
                      <a:pos x="62" y="182"/>
                    </a:cxn>
                    <a:cxn ang="0">
                      <a:pos x="53" y="176"/>
                    </a:cxn>
                    <a:cxn ang="0">
                      <a:pos x="43" y="167"/>
                    </a:cxn>
                    <a:cxn ang="0">
                      <a:pos x="40" y="128"/>
                    </a:cxn>
                    <a:cxn ang="0">
                      <a:pos x="49" y="96"/>
                    </a:cxn>
                    <a:cxn ang="0">
                      <a:pos x="68" y="71"/>
                    </a:cxn>
                    <a:cxn ang="0">
                      <a:pos x="94" y="50"/>
                    </a:cxn>
                    <a:cxn ang="0">
                      <a:pos x="122" y="34"/>
                    </a:cxn>
                    <a:cxn ang="0">
                      <a:pos x="151" y="21"/>
                    </a:cxn>
                    <a:cxn ang="0">
                      <a:pos x="178" y="12"/>
                    </a:cxn>
                    <a:cxn ang="0">
                      <a:pos x="199" y="4"/>
                    </a:cxn>
                    <a:cxn ang="0">
                      <a:pos x="186" y="1"/>
                    </a:cxn>
                    <a:cxn ang="0">
                      <a:pos x="172" y="0"/>
                    </a:cxn>
                    <a:cxn ang="0">
                      <a:pos x="156" y="2"/>
                    </a:cxn>
                    <a:cxn ang="0">
                      <a:pos x="138" y="4"/>
                    </a:cxn>
                    <a:cxn ang="0">
                      <a:pos x="121" y="10"/>
                    </a:cxn>
                    <a:cxn ang="0">
                      <a:pos x="103" y="16"/>
                    </a:cxn>
                    <a:cxn ang="0">
                      <a:pos x="86" y="23"/>
                    </a:cxn>
                    <a:cxn ang="0">
                      <a:pos x="70" y="29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65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59"/>
                    </a:cxn>
                    <a:cxn ang="0">
                      <a:pos x="113" y="77"/>
                    </a:cxn>
                    <a:cxn ang="0">
                      <a:pos x="111" y="94"/>
                    </a:cxn>
                    <a:cxn ang="0">
                      <a:pos x="103" y="108"/>
                    </a:cxn>
                    <a:cxn ang="0">
                      <a:pos x="91" y="121"/>
                    </a:cxn>
                    <a:cxn ang="0">
                      <a:pos x="77" y="132"/>
                    </a:cxn>
                    <a:cxn ang="0">
                      <a:pos x="61" y="144"/>
                    </a:cxn>
                    <a:cxn ang="0">
                      <a:pos x="45" y="154"/>
                    </a:cxn>
                    <a:cxn ang="0">
                      <a:pos x="30" y="164"/>
                    </a:cxn>
                    <a:cxn ang="0">
                      <a:pos x="28" y="168"/>
                    </a:cxn>
                    <a:cxn ang="0">
                      <a:pos x="27" y="170"/>
                    </a:cxn>
                    <a:cxn ang="0">
                      <a:pos x="27" y="174"/>
                    </a:cxn>
                    <a:cxn ang="0">
                      <a:pos x="28" y="177"/>
                    </a:cxn>
                    <a:cxn ang="0">
                      <a:pos x="32" y="179"/>
                    </a:cxn>
                    <a:cxn ang="0">
                      <a:pos x="35" y="180"/>
                    </a:cxn>
                    <a:cxn ang="0">
                      <a:pos x="37" y="180"/>
                    </a:cxn>
                    <a:cxn ang="0">
                      <a:pos x="41" y="179"/>
                    </a:cxn>
                    <a:cxn ang="0">
                      <a:pos x="60" y="169"/>
                    </a:cxn>
                    <a:cxn ang="0">
                      <a:pos x="77" y="158"/>
                    </a:cxn>
                    <a:cxn ang="0">
                      <a:pos x="94" y="145"/>
                    </a:cxn>
                    <a:cxn ang="0">
                      <a:pos x="109" y="130"/>
                    </a:cxn>
                    <a:cxn ang="0">
                      <a:pos x="120" y="114"/>
                    </a:cxn>
                    <a:cxn ang="0">
                      <a:pos x="127" y="95"/>
                    </a:cxn>
                    <a:cxn ang="0">
                      <a:pos x="128" y="76"/>
                    </a:cxn>
                    <a:cxn ang="0">
                      <a:pos x="123" y="55"/>
                    </a:cxn>
                    <a:cxn ang="0">
                      <a:pos x="113" y="39"/>
                    </a:cxn>
                    <a:cxn ang="0">
                      <a:pos x="97" y="25"/>
                    </a:cxn>
                    <a:cxn ang="0">
                      <a:pos x="79" y="15"/>
                    </a:cxn>
                    <a:cxn ang="0">
                      <a:pos x="57" y="7"/>
                    </a:cxn>
                    <a:cxn ang="0">
                      <a:pos x="36" y="2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14" y="9"/>
                    </a:cxn>
                    <a:cxn ang="0">
                      <a:pos x="29" y="14"/>
                    </a:cxn>
                    <a:cxn ang="0">
                      <a:pos x="46" y="19"/>
                    </a:cxn>
                    <a:cxn ang="0">
                      <a:pos x="61" y="23"/>
                    </a:cxn>
                    <a:cxn ang="0">
                      <a:pos x="76" y="29"/>
                    </a:cxn>
                    <a:cxn ang="0">
                      <a:pos x="89" y="37"/>
                    </a:cxn>
                    <a:cxn ang="0">
                      <a:pos x="100" y="46"/>
                    </a:cxn>
                    <a:cxn ang="0">
                      <a:pos x="108" y="59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66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>
                    <a:cxn ang="0">
                      <a:pos x="100" y="70"/>
                    </a:cxn>
                    <a:cxn ang="0">
                      <a:pos x="53" y="115"/>
                    </a:cxn>
                    <a:cxn ang="0">
                      <a:pos x="17" y="166"/>
                    </a:cxn>
                    <a:cxn ang="0">
                      <a:pos x="0" y="226"/>
                    </a:cxn>
                    <a:cxn ang="0">
                      <a:pos x="3" y="266"/>
                    </a:cxn>
                    <a:cxn ang="0">
                      <a:pos x="9" y="282"/>
                    </a:cxn>
                    <a:cxn ang="0">
                      <a:pos x="19" y="297"/>
                    </a:cxn>
                    <a:cxn ang="0">
                      <a:pos x="32" y="310"/>
                    </a:cxn>
                    <a:cxn ang="0">
                      <a:pos x="56" y="324"/>
                    </a:cxn>
                    <a:cxn ang="0">
                      <a:pos x="86" y="338"/>
                    </a:cxn>
                    <a:cxn ang="0">
                      <a:pos x="119" y="350"/>
                    </a:cxn>
                    <a:cxn ang="0">
                      <a:pos x="152" y="359"/>
                    </a:cxn>
                    <a:cxn ang="0">
                      <a:pos x="186" y="366"/>
                    </a:cxn>
                    <a:cxn ang="0">
                      <a:pos x="220" y="371"/>
                    </a:cxn>
                    <a:cxn ang="0">
                      <a:pos x="254" y="374"/>
                    </a:cxn>
                    <a:cxn ang="0">
                      <a:pos x="289" y="376"/>
                    </a:cxn>
                    <a:cxn ang="0">
                      <a:pos x="311" y="378"/>
                    </a:cxn>
                    <a:cxn ang="0">
                      <a:pos x="320" y="371"/>
                    </a:cxn>
                    <a:cxn ang="0">
                      <a:pos x="322" y="360"/>
                    </a:cxn>
                    <a:cxn ang="0">
                      <a:pos x="315" y="352"/>
                    </a:cxn>
                    <a:cxn ang="0">
                      <a:pos x="294" y="347"/>
                    </a:cxn>
                    <a:cxn ang="0">
                      <a:pos x="263" y="341"/>
                    </a:cxn>
                    <a:cxn ang="0">
                      <a:pos x="232" y="336"/>
                    </a:cxn>
                    <a:cxn ang="0">
                      <a:pos x="200" y="332"/>
                    </a:cxn>
                    <a:cxn ang="0">
                      <a:pos x="170" y="326"/>
                    </a:cxn>
                    <a:cxn ang="0">
                      <a:pos x="139" y="318"/>
                    </a:cxn>
                    <a:cxn ang="0">
                      <a:pos x="110" y="309"/>
                    </a:cxn>
                    <a:cxn ang="0">
                      <a:pos x="80" y="297"/>
                    </a:cxn>
                    <a:cxn ang="0">
                      <a:pos x="55" y="281"/>
                    </a:cxn>
                    <a:cxn ang="0">
                      <a:pos x="38" y="259"/>
                    </a:cxn>
                    <a:cxn ang="0">
                      <a:pos x="34" y="232"/>
                    </a:cxn>
                    <a:cxn ang="0">
                      <a:pos x="38" y="200"/>
                    </a:cxn>
                    <a:cxn ang="0">
                      <a:pos x="51" y="170"/>
                    </a:cxn>
                    <a:cxn ang="0">
                      <a:pos x="71" y="137"/>
                    </a:cxn>
                    <a:cxn ang="0">
                      <a:pos x="94" y="110"/>
                    </a:cxn>
                    <a:cxn ang="0">
                      <a:pos x="123" y="82"/>
                    </a:cxn>
                    <a:cxn ang="0">
                      <a:pos x="153" y="57"/>
                    </a:cxn>
                    <a:cxn ang="0">
                      <a:pos x="195" y="38"/>
                    </a:cxn>
                    <a:cxn ang="0">
                      <a:pos x="238" y="20"/>
                    </a:cxn>
                    <a:cxn ang="0">
                      <a:pos x="264" y="7"/>
                    </a:cxn>
                    <a:cxn ang="0">
                      <a:pos x="256" y="0"/>
                    </a:cxn>
                    <a:cxn ang="0">
                      <a:pos x="221" y="4"/>
                    </a:cxn>
                    <a:cxn ang="0">
                      <a:pos x="180" y="18"/>
                    </a:cxn>
                    <a:cxn ang="0">
                      <a:pos x="141" y="38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67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7"/>
                    </a:cxn>
                    <a:cxn ang="0">
                      <a:pos x="248" y="91"/>
                    </a:cxn>
                    <a:cxn ang="0">
                      <a:pos x="256" y="107"/>
                    </a:cxn>
                    <a:cxn ang="0">
                      <a:pos x="259" y="124"/>
                    </a:cxn>
                    <a:cxn ang="0">
                      <a:pos x="259" y="142"/>
                    </a:cxn>
                    <a:cxn ang="0">
                      <a:pos x="257" y="157"/>
                    </a:cxn>
                    <a:cxn ang="0">
                      <a:pos x="252" y="170"/>
                    </a:cxn>
                    <a:cxn ang="0">
                      <a:pos x="244" y="183"/>
                    </a:cxn>
                    <a:cxn ang="0">
                      <a:pos x="236" y="193"/>
                    </a:cxn>
                    <a:cxn ang="0">
                      <a:pos x="225" y="204"/>
                    </a:cxn>
                    <a:cxn ang="0">
                      <a:pos x="215" y="214"/>
                    </a:cxn>
                    <a:cxn ang="0">
                      <a:pos x="204" y="224"/>
                    </a:cxn>
                    <a:cxn ang="0">
                      <a:pos x="194" y="234"/>
                    </a:cxn>
                    <a:cxn ang="0">
                      <a:pos x="191" y="238"/>
                    </a:cxn>
                    <a:cxn ang="0">
                      <a:pos x="191" y="241"/>
                    </a:cxn>
                    <a:cxn ang="0">
                      <a:pos x="191" y="245"/>
                    </a:cxn>
                    <a:cxn ang="0">
                      <a:pos x="194" y="248"/>
                    </a:cxn>
                    <a:cxn ang="0">
                      <a:pos x="197" y="250"/>
                    </a:cxn>
                    <a:cxn ang="0">
                      <a:pos x="202" y="252"/>
                    </a:cxn>
                    <a:cxn ang="0">
                      <a:pos x="205" y="250"/>
                    </a:cxn>
                    <a:cxn ang="0">
                      <a:pos x="209" y="248"/>
                    </a:cxn>
                    <a:cxn ang="0">
                      <a:pos x="232" y="233"/>
                    </a:cxn>
                    <a:cxn ang="0">
                      <a:pos x="252" y="214"/>
                    </a:cxn>
                    <a:cxn ang="0">
                      <a:pos x="268" y="192"/>
                    </a:cxn>
                    <a:cxn ang="0">
                      <a:pos x="278" y="167"/>
                    </a:cxn>
                    <a:cxn ang="0">
                      <a:pos x="283" y="141"/>
                    </a:cxn>
                    <a:cxn ang="0">
                      <a:pos x="280" y="115"/>
                    </a:cxn>
                    <a:cxn ang="0">
                      <a:pos x="271" y="91"/>
                    </a:cxn>
                    <a:cxn ang="0">
                      <a:pos x="252" y="69"/>
                    </a:cxn>
                    <a:cxn ang="0">
                      <a:pos x="238" y="57"/>
                    </a:cxn>
                    <a:cxn ang="0">
                      <a:pos x="222" y="48"/>
                    </a:cxn>
                    <a:cxn ang="0">
                      <a:pos x="204" y="39"/>
                    </a:cxn>
                    <a:cxn ang="0">
                      <a:pos x="184" y="31"/>
                    </a:cxn>
                    <a:cxn ang="0">
                      <a:pos x="164" y="23"/>
                    </a:cxn>
                    <a:cxn ang="0">
                      <a:pos x="144" y="17"/>
                    </a:cxn>
                    <a:cxn ang="0">
                      <a:pos x="123" y="13"/>
                    </a:cxn>
                    <a:cxn ang="0">
                      <a:pos x="103" y="8"/>
                    </a:cxn>
                    <a:cxn ang="0">
                      <a:pos x="83" y="5"/>
                    </a:cxn>
                    <a:cxn ang="0">
                      <a:pos x="66" y="2"/>
                    </a:cxn>
                    <a:cxn ang="0">
                      <a:pos x="48" y="0"/>
                    </a:cxn>
                    <a:cxn ang="0">
                      <a:pos x="34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24" y="8"/>
                    </a:cxn>
                    <a:cxn ang="0">
                      <a:pos x="38" y="10"/>
                    </a:cxn>
                    <a:cxn ang="0">
                      <a:pos x="52" y="13"/>
                    </a:cxn>
                    <a:cxn ang="0">
                      <a:pos x="66" y="16"/>
                    </a:cxn>
                    <a:cxn ang="0">
                      <a:pos x="82" y="18"/>
                    </a:cxn>
                    <a:cxn ang="0">
                      <a:pos x="98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4"/>
                    </a:cxn>
                    <a:cxn ang="0">
                      <a:pos x="162" y="39"/>
                    </a:cxn>
                    <a:cxn ang="0">
                      <a:pos x="177" y="45"/>
                    </a:cxn>
                    <a:cxn ang="0">
                      <a:pos x="193" y="52"/>
                    </a:cxn>
                    <a:cxn ang="0">
                      <a:pos x="208" y="60"/>
                    </a:cxn>
                    <a:cxn ang="0">
                      <a:pos x="222" y="68"/>
                    </a:cxn>
                    <a:cxn ang="0">
                      <a:pos x="235" y="77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68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0" y="149"/>
                    </a:cxn>
                    <a:cxn ang="0">
                      <a:pos x="4" y="168"/>
                    </a:cxn>
                    <a:cxn ang="0">
                      <a:pos x="12" y="185"/>
                    </a:cxn>
                    <a:cxn ang="0">
                      <a:pos x="24" y="200"/>
                    </a:cxn>
                    <a:cxn ang="0">
                      <a:pos x="38" y="213"/>
                    </a:cxn>
                    <a:cxn ang="0">
                      <a:pos x="55" y="224"/>
                    </a:cxn>
                    <a:cxn ang="0">
                      <a:pos x="73" y="232"/>
                    </a:cxn>
                    <a:cxn ang="0">
                      <a:pos x="92" y="237"/>
                    </a:cxn>
                    <a:cxn ang="0">
                      <a:pos x="98" y="238"/>
                    </a:cxn>
                    <a:cxn ang="0">
                      <a:pos x="104" y="235"/>
                    </a:cxn>
                    <a:cxn ang="0">
                      <a:pos x="109" y="232"/>
                    </a:cxn>
                    <a:cxn ang="0">
                      <a:pos x="111" y="227"/>
                    </a:cxn>
                    <a:cxn ang="0">
                      <a:pos x="111" y="222"/>
                    </a:cxn>
                    <a:cxn ang="0">
                      <a:pos x="110" y="216"/>
                    </a:cxn>
                    <a:cxn ang="0">
                      <a:pos x="106" y="211"/>
                    </a:cxn>
                    <a:cxn ang="0">
                      <a:pos x="100" y="209"/>
                    </a:cxn>
                    <a:cxn ang="0">
                      <a:pos x="82" y="202"/>
                    </a:cxn>
                    <a:cxn ang="0">
                      <a:pos x="64" y="193"/>
                    </a:cxn>
                    <a:cxn ang="0">
                      <a:pos x="50" y="180"/>
                    </a:cxn>
                    <a:cxn ang="0">
                      <a:pos x="39" y="167"/>
                    </a:cxn>
                    <a:cxn ang="0">
                      <a:pos x="32" y="149"/>
                    </a:cxn>
                    <a:cxn ang="0">
                      <a:pos x="29" y="131"/>
                    </a:cxn>
                    <a:cxn ang="0">
                      <a:pos x="29" y="111"/>
                    </a:cxn>
                    <a:cxn ang="0">
                      <a:pos x="35" y="91"/>
                    </a:cxn>
                    <a:cxn ang="0">
                      <a:pos x="42" y="76"/>
                    </a:cxn>
                    <a:cxn ang="0">
                      <a:pos x="51" y="62"/>
                    </a:cxn>
                    <a:cxn ang="0">
                      <a:pos x="62" y="49"/>
                    </a:cxn>
                    <a:cxn ang="0">
                      <a:pos x="73" y="38"/>
                    </a:cxn>
                    <a:cxn ang="0">
                      <a:pos x="84" y="28"/>
                    </a:cxn>
                    <a:cxn ang="0">
                      <a:pos x="96" y="18"/>
                    </a:cxn>
                    <a:cxn ang="0">
                      <a:pos x="106" y="9"/>
                    </a:cxn>
                    <a:cxn ang="0">
                      <a:pos x="114" y="1"/>
                    </a:cxn>
                    <a:cxn ang="0">
                      <a:pos x="106" y="0"/>
                    </a:cxn>
                    <a:cxn ang="0">
                      <a:pos x="93" y="6"/>
                    </a:cxn>
                    <a:cxn ang="0">
                      <a:pos x="76" y="18"/>
                    </a:cxn>
                    <a:cxn ang="0">
                      <a:pos x="56" y="36"/>
                    </a:cxn>
                    <a:cxn ang="0">
                      <a:pos x="37" y="57"/>
                    </a:cxn>
                    <a:cxn ang="0">
                      <a:pos x="20" y="80"/>
                    </a:cxn>
                    <a:cxn ang="0">
                      <a:pos x="7" y="106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69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7" y="124"/>
                    </a:cxn>
                    <a:cxn ang="0">
                      <a:pos x="219" y="143"/>
                    </a:cxn>
                    <a:cxn ang="0">
                      <a:pos x="225" y="164"/>
                    </a:cxn>
                    <a:cxn ang="0">
                      <a:pos x="221" y="187"/>
                    </a:cxn>
                    <a:cxn ang="0">
                      <a:pos x="208" y="209"/>
                    </a:cxn>
                    <a:cxn ang="0">
                      <a:pos x="188" y="228"/>
                    </a:cxn>
                    <a:cxn ang="0">
                      <a:pos x="166" y="246"/>
                    </a:cxn>
                    <a:cxn ang="0">
                      <a:pos x="143" y="264"/>
                    </a:cxn>
                    <a:cxn ang="0">
                      <a:pos x="129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1" y="305"/>
                    </a:cxn>
                    <a:cxn ang="0">
                      <a:pos x="130" y="310"/>
                    </a:cxn>
                    <a:cxn ang="0">
                      <a:pos x="139" y="309"/>
                    </a:cxn>
                    <a:cxn ang="0">
                      <a:pos x="154" y="293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1" y="219"/>
                    </a:cxn>
                    <a:cxn ang="0">
                      <a:pos x="245" y="187"/>
                    </a:cxn>
                    <a:cxn ang="0">
                      <a:pos x="242" y="153"/>
                    </a:cxn>
                    <a:cxn ang="0">
                      <a:pos x="227" y="120"/>
                    </a:cxn>
                    <a:cxn ang="0">
                      <a:pos x="201" y="94"/>
                    </a:cxn>
                    <a:cxn ang="0">
                      <a:pos x="177" y="74"/>
                    </a:cxn>
                    <a:cxn ang="0">
                      <a:pos x="152" y="60"/>
                    </a:cxn>
                    <a:cxn ang="0">
                      <a:pos x="126" y="43"/>
                    </a:cxn>
                    <a:cxn ang="0">
                      <a:pos x="98" y="28"/>
                    </a:cxn>
                    <a:cxn ang="0">
                      <a:pos x="72" y="16"/>
                    </a:cxn>
                    <a:cxn ang="0">
                      <a:pos x="46" y="7"/>
                    </a:cxn>
                    <a:cxn ang="0">
                      <a:pos x="24" y="1"/>
                    </a:cxn>
                    <a:cxn ang="0">
                      <a:pos x="7" y="1"/>
                    </a:cxn>
                    <a:cxn ang="0">
                      <a:pos x="8" y="6"/>
                    </a:cxn>
                    <a:cxn ang="0">
                      <a:pos x="28" y="14"/>
                    </a:cxn>
                    <a:cxn ang="0">
                      <a:pos x="51" y="24"/>
                    </a:cxn>
                    <a:cxn ang="0">
                      <a:pos x="78" y="37"/>
                    </a:cxn>
                    <a:cxn ang="0">
                      <a:pos x="106" y="51"/>
                    </a:cxn>
                    <a:cxn ang="0">
                      <a:pos x="134" y="69"/>
                    </a:cxn>
                    <a:cxn ang="0">
                      <a:pos x="163" y="87"/>
                    </a:cxn>
                    <a:cxn ang="0">
                      <a:pos x="187" y="10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0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3" y="36"/>
                    </a:cxn>
                    <a:cxn ang="0">
                      <a:pos x="58" y="46"/>
                    </a:cxn>
                    <a:cxn ang="0">
                      <a:pos x="46" y="58"/>
                    </a:cxn>
                    <a:cxn ang="0">
                      <a:pos x="33" y="72"/>
                    </a:cxn>
                    <a:cxn ang="0">
                      <a:pos x="22" y="85"/>
                    </a:cxn>
                    <a:cxn ang="0">
                      <a:pos x="14" y="100"/>
                    </a:cxn>
                    <a:cxn ang="0">
                      <a:pos x="7" y="115"/>
                    </a:cxn>
                    <a:cxn ang="0">
                      <a:pos x="2" y="130"/>
                    </a:cxn>
                    <a:cxn ang="0">
                      <a:pos x="0" y="146"/>
                    </a:cxn>
                    <a:cxn ang="0">
                      <a:pos x="2" y="170"/>
                    </a:cxn>
                    <a:cxn ang="0">
                      <a:pos x="12" y="190"/>
                    </a:cxn>
                    <a:cxn ang="0">
                      <a:pos x="26" y="207"/>
                    </a:cxn>
                    <a:cxn ang="0">
                      <a:pos x="43" y="220"/>
                    </a:cxn>
                    <a:cxn ang="0">
                      <a:pos x="64" y="229"/>
                    </a:cxn>
                    <a:cxn ang="0">
                      <a:pos x="88" y="235"/>
                    </a:cxn>
                    <a:cxn ang="0">
                      <a:pos x="110" y="236"/>
                    </a:cxn>
                    <a:cxn ang="0">
                      <a:pos x="132" y="232"/>
                    </a:cxn>
                    <a:cxn ang="0">
                      <a:pos x="137" y="232"/>
                    </a:cxn>
                    <a:cxn ang="0">
                      <a:pos x="142" y="230"/>
                    </a:cxn>
                    <a:cxn ang="0">
                      <a:pos x="145" y="226"/>
                    </a:cxn>
                    <a:cxn ang="0">
                      <a:pos x="146" y="221"/>
                    </a:cxn>
                    <a:cxn ang="0">
                      <a:pos x="145" y="219"/>
                    </a:cxn>
                    <a:cxn ang="0">
                      <a:pos x="142" y="219"/>
                    </a:cxn>
                    <a:cxn ang="0">
                      <a:pos x="137" y="217"/>
                    </a:cxn>
                    <a:cxn ang="0">
                      <a:pos x="131" y="217"/>
                    </a:cxn>
                    <a:cxn ang="0">
                      <a:pos x="124" y="217"/>
                    </a:cxn>
                    <a:cxn ang="0">
                      <a:pos x="118" y="217"/>
                    </a:cxn>
                    <a:cxn ang="0">
                      <a:pos x="112" y="217"/>
                    </a:cxn>
                    <a:cxn ang="0">
                      <a:pos x="109" y="217"/>
                    </a:cxn>
                    <a:cxn ang="0">
                      <a:pos x="97" y="216"/>
                    </a:cxn>
                    <a:cxn ang="0">
                      <a:pos x="87" y="215"/>
                    </a:cxn>
                    <a:cxn ang="0">
                      <a:pos x="75" y="214"/>
                    </a:cxn>
                    <a:cxn ang="0">
                      <a:pos x="63" y="211"/>
                    </a:cxn>
                    <a:cxn ang="0">
                      <a:pos x="51" y="207"/>
                    </a:cxn>
                    <a:cxn ang="0">
                      <a:pos x="40" y="199"/>
                    </a:cxn>
                    <a:cxn ang="0">
                      <a:pos x="29" y="189"/>
                    </a:cxn>
                    <a:cxn ang="0">
                      <a:pos x="17" y="174"/>
                    </a:cxn>
                    <a:cxn ang="0">
                      <a:pos x="15" y="157"/>
                    </a:cxn>
                    <a:cxn ang="0">
                      <a:pos x="16" y="141"/>
                    </a:cxn>
                    <a:cxn ang="0">
                      <a:pos x="21" y="124"/>
                    </a:cxn>
                    <a:cxn ang="0">
                      <a:pos x="28" y="109"/>
                    </a:cxn>
                    <a:cxn ang="0">
                      <a:pos x="39" y="96"/>
                    </a:cxn>
                    <a:cxn ang="0">
                      <a:pos x="50" y="82"/>
                    </a:cxn>
                    <a:cxn ang="0">
                      <a:pos x="63" y="70"/>
                    </a:cxn>
                    <a:cxn ang="0">
                      <a:pos x="78" y="59"/>
                    </a:cxn>
                    <a:cxn ang="0">
                      <a:pos x="94" y="49"/>
                    </a:cxn>
                    <a:cxn ang="0">
                      <a:pos x="110" y="39"/>
                    </a:cxn>
                    <a:cxn ang="0">
                      <a:pos x="126" y="31"/>
                    </a:cxn>
                    <a:cxn ang="0">
                      <a:pos x="142" y="24"/>
                    </a:cxn>
                    <a:cxn ang="0">
                      <a:pos x="158" y="19"/>
                    </a:cxn>
                    <a:cxn ang="0">
                      <a:pos x="172" y="13"/>
                    </a:cxn>
                    <a:cxn ang="0">
                      <a:pos x="186" y="10"/>
                    </a:cxn>
                    <a:cxn ang="0">
                      <a:pos x="198" y="7"/>
                    </a:cxn>
                    <a:cxn ang="0">
                      <a:pos x="190" y="3"/>
                    </a:cxn>
                    <a:cxn ang="0">
                      <a:pos x="177" y="0"/>
                    </a:cxn>
                    <a:cxn ang="0">
                      <a:pos x="162" y="3"/>
                    </a:cxn>
                    <a:cxn ang="0">
                      <a:pos x="144" y="6"/>
                    </a:cxn>
                    <a:cxn ang="0">
                      <a:pos x="124" y="12"/>
                    </a:cxn>
                    <a:cxn ang="0">
                      <a:pos x="105" y="19"/>
                    </a:cxn>
                    <a:cxn ang="0">
                      <a:pos x="88" y="28"/>
                    </a:cxn>
                    <a:cxn ang="0">
                      <a:pos x="73" y="36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1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61"/>
                    </a:cxn>
                    <a:cxn ang="0">
                      <a:pos x="111" y="80"/>
                    </a:cxn>
                    <a:cxn ang="0">
                      <a:pos x="109" y="97"/>
                    </a:cxn>
                    <a:cxn ang="0">
                      <a:pos x="101" y="110"/>
                    </a:cxn>
                    <a:cxn ang="0">
                      <a:pos x="89" y="123"/>
                    </a:cxn>
                    <a:cxn ang="0">
                      <a:pos x="75" y="134"/>
                    </a:cxn>
                    <a:cxn ang="0">
                      <a:pos x="60" y="145"/>
                    </a:cxn>
                    <a:cxn ang="0">
                      <a:pos x="43" y="156"/>
                    </a:cxn>
                    <a:cxn ang="0">
                      <a:pos x="29" y="167"/>
                    </a:cxn>
                    <a:cxn ang="0">
                      <a:pos x="27" y="170"/>
                    </a:cxn>
                    <a:cxn ang="0">
                      <a:pos x="26" y="172"/>
                    </a:cxn>
                    <a:cxn ang="0">
                      <a:pos x="26" y="176"/>
                    </a:cxn>
                    <a:cxn ang="0">
                      <a:pos x="28" y="179"/>
                    </a:cxn>
                    <a:cxn ang="0">
                      <a:pos x="30" y="182"/>
                    </a:cxn>
                    <a:cxn ang="0">
                      <a:pos x="34" y="183"/>
                    </a:cxn>
                    <a:cxn ang="0">
                      <a:pos x="37" y="183"/>
                    </a:cxn>
                    <a:cxn ang="0">
                      <a:pos x="41" y="182"/>
                    </a:cxn>
                    <a:cxn ang="0">
                      <a:pos x="58" y="171"/>
                    </a:cxn>
                    <a:cxn ang="0">
                      <a:pos x="76" y="160"/>
                    </a:cxn>
                    <a:cxn ang="0">
                      <a:pos x="92" y="147"/>
                    </a:cxn>
                    <a:cxn ang="0">
                      <a:pos x="108" y="132"/>
                    </a:cxn>
                    <a:cxn ang="0">
                      <a:pos x="118" y="116"/>
                    </a:cxn>
                    <a:cxn ang="0">
                      <a:pos x="125" y="98"/>
                    </a:cxn>
                    <a:cxn ang="0">
                      <a:pos x="128" y="78"/>
                    </a:cxn>
                    <a:cxn ang="0">
                      <a:pos x="123" y="58"/>
                    </a:cxn>
                    <a:cxn ang="0">
                      <a:pos x="112" y="41"/>
                    </a:cxn>
                    <a:cxn ang="0">
                      <a:pos x="98" y="28"/>
                    </a:cxn>
                    <a:cxn ang="0">
                      <a:pos x="80" y="16"/>
                    </a:cxn>
                    <a:cxn ang="0">
                      <a:pos x="61" y="8"/>
                    </a:cxn>
                    <a:cxn ang="0">
                      <a:pos x="41" y="2"/>
                    </a:cxn>
                    <a:cxn ang="0">
                      <a:pos x="23" y="0"/>
                    </a:cxn>
                    <a:cxn ang="0">
                      <a:pos x="9" y="1"/>
                    </a:cxn>
                    <a:cxn ang="0">
                      <a:pos x="0" y="6"/>
                    </a:cxn>
                    <a:cxn ang="0">
                      <a:pos x="16" y="10"/>
                    </a:cxn>
                    <a:cxn ang="0">
                      <a:pos x="33" y="14"/>
                    </a:cxn>
                    <a:cxn ang="0">
                      <a:pos x="48" y="17"/>
                    </a:cxn>
                    <a:cxn ang="0">
                      <a:pos x="63" y="22"/>
                    </a:cxn>
                    <a:cxn ang="0">
                      <a:pos x="77" y="28"/>
                    </a:cxn>
                    <a:cxn ang="0">
                      <a:pos x="90" y="36"/>
                    </a:cxn>
                    <a:cxn ang="0">
                      <a:pos x="101" y="46"/>
                    </a:cxn>
                    <a:cxn ang="0">
                      <a:pos x="108" y="6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2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>
                    <a:cxn ang="0">
                      <a:pos x="101" y="70"/>
                    </a:cxn>
                    <a:cxn ang="0">
                      <a:pos x="54" y="115"/>
                    </a:cxn>
                    <a:cxn ang="0">
                      <a:pos x="18" y="167"/>
                    </a:cxn>
                    <a:cxn ang="0">
                      <a:pos x="0" y="227"/>
                    </a:cxn>
                    <a:cxn ang="0">
                      <a:pos x="4" y="267"/>
                    </a:cxn>
                    <a:cxn ang="0">
                      <a:pos x="11" y="283"/>
                    </a:cxn>
                    <a:cxn ang="0">
                      <a:pos x="21" y="298"/>
                    </a:cxn>
                    <a:cxn ang="0">
                      <a:pos x="34" y="311"/>
                    </a:cxn>
                    <a:cxn ang="0">
                      <a:pos x="57" y="325"/>
                    </a:cxn>
                    <a:cxn ang="0">
                      <a:pos x="87" y="340"/>
                    </a:cxn>
                    <a:cxn ang="0">
                      <a:pos x="120" y="351"/>
                    </a:cxn>
                    <a:cxn ang="0">
                      <a:pos x="153" y="360"/>
                    </a:cxn>
                    <a:cxn ang="0">
                      <a:pos x="187" y="367"/>
                    </a:cxn>
                    <a:cxn ang="0">
                      <a:pos x="221" y="372"/>
                    </a:cxn>
                    <a:cxn ang="0">
                      <a:pos x="256" y="375"/>
                    </a:cxn>
                    <a:cxn ang="0">
                      <a:pos x="290" y="378"/>
                    </a:cxn>
                    <a:cxn ang="0">
                      <a:pos x="312" y="379"/>
                    </a:cxn>
                    <a:cxn ang="0">
                      <a:pos x="320" y="372"/>
                    </a:cxn>
                    <a:cxn ang="0">
                      <a:pos x="323" y="360"/>
                    </a:cxn>
                    <a:cxn ang="0">
                      <a:pos x="316" y="352"/>
                    </a:cxn>
                    <a:cxn ang="0">
                      <a:pos x="295" y="351"/>
                    </a:cxn>
                    <a:cxn ang="0">
                      <a:pos x="263" y="350"/>
                    </a:cxn>
                    <a:cxn ang="0">
                      <a:pos x="231" y="348"/>
                    </a:cxn>
                    <a:cxn ang="0">
                      <a:pos x="200" y="343"/>
                    </a:cxn>
                    <a:cxn ang="0">
                      <a:pos x="168" y="337"/>
                    </a:cxn>
                    <a:cxn ang="0">
                      <a:pos x="136" y="329"/>
                    </a:cxn>
                    <a:cxn ang="0">
                      <a:pos x="106" y="320"/>
                    </a:cxn>
                    <a:cxn ang="0">
                      <a:pos x="76" y="306"/>
                    </a:cxn>
                    <a:cxn ang="0">
                      <a:pos x="51" y="291"/>
                    </a:cxn>
                    <a:cxn ang="0">
                      <a:pos x="35" y="269"/>
                    </a:cxn>
                    <a:cxn ang="0">
                      <a:pos x="31" y="239"/>
                    </a:cxn>
                    <a:cxn ang="0">
                      <a:pos x="38" y="197"/>
                    </a:cxn>
                    <a:cxn ang="0">
                      <a:pos x="51" y="165"/>
                    </a:cxn>
                    <a:cxn ang="0">
                      <a:pos x="68" y="136"/>
                    </a:cxn>
                    <a:cxn ang="0">
                      <a:pos x="89" y="111"/>
                    </a:cxn>
                    <a:cxn ang="0">
                      <a:pos x="114" y="88"/>
                    </a:cxn>
                    <a:cxn ang="0">
                      <a:pos x="144" y="64"/>
                    </a:cxn>
                    <a:cxn ang="0">
                      <a:pos x="181" y="41"/>
                    </a:cxn>
                    <a:cxn ang="0">
                      <a:pos x="219" y="22"/>
                    </a:cxn>
                    <a:cxn ang="0">
                      <a:pos x="253" y="7"/>
                    </a:cxn>
                    <a:cxn ang="0">
                      <a:pos x="255" y="0"/>
                    </a:cxn>
                    <a:cxn ang="0">
                      <a:pos x="221" y="5"/>
                    </a:cxn>
                    <a:cxn ang="0">
                      <a:pos x="181" y="19"/>
                    </a:cxn>
                    <a:cxn ang="0">
                      <a:pos x="142" y="39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3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8"/>
                    </a:cxn>
                    <a:cxn ang="0">
                      <a:pos x="248" y="92"/>
                    </a:cxn>
                    <a:cxn ang="0">
                      <a:pos x="255" y="108"/>
                    </a:cxn>
                    <a:cxn ang="0">
                      <a:pos x="259" y="125"/>
                    </a:cxn>
                    <a:cxn ang="0">
                      <a:pos x="259" y="144"/>
                    </a:cxn>
                    <a:cxn ang="0">
                      <a:pos x="257" y="159"/>
                    </a:cxn>
                    <a:cxn ang="0">
                      <a:pos x="252" y="171"/>
                    </a:cxn>
                    <a:cxn ang="0">
                      <a:pos x="244" y="184"/>
                    </a:cxn>
                    <a:cxn ang="0">
                      <a:pos x="236" y="194"/>
                    </a:cxn>
                    <a:cxn ang="0">
                      <a:pos x="225" y="206"/>
                    </a:cxn>
                    <a:cxn ang="0">
                      <a:pos x="215" y="215"/>
                    </a:cxn>
                    <a:cxn ang="0">
                      <a:pos x="204" y="225"/>
                    </a:cxn>
                    <a:cxn ang="0">
                      <a:pos x="194" y="236"/>
                    </a:cxn>
                    <a:cxn ang="0">
                      <a:pos x="191" y="239"/>
                    </a:cxn>
                    <a:cxn ang="0">
                      <a:pos x="190" y="242"/>
                    </a:cxn>
                    <a:cxn ang="0">
                      <a:pos x="191" y="246"/>
                    </a:cxn>
                    <a:cxn ang="0">
                      <a:pos x="194" y="249"/>
                    </a:cxn>
                    <a:cxn ang="0">
                      <a:pos x="197" y="252"/>
                    </a:cxn>
                    <a:cxn ang="0">
                      <a:pos x="201" y="253"/>
                    </a:cxn>
                    <a:cxn ang="0">
                      <a:pos x="205" y="252"/>
                    </a:cxn>
                    <a:cxn ang="0">
                      <a:pos x="209" y="249"/>
                    </a:cxn>
                    <a:cxn ang="0">
                      <a:pos x="232" y="234"/>
                    </a:cxn>
                    <a:cxn ang="0">
                      <a:pos x="251" y="215"/>
                    </a:cxn>
                    <a:cxn ang="0">
                      <a:pos x="267" y="192"/>
                    </a:cxn>
                    <a:cxn ang="0">
                      <a:pos x="278" y="168"/>
                    </a:cxn>
                    <a:cxn ang="0">
                      <a:pos x="282" y="141"/>
                    </a:cxn>
                    <a:cxn ang="0">
                      <a:pos x="279" y="116"/>
                    </a:cxn>
                    <a:cxn ang="0">
                      <a:pos x="270" y="92"/>
                    </a:cxn>
                    <a:cxn ang="0">
                      <a:pos x="251" y="70"/>
                    </a:cxn>
                    <a:cxn ang="0">
                      <a:pos x="237" y="59"/>
                    </a:cxn>
                    <a:cxn ang="0">
                      <a:pos x="221" y="48"/>
                    </a:cxn>
                    <a:cxn ang="0">
                      <a:pos x="202" y="39"/>
                    </a:cxn>
                    <a:cxn ang="0">
                      <a:pos x="183" y="31"/>
                    </a:cxn>
                    <a:cxn ang="0">
                      <a:pos x="163" y="24"/>
                    </a:cxn>
                    <a:cxn ang="0">
                      <a:pos x="142" y="18"/>
                    </a:cxn>
                    <a:cxn ang="0">
                      <a:pos x="122" y="13"/>
                    </a:cxn>
                    <a:cxn ang="0">
                      <a:pos x="101" y="8"/>
                    </a:cxn>
                    <a:cxn ang="0">
                      <a:pos x="82" y="5"/>
                    </a:cxn>
                    <a:cxn ang="0">
                      <a:pos x="63" y="2"/>
                    </a:cxn>
                    <a:cxn ang="0">
                      <a:pos x="47" y="0"/>
                    </a:cxn>
                    <a:cxn ang="0">
                      <a:pos x="32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12" y="8"/>
                    </a:cxn>
                    <a:cxn ang="0">
                      <a:pos x="25" y="9"/>
                    </a:cxn>
                    <a:cxn ang="0">
                      <a:pos x="38" y="12"/>
                    </a:cxn>
                    <a:cxn ang="0">
                      <a:pos x="52" y="14"/>
                    </a:cxn>
                    <a:cxn ang="0">
                      <a:pos x="67" y="16"/>
                    </a:cxn>
                    <a:cxn ang="0">
                      <a:pos x="82" y="18"/>
                    </a:cxn>
                    <a:cxn ang="0">
                      <a:pos x="97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5"/>
                    </a:cxn>
                    <a:cxn ang="0">
                      <a:pos x="162" y="40"/>
                    </a:cxn>
                    <a:cxn ang="0">
                      <a:pos x="177" y="46"/>
                    </a:cxn>
                    <a:cxn ang="0">
                      <a:pos x="192" y="53"/>
                    </a:cxn>
                    <a:cxn ang="0">
                      <a:pos x="208" y="60"/>
                    </a:cxn>
                    <a:cxn ang="0">
                      <a:pos x="222" y="69"/>
                    </a:cxn>
                    <a:cxn ang="0">
                      <a:pos x="235" y="78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4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148"/>
                    </a:cxn>
                    <a:cxn ang="0">
                      <a:pos x="5" y="166"/>
                    </a:cxn>
                    <a:cxn ang="0">
                      <a:pos x="13" y="184"/>
                    </a:cxn>
                    <a:cxn ang="0">
                      <a:pos x="24" y="198"/>
                    </a:cxn>
                    <a:cxn ang="0">
                      <a:pos x="39" y="211"/>
                    </a:cxn>
                    <a:cxn ang="0">
                      <a:pos x="55" y="223"/>
                    </a:cxn>
                    <a:cxn ang="0">
                      <a:pos x="74" y="231"/>
                    </a:cxn>
                    <a:cxn ang="0">
                      <a:pos x="92" y="235"/>
                    </a:cxn>
                    <a:cxn ang="0">
                      <a:pos x="98" y="236"/>
                    </a:cxn>
                    <a:cxn ang="0">
                      <a:pos x="104" y="234"/>
                    </a:cxn>
                    <a:cxn ang="0">
                      <a:pos x="109" y="231"/>
                    </a:cxn>
                    <a:cxn ang="0">
                      <a:pos x="111" y="226"/>
                    </a:cxn>
                    <a:cxn ang="0">
                      <a:pos x="111" y="220"/>
                    </a:cxn>
                    <a:cxn ang="0">
                      <a:pos x="110" y="215"/>
                    </a:cxn>
                    <a:cxn ang="0">
                      <a:pos x="107" y="210"/>
                    </a:cxn>
                    <a:cxn ang="0">
                      <a:pos x="101" y="208"/>
                    </a:cxn>
                    <a:cxn ang="0">
                      <a:pos x="82" y="201"/>
                    </a:cxn>
                    <a:cxn ang="0">
                      <a:pos x="64" y="192"/>
                    </a:cxn>
                    <a:cxn ang="0">
                      <a:pos x="50" y="179"/>
                    </a:cxn>
                    <a:cxn ang="0">
                      <a:pos x="40" y="165"/>
                    </a:cxn>
                    <a:cxn ang="0">
                      <a:pos x="33" y="148"/>
                    </a:cxn>
                    <a:cxn ang="0">
                      <a:pos x="29" y="130"/>
                    </a:cxn>
                    <a:cxn ang="0">
                      <a:pos x="29" y="110"/>
                    </a:cxn>
                    <a:cxn ang="0">
                      <a:pos x="35" y="89"/>
                    </a:cxn>
                    <a:cxn ang="0">
                      <a:pos x="43" y="74"/>
                    </a:cxn>
                    <a:cxn ang="0">
                      <a:pos x="56" y="60"/>
                    </a:cxn>
                    <a:cxn ang="0">
                      <a:pos x="70" y="46"/>
                    </a:cxn>
                    <a:cxn ang="0">
                      <a:pos x="85" y="33"/>
                    </a:cxn>
                    <a:cxn ang="0">
                      <a:pos x="98" y="23"/>
                    </a:cxn>
                    <a:cxn ang="0">
                      <a:pos x="109" y="12"/>
                    </a:cxn>
                    <a:cxn ang="0">
                      <a:pos x="115" y="6"/>
                    </a:cxn>
                    <a:cxn ang="0">
                      <a:pos x="115" y="0"/>
                    </a:cxn>
                    <a:cxn ang="0">
                      <a:pos x="102" y="4"/>
                    </a:cxn>
                    <a:cxn ang="0">
                      <a:pos x="85" y="12"/>
                    </a:cxn>
                    <a:cxn ang="0">
                      <a:pos x="68" y="26"/>
                    </a:cxn>
                    <a:cxn ang="0">
                      <a:pos x="49" y="42"/>
                    </a:cxn>
                    <a:cxn ang="0">
                      <a:pos x="32" y="61"/>
                    </a:cxn>
                    <a:cxn ang="0">
                      <a:pos x="17" y="82"/>
                    </a:cxn>
                    <a:cxn ang="0">
                      <a:pos x="6" y="105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75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8" y="124"/>
                    </a:cxn>
                    <a:cxn ang="0">
                      <a:pos x="220" y="144"/>
                    </a:cxn>
                    <a:cxn ang="0">
                      <a:pos x="226" y="164"/>
                    </a:cxn>
                    <a:cxn ang="0">
                      <a:pos x="222" y="187"/>
                    </a:cxn>
                    <a:cxn ang="0">
                      <a:pos x="208" y="209"/>
                    </a:cxn>
                    <a:cxn ang="0">
                      <a:pos x="188" y="229"/>
                    </a:cxn>
                    <a:cxn ang="0">
                      <a:pos x="166" y="246"/>
                    </a:cxn>
                    <a:cxn ang="0">
                      <a:pos x="142" y="264"/>
                    </a:cxn>
                    <a:cxn ang="0">
                      <a:pos x="128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2" y="306"/>
                    </a:cxn>
                    <a:cxn ang="0">
                      <a:pos x="131" y="310"/>
                    </a:cxn>
                    <a:cxn ang="0">
                      <a:pos x="139" y="309"/>
                    </a:cxn>
                    <a:cxn ang="0">
                      <a:pos x="154" y="292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0" y="219"/>
                    </a:cxn>
                    <a:cxn ang="0">
                      <a:pos x="244" y="186"/>
                    </a:cxn>
                    <a:cxn ang="0">
                      <a:pos x="243" y="152"/>
                    </a:cxn>
                    <a:cxn ang="0">
                      <a:pos x="228" y="119"/>
                    </a:cxn>
                    <a:cxn ang="0">
                      <a:pos x="203" y="93"/>
                    </a:cxn>
                    <a:cxn ang="0">
                      <a:pos x="176" y="76"/>
                    </a:cxn>
                    <a:cxn ang="0">
                      <a:pos x="151" y="61"/>
                    </a:cxn>
                    <a:cxn ang="0">
                      <a:pos x="122" y="46"/>
                    </a:cxn>
                    <a:cxn ang="0">
                      <a:pos x="93" y="31"/>
                    </a:cxn>
                    <a:cxn ang="0">
                      <a:pos x="66" y="18"/>
                    </a:cxn>
                    <a:cxn ang="0">
                      <a:pos x="40" y="8"/>
                    </a:cxn>
                    <a:cxn ang="0">
                      <a:pos x="20" y="1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36" y="20"/>
                    </a:cxn>
                    <a:cxn ang="0">
                      <a:pos x="60" y="31"/>
                    </a:cxn>
                    <a:cxn ang="0">
                      <a:pos x="86" y="44"/>
                    </a:cxn>
                    <a:cxn ang="0">
                      <a:pos x="113" y="57"/>
                    </a:cxn>
                    <a:cxn ang="0">
                      <a:pos x="139" y="71"/>
                    </a:cxn>
                    <a:cxn ang="0">
                      <a:pos x="165" y="88"/>
                    </a:cxn>
                    <a:cxn ang="0">
                      <a:pos x="188" y="106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8676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</p:spPr>
          </p:pic>
        </p:grpSp>
        <p:grpSp>
          <p:nvGrpSpPr>
            <p:cNvPr id="408677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08678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08679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0" y="29"/>
                    </a:cxn>
                    <a:cxn ang="0">
                      <a:pos x="55" y="39"/>
                    </a:cxn>
                    <a:cxn ang="0">
                      <a:pos x="42" y="50"/>
                    </a:cxn>
                    <a:cxn ang="0">
                      <a:pos x="30" y="63"/>
                    </a:cxn>
                    <a:cxn ang="0">
                      <a:pos x="20" y="77"/>
                    </a:cxn>
                    <a:cxn ang="0">
                      <a:pos x="12" y="91"/>
                    </a:cxn>
                    <a:cxn ang="0">
                      <a:pos x="6" y="108"/>
                    </a:cxn>
                    <a:cxn ang="0">
                      <a:pos x="2" y="125"/>
                    </a:cxn>
                    <a:cxn ang="0">
                      <a:pos x="0" y="142"/>
                    </a:cxn>
                    <a:cxn ang="0">
                      <a:pos x="2" y="166"/>
                    </a:cxn>
                    <a:cxn ang="0">
                      <a:pos x="12" y="186"/>
                    </a:cxn>
                    <a:cxn ang="0">
                      <a:pos x="26" y="203"/>
                    </a:cxn>
                    <a:cxn ang="0">
                      <a:pos x="45" y="216"/>
                    </a:cxn>
                    <a:cxn ang="0">
                      <a:pos x="66" y="226"/>
                    </a:cxn>
                    <a:cxn ang="0">
                      <a:pos x="88" y="230"/>
                    </a:cxn>
                    <a:cxn ang="0">
                      <a:pos x="111" y="232"/>
                    </a:cxn>
                    <a:cxn ang="0">
                      <a:pos x="134" y="228"/>
                    </a:cxn>
                    <a:cxn ang="0">
                      <a:pos x="138" y="228"/>
                    </a:cxn>
                    <a:cxn ang="0">
                      <a:pos x="143" y="226"/>
                    </a:cxn>
                    <a:cxn ang="0">
                      <a:pos x="147" y="222"/>
                    </a:cxn>
                    <a:cxn ang="0">
                      <a:pos x="148" y="218"/>
                    </a:cxn>
                    <a:cxn ang="0">
                      <a:pos x="145" y="212"/>
                    </a:cxn>
                    <a:cxn ang="0">
                      <a:pos x="141" y="207"/>
                    </a:cxn>
                    <a:cxn ang="0">
                      <a:pos x="135" y="203"/>
                    </a:cxn>
                    <a:cxn ang="0">
                      <a:pos x="129" y="201"/>
                    </a:cxn>
                    <a:cxn ang="0">
                      <a:pos x="117" y="197"/>
                    </a:cxn>
                    <a:cxn ang="0">
                      <a:pos x="105" y="195"/>
                    </a:cxn>
                    <a:cxn ang="0">
                      <a:pos x="94" y="193"/>
                    </a:cxn>
                    <a:cxn ang="0">
                      <a:pos x="83" y="190"/>
                    </a:cxn>
                    <a:cxn ang="0">
                      <a:pos x="73" y="187"/>
                    </a:cxn>
                    <a:cxn ang="0">
                      <a:pos x="62" y="182"/>
                    </a:cxn>
                    <a:cxn ang="0">
                      <a:pos x="53" y="176"/>
                    </a:cxn>
                    <a:cxn ang="0">
                      <a:pos x="43" y="167"/>
                    </a:cxn>
                    <a:cxn ang="0">
                      <a:pos x="40" y="128"/>
                    </a:cxn>
                    <a:cxn ang="0">
                      <a:pos x="49" y="96"/>
                    </a:cxn>
                    <a:cxn ang="0">
                      <a:pos x="68" y="71"/>
                    </a:cxn>
                    <a:cxn ang="0">
                      <a:pos x="94" y="50"/>
                    </a:cxn>
                    <a:cxn ang="0">
                      <a:pos x="122" y="34"/>
                    </a:cxn>
                    <a:cxn ang="0">
                      <a:pos x="151" y="21"/>
                    </a:cxn>
                    <a:cxn ang="0">
                      <a:pos x="178" y="12"/>
                    </a:cxn>
                    <a:cxn ang="0">
                      <a:pos x="199" y="4"/>
                    </a:cxn>
                    <a:cxn ang="0">
                      <a:pos x="186" y="1"/>
                    </a:cxn>
                    <a:cxn ang="0">
                      <a:pos x="172" y="0"/>
                    </a:cxn>
                    <a:cxn ang="0">
                      <a:pos x="156" y="2"/>
                    </a:cxn>
                    <a:cxn ang="0">
                      <a:pos x="138" y="4"/>
                    </a:cxn>
                    <a:cxn ang="0">
                      <a:pos x="121" y="10"/>
                    </a:cxn>
                    <a:cxn ang="0">
                      <a:pos x="103" y="16"/>
                    </a:cxn>
                    <a:cxn ang="0">
                      <a:pos x="86" y="23"/>
                    </a:cxn>
                    <a:cxn ang="0">
                      <a:pos x="70" y="29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0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59"/>
                    </a:cxn>
                    <a:cxn ang="0">
                      <a:pos x="113" y="77"/>
                    </a:cxn>
                    <a:cxn ang="0">
                      <a:pos x="111" y="94"/>
                    </a:cxn>
                    <a:cxn ang="0">
                      <a:pos x="103" y="108"/>
                    </a:cxn>
                    <a:cxn ang="0">
                      <a:pos x="91" y="121"/>
                    </a:cxn>
                    <a:cxn ang="0">
                      <a:pos x="77" y="132"/>
                    </a:cxn>
                    <a:cxn ang="0">
                      <a:pos x="61" y="144"/>
                    </a:cxn>
                    <a:cxn ang="0">
                      <a:pos x="45" y="154"/>
                    </a:cxn>
                    <a:cxn ang="0">
                      <a:pos x="30" y="164"/>
                    </a:cxn>
                    <a:cxn ang="0">
                      <a:pos x="28" y="168"/>
                    </a:cxn>
                    <a:cxn ang="0">
                      <a:pos x="27" y="170"/>
                    </a:cxn>
                    <a:cxn ang="0">
                      <a:pos x="27" y="174"/>
                    </a:cxn>
                    <a:cxn ang="0">
                      <a:pos x="28" y="177"/>
                    </a:cxn>
                    <a:cxn ang="0">
                      <a:pos x="32" y="179"/>
                    </a:cxn>
                    <a:cxn ang="0">
                      <a:pos x="35" y="180"/>
                    </a:cxn>
                    <a:cxn ang="0">
                      <a:pos x="37" y="180"/>
                    </a:cxn>
                    <a:cxn ang="0">
                      <a:pos x="41" y="179"/>
                    </a:cxn>
                    <a:cxn ang="0">
                      <a:pos x="60" y="169"/>
                    </a:cxn>
                    <a:cxn ang="0">
                      <a:pos x="77" y="158"/>
                    </a:cxn>
                    <a:cxn ang="0">
                      <a:pos x="94" y="145"/>
                    </a:cxn>
                    <a:cxn ang="0">
                      <a:pos x="109" y="130"/>
                    </a:cxn>
                    <a:cxn ang="0">
                      <a:pos x="120" y="114"/>
                    </a:cxn>
                    <a:cxn ang="0">
                      <a:pos x="127" y="95"/>
                    </a:cxn>
                    <a:cxn ang="0">
                      <a:pos x="128" y="76"/>
                    </a:cxn>
                    <a:cxn ang="0">
                      <a:pos x="123" y="55"/>
                    </a:cxn>
                    <a:cxn ang="0">
                      <a:pos x="113" y="39"/>
                    </a:cxn>
                    <a:cxn ang="0">
                      <a:pos x="97" y="25"/>
                    </a:cxn>
                    <a:cxn ang="0">
                      <a:pos x="79" y="15"/>
                    </a:cxn>
                    <a:cxn ang="0">
                      <a:pos x="57" y="7"/>
                    </a:cxn>
                    <a:cxn ang="0">
                      <a:pos x="36" y="2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14" y="9"/>
                    </a:cxn>
                    <a:cxn ang="0">
                      <a:pos x="29" y="14"/>
                    </a:cxn>
                    <a:cxn ang="0">
                      <a:pos x="46" y="19"/>
                    </a:cxn>
                    <a:cxn ang="0">
                      <a:pos x="61" y="23"/>
                    </a:cxn>
                    <a:cxn ang="0">
                      <a:pos x="76" y="29"/>
                    </a:cxn>
                    <a:cxn ang="0">
                      <a:pos x="89" y="37"/>
                    </a:cxn>
                    <a:cxn ang="0">
                      <a:pos x="100" y="46"/>
                    </a:cxn>
                    <a:cxn ang="0">
                      <a:pos x="108" y="59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1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/>
                  <a:ahLst/>
                  <a:cxnLst>
                    <a:cxn ang="0">
                      <a:pos x="100" y="70"/>
                    </a:cxn>
                    <a:cxn ang="0">
                      <a:pos x="53" y="115"/>
                    </a:cxn>
                    <a:cxn ang="0">
                      <a:pos x="17" y="166"/>
                    </a:cxn>
                    <a:cxn ang="0">
                      <a:pos x="0" y="226"/>
                    </a:cxn>
                    <a:cxn ang="0">
                      <a:pos x="3" y="266"/>
                    </a:cxn>
                    <a:cxn ang="0">
                      <a:pos x="9" y="282"/>
                    </a:cxn>
                    <a:cxn ang="0">
                      <a:pos x="19" y="297"/>
                    </a:cxn>
                    <a:cxn ang="0">
                      <a:pos x="32" y="310"/>
                    </a:cxn>
                    <a:cxn ang="0">
                      <a:pos x="56" y="324"/>
                    </a:cxn>
                    <a:cxn ang="0">
                      <a:pos x="86" y="338"/>
                    </a:cxn>
                    <a:cxn ang="0">
                      <a:pos x="119" y="350"/>
                    </a:cxn>
                    <a:cxn ang="0">
                      <a:pos x="152" y="359"/>
                    </a:cxn>
                    <a:cxn ang="0">
                      <a:pos x="186" y="366"/>
                    </a:cxn>
                    <a:cxn ang="0">
                      <a:pos x="220" y="371"/>
                    </a:cxn>
                    <a:cxn ang="0">
                      <a:pos x="254" y="374"/>
                    </a:cxn>
                    <a:cxn ang="0">
                      <a:pos x="289" y="376"/>
                    </a:cxn>
                    <a:cxn ang="0">
                      <a:pos x="311" y="378"/>
                    </a:cxn>
                    <a:cxn ang="0">
                      <a:pos x="320" y="371"/>
                    </a:cxn>
                    <a:cxn ang="0">
                      <a:pos x="322" y="360"/>
                    </a:cxn>
                    <a:cxn ang="0">
                      <a:pos x="315" y="352"/>
                    </a:cxn>
                    <a:cxn ang="0">
                      <a:pos x="294" y="347"/>
                    </a:cxn>
                    <a:cxn ang="0">
                      <a:pos x="263" y="341"/>
                    </a:cxn>
                    <a:cxn ang="0">
                      <a:pos x="232" y="336"/>
                    </a:cxn>
                    <a:cxn ang="0">
                      <a:pos x="200" y="332"/>
                    </a:cxn>
                    <a:cxn ang="0">
                      <a:pos x="170" y="326"/>
                    </a:cxn>
                    <a:cxn ang="0">
                      <a:pos x="139" y="318"/>
                    </a:cxn>
                    <a:cxn ang="0">
                      <a:pos x="110" y="309"/>
                    </a:cxn>
                    <a:cxn ang="0">
                      <a:pos x="80" y="297"/>
                    </a:cxn>
                    <a:cxn ang="0">
                      <a:pos x="55" y="281"/>
                    </a:cxn>
                    <a:cxn ang="0">
                      <a:pos x="38" y="259"/>
                    </a:cxn>
                    <a:cxn ang="0">
                      <a:pos x="34" y="232"/>
                    </a:cxn>
                    <a:cxn ang="0">
                      <a:pos x="38" y="200"/>
                    </a:cxn>
                    <a:cxn ang="0">
                      <a:pos x="51" y="170"/>
                    </a:cxn>
                    <a:cxn ang="0">
                      <a:pos x="71" y="137"/>
                    </a:cxn>
                    <a:cxn ang="0">
                      <a:pos x="94" y="110"/>
                    </a:cxn>
                    <a:cxn ang="0">
                      <a:pos x="123" y="82"/>
                    </a:cxn>
                    <a:cxn ang="0">
                      <a:pos x="153" y="57"/>
                    </a:cxn>
                    <a:cxn ang="0">
                      <a:pos x="195" y="38"/>
                    </a:cxn>
                    <a:cxn ang="0">
                      <a:pos x="238" y="20"/>
                    </a:cxn>
                    <a:cxn ang="0">
                      <a:pos x="264" y="7"/>
                    </a:cxn>
                    <a:cxn ang="0">
                      <a:pos x="256" y="0"/>
                    </a:cxn>
                    <a:cxn ang="0">
                      <a:pos x="221" y="4"/>
                    </a:cxn>
                    <a:cxn ang="0">
                      <a:pos x="180" y="18"/>
                    </a:cxn>
                    <a:cxn ang="0">
                      <a:pos x="141" y="38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2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7"/>
                    </a:cxn>
                    <a:cxn ang="0">
                      <a:pos x="248" y="91"/>
                    </a:cxn>
                    <a:cxn ang="0">
                      <a:pos x="256" y="107"/>
                    </a:cxn>
                    <a:cxn ang="0">
                      <a:pos x="259" y="124"/>
                    </a:cxn>
                    <a:cxn ang="0">
                      <a:pos x="259" y="142"/>
                    </a:cxn>
                    <a:cxn ang="0">
                      <a:pos x="257" y="157"/>
                    </a:cxn>
                    <a:cxn ang="0">
                      <a:pos x="252" y="170"/>
                    </a:cxn>
                    <a:cxn ang="0">
                      <a:pos x="244" y="183"/>
                    </a:cxn>
                    <a:cxn ang="0">
                      <a:pos x="236" y="193"/>
                    </a:cxn>
                    <a:cxn ang="0">
                      <a:pos x="225" y="204"/>
                    </a:cxn>
                    <a:cxn ang="0">
                      <a:pos x="215" y="214"/>
                    </a:cxn>
                    <a:cxn ang="0">
                      <a:pos x="204" y="224"/>
                    </a:cxn>
                    <a:cxn ang="0">
                      <a:pos x="194" y="234"/>
                    </a:cxn>
                    <a:cxn ang="0">
                      <a:pos x="191" y="238"/>
                    </a:cxn>
                    <a:cxn ang="0">
                      <a:pos x="191" y="241"/>
                    </a:cxn>
                    <a:cxn ang="0">
                      <a:pos x="191" y="245"/>
                    </a:cxn>
                    <a:cxn ang="0">
                      <a:pos x="194" y="248"/>
                    </a:cxn>
                    <a:cxn ang="0">
                      <a:pos x="197" y="250"/>
                    </a:cxn>
                    <a:cxn ang="0">
                      <a:pos x="202" y="252"/>
                    </a:cxn>
                    <a:cxn ang="0">
                      <a:pos x="205" y="250"/>
                    </a:cxn>
                    <a:cxn ang="0">
                      <a:pos x="209" y="248"/>
                    </a:cxn>
                    <a:cxn ang="0">
                      <a:pos x="232" y="233"/>
                    </a:cxn>
                    <a:cxn ang="0">
                      <a:pos x="252" y="214"/>
                    </a:cxn>
                    <a:cxn ang="0">
                      <a:pos x="268" y="192"/>
                    </a:cxn>
                    <a:cxn ang="0">
                      <a:pos x="278" y="167"/>
                    </a:cxn>
                    <a:cxn ang="0">
                      <a:pos x="283" y="141"/>
                    </a:cxn>
                    <a:cxn ang="0">
                      <a:pos x="280" y="115"/>
                    </a:cxn>
                    <a:cxn ang="0">
                      <a:pos x="271" y="91"/>
                    </a:cxn>
                    <a:cxn ang="0">
                      <a:pos x="252" y="69"/>
                    </a:cxn>
                    <a:cxn ang="0">
                      <a:pos x="238" y="57"/>
                    </a:cxn>
                    <a:cxn ang="0">
                      <a:pos x="222" y="48"/>
                    </a:cxn>
                    <a:cxn ang="0">
                      <a:pos x="204" y="39"/>
                    </a:cxn>
                    <a:cxn ang="0">
                      <a:pos x="184" y="31"/>
                    </a:cxn>
                    <a:cxn ang="0">
                      <a:pos x="164" y="23"/>
                    </a:cxn>
                    <a:cxn ang="0">
                      <a:pos x="144" y="17"/>
                    </a:cxn>
                    <a:cxn ang="0">
                      <a:pos x="123" y="13"/>
                    </a:cxn>
                    <a:cxn ang="0">
                      <a:pos x="103" y="8"/>
                    </a:cxn>
                    <a:cxn ang="0">
                      <a:pos x="83" y="5"/>
                    </a:cxn>
                    <a:cxn ang="0">
                      <a:pos x="66" y="2"/>
                    </a:cxn>
                    <a:cxn ang="0">
                      <a:pos x="48" y="0"/>
                    </a:cxn>
                    <a:cxn ang="0">
                      <a:pos x="34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24" y="8"/>
                    </a:cxn>
                    <a:cxn ang="0">
                      <a:pos x="38" y="10"/>
                    </a:cxn>
                    <a:cxn ang="0">
                      <a:pos x="52" y="13"/>
                    </a:cxn>
                    <a:cxn ang="0">
                      <a:pos x="66" y="16"/>
                    </a:cxn>
                    <a:cxn ang="0">
                      <a:pos x="82" y="18"/>
                    </a:cxn>
                    <a:cxn ang="0">
                      <a:pos x="98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4"/>
                    </a:cxn>
                    <a:cxn ang="0">
                      <a:pos x="162" y="39"/>
                    </a:cxn>
                    <a:cxn ang="0">
                      <a:pos x="177" y="45"/>
                    </a:cxn>
                    <a:cxn ang="0">
                      <a:pos x="193" y="52"/>
                    </a:cxn>
                    <a:cxn ang="0">
                      <a:pos x="208" y="60"/>
                    </a:cxn>
                    <a:cxn ang="0">
                      <a:pos x="222" y="68"/>
                    </a:cxn>
                    <a:cxn ang="0">
                      <a:pos x="235" y="77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3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0" y="149"/>
                    </a:cxn>
                    <a:cxn ang="0">
                      <a:pos x="4" y="168"/>
                    </a:cxn>
                    <a:cxn ang="0">
                      <a:pos x="12" y="185"/>
                    </a:cxn>
                    <a:cxn ang="0">
                      <a:pos x="24" y="200"/>
                    </a:cxn>
                    <a:cxn ang="0">
                      <a:pos x="38" y="213"/>
                    </a:cxn>
                    <a:cxn ang="0">
                      <a:pos x="55" y="224"/>
                    </a:cxn>
                    <a:cxn ang="0">
                      <a:pos x="73" y="232"/>
                    </a:cxn>
                    <a:cxn ang="0">
                      <a:pos x="92" y="237"/>
                    </a:cxn>
                    <a:cxn ang="0">
                      <a:pos x="98" y="238"/>
                    </a:cxn>
                    <a:cxn ang="0">
                      <a:pos x="104" y="235"/>
                    </a:cxn>
                    <a:cxn ang="0">
                      <a:pos x="109" y="232"/>
                    </a:cxn>
                    <a:cxn ang="0">
                      <a:pos x="111" y="227"/>
                    </a:cxn>
                    <a:cxn ang="0">
                      <a:pos x="111" y="222"/>
                    </a:cxn>
                    <a:cxn ang="0">
                      <a:pos x="110" y="216"/>
                    </a:cxn>
                    <a:cxn ang="0">
                      <a:pos x="106" y="211"/>
                    </a:cxn>
                    <a:cxn ang="0">
                      <a:pos x="100" y="209"/>
                    </a:cxn>
                    <a:cxn ang="0">
                      <a:pos x="82" y="202"/>
                    </a:cxn>
                    <a:cxn ang="0">
                      <a:pos x="64" y="193"/>
                    </a:cxn>
                    <a:cxn ang="0">
                      <a:pos x="50" y="180"/>
                    </a:cxn>
                    <a:cxn ang="0">
                      <a:pos x="39" y="167"/>
                    </a:cxn>
                    <a:cxn ang="0">
                      <a:pos x="32" y="149"/>
                    </a:cxn>
                    <a:cxn ang="0">
                      <a:pos x="29" y="131"/>
                    </a:cxn>
                    <a:cxn ang="0">
                      <a:pos x="29" y="111"/>
                    </a:cxn>
                    <a:cxn ang="0">
                      <a:pos x="35" y="91"/>
                    </a:cxn>
                    <a:cxn ang="0">
                      <a:pos x="42" y="76"/>
                    </a:cxn>
                    <a:cxn ang="0">
                      <a:pos x="51" y="62"/>
                    </a:cxn>
                    <a:cxn ang="0">
                      <a:pos x="62" y="49"/>
                    </a:cxn>
                    <a:cxn ang="0">
                      <a:pos x="73" y="38"/>
                    </a:cxn>
                    <a:cxn ang="0">
                      <a:pos x="84" y="28"/>
                    </a:cxn>
                    <a:cxn ang="0">
                      <a:pos x="96" y="18"/>
                    </a:cxn>
                    <a:cxn ang="0">
                      <a:pos x="106" y="9"/>
                    </a:cxn>
                    <a:cxn ang="0">
                      <a:pos x="114" y="1"/>
                    </a:cxn>
                    <a:cxn ang="0">
                      <a:pos x="106" y="0"/>
                    </a:cxn>
                    <a:cxn ang="0">
                      <a:pos x="93" y="6"/>
                    </a:cxn>
                    <a:cxn ang="0">
                      <a:pos x="76" y="18"/>
                    </a:cxn>
                    <a:cxn ang="0">
                      <a:pos x="56" y="36"/>
                    </a:cxn>
                    <a:cxn ang="0">
                      <a:pos x="37" y="57"/>
                    </a:cxn>
                    <a:cxn ang="0">
                      <a:pos x="20" y="80"/>
                    </a:cxn>
                    <a:cxn ang="0">
                      <a:pos x="7" y="106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4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7" y="124"/>
                    </a:cxn>
                    <a:cxn ang="0">
                      <a:pos x="219" y="143"/>
                    </a:cxn>
                    <a:cxn ang="0">
                      <a:pos x="225" y="164"/>
                    </a:cxn>
                    <a:cxn ang="0">
                      <a:pos x="221" y="187"/>
                    </a:cxn>
                    <a:cxn ang="0">
                      <a:pos x="208" y="209"/>
                    </a:cxn>
                    <a:cxn ang="0">
                      <a:pos x="188" y="228"/>
                    </a:cxn>
                    <a:cxn ang="0">
                      <a:pos x="166" y="246"/>
                    </a:cxn>
                    <a:cxn ang="0">
                      <a:pos x="143" y="264"/>
                    </a:cxn>
                    <a:cxn ang="0">
                      <a:pos x="129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1" y="305"/>
                    </a:cxn>
                    <a:cxn ang="0">
                      <a:pos x="130" y="310"/>
                    </a:cxn>
                    <a:cxn ang="0">
                      <a:pos x="139" y="309"/>
                    </a:cxn>
                    <a:cxn ang="0">
                      <a:pos x="154" y="293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1" y="219"/>
                    </a:cxn>
                    <a:cxn ang="0">
                      <a:pos x="245" y="187"/>
                    </a:cxn>
                    <a:cxn ang="0">
                      <a:pos x="242" y="153"/>
                    </a:cxn>
                    <a:cxn ang="0">
                      <a:pos x="227" y="120"/>
                    </a:cxn>
                    <a:cxn ang="0">
                      <a:pos x="201" y="94"/>
                    </a:cxn>
                    <a:cxn ang="0">
                      <a:pos x="177" y="74"/>
                    </a:cxn>
                    <a:cxn ang="0">
                      <a:pos x="152" y="60"/>
                    </a:cxn>
                    <a:cxn ang="0">
                      <a:pos x="126" y="43"/>
                    </a:cxn>
                    <a:cxn ang="0">
                      <a:pos x="98" y="28"/>
                    </a:cxn>
                    <a:cxn ang="0">
                      <a:pos x="72" y="16"/>
                    </a:cxn>
                    <a:cxn ang="0">
                      <a:pos x="46" y="7"/>
                    </a:cxn>
                    <a:cxn ang="0">
                      <a:pos x="24" y="1"/>
                    </a:cxn>
                    <a:cxn ang="0">
                      <a:pos x="7" y="1"/>
                    </a:cxn>
                    <a:cxn ang="0">
                      <a:pos x="8" y="6"/>
                    </a:cxn>
                    <a:cxn ang="0">
                      <a:pos x="28" y="14"/>
                    </a:cxn>
                    <a:cxn ang="0">
                      <a:pos x="51" y="24"/>
                    </a:cxn>
                    <a:cxn ang="0">
                      <a:pos x="78" y="37"/>
                    </a:cxn>
                    <a:cxn ang="0">
                      <a:pos x="106" y="51"/>
                    </a:cxn>
                    <a:cxn ang="0">
                      <a:pos x="134" y="69"/>
                    </a:cxn>
                    <a:cxn ang="0">
                      <a:pos x="163" y="87"/>
                    </a:cxn>
                    <a:cxn ang="0">
                      <a:pos x="187" y="10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5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/>
                  <a:ahLst/>
                  <a:cxnLst>
                    <a:cxn ang="0">
                      <a:pos x="73" y="36"/>
                    </a:cxn>
                    <a:cxn ang="0">
                      <a:pos x="58" y="46"/>
                    </a:cxn>
                    <a:cxn ang="0">
                      <a:pos x="46" y="58"/>
                    </a:cxn>
                    <a:cxn ang="0">
                      <a:pos x="33" y="72"/>
                    </a:cxn>
                    <a:cxn ang="0">
                      <a:pos x="22" y="85"/>
                    </a:cxn>
                    <a:cxn ang="0">
                      <a:pos x="14" y="100"/>
                    </a:cxn>
                    <a:cxn ang="0">
                      <a:pos x="7" y="115"/>
                    </a:cxn>
                    <a:cxn ang="0">
                      <a:pos x="2" y="130"/>
                    </a:cxn>
                    <a:cxn ang="0">
                      <a:pos x="0" y="146"/>
                    </a:cxn>
                    <a:cxn ang="0">
                      <a:pos x="2" y="170"/>
                    </a:cxn>
                    <a:cxn ang="0">
                      <a:pos x="12" y="190"/>
                    </a:cxn>
                    <a:cxn ang="0">
                      <a:pos x="26" y="207"/>
                    </a:cxn>
                    <a:cxn ang="0">
                      <a:pos x="43" y="220"/>
                    </a:cxn>
                    <a:cxn ang="0">
                      <a:pos x="64" y="229"/>
                    </a:cxn>
                    <a:cxn ang="0">
                      <a:pos x="88" y="235"/>
                    </a:cxn>
                    <a:cxn ang="0">
                      <a:pos x="110" y="236"/>
                    </a:cxn>
                    <a:cxn ang="0">
                      <a:pos x="132" y="232"/>
                    </a:cxn>
                    <a:cxn ang="0">
                      <a:pos x="137" y="232"/>
                    </a:cxn>
                    <a:cxn ang="0">
                      <a:pos x="142" y="230"/>
                    </a:cxn>
                    <a:cxn ang="0">
                      <a:pos x="145" y="226"/>
                    </a:cxn>
                    <a:cxn ang="0">
                      <a:pos x="146" y="221"/>
                    </a:cxn>
                    <a:cxn ang="0">
                      <a:pos x="145" y="219"/>
                    </a:cxn>
                    <a:cxn ang="0">
                      <a:pos x="142" y="219"/>
                    </a:cxn>
                    <a:cxn ang="0">
                      <a:pos x="137" y="217"/>
                    </a:cxn>
                    <a:cxn ang="0">
                      <a:pos x="131" y="217"/>
                    </a:cxn>
                    <a:cxn ang="0">
                      <a:pos x="124" y="217"/>
                    </a:cxn>
                    <a:cxn ang="0">
                      <a:pos x="118" y="217"/>
                    </a:cxn>
                    <a:cxn ang="0">
                      <a:pos x="112" y="217"/>
                    </a:cxn>
                    <a:cxn ang="0">
                      <a:pos x="109" y="217"/>
                    </a:cxn>
                    <a:cxn ang="0">
                      <a:pos x="97" y="216"/>
                    </a:cxn>
                    <a:cxn ang="0">
                      <a:pos x="87" y="215"/>
                    </a:cxn>
                    <a:cxn ang="0">
                      <a:pos x="75" y="214"/>
                    </a:cxn>
                    <a:cxn ang="0">
                      <a:pos x="63" y="211"/>
                    </a:cxn>
                    <a:cxn ang="0">
                      <a:pos x="51" y="207"/>
                    </a:cxn>
                    <a:cxn ang="0">
                      <a:pos x="40" y="199"/>
                    </a:cxn>
                    <a:cxn ang="0">
                      <a:pos x="29" y="189"/>
                    </a:cxn>
                    <a:cxn ang="0">
                      <a:pos x="17" y="174"/>
                    </a:cxn>
                    <a:cxn ang="0">
                      <a:pos x="15" y="157"/>
                    </a:cxn>
                    <a:cxn ang="0">
                      <a:pos x="16" y="141"/>
                    </a:cxn>
                    <a:cxn ang="0">
                      <a:pos x="21" y="124"/>
                    </a:cxn>
                    <a:cxn ang="0">
                      <a:pos x="28" y="109"/>
                    </a:cxn>
                    <a:cxn ang="0">
                      <a:pos x="39" y="96"/>
                    </a:cxn>
                    <a:cxn ang="0">
                      <a:pos x="50" y="82"/>
                    </a:cxn>
                    <a:cxn ang="0">
                      <a:pos x="63" y="70"/>
                    </a:cxn>
                    <a:cxn ang="0">
                      <a:pos x="78" y="59"/>
                    </a:cxn>
                    <a:cxn ang="0">
                      <a:pos x="94" y="49"/>
                    </a:cxn>
                    <a:cxn ang="0">
                      <a:pos x="110" y="39"/>
                    </a:cxn>
                    <a:cxn ang="0">
                      <a:pos x="126" y="31"/>
                    </a:cxn>
                    <a:cxn ang="0">
                      <a:pos x="142" y="24"/>
                    </a:cxn>
                    <a:cxn ang="0">
                      <a:pos x="158" y="19"/>
                    </a:cxn>
                    <a:cxn ang="0">
                      <a:pos x="172" y="13"/>
                    </a:cxn>
                    <a:cxn ang="0">
                      <a:pos x="186" y="10"/>
                    </a:cxn>
                    <a:cxn ang="0">
                      <a:pos x="198" y="7"/>
                    </a:cxn>
                    <a:cxn ang="0">
                      <a:pos x="190" y="3"/>
                    </a:cxn>
                    <a:cxn ang="0">
                      <a:pos x="177" y="0"/>
                    </a:cxn>
                    <a:cxn ang="0">
                      <a:pos x="162" y="3"/>
                    </a:cxn>
                    <a:cxn ang="0">
                      <a:pos x="144" y="6"/>
                    </a:cxn>
                    <a:cxn ang="0">
                      <a:pos x="124" y="12"/>
                    </a:cxn>
                    <a:cxn ang="0">
                      <a:pos x="105" y="19"/>
                    </a:cxn>
                    <a:cxn ang="0">
                      <a:pos x="88" y="28"/>
                    </a:cxn>
                    <a:cxn ang="0">
                      <a:pos x="73" y="36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6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/>
                  <a:ahLst/>
                  <a:cxnLst>
                    <a:cxn ang="0">
                      <a:pos x="108" y="61"/>
                    </a:cxn>
                    <a:cxn ang="0">
                      <a:pos x="111" y="80"/>
                    </a:cxn>
                    <a:cxn ang="0">
                      <a:pos x="109" y="97"/>
                    </a:cxn>
                    <a:cxn ang="0">
                      <a:pos x="101" y="110"/>
                    </a:cxn>
                    <a:cxn ang="0">
                      <a:pos x="89" y="123"/>
                    </a:cxn>
                    <a:cxn ang="0">
                      <a:pos x="75" y="134"/>
                    </a:cxn>
                    <a:cxn ang="0">
                      <a:pos x="60" y="145"/>
                    </a:cxn>
                    <a:cxn ang="0">
                      <a:pos x="43" y="156"/>
                    </a:cxn>
                    <a:cxn ang="0">
                      <a:pos x="29" y="167"/>
                    </a:cxn>
                    <a:cxn ang="0">
                      <a:pos x="27" y="170"/>
                    </a:cxn>
                    <a:cxn ang="0">
                      <a:pos x="26" y="172"/>
                    </a:cxn>
                    <a:cxn ang="0">
                      <a:pos x="26" y="176"/>
                    </a:cxn>
                    <a:cxn ang="0">
                      <a:pos x="28" y="179"/>
                    </a:cxn>
                    <a:cxn ang="0">
                      <a:pos x="30" y="182"/>
                    </a:cxn>
                    <a:cxn ang="0">
                      <a:pos x="34" y="183"/>
                    </a:cxn>
                    <a:cxn ang="0">
                      <a:pos x="37" y="183"/>
                    </a:cxn>
                    <a:cxn ang="0">
                      <a:pos x="41" y="182"/>
                    </a:cxn>
                    <a:cxn ang="0">
                      <a:pos x="58" y="171"/>
                    </a:cxn>
                    <a:cxn ang="0">
                      <a:pos x="76" y="160"/>
                    </a:cxn>
                    <a:cxn ang="0">
                      <a:pos x="92" y="147"/>
                    </a:cxn>
                    <a:cxn ang="0">
                      <a:pos x="108" y="132"/>
                    </a:cxn>
                    <a:cxn ang="0">
                      <a:pos x="118" y="116"/>
                    </a:cxn>
                    <a:cxn ang="0">
                      <a:pos x="125" y="98"/>
                    </a:cxn>
                    <a:cxn ang="0">
                      <a:pos x="128" y="78"/>
                    </a:cxn>
                    <a:cxn ang="0">
                      <a:pos x="123" y="58"/>
                    </a:cxn>
                    <a:cxn ang="0">
                      <a:pos x="112" y="41"/>
                    </a:cxn>
                    <a:cxn ang="0">
                      <a:pos x="98" y="28"/>
                    </a:cxn>
                    <a:cxn ang="0">
                      <a:pos x="80" y="16"/>
                    </a:cxn>
                    <a:cxn ang="0">
                      <a:pos x="61" y="8"/>
                    </a:cxn>
                    <a:cxn ang="0">
                      <a:pos x="41" y="2"/>
                    </a:cxn>
                    <a:cxn ang="0">
                      <a:pos x="23" y="0"/>
                    </a:cxn>
                    <a:cxn ang="0">
                      <a:pos x="9" y="1"/>
                    </a:cxn>
                    <a:cxn ang="0">
                      <a:pos x="0" y="6"/>
                    </a:cxn>
                    <a:cxn ang="0">
                      <a:pos x="16" y="10"/>
                    </a:cxn>
                    <a:cxn ang="0">
                      <a:pos x="33" y="14"/>
                    </a:cxn>
                    <a:cxn ang="0">
                      <a:pos x="48" y="17"/>
                    </a:cxn>
                    <a:cxn ang="0">
                      <a:pos x="63" y="22"/>
                    </a:cxn>
                    <a:cxn ang="0">
                      <a:pos x="77" y="28"/>
                    </a:cxn>
                    <a:cxn ang="0">
                      <a:pos x="90" y="36"/>
                    </a:cxn>
                    <a:cxn ang="0">
                      <a:pos x="101" y="46"/>
                    </a:cxn>
                    <a:cxn ang="0">
                      <a:pos x="108" y="6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7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/>
                  <a:ahLst/>
                  <a:cxnLst>
                    <a:cxn ang="0">
                      <a:pos x="101" y="70"/>
                    </a:cxn>
                    <a:cxn ang="0">
                      <a:pos x="54" y="115"/>
                    </a:cxn>
                    <a:cxn ang="0">
                      <a:pos x="18" y="167"/>
                    </a:cxn>
                    <a:cxn ang="0">
                      <a:pos x="0" y="227"/>
                    </a:cxn>
                    <a:cxn ang="0">
                      <a:pos x="4" y="267"/>
                    </a:cxn>
                    <a:cxn ang="0">
                      <a:pos x="11" y="283"/>
                    </a:cxn>
                    <a:cxn ang="0">
                      <a:pos x="21" y="298"/>
                    </a:cxn>
                    <a:cxn ang="0">
                      <a:pos x="34" y="311"/>
                    </a:cxn>
                    <a:cxn ang="0">
                      <a:pos x="57" y="325"/>
                    </a:cxn>
                    <a:cxn ang="0">
                      <a:pos x="87" y="340"/>
                    </a:cxn>
                    <a:cxn ang="0">
                      <a:pos x="120" y="351"/>
                    </a:cxn>
                    <a:cxn ang="0">
                      <a:pos x="153" y="360"/>
                    </a:cxn>
                    <a:cxn ang="0">
                      <a:pos x="187" y="367"/>
                    </a:cxn>
                    <a:cxn ang="0">
                      <a:pos x="221" y="372"/>
                    </a:cxn>
                    <a:cxn ang="0">
                      <a:pos x="256" y="375"/>
                    </a:cxn>
                    <a:cxn ang="0">
                      <a:pos x="290" y="378"/>
                    </a:cxn>
                    <a:cxn ang="0">
                      <a:pos x="312" y="379"/>
                    </a:cxn>
                    <a:cxn ang="0">
                      <a:pos x="320" y="372"/>
                    </a:cxn>
                    <a:cxn ang="0">
                      <a:pos x="323" y="360"/>
                    </a:cxn>
                    <a:cxn ang="0">
                      <a:pos x="316" y="352"/>
                    </a:cxn>
                    <a:cxn ang="0">
                      <a:pos x="295" y="351"/>
                    </a:cxn>
                    <a:cxn ang="0">
                      <a:pos x="263" y="350"/>
                    </a:cxn>
                    <a:cxn ang="0">
                      <a:pos x="231" y="348"/>
                    </a:cxn>
                    <a:cxn ang="0">
                      <a:pos x="200" y="343"/>
                    </a:cxn>
                    <a:cxn ang="0">
                      <a:pos x="168" y="337"/>
                    </a:cxn>
                    <a:cxn ang="0">
                      <a:pos x="136" y="329"/>
                    </a:cxn>
                    <a:cxn ang="0">
                      <a:pos x="106" y="320"/>
                    </a:cxn>
                    <a:cxn ang="0">
                      <a:pos x="76" y="306"/>
                    </a:cxn>
                    <a:cxn ang="0">
                      <a:pos x="51" y="291"/>
                    </a:cxn>
                    <a:cxn ang="0">
                      <a:pos x="35" y="269"/>
                    </a:cxn>
                    <a:cxn ang="0">
                      <a:pos x="31" y="239"/>
                    </a:cxn>
                    <a:cxn ang="0">
                      <a:pos x="38" y="197"/>
                    </a:cxn>
                    <a:cxn ang="0">
                      <a:pos x="51" y="165"/>
                    </a:cxn>
                    <a:cxn ang="0">
                      <a:pos x="68" y="136"/>
                    </a:cxn>
                    <a:cxn ang="0">
                      <a:pos x="89" y="111"/>
                    </a:cxn>
                    <a:cxn ang="0">
                      <a:pos x="114" y="88"/>
                    </a:cxn>
                    <a:cxn ang="0">
                      <a:pos x="144" y="64"/>
                    </a:cxn>
                    <a:cxn ang="0">
                      <a:pos x="181" y="41"/>
                    </a:cxn>
                    <a:cxn ang="0">
                      <a:pos x="219" y="22"/>
                    </a:cxn>
                    <a:cxn ang="0">
                      <a:pos x="253" y="7"/>
                    </a:cxn>
                    <a:cxn ang="0">
                      <a:pos x="255" y="0"/>
                    </a:cxn>
                    <a:cxn ang="0">
                      <a:pos x="221" y="5"/>
                    </a:cxn>
                    <a:cxn ang="0">
                      <a:pos x="181" y="19"/>
                    </a:cxn>
                    <a:cxn ang="0">
                      <a:pos x="142" y="39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8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/>
                  <a:ahLst/>
                  <a:cxnLst>
                    <a:cxn ang="0">
                      <a:pos x="235" y="78"/>
                    </a:cxn>
                    <a:cxn ang="0">
                      <a:pos x="248" y="92"/>
                    </a:cxn>
                    <a:cxn ang="0">
                      <a:pos x="255" y="108"/>
                    </a:cxn>
                    <a:cxn ang="0">
                      <a:pos x="259" y="125"/>
                    </a:cxn>
                    <a:cxn ang="0">
                      <a:pos x="259" y="144"/>
                    </a:cxn>
                    <a:cxn ang="0">
                      <a:pos x="257" y="159"/>
                    </a:cxn>
                    <a:cxn ang="0">
                      <a:pos x="252" y="171"/>
                    </a:cxn>
                    <a:cxn ang="0">
                      <a:pos x="244" y="184"/>
                    </a:cxn>
                    <a:cxn ang="0">
                      <a:pos x="236" y="194"/>
                    </a:cxn>
                    <a:cxn ang="0">
                      <a:pos x="225" y="206"/>
                    </a:cxn>
                    <a:cxn ang="0">
                      <a:pos x="215" y="215"/>
                    </a:cxn>
                    <a:cxn ang="0">
                      <a:pos x="204" y="225"/>
                    </a:cxn>
                    <a:cxn ang="0">
                      <a:pos x="194" y="236"/>
                    </a:cxn>
                    <a:cxn ang="0">
                      <a:pos x="191" y="239"/>
                    </a:cxn>
                    <a:cxn ang="0">
                      <a:pos x="190" y="242"/>
                    </a:cxn>
                    <a:cxn ang="0">
                      <a:pos x="191" y="246"/>
                    </a:cxn>
                    <a:cxn ang="0">
                      <a:pos x="194" y="249"/>
                    </a:cxn>
                    <a:cxn ang="0">
                      <a:pos x="197" y="252"/>
                    </a:cxn>
                    <a:cxn ang="0">
                      <a:pos x="201" y="253"/>
                    </a:cxn>
                    <a:cxn ang="0">
                      <a:pos x="205" y="252"/>
                    </a:cxn>
                    <a:cxn ang="0">
                      <a:pos x="209" y="249"/>
                    </a:cxn>
                    <a:cxn ang="0">
                      <a:pos x="232" y="234"/>
                    </a:cxn>
                    <a:cxn ang="0">
                      <a:pos x="251" y="215"/>
                    </a:cxn>
                    <a:cxn ang="0">
                      <a:pos x="267" y="192"/>
                    </a:cxn>
                    <a:cxn ang="0">
                      <a:pos x="278" y="168"/>
                    </a:cxn>
                    <a:cxn ang="0">
                      <a:pos x="282" y="141"/>
                    </a:cxn>
                    <a:cxn ang="0">
                      <a:pos x="279" y="116"/>
                    </a:cxn>
                    <a:cxn ang="0">
                      <a:pos x="270" y="92"/>
                    </a:cxn>
                    <a:cxn ang="0">
                      <a:pos x="251" y="70"/>
                    </a:cxn>
                    <a:cxn ang="0">
                      <a:pos x="237" y="59"/>
                    </a:cxn>
                    <a:cxn ang="0">
                      <a:pos x="221" y="48"/>
                    </a:cxn>
                    <a:cxn ang="0">
                      <a:pos x="202" y="39"/>
                    </a:cxn>
                    <a:cxn ang="0">
                      <a:pos x="183" y="31"/>
                    </a:cxn>
                    <a:cxn ang="0">
                      <a:pos x="163" y="24"/>
                    </a:cxn>
                    <a:cxn ang="0">
                      <a:pos x="142" y="18"/>
                    </a:cxn>
                    <a:cxn ang="0">
                      <a:pos x="122" y="13"/>
                    </a:cxn>
                    <a:cxn ang="0">
                      <a:pos x="101" y="8"/>
                    </a:cxn>
                    <a:cxn ang="0">
                      <a:pos x="82" y="5"/>
                    </a:cxn>
                    <a:cxn ang="0">
                      <a:pos x="63" y="2"/>
                    </a:cxn>
                    <a:cxn ang="0">
                      <a:pos x="47" y="0"/>
                    </a:cxn>
                    <a:cxn ang="0">
                      <a:pos x="32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12" y="8"/>
                    </a:cxn>
                    <a:cxn ang="0">
                      <a:pos x="25" y="9"/>
                    </a:cxn>
                    <a:cxn ang="0">
                      <a:pos x="38" y="12"/>
                    </a:cxn>
                    <a:cxn ang="0">
                      <a:pos x="52" y="14"/>
                    </a:cxn>
                    <a:cxn ang="0">
                      <a:pos x="67" y="16"/>
                    </a:cxn>
                    <a:cxn ang="0">
                      <a:pos x="82" y="18"/>
                    </a:cxn>
                    <a:cxn ang="0">
                      <a:pos x="97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5"/>
                    </a:cxn>
                    <a:cxn ang="0">
                      <a:pos x="162" y="40"/>
                    </a:cxn>
                    <a:cxn ang="0">
                      <a:pos x="177" y="46"/>
                    </a:cxn>
                    <a:cxn ang="0">
                      <a:pos x="192" y="53"/>
                    </a:cxn>
                    <a:cxn ang="0">
                      <a:pos x="208" y="60"/>
                    </a:cxn>
                    <a:cxn ang="0">
                      <a:pos x="222" y="69"/>
                    </a:cxn>
                    <a:cxn ang="0">
                      <a:pos x="235" y="78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89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148"/>
                    </a:cxn>
                    <a:cxn ang="0">
                      <a:pos x="5" y="166"/>
                    </a:cxn>
                    <a:cxn ang="0">
                      <a:pos x="13" y="184"/>
                    </a:cxn>
                    <a:cxn ang="0">
                      <a:pos x="24" y="198"/>
                    </a:cxn>
                    <a:cxn ang="0">
                      <a:pos x="39" y="211"/>
                    </a:cxn>
                    <a:cxn ang="0">
                      <a:pos x="55" y="223"/>
                    </a:cxn>
                    <a:cxn ang="0">
                      <a:pos x="74" y="231"/>
                    </a:cxn>
                    <a:cxn ang="0">
                      <a:pos x="92" y="235"/>
                    </a:cxn>
                    <a:cxn ang="0">
                      <a:pos x="98" y="236"/>
                    </a:cxn>
                    <a:cxn ang="0">
                      <a:pos x="104" y="234"/>
                    </a:cxn>
                    <a:cxn ang="0">
                      <a:pos x="109" y="231"/>
                    </a:cxn>
                    <a:cxn ang="0">
                      <a:pos x="111" y="226"/>
                    </a:cxn>
                    <a:cxn ang="0">
                      <a:pos x="111" y="220"/>
                    </a:cxn>
                    <a:cxn ang="0">
                      <a:pos x="110" y="215"/>
                    </a:cxn>
                    <a:cxn ang="0">
                      <a:pos x="107" y="210"/>
                    </a:cxn>
                    <a:cxn ang="0">
                      <a:pos x="101" y="208"/>
                    </a:cxn>
                    <a:cxn ang="0">
                      <a:pos x="82" y="201"/>
                    </a:cxn>
                    <a:cxn ang="0">
                      <a:pos x="64" y="192"/>
                    </a:cxn>
                    <a:cxn ang="0">
                      <a:pos x="50" y="179"/>
                    </a:cxn>
                    <a:cxn ang="0">
                      <a:pos x="40" y="165"/>
                    </a:cxn>
                    <a:cxn ang="0">
                      <a:pos x="33" y="148"/>
                    </a:cxn>
                    <a:cxn ang="0">
                      <a:pos x="29" y="130"/>
                    </a:cxn>
                    <a:cxn ang="0">
                      <a:pos x="29" y="110"/>
                    </a:cxn>
                    <a:cxn ang="0">
                      <a:pos x="35" y="89"/>
                    </a:cxn>
                    <a:cxn ang="0">
                      <a:pos x="43" y="74"/>
                    </a:cxn>
                    <a:cxn ang="0">
                      <a:pos x="56" y="60"/>
                    </a:cxn>
                    <a:cxn ang="0">
                      <a:pos x="70" y="46"/>
                    </a:cxn>
                    <a:cxn ang="0">
                      <a:pos x="85" y="33"/>
                    </a:cxn>
                    <a:cxn ang="0">
                      <a:pos x="98" y="23"/>
                    </a:cxn>
                    <a:cxn ang="0">
                      <a:pos x="109" y="12"/>
                    </a:cxn>
                    <a:cxn ang="0">
                      <a:pos x="115" y="6"/>
                    </a:cxn>
                    <a:cxn ang="0">
                      <a:pos x="115" y="0"/>
                    </a:cxn>
                    <a:cxn ang="0">
                      <a:pos x="102" y="4"/>
                    </a:cxn>
                    <a:cxn ang="0">
                      <a:pos x="85" y="12"/>
                    </a:cxn>
                    <a:cxn ang="0">
                      <a:pos x="68" y="26"/>
                    </a:cxn>
                    <a:cxn ang="0">
                      <a:pos x="49" y="42"/>
                    </a:cxn>
                    <a:cxn ang="0">
                      <a:pos x="32" y="61"/>
                    </a:cxn>
                    <a:cxn ang="0">
                      <a:pos x="17" y="82"/>
                    </a:cxn>
                    <a:cxn ang="0">
                      <a:pos x="6" y="105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690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208" y="124"/>
                    </a:cxn>
                    <a:cxn ang="0">
                      <a:pos x="220" y="144"/>
                    </a:cxn>
                    <a:cxn ang="0">
                      <a:pos x="226" y="164"/>
                    </a:cxn>
                    <a:cxn ang="0">
                      <a:pos x="222" y="187"/>
                    </a:cxn>
                    <a:cxn ang="0">
                      <a:pos x="208" y="209"/>
                    </a:cxn>
                    <a:cxn ang="0">
                      <a:pos x="188" y="229"/>
                    </a:cxn>
                    <a:cxn ang="0">
                      <a:pos x="166" y="246"/>
                    </a:cxn>
                    <a:cxn ang="0">
                      <a:pos x="142" y="264"/>
                    </a:cxn>
                    <a:cxn ang="0">
                      <a:pos x="128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2" y="306"/>
                    </a:cxn>
                    <a:cxn ang="0">
                      <a:pos x="131" y="310"/>
                    </a:cxn>
                    <a:cxn ang="0">
                      <a:pos x="139" y="309"/>
                    </a:cxn>
                    <a:cxn ang="0">
                      <a:pos x="154" y="292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0" y="219"/>
                    </a:cxn>
                    <a:cxn ang="0">
                      <a:pos x="244" y="186"/>
                    </a:cxn>
                    <a:cxn ang="0">
                      <a:pos x="243" y="152"/>
                    </a:cxn>
                    <a:cxn ang="0">
                      <a:pos x="228" y="119"/>
                    </a:cxn>
                    <a:cxn ang="0">
                      <a:pos x="203" y="93"/>
                    </a:cxn>
                    <a:cxn ang="0">
                      <a:pos x="176" y="76"/>
                    </a:cxn>
                    <a:cxn ang="0">
                      <a:pos x="151" y="61"/>
                    </a:cxn>
                    <a:cxn ang="0">
                      <a:pos x="122" y="46"/>
                    </a:cxn>
                    <a:cxn ang="0">
                      <a:pos x="93" y="31"/>
                    </a:cxn>
                    <a:cxn ang="0">
                      <a:pos x="66" y="18"/>
                    </a:cxn>
                    <a:cxn ang="0">
                      <a:pos x="40" y="8"/>
                    </a:cxn>
                    <a:cxn ang="0">
                      <a:pos x="20" y="1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36" y="20"/>
                    </a:cxn>
                    <a:cxn ang="0">
                      <a:pos x="60" y="31"/>
                    </a:cxn>
                    <a:cxn ang="0">
                      <a:pos x="86" y="44"/>
                    </a:cxn>
                    <a:cxn ang="0">
                      <a:pos x="113" y="57"/>
                    </a:cxn>
                    <a:cxn ang="0">
                      <a:pos x="139" y="71"/>
                    </a:cxn>
                    <a:cxn ang="0">
                      <a:pos x="165" y="88"/>
                    </a:cxn>
                    <a:cxn ang="0">
                      <a:pos x="188" y="106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08691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</p:spPr>
          </p:pic>
        </p:grpSp>
        <p:sp>
          <p:nvSpPr>
            <p:cNvPr id="408692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8693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08694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8695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8696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08697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8698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8699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08700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8701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8702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08703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8704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08705" name="Picture 1153" descr="car_icon_small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</p:spPr>
        </p:pic>
        <p:grpSp>
          <p:nvGrpSpPr>
            <p:cNvPr id="408706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08707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</p:spPr>
          </p:pic>
          <p:pic>
            <p:nvPicPr>
              <p:cNvPr id="408708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</p:spPr>
          </p:pic>
        </p:grpSp>
        <p:grpSp>
          <p:nvGrpSpPr>
            <p:cNvPr id="408709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08710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11" name="Rectangle 1159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12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13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14" name="Rectangle 1162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715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8716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17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18" name="Rectangle 1166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719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8720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21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22" name="Rectangle 1170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23" name="Rectangle 1171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724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8725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26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27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8728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8729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30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31" name="Rectangle 1179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32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33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34" name="Oval 1182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35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36" name="AutoShape 1184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37" name="AutoShape 1185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38" name="Oval 1186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39" name="Oval 1187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8740" name="Oval 1188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41" name="Rectangle 1189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8742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08743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44" name="Rectangle 1192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45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46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47" name="Rectangle 1195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748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0874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5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51" name="Rectangle 1199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752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08753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54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55" name="Rectangle 1203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56" name="Rectangle 1204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08757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08758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59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60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8761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8762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8763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8764" name="Rectangle 1212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65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66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67" name="Oval 1215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68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69" name="AutoShape 1217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70" name="AutoShape 1218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71" name="Oval 1219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72" name="Oval 1220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8773" name="Oval 1221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774" name="Rectangle 1222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8775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08776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8777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8778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8779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8780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81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82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83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84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85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8786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8787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788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789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790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791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792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793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94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95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96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97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98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799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08800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8801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8802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8803" name="Picture 1251" descr="screen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8804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05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06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07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08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09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8810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8811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12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13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14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15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16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817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18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19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20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21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22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823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08824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8825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8826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8827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8828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29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30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31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32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33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8834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8835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36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37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38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39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40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841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42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43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44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45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46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8847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08848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</p:spPr>
          </p:pic>
          <p:sp>
            <p:nvSpPr>
              <p:cNvPr id="408849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08850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08851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</p:spPr>
          </p:pic>
          <p:pic>
            <p:nvPicPr>
              <p:cNvPr id="408852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</p:spPr>
          </p:pic>
          <p:sp>
            <p:nvSpPr>
              <p:cNvPr id="408853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/>
                <a:ahLst/>
                <a:cxnLst>
                  <a:cxn ang="0">
                    <a:pos x="540" y="0"/>
                  </a:cxn>
                  <a:cxn ang="0">
                    <a:pos x="0" y="1734"/>
                  </a:cxn>
                  <a:cxn ang="0">
                    <a:pos x="2394" y="2442"/>
                  </a:cxn>
                  <a:cxn ang="0">
                    <a:pos x="2982" y="318"/>
                  </a:cxn>
                  <a:cxn ang="0">
                    <a:pos x="540" y="0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8854" name="Picture 1302" descr="screen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</p:spPr>
          </p:pic>
          <p:sp>
            <p:nvSpPr>
              <p:cNvPr id="408855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528" y="341"/>
                  </a:cxn>
                  <a:cxn ang="0">
                    <a:pos x="2480" y="455"/>
                  </a:cxn>
                  <a:cxn ang="0">
                    <a:pos x="0" y="86"/>
                  </a:cxn>
                  <a:cxn ang="0">
                    <a:pos x="14" y="0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56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0" y="1869"/>
                  </a:cxn>
                  <a:cxn ang="0">
                    <a:pos x="114" y="1893"/>
                  </a:cxn>
                  <a:cxn ang="0">
                    <a:pos x="702" y="51"/>
                  </a:cxn>
                  <a:cxn ang="0">
                    <a:pos x="579" y="0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57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/>
                <a:ahLst/>
                <a:cxnLst>
                  <a:cxn ang="0">
                    <a:pos x="756" y="0"/>
                  </a:cxn>
                  <a:cxn ang="0">
                    <a:pos x="138" y="2184"/>
                  </a:cxn>
                  <a:cxn ang="0">
                    <a:pos x="0" y="2148"/>
                  </a:cxn>
                  <a:cxn ang="0">
                    <a:pos x="606" y="78"/>
                  </a:cxn>
                  <a:cxn ang="0">
                    <a:pos x="756" y="0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58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99"/>
                  </a:cxn>
                  <a:cxn ang="0">
                    <a:pos x="2436" y="738"/>
                  </a:cxn>
                  <a:cxn ang="0">
                    <a:pos x="2373" y="603"/>
                  </a:cxn>
                  <a:cxn ang="0">
                    <a:pos x="33" y="0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59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/>
                <a:ahLst/>
                <a:cxnLst>
                  <a:cxn ang="0">
                    <a:pos x="615" y="0"/>
                  </a:cxn>
                  <a:cxn ang="0">
                    <a:pos x="637" y="0"/>
                  </a:cxn>
                  <a:cxn ang="0">
                    <a:pos x="68" y="1659"/>
                  </a:cxn>
                  <a:cxn ang="0">
                    <a:pos x="0" y="1647"/>
                  </a:cxn>
                  <a:cxn ang="0">
                    <a:pos x="615" y="0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60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57"/>
                  </a:cxn>
                  <a:cxn ang="0">
                    <a:pos x="2164" y="550"/>
                  </a:cxn>
                  <a:cxn ang="0">
                    <a:pos x="2216" y="496"/>
                  </a:cxn>
                  <a:cxn ang="0">
                    <a:pos x="0" y="0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8861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08862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/>
                  <a:ahLst/>
                  <a:cxnLst>
                    <a:cxn ang="0">
                      <a:pos x="293" y="0"/>
                    </a:cxn>
                    <a:cxn ang="0">
                      <a:pos x="752" y="124"/>
                    </a:cxn>
                    <a:cxn ang="0">
                      <a:pos x="470" y="327"/>
                    </a:cxn>
                    <a:cxn ang="0">
                      <a:pos x="0" y="183"/>
                    </a:cxn>
                    <a:cxn ang="0">
                      <a:pos x="293" y="0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63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/>
                  <a:ahLst/>
                  <a:cxnLst>
                    <a:cxn ang="0">
                      <a:pos x="282" y="0"/>
                    </a:cxn>
                    <a:cxn ang="0">
                      <a:pos x="726" y="119"/>
                    </a:cxn>
                    <a:cxn ang="0">
                      <a:pos x="457" y="311"/>
                    </a:cxn>
                    <a:cxn ang="0">
                      <a:pos x="0" y="173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64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75" y="0"/>
                    </a:cxn>
                    <a:cxn ang="0">
                      <a:pos x="258" y="50"/>
                    </a:cxn>
                    <a:cxn ang="0">
                      <a:pos x="183" y="10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65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66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71" y="0"/>
                    </a:cxn>
                    <a:cxn ang="0">
                      <a:pos x="258" y="52"/>
                    </a:cxn>
                    <a:cxn ang="0">
                      <a:pos x="183" y="102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867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94" y="53"/>
                    </a:cxn>
                    <a:cxn ang="0">
                      <a:pos x="180" y="63"/>
                    </a:cxn>
                    <a:cxn ang="0">
                      <a:pos x="0" y="9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8868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/>
                <a:ahLst/>
                <a:cxnLst>
                  <a:cxn ang="0">
                    <a:pos x="3" y="738"/>
                  </a:cxn>
                  <a:cxn ang="0">
                    <a:pos x="990" y="0"/>
                  </a:cxn>
                  <a:cxn ang="0">
                    <a:pos x="987" y="60"/>
                  </a:cxn>
                  <a:cxn ang="0">
                    <a:pos x="0" y="792"/>
                  </a:cxn>
                  <a:cxn ang="0">
                    <a:pos x="3" y="738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69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70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3" y="147"/>
                  </a:cxn>
                  <a:cxn ang="0">
                    <a:pos x="0" y="144"/>
                  </a:cxn>
                  <a:cxn ang="0">
                    <a:pos x="3" y="0"/>
                  </a:cxn>
                  <a:cxn ang="0">
                    <a:pos x="26" y="10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71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/>
                <a:ahLst/>
                <a:cxnLst>
                  <a:cxn ang="0">
                    <a:pos x="1170" y="0"/>
                  </a:cxn>
                  <a:cxn ang="0">
                    <a:pos x="0" y="597"/>
                  </a:cxn>
                  <a:cxn ang="0">
                    <a:pos x="30" y="606"/>
                  </a:cxn>
                  <a:cxn ang="0">
                    <a:pos x="1176" y="18"/>
                  </a:cxn>
                  <a:cxn ang="0">
                    <a:pos x="1170" y="0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72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73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36" y="0"/>
                  </a:cxn>
                  <a:cxn ang="0">
                    <a:pos x="2532" y="678"/>
                  </a:cxn>
                  <a:cxn ang="0">
                    <a:pos x="2529" y="723"/>
                  </a:cxn>
                  <a:cxn ang="0">
                    <a:pos x="0" y="24"/>
                  </a:cxn>
                  <a:cxn ang="0">
                    <a:pos x="6" y="0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0571" name="Picture 939" descr="underline_base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30200" y="936625"/>
            <a:ext cx="8228013" cy="173038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8566150" cy="1143000"/>
          </a:xfrm>
        </p:spPr>
        <p:txBody>
          <a:bodyPr/>
          <a:lstStyle/>
          <a:p>
            <a:r>
              <a:rPr lang="en-US"/>
              <a:t>Internet transport-layer protocols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/>
              <a:t>reliable, in-order delivery (TCP)</a:t>
            </a:r>
          </a:p>
          <a:p>
            <a:pPr lvl="1"/>
            <a:r>
              <a:rPr lang="en-US"/>
              <a:t>congestion control </a:t>
            </a:r>
          </a:p>
          <a:p>
            <a:pPr lvl="1"/>
            <a:r>
              <a:rPr lang="en-US"/>
              <a:t>flow control</a:t>
            </a:r>
          </a:p>
          <a:p>
            <a:pPr lvl="1"/>
            <a:r>
              <a:rPr lang="en-US"/>
              <a:t>connection setup</a:t>
            </a:r>
            <a:endParaRPr lang="en-US" sz="2800"/>
          </a:p>
          <a:p>
            <a:r>
              <a:rPr lang="en-US"/>
              <a:t>unreliable, unordered delivery: UDP</a:t>
            </a:r>
          </a:p>
          <a:p>
            <a:pPr lvl="1"/>
            <a:r>
              <a:rPr lang="en-US"/>
              <a:t>no-frills extension of “best-effort” IP</a:t>
            </a:r>
          </a:p>
          <a:p>
            <a:r>
              <a:rPr lang="en-US"/>
              <a:t>services not available: </a:t>
            </a:r>
          </a:p>
          <a:p>
            <a:pPr lvl="1"/>
            <a:r>
              <a:rPr lang="en-US"/>
              <a:t>delay guarantees</a:t>
            </a:r>
          </a:p>
          <a:p>
            <a:pPr lvl="1"/>
            <a:r>
              <a:rPr lang="en-US"/>
              <a:t>bandwidth guarantees</a:t>
            </a:r>
          </a:p>
        </p:txBody>
      </p:sp>
      <p:sp>
        <p:nvSpPr>
          <p:cNvPr id="70309" name="Line 677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15" name="Line 683"/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16" name="Line 684"/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336" name="Line 704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369" name="Group 737"/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70370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371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372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0373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70374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75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376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377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378" name="Group 746"/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70379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380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381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0382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70383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84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385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386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414" name="Group 782"/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70415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16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17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0418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70419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20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421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422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423" name="Group 791"/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70424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25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26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0427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70428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29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43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43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445" name="Line 813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0446" name="Group 814"/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70447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48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49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0450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70451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52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453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454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455" name="Group 823"/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70456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57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0458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0459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70460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96" y="60"/>
                  </a:cxn>
                  <a:cxn ang="0">
                    <a:pos x="192" y="0"/>
                  </a:cxn>
                  <a:cxn ang="0">
                    <a:pos x="310" y="0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61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92" y="60"/>
                  </a:cxn>
                  <a:cxn ang="0">
                    <a:pos x="282" y="60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462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463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08" name="Group 876"/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70509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70510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11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12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13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70514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15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16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17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518" name="Group 886"/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70519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70520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21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22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23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000"/>
                  <a:t>application</a:t>
                </a:r>
              </a:p>
              <a:p>
                <a:r>
                  <a:rPr lang="en-US" sz="1000">
                    <a:solidFill>
                      <a:schemeClr val="bg1"/>
                    </a:solidFill>
                  </a:rPr>
                  <a:t>transport</a:t>
                </a:r>
                <a:endParaRPr lang="en-US" sz="1000"/>
              </a:p>
              <a:p>
                <a:r>
                  <a:rPr lang="en-US" sz="1000"/>
                  <a:t>network</a:t>
                </a:r>
              </a:p>
              <a:p>
                <a:r>
                  <a:rPr lang="en-US" sz="1000"/>
                  <a:t>data link</a:t>
                </a:r>
              </a:p>
              <a:p>
                <a:r>
                  <a:rPr lang="en-US" sz="1000"/>
                  <a:t>physical</a:t>
                </a:r>
                <a:endParaRPr lang="en-US" sz="2400"/>
              </a:p>
            </p:txBody>
          </p:sp>
          <p:sp>
            <p:nvSpPr>
              <p:cNvPr id="70524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25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26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527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/>
              <a:ahLst/>
              <a:cxnLst>
                <a:cxn ang="0">
                  <a:pos x="0" y="594"/>
                </a:cxn>
                <a:cxn ang="0">
                  <a:pos x="192" y="0"/>
                </a:cxn>
                <a:cxn ang="0">
                  <a:pos x="192" y="515"/>
                </a:cxn>
                <a:cxn ang="0">
                  <a:pos x="0" y="594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293" name="Group 661"/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70294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5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6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297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98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33" name="Group 901"/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70534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35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36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537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38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39" name="Group 907"/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70540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41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42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543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44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45" name="Group 913"/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70546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47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48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549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0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51" name="Group 919"/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70552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3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4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555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6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57" name="Group 925"/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70558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59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0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561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2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63" name="Group 931"/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70564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5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6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1000">
                <a:latin typeface="Comic Sans MS" pitchFamily="66" charset="0"/>
              </a:endParaRPr>
            </a:p>
            <a:p>
              <a:r>
                <a:rPr lang="en-US" sz="1000"/>
                <a:t>network</a:t>
              </a:r>
            </a:p>
            <a:p>
              <a:r>
                <a:rPr lang="en-US" sz="1000"/>
                <a:t>data link</a:t>
              </a:r>
            </a:p>
            <a:p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0567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68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528" name="Group 896"/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70529" name="Rectangle 897"/>
            <p:cNvSpPr>
              <a:spLocks noChangeArrowheads="1"/>
            </p:cNvSpPr>
            <p:nvPr/>
          </p:nvSpPr>
          <p:spPr bwMode="auto">
            <a:xfrm>
              <a:off x="3168" y="3630"/>
              <a:ext cx="1920" cy="17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30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logical end-end transport</a:t>
              </a:r>
              <a:endParaRPr lang="en-US"/>
            </a:p>
          </p:txBody>
        </p:sp>
        <p:sp>
          <p:nvSpPr>
            <p:cNvPr id="70531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32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82" y="264"/>
                </a:cxn>
                <a:cxn ang="0">
                  <a:pos x="0" y="129"/>
                </a:cxn>
                <a:cxn ang="0">
                  <a:pos x="282" y="0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D0A2B4A-A449-4F0E-A22D-90A2034D9922}" type="slidenum">
              <a:rPr lang="en-US"/>
              <a:pPr/>
              <a:t>60</a:t>
            </a:fld>
            <a:endParaRPr lang="en-US"/>
          </a:p>
        </p:txBody>
      </p:sp>
      <p:pic>
        <p:nvPicPr>
          <p:cNvPr id="387074" name="Picture 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</p:spPr>
      </p:pic>
      <p:sp>
        <p:nvSpPr>
          <p:cNvPr id="38707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7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r>
              <a:rPr lang="en-US"/>
              <a:t>TCP seq. numbers, </a:t>
            </a:r>
            <a:r>
              <a:rPr lang="en-US" sz="4000"/>
              <a:t>ACK</a:t>
            </a:r>
            <a:r>
              <a:rPr lang="en-US"/>
              <a:t>s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/>
              <a:t>User</a:t>
            </a:r>
          </a:p>
          <a:p>
            <a:pPr algn="r">
              <a:lnSpc>
                <a:spcPct val="90000"/>
              </a:lnSpc>
            </a:pPr>
            <a:r>
              <a:rPr lang="en-US"/>
              <a:t>types</a:t>
            </a:r>
          </a:p>
          <a:p>
            <a:pPr algn="r">
              <a:lnSpc>
                <a:spcPct val="90000"/>
              </a:lnSpc>
            </a:pPr>
            <a:r>
              <a:rPr lang="en-US"/>
              <a:t>‘C’</a:t>
            </a:r>
            <a:endParaRPr lang="en-US" sz="1000"/>
          </a:p>
        </p:txBody>
      </p:sp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2233613" y="3933825"/>
            <a:ext cx="108426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/>
              <a:t>host ACKs</a:t>
            </a:r>
          </a:p>
          <a:p>
            <a:pPr algn="r">
              <a:lnSpc>
                <a:spcPct val="90000"/>
              </a:lnSpc>
            </a:pPr>
            <a:r>
              <a:rPr lang="en-US"/>
              <a:t>receipt </a:t>
            </a:r>
          </a:p>
          <a:p>
            <a:pPr algn="r">
              <a:lnSpc>
                <a:spcPct val="90000"/>
              </a:lnSpc>
            </a:pPr>
            <a:r>
              <a:rPr lang="en-US"/>
              <a:t>of echoed</a:t>
            </a:r>
          </a:p>
          <a:p>
            <a:pPr algn="r">
              <a:lnSpc>
                <a:spcPct val="90000"/>
              </a:lnSpc>
            </a:pPr>
            <a:r>
              <a:rPr lang="en-US"/>
              <a:t>‘C’</a:t>
            </a:r>
            <a:endParaRPr lang="en-US" sz="1000"/>
          </a:p>
        </p:txBody>
      </p:sp>
      <p:sp>
        <p:nvSpPr>
          <p:cNvPr id="387081" name="Text Box 9"/>
          <p:cNvSpPr txBox="1">
            <a:spLocks noChangeArrowheads="1"/>
          </p:cNvSpPr>
          <p:nvPr/>
        </p:nvSpPr>
        <p:spPr bwMode="auto">
          <a:xfrm>
            <a:off x="5894388" y="3055938"/>
            <a:ext cx="11382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host ACKs</a:t>
            </a:r>
          </a:p>
          <a:p>
            <a:pPr algn="l"/>
            <a:r>
              <a:rPr lang="en-US"/>
              <a:t>receipt of</a:t>
            </a:r>
          </a:p>
          <a:p>
            <a:pPr algn="l"/>
            <a:r>
              <a:rPr lang="en-US"/>
              <a:t>‘C’, echoes</a:t>
            </a:r>
          </a:p>
          <a:p>
            <a:pPr algn="l"/>
            <a:r>
              <a:rPr lang="en-US"/>
              <a:t>back ‘C’</a:t>
            </a:r>
          </a:p>
        </p:txBody>
      </p:sp>
      <p:sp>
        <p:nvSpPr>
          <p:cNvPr id="387082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83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99"/>
                </a:solidFill>
              </a:rPr>
              <a:t>simple telnet scenario</a:t>
            </a:r>
            <a:endParaRPr lang="en-US" sz="1000">
              <a:solidFill>
                <a:srgbClr val="000099"/>
              </a:solidFill>
            </a:endParaRPr>
          </a:p>
        </p:txBody>
      </p:sp>
      <p:sp>
        <p:nvSpPr>
          <p:cNvPr id="387085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</a:p>
        </p:txBody>
      </p:sp>
      <p:sp>
        <p:nvSpPr>
          <p:cNvPr id="387089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</a:p>
        </p:txBody>
      </p:sp>
      <p:sp>
        <p:nvSpPr>
          <p:cNvPr id="387090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91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Seq=42, ACK=79, data = ‘C’</a:t>
            </a:r>
          </a:p>
        </p:txBody>
      </p:sp>
      <p:sp>
        <p:nvSpPr>
          <p:cNvPr id="387092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93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Seq=79, ACK=43, data = ‘C’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87094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7095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Seq=43, ACK=80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87096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7097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87099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387100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87101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7102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387103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87104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F924686-9A05-42C7-85E9-F1325B31EFEC}" type="slidenum">
              <a:rPr lang="en-US"/>
              <a:pPr/>
              <a:t>61</a:t>
            </a:fld>
            <a:endParaRPr lang="en-US"/>
          </a:p>
        </p:txBody>
      </p:sp>
      <p:pic>
        <p:nvPicPr>
          <p:cNvPr id="250885" name="Picture 102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</p:spPr>
      </p:pic>
      <p:sp>
        <p:nvSpPr>
          <p:cNvPr id="2508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r>
              <a:rPr lang="en-US"/>
              <a:t>TCP round trip time, timeout</a:t>
            </a:r>
            <a:endParaRPr lang="en-US" sz="4800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u="sng">
                <a:solidFill>
                  <a:srgbClr val="FF0000"/>
                </a:solidFill>
              </a:rPr>
              <a:t>Q:</a:t>
            </a:r>
            <a:r>
              <a:rPr lang="en-US" sz="3200"/>
              <a:t> how to set TCP timeout value?</a:t>
            </a:r>
          </a:p>
          <a:p>
            <a:pPr>
              <a:lnSpc>
                <a:spcPct val="90000"/>
              </a:lnSpc>
            </a:pPr>
            <a:r>
              <a:rPr lang="en-US"/>
              <a:t>longer than RTT</a:t>
            </a:r>
          </a:p>
          <a:p>
            <a:pPr lvl="1">
              <a:lnSpc>
                <a:spcPct val="90000"/>
              </a:lnSpc>
            </a:pPr>
            <a:r>
              <a:rPr lang="en-US"/>
              <a:t>but RTT varies</a:t>
            </a:r>
          </a:p>
          <a:p>
            <a:pPr>
              <a:lnSpc>
                <a:spcPct val="90000"/>
              </a:lnSpc>
            </a:pPr>
            <a:r>
              <a:rPr lang="en-US" i="1"/>
              <a:t>too short:</a:t>
            </a:r>
            <a:r>
              <a:rPr lang="en-US"/>
              <a:t> premature timeout, unnecessary retransmissions</a:t>
            </a:r>
          </a:p>
          <a:p>
            <a:pPr>
              <a:lnSpc>
                <a:spcPct val="90000"/>
              </a:lnSpc>
            </a:pPr>
            <a:r>
              <a:rPr lang="en-US" i="1"/>
              <a:t>too long:</a:t>
            </a:r>
            <a:r>
              <a:rPr lang="en-US"/>
              <a:t> slow reaction to segment loss</a:t>
            </a:r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>
                <a:solidFill>
                  <a:srgbClr val="FF0000"/>
                </a:solidFill>
              </a:rPr>
              <a:t>Q:</a:t>
            </a:r>
            <a:r>
              <a:rPr lang="en-US"/>
              <a:t> how to estimate RTT?</a:t>
            </a:r>
          </a:p>
          <a:p>
            <a:r>
              <a:rPr lang="en-US" sz="2400" b="1">
                <a:solidFill>
                  <a:srgbClr val="000099"/>
                </a:solidFill>
                <a:latin typeface="Courier New" pitchFamily="49" charset="0"/>
              </a:rPr>
              <a:t>SampleRTT</a:t>
            </a:r>
            <a:r>
              <a:rPr lang="en-US" sz="2400">
                <a:solidFill>
                  <a:srgbClr val="000099"/>
                </a:solidFill>
              </a:rPr>
              <a:t>:</a:t>
            </a:r>
            <a:r>
              <a:rPr lang="en-US" sz="2400"/>
              <a:t> measured time from segment transmission until ACK receipt</a:t>
            </a:r>
          </a:p>
          <a:p>
            <a:pPr lvl="1"/>
            <a:r>
              <a:rPr lang="en-US"/>
              <a:t>ignore retransmissions</a:t>
            </a:r>
          </a:p>
          <a:p>
            <a:r>
              <a:rPr lang="en-US" sz="2400" b="1">
                <a:latin typeface="Courier New" pitchFamily="49" charset="0"/>
              </a:rPr>
              <a:t>SampleRTT</a:t>
            </a:r>
            <a:r>
              <a:rPr lang="en-US" sz="2400"/>
              <a:t> will vary, want estimated RTT “smoother”</a:t>
            </a:r>
            <a:endParaRPr lang="en-US"/>
          </a:p>
          <a:p>
            <a:pPr lvl="1"/>
            <a:r>
              <a:rPr lang="en-US"/>
              <a:t>average several </a:t>
            </a:r>
            <a:r>
              <a:rPr lang="en-US" i="1"/>
              <a:t>recent</a:t>
            </a:r>
            <a:r>
              <a:rPr lang="en-US"/>
              <a:t> measurements, not just current </a:t>
            </a:r>
            <a:r>
              <a:rPr lang="en-US" b="1">
                <a:latin typeface="Courier New" pitchFamily="49" charset="0"/>
              </a:rPr>
              <a:t>SampleRTT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9B6F3E7-7B25-474D-849B-11BAD17CC499}" type="slidenum">
              <a:rPr lang="en-US"/>
              <a:pPr/>
              <a:t>62</a:t>
            </a:fld>
            <a:endParaRPr lang="en-US"/>
          </a:p>
        </p:txBody>
      </p:sp>
      <p:grpSp>
        <p:nvGrpSpPr>
          <p:cNvPr id="251918" name="Group 14"/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25191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1917" name="Rectangle 13"/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EstimatedRTT = (1-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)*EstimatedRTT +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*SampleRTT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exponential weighted moving average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influence of past sample decreases exponentially fast</a:t>
            </a:r>
          </a:p>
          <a:p>
            <a:pPr marL="342900" indent="-342900" algn="l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typical value: </a:t>
            </a:r>
            <a:r>
              <a:rPr lang="en-US" sz="2400" b="1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400">
                <a:latin typeface="Gill Sans MT" pitchFamily="34" charset="0"/>
              </a:rPr>
              <a:t> 0.125</a:t>
            </a:r>
          </a:p>
        </p:txBody>
      </p:sp>
      <p:pic>
        <p:nvPicPr>
          <p:cNvPr id="251914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</p:spPr>
      </p:pic>
      <p:sp>
        <p:nvSpPr>
          <p:cNvPr id="251915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  <a:noFill/>
          <a:ln/>
        </p:spPr>
        <p:txBody>
          <a:bodyPr/>
          <a:lstStyle/>
          <a:p>
            <a:r>
              <a:rPr lang="en-US"/>
              <a:t>TCP round trip time, timeout</a:t>
            </a:r>
          </a:p>
        </p:txBody>
      </p:sp>
      <p:sp>
        <p:nvSpPr>
          <p:cNvPr id="251922" name="Text Box 18"/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/>
              <a:t>RTT (milliseconds)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RTT: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gaia.cs.umass.edu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to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>
                <a:latin typeface="Arial" charset="0"/>
              </a:rPr>
              <a:t>fantasia.eurecom.fr</a:t>
            </a:r>
          </a:p>
        </p:txBody>
      </p:sp>
      <p:sp>
        <p:nvSpPr>
          <p:cNvPr id="251924" name="Text Box 20"/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sampleRTT</a:t>
            </a:r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EstimatedRTT</a:t>
            </a:r>
          </a:p>
        </p:txBody>
      </p:sp>
      <p:sp>
        <p:nvSpPr>
          <p:cNvPr id="251926" name="AutoShape 22"/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7" name="AutoShape 23"/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28" name="Rectangle 24"/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1919" name="Group 15"/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251920" name="Rectangle 16"/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921" name="Text Box 17"/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time (seconds)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C67A990-63EA-4A48-AD21-70CA879A953B}" type="slidenum">
              <a:rPr lang="en-US"/>
              <a:pPr/>
              <a:t>63</a:t>
            </a:fld>
            <a:endParaRPr lang="en-US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99"/>
                </a:solidFill>
              </a:rPr>
              <a:t>timeout interval:</a:t>
            </a:r>
            <a:r>
              <a:rPr lang="en-US" sz="2400" b="1">
                <a:latin typeface="Courier New" pitchFamily="49" charset="0"/>
              </a:rPr>
              <a:t> EstimatedRTT</a:t>
            </a:r>
            <a:r>
              <a:rPr lang="en-US" sz="2400"/>
              <a:t> plus “safety margin”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large variation in </a:t>
            </a:r>
            <a:r>
              <a:rPr lang="en-US" sz="2000" b="1">
                <a:latin typeface="Courier New" pitchFamily="49" charset="0"/>
              </a:rPr>
              <a:t>EstimatedRTT -&gt;</a:t>
            </a:r>
            <a:r>
              <a:rPr lang="en-US" sz="200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sz="2400"/>
              <a:t>estimate SampleRTT deviation from EstimatedRTT: 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49" charset="0"/>
              </a:rPr>
              <a:t>DevRTT = (1-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*|SampleRTT-EstimatedRTT|</a:t>
            </a:r>
          </a:p>
        </p:txBody>
      </p:sp>
      <p:pic>
        <p:nvPicPr>
          <p:cNvPr id="253962" name="Picture 1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</p:spPr>
      </p:pic>
      <p:sp>
        <p:nvSpPr>
          <p:cNvPr id="2539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  <a:noFill/>
          <a:ln/>
        </p:spPr>
        <p:txBody>
          <a:bodyPr/>
          <a:lstStyle/>
          <a:p>
            <a:r>
              <a:rPr lang="en-US"/>
              <a:t>TCP round trip time, timeout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49" charset="0"/>
              </a:rPr>
              <a:t>(typically,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253965" name="Rectangle 13"/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/>
            <a:r>
              <a:rPr lang="en-US" sz="2400" b="1">
                <a:latin typeface="Courier New" pitchFamily="49" charset="0"/>
              </a:rPr>
              <a:t>TimeoutInterval = EstimatedRTT + 4*DevRTT</a:t>
            </a:r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estimated RTT</a:t>
            </a: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9"/>
                </a:solidFill>
              </a:rPr>
              <a:t>“safety margin”</a:t>
            </a: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253972" name="Picture 20" descr="alarm_clock_rin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6D8AAF3-705C-48F8-9946-BC559AE30C1A}" type="slidenum">
              <a:rPr lang="en-US"/>
              <a:pPr/>
              <a:t>64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>
                <a:solidFill>
                  <a:srgbClr val="CC0000"/>
                </a:solidFill>
              </a:rPr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75813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D68624B-387F-4D59-AEDC-19FD340D07AC}" type="slidenum">
              <a:rPr lang="en-US"/>
              <a:pPr/>
              <a:t>65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r>
              <a:rPr lang="en-US"/>
              <a:t>TCP reliable data transfer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/>
              <a:t>TCP creates rdt service on top of IP’s unreliable service</a:t>
            </a:r>
          </a:p>
          <a:p>
            <a:pPr lvl="1"/>
            <a:r>
              <a:rPr lang="en-US"/>
              <a:t>pipelined segments</a:t>
            </a:r>
          </a:p>
          <a:p>
            <a:pPr lvl="1"/>
            <a:r>
              <a:rPr lang="en-US"/>
              <a:t>cumulative acks</a:t>
            </a:r>
          </a:p>
          <a:p>
            <a:pPr lvl="1"/>
            <a:r>
              <a:rPr lang="en-US"/>
              <a:t>single retransmission timer</a:t>
            </a:r>
          </a:p>
          <a:p>
            <a:r>
              <a:rPr lang="en-US"/>
              <a:t>retransmissions  triggered by:</a:t>
            </a:r>
          </a:p>
          <a:p>
            <a:pPr lvl="1"/>
            <a:r>
              <a:rPr lang="en-US"/>
              <a:t>timeout events</a:t>
            </a:r>
          </a:p>
          <a:p>
            <a:pPr lvl="1"/>
            <a:r>
              <a:rPr lang="en-US"/>
              <a:t>duplicate acks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let’s initially consider simplified TCP sender:</a:t>
            </a:r>
          </a:p>
          <a:p>
            <a:pPr lvl="1"/>
            <a:r>
              <a:rPr lang="en-US"/>
              <a:t>ignore duplicate acks</a:t>
            </a:r>
          </a:p>
          <a:p>
            <a:pPr lvl="1"/>
            <a:r>
              <a:rPr lang="en-US"/>
              <a:t>ignore flow control, congestion control</a:t>
            </a:r>
          </a:p>
        </p:txBody>
      </p:sp>
      <p:pic>
        <p:nvPicPr>
          <p:cNvPr id="256005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B6F6533-9A53-4BF3-A631-F3D52B720B04}" type="slidenum">
              <a:rPr lang="en-US"/>
              <a:pPr/>
              <a:t>66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/>
              <a:t>TCP sender events: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</a:rPr>
              <a:t>data rcvd from app:</a:t>
            </a:r>
          </a:p>
          <a:p>
            <a:r>
              <a:rPr lang="en-US"/>
              <a:t>create segment with seq #</a:t>
            </a:r>
          </a:p>
          <a:p>
            <a:r>
              <a:rPr lang="en-US"/>
              <a:t>seq # is byte-stream number of first data byte in  segment</a:t>
            </a:r>
          </a:p>
          <a:p>
            <a:r>
              <a:rPr lang="en-US"/>
              <a:t>start timer if not already running </a:t>
            </a:r>
          </a:p>
          <a:p>
            <a:pPr lvl="1"/>
            <a:r>
              <a:rPr lang="en-US"/>
              <a:t>think of timer as for oldest unacked segment</a:t>
            </a:r>
          </a:p>
          <a:p>
            <a:pPr lvl="1"/>
            <a:r>
              <a:rPr lang="en-US"/>
              <a:t>expiration interval: </a:t>
            </a:r>
            <a:r>
              <a:rPr lang="en-US" sz="2000" b="1">
                <a:latin typeface="Courier New" pitchFamily="49" charset="0"/>
              </a:rPr>
              <a:t>TimeOutInterval</a:t>
            </a:r>
            <a:r>
              <a:rPr lang="en-US">
                <a:latin typeface="Courier New" pitchFamily="49" charset="0"/>
              </a:rPr>
              <a:t> </a:t>
            </a:r>
            <a:endParaRPr lang="en-US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CC0000"/>
                </a:solidFill>
              </a:rPr>
              <a:t>timeout:</a:t>
            </a:r>
          </a:p>
          <a:p>
            <a:r>
              <a:rPr lang="en-US"/>
              <a:t>retransmit segment that caused timeout</a:t>
            </a:r>
          </a:p>
          <a:p>
            <a:r>
              <a:rPr lang="en-US"/>
              <a:t>restart timer</a:t>
            </a:r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  <a:r>
              <a:rPr lang="en-US" i="1">
                <a:solidFill>
                  <a:srgbClr val="CC0000"/>
                </a:solidFill>
              </a:rPr>
              <a:t>ack rcvd:</a:t>
            </a:r>
          </a:p>
          <a:p>
            <a:r>
              <a:rPr lang="en-US"/>
              <a:t>if ack acknowledges previously unacked segments</a:t>
            </a:r>
          </a:p>
          <a:p>
            <a:pPr lvl="1"/>
            <a:r>
              <a:rPr lang="en-US"/>
              <a:t>update what is known to be ACKed</a:t>
            </a:r>
          </a:p>
          <a:p>
            <a:pPr lvl="1"/>
            <a:r>
              <a:rPr lang="en-US"/>
              <a:t>start timer if there are  still unacked segments</a:t>
            </a:r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pic>
        <p:nvPicPr>
          <p:cNvPr id="257029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75681F0-09A8-4424-93F4-5A2B3951FF95}" type="slidenum">
              <a:rPr lang="en-US"/>
              <a:pPr/>
              <a:t>67</a:t>
            </a:fld>
            <a:endParaRPr lang="en-US"/>
          </a:p>
        </p:txBody>
      </p:sp>
      <p:pic>
        <p:nvPicPr>
          <p:cNvPr id="377885" name="Picture 2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898525"/>
            <a:ext cx="5027612" cy="173038"/>
          </a:xfrm>
          <a:prstGeom prst="rect">
            <a:avLst/>
          </a:prstGeom>
          <a:noFill/>
        </p:spPr>
      </p:pic>
      <p:sp>
        <p:nvSpPr>
          <p:cNvPr id="377863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62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7325"/>
            <a:ext cx="7734300" cy="898525"/>
          </a:xfrm>
        </p:spPr>
        <p:txBody>
          <a:bodyPr/>
          <a:lstStyle/>
          <a:p>
            <a:r>
              <a:rPr lang="en-US"/>
              <a:t>TCP sender </a:t>
            </a:r>
            <a:r>
              <a:rPr lang="en-US" sz="3200"/>
              <a:t>(simplified)</a:t>
            </a:r>
            <a:endParaRPr lang="en-US"/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wait</a:t>
            </a:r>
          </a:p>
          <a:p>
            <a:r>
              <a:rPr lang="en-US" sz="1800">
                <a:latin typeface="Arial" charset="0"/>
              </a:rPr>
              <a:t>for </a:t>
            </a:r>
          </a:p>
          <a:p>
            <a:r>
              <a:rPr lang="en-US" sz="1800">
                <a:latin typeface="Arial" charset="0"/>
              </a:rPr>
              <a:t>event</a:t>
            </a:r>
          </a:p>
        </p:txBody>
      </p:sp>
      <p:sp>
        <p:nvSpPr>
          <p:cNvPr id="377864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NextSeqNum = InitialSeqNum</a:t>
            </a:r>
          </a:p>
          <a:p>
            <a:pPr algn="l"/>
            <a:r>
              <a:rPr lang="en-US" sz="1400">
                <a:latin typeface="Arial" charset="0"/>
              </a:rPr>
              <a:t>SendBase = InitialSeqNum</a:t>
            </a:r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L</a:t>
            </a:r>
          </a:p>
        </p:txBody>
      </p:sp>
      <p:grpSp>
        <p:nvGrpSpPr>
          <p:cNvPr id="377879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377868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5000"/>
                </a:lnSpc>
              </a:pPr>
              <a:r>
                <a:rPr lang="en-US"/>
                <a:t>create segment, seq. #: NextSeqNum</a:t>
              </a:r>
            </a:p>
            <a:p>
              <a:pPr algn="l">
                <a:lnSpc>
                  <a:spcPct val="105000"/>
                </a:lnSpc>
              </a:pPr>
              <a:r>
                <a:rPr lang="en-US"/>
                <a:t>pass segment to IP (i.e., “send”)</a:t>
              </a:r>
            </a:p>
            <a:p>
              <a:pPr algn="l">
                <a:lnSpc>
                  <a:spcPct val="105000"/>
                </a:lnSpc>
              </a:pPr>
              <a:r>
                <a:rPr lang="en-US"/>
                <a:t>NextSeqNum = NextSeqNum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/>
                <a:t>    start timer</a:t>
              </a:r>
            </a:p>
            <a:p>
              <a:pPr algn="l"/>
              <a:r>
                <a:rPr lang="en-US"/>
                <a:t>                 </a:t>
              </a:r>
            </a:p>
          </p:txBody>
        </p:sp>
        <p:sp>
          <p:nvSpPr>
            <p:cNvPr id="377869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 received from application above</a:t>
              </a:r>
            </a:p>
          </p:txBody>
        </p:sp>
        <p:sp>
          <p:nvSpPr>
            <p:cNvPr id="377871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7876" name="Group 20"/>
          <p:cNvGrpSpPr>
            <a:grpSpLocks/>
          </p:cNvGrpSpPr>
          <p:nvPr/>
        </p:nvGrpSpPr>
        <p:grpSpPr bwMode="auto">
          <a:xfrm>
            <a:off x="4805363" y="3406775"/>
            <a:ext cx="3298825" cy="1147763"/>
            <a:chOff x="1270" y="3518"/>
            <a:chExt cx="2078" cy="723"/>
          </a:xfrm>
        </p:grpSpPr>
        <p:sp>
          <p:nvSpPr>
            <p:cNvPr id="377872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07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/>
                <a:t>retransmit not-yet-acked segment         	with smallest seq. #</a:t>
              </a:r>
            </a:p>
            <a:p>
              <a:pPr algn="l"/>
              <a:r>
                <a:rPr lang="en-US"/>
                <a:t>start timer</a:t>
              </a:r>
            </a:p>
          </p:txBody>
        </p:sp>
        <p:sp>
          <p:nvSpPr>
            <p:cNvPr id="377873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timeout</a:t>
              </a:r>
            </a:p>
          </p:txBody>
        </p:sp>
        <p:sp>
          <p:nvSpPr>
            <p:cNvPr id="377874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77880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377859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Arial" charset="0"/>
                </a:rPr>
                <a:t>if (y &gt; SendBase) { </a:t>
              </a:r>
            </a:p>
            <a:p>
              <a:pPr algn="l"/>
              <a:r>
                <a:rPr lang="en-US">
                  <a:latin typeface="Arial" charset="0"/>
                </a:rPr>
                <a:t>    SendBase = y </a:t>
              </a:r>
            </a:p>
            <a:p>
              <a:pPr algn="l"/>
              <a:r>
                <a:rPr lang="en-US">
                  <a:latin typeface="Arial" charset="0"/>
                </a:rPr>
                <a:t>    /* SendBase–1: last cumulatively ACKed byte */</a:t>
              </a:r>
            </a:p>
            <a:p>
              <a:pPr algn="l"/>
              <a:r>
                <a:rPr lang="en-US">
                  <a:latin typeface="Arial" charset="0"/>
                </a:rPr>
                <a:t>    if (there are currently not-yet-acked segments)</a:t>
              </a:r>
            </a:p>
            <a:p>
              <a:pPr algn="l"/>
              <a:r>
                <a:rPr lang="en-US">
                  <a:latin typeface="Arial" charset="0"/>
                </a:rPr>
                <a:t>         start timer</a:t>
              </a:r>
            </a:p>
            <a:p>
              <a:pPr algn="l"/>
              <a:r>
                <a:rPr lang="en-US">
                  <a:latin typeface="Arial" charset="0"/>
                </a:rPr>
                <a:t>       else stop timer </a:t>
              </a:r>
            </a:p>
            <a:p>
              <a:pPr algn="l"/>
              <a:r>
                <a:rPr lang="en-US">
                  <a:latin typeface="Arial" charset="0"/>
                </a:rPr>
                <a:t>     } </a:t>
              </a:r>
            </a:p>
          </p:txBody>
        </p:sp>
        <p:sp>
          <p:nvSpPr>
            <p:cNvPr id="377877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 received, with ACK field value y </a:t>
              </a:r>
            </a:p>
          </p:txBody>
        </p:sp>
        <p:sp>
          <p:nvSpPr>
            <p:cNvPr id="377878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77882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/>
            <a:ahLst/>
            <a:cxnLst>
              <a:cxn ang="0">
                <a:pos x="26" y="825"/>
              </a:cxn>
              <a:cxn ang="0">
                <a:pos x="575" y="386"/>
              </a:cxn>
              <a:cxn ang="0">
                <a:pos x="208" y="990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7883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/>
            <a:ahLst/>
            <a:cxnLst>
              <a:cxn ang="0">
                <a:pos x="26" y="825"/>
              </a:cxn>
              <a:cxn ang="0">
                <a:pos x="575" y="386"/>
              </a:cxn>
              <a:cxn ang="0">
                <a:pos x="208" y="990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77884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/>
            <a:ahLst/>
            <a:cxnLst>
              <a:cxn ang="0">
                <a:pos x="26" y="825"/>
              </a:cxn>
              <a:cxn ang="0">
                <a:pos x="575" y="386"/>
              </a:cxn>
              <a:cxn ang="0">
                <a:pos x="208" y="990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D1364E5-4027-41F1-AA92-53E85457F7C4}" type="slidenum">
              <a:rPr lang="en-US"/>
              <a:pPr/>
              <a:t>68</a:t>
            </a:fld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4000"/>
              <a:t>TCP: retransmission scenarios</a:t>
            </a:r>
            <a:endParaRPr lang="en-US"/>
          </a:p>
        </p:txBody>
      </p:sp>
      <p:sp>
        <p:nvSpPr>
          <p:cNvPr id="191593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lost ACK scenario</a:t>
            </a:r>
            <a:endParaRPr lang="en-US" sz="1000"/>
          </a:p>
        </p:txBody>
      </p:sp>
      <p:sp>
        <p:nvSpPr>
          <p:cNvPr id="191587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88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2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595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</a:p>
        </p:txBody>
      </p:sp>
      <p:sp>
        <p:nvSpPr>
          <p:cNvPr id="191599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</a:p>
        </p:txBody>
      </p:sp>
      <p:sp>
        <p:nvSpPr>
          <p:cNvPr id="191600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01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Seq=92, 8 bytes of data</a:t>
            </a:r>
          </a:p>
        </p:txBody>
      </p:sp>
      <p:sp>
        <p:nvSpPr>
          <p:cNvPr id="191602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03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91606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1607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1610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11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Seq=92, 8 bytes of data</a:t>
            </a:r>
          </a:p>
        </p:txBody>
      </p:sp>
      <p:sp>
        <p:nvSpPr>
          <p:cNvPr id="191612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91614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400"/>
              <a:t>timeout</a:t>
            </a:r>
          </a:p>
        </p:txBody>
      </p:sp>
      <p:sp>
        <p:nvSpPr>
          <p:cNvPr id="191615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16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17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ACK=100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191622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19162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62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623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191624" name="Line 13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625" name="Line 13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1660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premature timeout</a:t>
            </a:r>
            <a:endParaRPr lang="en-US" sz="1000"/>
          </a:p>
        </p:txBody>
      </p:sp>
      <p:sp>
        <p:nvSpPr>
          <p:cNvPr id="191661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62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63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65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</a:p>
        </p:txBody>
      </p:sp>
      <p:sp>
        <p:nvSpPr>
          <p:cNvPr id="191669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</a:p>
        </p:txBody>
      </p:sp>
      <p:sp>
        <p:nvSpPr>
          <p:cNvPr id="191670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71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Seq=92, 8 bytes of data</a:t>
            </a:r>
          </a:p>
        </p:txBody>
      </p:sp>
      <p:grpSp>
        <p:nvGrpSpPr>
          <p:cNvPr id="191690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191672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73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91674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1675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1676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77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Seq=92,  8</a:t>
            </a:r>
          </a:p>
          <a:p>
            <a:pPr algn="l"/>
            <a:r>
              <a:rPr lang="en-US" sz="1400"/>
              <a:t>bytes of data</a:t>
            </a:r>
          </a:p>
        </p:txBody>
      </p:sp>
      <p:sp>
        <p:nvSpPr>
          <p:cNvPr id="191679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1400"/>
              <a:t>timeout</a:t>
            </a:r>
          </a:p>
        </p:txBody>
      </p:sp>
      <p:sp>
        <p:nvSpPr>
          <p:cNvPr id="191680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81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1682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ACK=120</a:t>
            </a:r>
            <a:endParaRPr lang="en-US" sz="1000">
              <a:latin typeface="Times New Roman" pitchFamily="18" charset="0"/>
            </a:endParaRPr>
          </a:p>
        </p:txBody>
      </p:sp>
      <p:grpSp>
        <p:nvGrpSpPr>
          <p:cNvPr id="191683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19168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68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686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191687" name="Line 199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688" name="Line 200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694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191691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92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93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Seq=100, 20 bytes of data</a:t>
              </a:r>
            </a:p>
          </p:txBody>
        </p:sp>
      </p:grpSp>
      <p:sp>
        <p:nvSpPr>
          <p:cNvPr id="191695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1696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191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191699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SendBase=100</a:t>
            </a:r>
          </a:p>
        </p:txBody>
      </p:sp>
      <p:sp>
        <p:nvSpPr>
          <p:cNvPr id="191700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SendBase=120</a:t>
            </a:r>
          </a:p>
        </p:txBody>
      </p:sp>
      <p:sp>
        <p:nvSpPr>
          <p:cNvPr id="191701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SendBase=120</a:t>
            </a:r>
          </a:p>
        </p:txBody>
      </p:sp>
      <p:sp>
        <p:nvSpPr>
          <p:cNvPr id="191702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SendBase=92</a:t>
            </a:r>
          </a:p>
        </p:txBody>
      </p:sp>
      <p:pic>
        <p:nvPicPr>
          <p:cNvPr id="191706" name="Picture 2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</p:spPr>
      </p:pic>
      <p:grpSp>
        <p:nvGrpSpPr>
          <p:cNvPr id="191707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191708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191709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713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191714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191715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716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191717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191718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1719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191720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191721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22DAA85-3A82-417E-927F-1C203BA9A3AB}" type="slidenum">
              <a:rPr lang="en-US"/>
              <a:pPr/>
              <a:t>69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4000"/>
              <a:t>TCP: retransmission scenarios</a:t>
            </a:r>
            <a:endParaRPr lang="en-US"/>
          </a:p>
        </p:txBody>
      </p: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80962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cumulative ACK</a:t>
            </a:r>
            <a:endParaRPr lang="en-US" sz="1000"/>
          </a:p>
        </p:txBody>
      </p:sp>
      <p:sp>
        <p:nvSpPr>
          <p:cNvPr id="3809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67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</a:p>
        </p:txBody>
      </p:sp>
      <p:sp>
        <p:nvSpPr>
          <p:cNvPr id="380971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</a:p>
        </p:txBody>
      </p:sp>
      <p:sp>
        <p:nvSpPr>
          <p:cNvPr id="380972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73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Seq=92, 8 bytes of data</a:t>
            </a:r>
          </a:p>
        </p:txBody>
      </p:sp>
      <p:grpSp>
        <p:nvGrpSpPr>
          <p:cNvPr id="380974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380975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76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380977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0978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0979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0980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Seq=120,  15 bytes of data</a:t>
            </a:r>
          </a:p>
        </p:txBody>
      </p:sp>
      <p:sp>
        <p:nvSpPr>
          <p:cNvPr id="380983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1003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380981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1400"/>
                <a:t>timeout</a:t>
              </a:r>
            </a:p>
          </p:txBody>
        </p:sp>
        <p:grpSp>
          <p:nvGrpSpPr>
            <p:cNvPr id="380985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380986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0987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80988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380989" name="Line 61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0990" name="Line 62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80991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380992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93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94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Seq=100, 20 bytes of data</a:t>
              </a:r>
            </a:p>
          </p:txBody>
        </p:sp>
      </p:grpSp>
      <p:sp>
        <p:nvSpPr>
          <p:cNvPr id="380995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0996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38099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998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ACK=120</a:t>
              </a:r>
              <a:endParaRPr lang="en-US" sz="1000">
                <a:latin typeface="Times New Roman" pitchFamily="18" charset="0"/>
              </a:endParaRPr>
            </a:p>
          </p:txBody>
        </p:sp>
      </p:grpSp>
      <p:pic>
        <p:nvPicPr>
          <p:cNvPr id="381005" name="Picture 7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</p:spPr>
      </p:pic>
      <p:grpSp>
        <p:nvGrpSpPr>
          <p:cNvPr id="381012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381013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81014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1015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381016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81017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D2847A7-9820-486F-94E6-345BF507A1A8}" type="slidenum">
              <a:rPr lang="en-US"/>
              <a:pPr/>
              <a:t>7</a:t>
            </a:fld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61478" name="Picture 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5B61653A-C080-4873-A949-1D6A32BDFC49}" type="slidenum">
              <a:rPr lang="en-US"/>
              <a:pPr/>
              <a:t>70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r>
              <a:rPr lang="en-US" sz="4000"/>
              <a:t>TCP ACK generation</a:t>
            </a:r>
            <a:r>
              <a:rPr lang="en-US"/>
              <a:t> </a:t>
            </a:r>
            <a:r>
              <a:rPr lang="en-US" sz="1800"/>
              <a:t>[RFC 1122, RFC 2581]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solidFill>
                  <a:srgbClr val="CC0000"/>
                </a:solidFill>
                <a:latin typeface="Arial" charset="0"/>
              </a:rPr>
              <a:t>event at receiver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All data up to</a:t>
            </a:r>
          </a:p>
          <a:p>
            <a:pPr algn="l"/>
            <a:r>
              <a:rPr lang="en-US" sz="1800">
                <a:latin typeface="Arial" charset="0"/>
              </a:rPr>
              <a:t>expected seq # already ACKed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charset="0"/>
              </a:rPr>
              <a:t>expected seq #. One other </a:t>
            </a:r>
          </a:p>
          <a:p>
            <a:pPr algn="l"/>
            <a:r>
              <a:rPr lang="en-US" sz="1800">
                <a:latin typeface="Arial" charset="0"/>
              </a:rPr>
              <a:t>segment has ACK pending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out-of-order segment</a:t>
            </a:r>
          </a:p>
          <a:p>
            <a:pPr algn="l"/>
            <a:r>
              <a:rPr lang="en-US" sz="1800">
                <a:latin typeface="Arial" charset="0"/>
              </a:rPr>
              <a:t>higher-than-expect seq. # .</a:t>
            </a:r>
          </a:p>
          <a:p>
            <a:pPr algn="l"/>
            <a:r>
              <a:rPr lang="en-US" sz="1800">
                <a:latin typeface="Arial" charset="0"/>
              </a:rPr>
              <a:t>Gap detected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arrival of segment that </a:t>
            </a:r>
          </a:p>
          <a:p>
            <a:pPr algn="l"/>
            <a:r>
              <a:rPr lang="en-US" sz="1800">
                <a:latin typeface="Arial" charset="0"/>
              </a:rPr>
              <a:t>partially or completely fills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i="1">
                <a:solidFill>
                  <a:srgbClr val="CC0000"/>
                </a:solidFill>
                <a:latin typeface="Arial" charset="0"/>
              </a:rPr>
              <a:t>TCP receiver action</a:t>
            </a:r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endParaRPr lang="en-US" sz="1800" i="1">
              <a:solidFill>
                <a:srgbClr val="CC0000"/>
              </a:solidFill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delayed ACK. Wait up to 500ms</a:t>
            </a:r>
          </a:p>
          <a:p>
            <a:pPr algn="l"/>
            <a:r>
              <a:rPr lang="en-US" sz="1800">
                <a:latin typeface="Arial" charset="0"/>
              </a:rPr>
              <a:t>for next segment. If no next segment,</a:t>
            </a:r>
          </a:p>
          <a:p>
            <a:pPr algn="l"/>
            <a:r>
              <a:rPr lang="en-US" sz="1800">
                <a:latin typeface="Arial" charset="0"/>
              </a:rPr>
              <a:t>send ACK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single cumulative </a:t>
            </a:r>
          </a:p>
          <a:p>
            <a:pPr algn="l"/>
            <a:r>
              <a:rPr lang="en-US" sz="1800">
                <a:latin typeface="Arial" charset="0"/>
              </a:rPr>
              <a:t>ACK, ACKing both in-order segments 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immediately send </a:t>
            </a:r>
            <a:r>
              <a:rPr lang="en-US" sz="1800" i="1">
                <a:solidFill>
                  <a:srgbClr val="CC0000"/>
                </a:solidFill>
                <a:latin typeface="Arial" charset="0"/>
              </a:rPr>
              <a:t>duplicate ACK</a:t>
            </a:r>
            <a:r>
              <a:rPr lang="en-US" sz="1800">
                <a:solidFill>
                  <a:srgbClr val="CC0000"/>
                </a:solidFill>
                <a:latin typeface="Arial" charset="0"/>
              </a:rPr>
              <a:t>,</a:t>
            </a:r>
            <a:r>
              <a:rPr lang="en-US" sz="1800">
                <a:latin typeface="Arial" charset="0"/>
              </a:rPr>
              <a:t> </a:t>
            </a:r>
          </a:p>
          <a:p>
            <a:pPr algn="l"/>
            <a:r>
              <a:rPr lang="en-US" sz="1800">
                <a:latin typeface="Arial" charset="0"/>
              </a:rPr>
              <a:t>indicating seq. # of next expected byte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800">
              <a:latin typeface="Arial" charset="0"/>
            </a:endParaRPr>
          </a:p>
          <a:p>
            <a:pPr algn="l"/>
            <a:r>
              <a:rPr lang="en-US" sz="1800">
                <a:latin typeface="Arial" charset="0"/>
              </a:rPr>
              <a:t>immediate send ACK, provided that</a:t>
            </a:r>
          </a:p>
          <a:p>
            <a:pPr algn="l"/>
            <a:r>
              <a:rPr lang="en-US" sz="1800">
                <a:latin typeface="Arial" charset="0"/>
              </a:rPr>
              <a:t>segment starts at lower end of gap</a:t>
            </a:r>
          </a:p>
          <a:p>
            <a:pPr algn="l"/>
            <a:endParaRPr lang="en-US" sz="1800">
              <a:latin typeface="Arial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0474" name="Picture 1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</p:spPr>
      </p:pic>
      <p:sp>
        <p:nvSpPr>
          <p:cNvPr id="190475" name="Line 11"/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0476" name="Line 12"/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0477" name="Line 13"/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0478" name="Line 14"/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55BF68C-1B8B-4FF2-A38D-C5C1FB1679C4}" type="slidenum">
              <a:rPr lang="en-US"/>
              <a:pPr/>
              <a:t>71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r>
              <a:rPr lang="en-US"/>
              <a:t>TCP fast retransmit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/>
          <a:lstStyle/>
          <a:p>
            <a:r>
              <a:rPr lang="en-US"/>
              <a:t>time-out period  often relatively long:</a:t>
            </a:r>
          </a:p>
          <a:p>
            <a:pPr lvl="1"/>
            <a:r>
              <a:rPr lang="en-US"/>
              <a:t>long delay before resending lost packet</a:t>
            </a:r>
          </a:p>
          <a:p>
            <a:r>
              <a:rPr lang="en-US"/>
              <a:t>detect lost segments via duplicate ACKs.</a:t>
            </a:r>
          </a:p>
          <a:p>
            <a:pPr lvl="1"/>
            <a:r>
              <a:rPr lang="en-US"/>
              <a:t>sender often sends many segments back-to-back</a:t>
            </a:r>
          </a:p>
          <a:p>
            <a:pPr lvl="1"/>
            <a:r>
              <a:rPr lang="en-US"/>
              <a:t>if segment is lost, there will likely be many duplicate ACKs.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4827588" y="2143125"/>
            <a:ext cx="3567112" cy="3813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latin typeface="Gill Sans MT" pitchFamily="34" charset="0"/>
              </a:rPr>
              <a:t>if sender receives 3 ACKs for same data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>
                <a:latin typeface="Gill Sans MT" pitchFamily="34" charset="0"/>
              </a:rPr>
              <a:t>(“triple duplicate ACKs”),</a:t>
            </a:r>
            <a:r>
              <a:rPr lang="en-US" sz="2800">
                <a:latin typeface="Gill Sans MT" pitchFamily="34" charset="0"/>
              </a:rPr>
              <a:t> resend unacked segment with smallest seq #</a:t>
            </a:r>
          </a:p>
          <a:p>
            <a:pPr marL="463550" lvl="1" indent="-23812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likely that unacked segment lost, so don’t wait for timeout</a:t>
            </a:r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C0000"/>
                </a:solidFill>
              </a:rPr>
              <a:t>TCP fast retransmit</a:t>
            </a:r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4794250" y="2925763"/>
            <a:ext cx="3408363" cy="541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>
                <a:latin typeface="Gill Sans MT" pitchFamily="34" charset="0"/>
              </a:rPr>
              <a:t>(“triple duplicate ACKs”),</a:t>
            </a:r>
            <a:r>
              <a:rPr lang="en-US" sz="2800">
                <a:latin typeface="Gill Sans MT" pitchFamily="34" charset="0"/>
              </a:rPr>
              <a:t> </a:t>
            </a:r>
          </a:p>
        </p:txBody>
      </p:sp>
      <p:pic>
        <p:nvPicPr>
          <p:cNvPr id="259082" name="Picture 1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9925573-F475-4094-B809-EDB2334F606F}" type="slidenum">
              <a:rPr lang="en-US"/>
              <a:pPr/>
              <a:t>72</a:t>
            </a:fld>
            <a:endParaRPr lang="en-US"/>
          </a:p>
        </p:txBody>
      </p:sp>
      <p:sp>
        <p:nvSpPr>
          <p:cNvPr id="344067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9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3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344088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93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fast retransmit after sender </a:t>
            </a:r>
          </a:p>
          <a:p>
            <a:r>
              <a:rPr lang="en-US" sz="1800"/>
              <a:t>receipt of triple duplicate ACK</a:t>
            </a:r>
            <a:endParaRPr lang="en-US" sz="1000"/>
          </a:p>
        </p:txBody>
      </p:sp>
      <p:sp>
        <p:nvSpPr>
          <p:cNvPr id="344098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B</a:t>
            </a:r>
          </a:p>
        </p:txBody>
      </p:sp>
      <p:sp>
        <p:nvSpPr>
          <p:cNvPr id="344102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Host A</a:t>
            </a:r>
          </a:p>
        </p:txBody>
      </p:sp>
      <p:sp>
        <p:nvSpPr>
          <p:cNvPr id="344104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Seq=92, 8 bytes of data</a:t>
            </a:r>
          </a:p>
        </p:txBody>
      </p:sp>
      <p:grpSp>
        <p:nvGrpSpPr>
          <p:cNvPr id="344105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344106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07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</p:grpSp>
      <p:grpSp>
        <p:nvGrpSpPr>
          <p:cNvPr id="344142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344114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1400"/>
                <a:t>timeout</a:t>
              </a:r>
            </a:p>
          </p:txBody>
        </p:sp>
        <p:grpSp>
          <p:nvGrpSpPr>
            <p:cNvPr id="344115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344116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4117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44118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344119" name="Line 55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4120" name="Line 56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44135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34413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</p:grpSp>
      <p:grpSp>
        <p:nvGrpSpPr>
          <p:cNvPr id="344136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344137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8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</p:grpSp>
      <p:grpSp>
        <p:nvGrpSpPr>
          <p:cNvPr id="344139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344140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41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ACK=100</a:t>
              </a:r>
              <a:endParaRPr lang="en-US" sz="1000">
                <a:latin typeface="Times New Roman" pitchFamily="18" charset="0"/>
              </a:endParaRPr>
            </a:p>
          </p:txBody>
        </p:sp>
      </p:grpSp>
      <p:sp>
        <p:nvSpPr>
          <p:cNvPr id="344145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  <a:noFill/>
          <a:ln/>
        </p:spPr>
        <p:txBody>
          <a:bodyPr/>
          <a:lstStyle/>
          <a:p>
            <a:r>
              <a:rPr lang="en-US"/>
              <a:t>TCP fast retransmit</a:t>
            </a:r>
          </a:p>
        </p:txBody>
      </p:sp>
      <p:pic>
        <p:nvPicPr>
          <p:cNvPr id="344146" name="Picture 8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</p:spPr>
      </p:pic>
      <p:sp>
        <p:nvSpPr>
          <p:cNvPr id="344148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4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Seq=100, 20 bytes of data</a:t>
            </a:r>
          </a:p>
        </p:txBody>
      </p:sp>
      <p:sp>
        <p:nvSpPr>
          <p:cNvPr id="344149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50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Seq=100, 20 bytes of data</a:t>
            </a:r>
          </a:p>
        </p:txBody>
      </p:sp>
      <p:grpSp>
        <p:nvGrpSpPr>
          <p:cNvPr id="344157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344158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44159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44160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34416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4416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CC88204-C1D5-4EC4-A35E-8154C87D1C1A}" type="slidenum">
              <a:rPr lang="en-US"/>
              <a:pPr/>
              <a:t>73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>
                <a:solidFill>
                  <a:srgbClr val="CC0000"/>
                </a:solidFill>
              </a:rPr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82981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6232FCB-8334-4A6A-A2B4-C16AFCEC032C}" type="slidenum">
              <a:rPr lang="en-US"/>
              <a:pPr/>
              <a:t>74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r>
              <a:rPr lang="en-US"/>
              <a:t>TCP flow control</a:t>
            </a:r>
          </a:p>
        </p:txBody>
      </p:sp>
      <p:sp>
        <p:nvSpPr>
          <p:cNvPr id="384072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32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40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31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Arial" charset="0"/>
              </a:rPr>
              <a:t>application</a:t>
            </a:r>
          </a:p>
          <a:p>
            <a:r>
              <a:rPr lang="en-US">
                <a:latin typeface="Arial" charset="0"/>
              </a:rPr>
              <a:t>process</a:t>
            </a:r>
          </a:p>
        </p:txBody>
      </p:sp>
      <p:grpSp>
        <p:nvGrpSpPr>
          <p:cNvPr id="384047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384044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46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TCP socket</a:t>
              </a:r>
            </a:p>
            <a:p>
              <a:r>
                <a:rPr lang="en-US"/>
                <a:t>receiver buffers</a:t>
              </a:r>
            </a:p>
          </p:txBody>
        </p:sp>
      </p:grpSp>
      <p:sp>
        <p:nvSpPr>
          <p:cNvPr id="384048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84064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TCP</a:t>
            </a:r>
          </a:p>
          <a:p>
            <a:pPr algn="l"/>
            <a:r>
              <a:rPr lang="en-US" sz="1400"/>
              <a:t>code</a:t>
            </a:r>
          </a:p>
        </p:txBody>
      </p:sp>
      <p:sp>
        <p:nvSpPr>
          <p:cNvPr id="384065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384066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/>
              <a:t>IP</a:t>
            </a:r>
          </a:p>
          <a:p>
            <a:pPr algn="l"/>
            <a:r>
              <a:rPr lang="en-US" sz="1400"/>
              <a:t>code</a:t>
            </a:r>
          </a:p>
        </p:txBody>
      </p:sp>
      <p:sp>
        <p:nvSpPr>
          <p:cNvPr id="384061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/>
            <a:ahLst/>
            <a:cxnLst>
              <a:cxn ang="0">
                <a:pos x="56" y="2005"/>
              </a:cxn>
              <a:cxn ang="0">
                <a:pos x="206" y="0"/>
              </a:cxn>
              <a:cxn ang="0">
                <a:pos x="334" y="200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4068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4069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84056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384016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7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8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19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63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/>
            <a:ahLst/>
            <a:cxnLst>
              <a:cxn ang="0">
                <a:pos x="56" y="2005"/>
              </a:cxn>
              <a:cxn ang="0">
                <a:pos x="206" y="0"/>
              </a:cxn>
              <a:cxn ang="0">
                <a:pos x="334" y="200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84077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384074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075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4076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4080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86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91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92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4099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384095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application</a:t>
              </a:r>
            </a:p>
          </p:txBody>
        </p:sp>
        <p:sp>
          <p:nvSpPr>
            <p:cNvPr id="384096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OS</a:t>
              </a:r>
            </a:p>
          </p:txBody>
        </p:sp>
        <p:sp>
          <p:nvSpPr>
            <p:cNvPr id="384098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4103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receiver protocol stack</a:t>
            </a:r>
          </a:p>
        </p:txBody>
      </p:sp>
      <p:sp>
        <p:nvSpPr>
          <p:cNvPr id="384104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/>
              <a:t>application may </a:t>
            </a:r>
          </a:p>
          <a:p>
            <a:pPr algn="r"/>
            <a:r>
              <a:rPr lang="en-US"/>
              <a:t>remove data from </a:t>
            </a:r>
          </a:p>
          <a:p>
            <a:pPr algn="r"/>
            <a:r>
              <a:rPr lang="en-US"/>
              <a:t>TCP socket buffers …. </a:t>
            </a:r>
          </a:p>
        </p:txBody>
      </p:sp>
      <p:sp>
        <p:nvSpPr>
          <p:cNvPr id="384105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4106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/>
              <a:t>… slower than TCP </a:t>
            </a:r>
          </a:p>
          <a:p>
            <a:pPr algn="r"/>
            <a:r>
              <a:rPr lang="en-US"/>
              <a:t>receiver is delivering</a:t>
            </a:r>
          </a:p>
          <a:p>
            <a:pPr algn="r"/>
            <a:r>
              <a:rPr lang="en-US"/>
              <a:t>(sender is sending)</a:t>
            </a:r>
          </a:p>
        </p:txBody>
      </p:sp>
      <p:sp>
        <p:nvSpPr>
          <p:cNvPr id="384108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4115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4116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50838" y="3319463"/>
            <a:ext cx="5395912" cy="3070225"/>
            <a:chOff x="221" y="2091"/>
            <a:chExt cx="3399" cy="1934"/>
          </a:xfrm>
        </p:grpSpPr>
        <p:pic>
          <p:nvPicPr>
            <p:cNvPr id="384121" name="Picture 12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4" y="2981"/>
              <a:ext cx="1740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4082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4110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111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>
                  <a:latin typeface="Gill Sans MT" pitchFamily="34" charset="0"/>
                </a:rPr>
                <a:t>receiver controls sender, so sender won’t overflow receiver’s buffer by transmitting too much, too fast</a:t>
              </a:r>
              <a:endParaRPr lang="en-US" sz="1000">
                <a:latin typeface="Gill Sans MT" pitchFamily="34" charset="0"/>
              </a:endParaRPr>
            </a:p>
          </p:txBody>
        </p:sp>
        <p:grpSp>
          <p:nvGrpSpPr>
            <p:cNvPr id="384112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384113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114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rgbClr val="CC0000"/>
                    </a:solidFill>
                    <a:latin typeface="Gill Sans MT" pitchFamily="34" charset="0"/>
                  </a:rPr>
                  <a:t>flow control</a:t>
                </a:r>
              </a:p>
            </p:txBody>
          </p:sp>
        </p:grpSp>
        <p:sp>
          <p:nvSpPr>
            <p:cNvPr id="384117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84118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384120" name="Picture 12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</p:spPr>
      </p:pic>
      <p:grpSp>
        <p:nvGrpSpPr>
          <p:cNvPr id="384124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384125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84126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F1EE4A7-D53B-4BAF-A844-5321B8757DBB}" type="slidenum">
              <a:rPr lang="en-US"/>
              <a:pPr/>
              <a:t>75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r>
              <a:rPr lang="en-US"/>
              <a:t>TCP flow control</a:t>
            </a:r>
          </a:p>
        </p:txBody>
      </p:sp>
      <p:pic>
        <p:nvPicPr>
          <p:cNvPr id="385075" name="Picture 5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</p:spPr>
      </p:pic>
      <p:grpSp>
        <p:nvGrpSpPr>
          <p:cNvPr id="385096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385041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385042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43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10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44" name="Rectangle 20"/>
              <p:cNvSpPr>
                <a:spLocks noChangeArrowheads="1"/>
              </p:cNvSpPr>
              <p:nvPr/>
            </p:nvSpPr>
            <p:spPr bwMode="auto">
              <a:xfrm>
                <a:off x="2229" y="1891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045" name="Rectangle 21"/>
              <p:cNvSpPr>
                <a:spLocks noChangeArrowheads="1"/>
              </p:cNvSpPr>
              <p:nvPr/>
            </p:nvSpPr>
            <p:spPr bwMode="auto">
              <a:xfrm>
                <a:off x="2058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5076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77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5078" name="AutoShape 54"/>
            <p:cNvSpPr>
              <a:spLocks noChangeArrowheads="1"/>
            </p:cNvSpPr>
            <p:nvPr/>
          </p:nvSpPr>
          <p:spPr bwMode="auto">
            <a:xfrm>
              <a:off x="1309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79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9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80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081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buffered data</a:t>
              </a:r>
            </a:p>
          </p:txBody>
        </p:sp>
        <p:sp>
          <p:nvSpPr>
            <p:cNvPr id="385082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5083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free buffer space</a:t>
              </a:r>
            </a:p>
          </p:txBody>
        </p:sp>
      </p:grpSp>
      <p:sp>
        <p:nvSpPr>
          <p:cNvPr id="385086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</a:rPr>
              <a:t>rwnd</a:t>
            </a:r>
          </a:p>
        </p:txBody>
      </p:sp>
      <p:sp>
        <p:nvSpPr>
          <p:cNvPr id="38508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8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9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9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9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9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9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509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latin typeface="Courier New" pitchFamily="49" charset="0"/>
              </a:rPr>
              <a:t>RcvBuffer</a:t>
            </a:r>
          </a:p>
        </p:txBody>
      </p:sp>
      <p:sp>
        <p:nvSpPr>
          <p:cNvPr id="385097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TCP segment payloads</a:t>
            </a:r>
          </a:p>
        </p:txBody>
      </p:sp>
      <p:sp>
        <p:nvSpPr>
          <p:cNvPr id="385098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to application process</a:t>
            </a:r>
          </a:p>
        </p:txBody>
      </p:sp>
      <p:sp>
        <p:nvSpPr>
          <p:cNvPr id="385099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  <a:noFill/>
          <a:ln/>
        </p:spPr>
        <p:txBody>
          <a:bodyPr/>
          <a:lstStyle/>
          <a:p>
            <a:r>
              <a:rPr lang="en-US" sz="2400"/>
              <a:t>receiver “advertises” free buffer space by including </a:t>
            </a:r>
            <a:r>
              <a:rPr lang="en-US" sz="2400" b="1">
                <a:latin typeface="Courier New" pitchFamily="49" charset="0"/>
              </a:rPr>
              <a:t>rwnd</a:t>
            </a:r>
            <a:r>
              <a:rPr lang="en-US" sz="2400"/>
              <a:t> value in TCP header of receiver-to-sender segments</a:t>
            </a:r>
          </a:p>
          <a:p>
            <a:pPr lvl="1"/>
            <a:r>
              <a:rPr lang="en-US" sz="2000" b="1">
                <a:latin typeface="Courier New" pitchFamily="49" charset="0"/>
              </a:rPr>
              <a:t>RcvBuffer </a:t>
            </a:r>
            <a:r>
              <a:rPr lang="en-US" sz="2000"/>
              <a:t>size set via socket options (typical default is 4096 bytes)</a:t>
            </a:r>
          </a:p>
          <a:p>
            <a:pPr lvl="1"/>
            <a:r>
              <a:rPr lang="en-US" sz="2000"/>
              <a:t>many operating systems autoadjust </a:t>
            </a:r>
            <a:r>
              <a:rPr lang="en-US" sz="2000" b="1">
                <a:latin typeface="Courier New" pitchFamily="49" charset="0"/>
              </a:rPr>
              <a:t>RcvBuffer</a:t>
            </a:r>
            <a:endParaRPr lang="en-US" sz="2000"/>
          </a:p>
          <a:p>
            <a:r>
              <a:rPr lang="en-US" sz="2400"/>
              <a:t>sender limits amount of unacked (“in-flight”) data to receiver’s </a:t>
            </a:r>
            <a:r>
              <a:rPr lang="en-US" sz="2400" b="1">
                <a:latin typeface="Courier New" pitchFamily="49" charset="0"/>
              </a:rPr>
              <a:t>rwnd </a:t>
            </a:r>
            <a:r>
              <a:rPr lang="en-US" sz="2400"/>
              <a:t>value </a:t>
            </a:r>
          </a:p>
          <a:p>
            <a:r>
              <a:rPr lang="en-US" sz="2400"/>
              <a:t>guarantees receive buffer will not overflow</a:t>
            </a:r>
          </a:p>
        </p:txBody>
      </p:sp>
      <p:sp>
        <p:nvSpPr>
          <p:cNvPr id="385100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/>
              <a:t>receiver-side buffering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DBF2F0C-6B68-4C9B-8585-6C8488546801}" type="slidenum">
              <a:rPr lang="en-US"/>
              <a:pPr/>
              <a:t>76</a:t>
            </a:fld>
            <a:endParaRPr lang="en-US"/>
          </a:p>
        </p:txBody>
      </p:sp>
      <p:pic>
        <p:nvPicPr>
          <p:cNvPr id="186425" name="Picture 5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</p:spPr>
      </p:pic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4000"/>
              <a:t>TCP segment structure</a:t>
            </a:r>
            <a:endParaRPr lang="en-US"/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source port #</a:t>
            </a:r>
            <a:endParaRPr lang="en-US" sz="2400">
              <a:latin typeface="Arial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dest port #</a:t>
            </a:r>
            <a:endParaRPr lang="en-US" sz="1800">
              <a:latin typeface="Arial" charset="0"/>
            </a:endParaRPr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7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32 bits</a:t>
            </a:r>
            <a:endParaRPr lang="en-US" sz="2400">
              <a:latin typeface="Arial" charset="0"/>
            </a:endParaRPr>
          </a:p>
        </p:txBody>
      </p:sp>
      <p:sp>
        <p:nvSpPr>
          <p:cNvPr id="186380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application</a:t>
            </a:r>
          </a:p>
          <a:p>
            <a:r>
              <a:rPr lang="en-US" sz="2000">
                <a:latin typeface="Arial" charset="0"/>
              </a:rPr>
              <a:t>data </a:t>
            </a:r>
          </a:p>
          <a:p>
            <a:r>
              <a:rPr lang="en-US" sz="2000">
                <a:latin typeface="Arial" charset="0"/>
              </a:rPr>
              <a:t>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sequence number</a:t>
            </a:r>
            <a:endParaRPr lang="en-US" sz="2400">
              <a:latin typeface="Arial" charset="0"/>
            </a:endParaRPr>
          </a:p>
        </p:txBody>
      </p:sp>
      <p:sp>
        <p:nvSpPr>
          <p:cNvPr id="186384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acknowledgement number</a:t>
            </a:r>
          </a:p>
        </p:txBody>
      </p:sp>
      <p:sp>
        <p:nvSpPr>
          <p:cNvPr id="186386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7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8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9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receive window</a:t>
            </a: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Urg data pointer</a:t>
            </a: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checksum</a:t>
            </a: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F</a:t>
            </a:r>
            <a:endParaRPr lang="en-US" sz="2400">
              <a:latin typeface="Arial" charset="0"/>
            </a:endParaRPr>
          </a:p>
        </p:txBody>
      </p:sp>
      <p:sp>
        <p:nvSpPr>
          <p:cNvPr id="186394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5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</a:t>
            </a:r>
            <a:endParaRPr lang="en-US" sz="2400">
              <a:latin typeface="Arial" charset="0"/>
            </a:endParaRPr>
          </a:p>
        </p:txBody>
      </p:sp>
      <p:sp>
        <p:nvSpPr>
          <p:cNvPr id="186401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R</a:t>
            </a:r>
            <a:endParaRPr lang="en-US" sz="2400">
              <a:latin typeface="Arial" charset="0"/>
            </a:endParaRPr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</a:t>
            </a:r>
            <a:endParaRPr lang="en-US" sz="2400">
              <a:latin typeface="Arial" charset="0"/>
            </a:endParaRP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  <a:endParaRPr lang="en-US" sz="2400">
              <a:latin typeface="Arial" charset="0"/>
            </a:endParaRP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U</a:t>
            </a:r>
            <a:endParaRPr lang="en-US" sz="2400">
              <a:latin typeface="Arial" charset="0"/>
            </a:endParaRP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head</a:t>
            </a:r>
          </a:p>
          <a:p>
            <a:r>
              <a:rPr lang="en-US" sz="1400">
                <a:latin typeface="Arial" charset="0"/>
              </a:rPr>
              <a:t>len</a:t>
            </a:r>
            <a:endParaRPr lang="en-US" sz="1800">
              <a:latin typeface="Arial" charset="0"/>
            </a:endParaRPr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not</a:t>
            </a:r>
          </a:p>
          <a:p>
            <a:r>
              <a:rPr lang="en-US" sz="1400">
                <a:latin typeface="Arial" charset="0"/>
              </a:rPr>
              <a:t>used</a:t>
            </a:r>
            <a:endParaRPr lang="en-US" sz="1800">
              <a:latin typeface="Arial" charset="0"/>
            </a:endParaRPr>
          </a:p>
        </p:txBody>
      </p:sp>
      <p:sp>
        <p:nvSpPr>
          <p:cNvPr id="186407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08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options (variable length)</a:t>
            </a:r>
            <a:endParaRPr lang="en-US" sz="2400">
              <a:latin typeface="Arial" charset="0"/>
            </a:endParaRPr>
          </a:p>
        </p:txBody>
      </p:sp>
      <p:sp>
        <p:nvSpPr>
          <p:cNvPr id="186409" name="Text Box 41"/>
          <p:cNvSpPr txBox="1">
            <a:spLocks noChangeArrowheads="1"/>
          </p:cNvSpPr>
          <p:nvPr/>
        </p:nvSpPr>
        <p:spPr bwMode="auto">
          <a:xfrm>
            <a:off x="261938" y="1427163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URG: urgent data </a:t>
            </a:r>
          </a:p>
          <a:p>
            <a:pPr algn="r"/>
            <a:r>
              <a:rPr lang="en-US" sz="1800">
                <a:latin typeface="Arial" charset="0"/>
              </a:rPr>
              <a:t>(generally not used)</a:t>
            </a:r>
            <a:endParaRPr lang="en-US" sz="1000">
              <a:latin typeface="Arial" charset="0"/>
            </a:endParaRPr>
          </a:p>
        </p:txBody>
      </p:sp>
      <p:sp>
        <p:nvSpPr>
          <p:cNvPr id="186410" name="Text Box 42"/>
          <p:cNvSpPr txBox="1">
            <a:spLocks noChangeArrowheads="1"/>
          </p:cNvSpPr>
          <p:nvPr/>
        </p:nvSpPr>
        <p:spPr bwMode="auto">
          <a:xfrm>
            <a:off x="976313" y="2151063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ACK: ACK #</a:t>
            </a:r>
          </a:p>
          <a:p>
            <a:pPr algn="r"/>
            <a:r>
              <a:rPr lang="en-US" sz="1800">
                <a:latin typeface="Arial" charset="0"/>
              </a:rPr>
              <a:t>valid</a:t>
            </a:r>
            <a:endParaRPr lang="en-US" sz="1000">
              <a:latin typeface="Arial" charset="0"/>
            </a:endParaRPr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>
            <a:off x="169863" y="2827338"/>
            <a:ext cx="226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PSH: push data now</a:t>
            </a:r>
          </a:p>
          <a:p>
            <a:pPr algn="r"/>
            <a:r>
              <a:rPr lang="en-US" sz="1800">
                <a:latin typeface="Arial" charset="0"/>
              </a:rPr>
              <a:t>(generally not used)</a:t>
            </a: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>
            <a:off x="544513" y="3627438"/>
            <a:ext cx="191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RST, SYN, FIN:</a:t>
            </a:r>
          </a:p>
          <a:p>
            <a:pPr algn="r"/>
            <a:r>
              <a:rPr lang="en-US" sz="1800">
                <a:latin typeface="Arial" charset="0"/>
              </a:rPr>
              <a:t>connection estab</a:t>
            </a:r>
          </a:p>
          <a:p>
            <a:pPr algn="r"/>
            <a:r>
              <a:rPr lang="en-US" sz="1800">
                <a:latin typeface="Arial" charset="0"/>
              </a:rPr>
              <a:t>(setup, teardown</a:t>
            </a:r>
          </a:p>
          <a:p>
            <a:pPr algn="r"/>
            <a:r>
              <a:rPr lang="en-US" sz="1800">
                <a:latin typeface="Arial" charset="0"/>
              </a:rPr>
              <a:t>commands)</a:t>
            </a:r>
          </a:p>
        </p:txBody>
      </p:sp>
      <p:sp>
        <p:nvSpPr>
          <p:cNvPr id="186413" name="Line 45"/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4" name="Line 46"/>
          <p:cNvSpPr>
            <a:spLocks noChangeShapeType="1"/>
          </p:cNvSpPr>
          <p:nvPr/>
        </p:nvSpPr>
        <p:spPr bwMode="auto">
          <a:xfrm>
            <a:off x="2376488" y="2487613"/>
            <a:ext cx="1658937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5" name="Line 47"/>
          <p:cNvSpPr>
            <a:spLocks noChangeShapeType="1"/>
          </p:cNvSpPr>
          <p:nvPr/>
        </p:nvSpPr>
        <p:spPr bwMode="auto">
          <a:xfrm flipV="1">
            <a:off x="2397125" y="3041650"/>
            <a:ext cx="18272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6" name="Freeform 48"/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/>
            <a:ahLst/>
            <a:cxnLst>
              <a:cxn ang="0">
                <a:pos x="0" y="444"/>
              </a:cxn>
              <a:cxn ang="0">
                <a:pos x="1248" y="0"/>
              </a:cxn>
              <a:cxn ang="0">
                <a:pos x="1458" y="6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17" name="Text Box 49"/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# bytes </a:t>
            </a:r>
          </a:p>
          <a:p>
            <a:pPr algn="l"/>
            <a:r>
              <a:rPr lang="en-US" sz="1800">
                <a:latin typeface="Arial" charset="0"/>
              </a:rPr>
              <a:t>rcvr willing</a:t>
            </a:r>
          </a:p>
          <a:p>
            <a:pPr algn="l"/>
            <a:r>
              <a:rPr lang="en-US" sz="1800">
                <a:latin typeface="Arial" charset="0"/>
              </a:rPr>
              <a:t>to accept</a:t>
            </a:r>
          </a:p>
        </p:txBody>
      </p:sp>
      <p:sp>
        <p:nvSpPr>
          <p:cNvPr id="186418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counting</a:t>
            </a:r>
          </a:p>
          <a:p>
            <a:pPr algn="l"/>
            <a:r>
              <a:rPr lang="en-US" sz="1800">
                <a:latin typeface="Arial" charset="0"/>
              </a:rPr>
              <a:t>by bytes </a:t>
            </a:r>
          </a:p>
          <a:p>
            <a:pPr algn="l"/>
            <a:r>
              <a:rPr lang="en-US" sz="1800">
                <a:latin typeface="Arial" charset="0"/>
              </a:rPr>
              <a:t>of data</a:t>
            </a:r>
          </a:p>
          <a:p>
            <a:pPr algn="l"/>
            <a:r>
              <a:rPr lang="en-US" sz="1800">
                <a:latin typeface="Arial" charset="0"/>
              </a:rPr>
              <a:t>(not segments!)</a:t>
            </a:r>
          </a:p>
        </p:txBody>
      </p:sp>
      <p:sp>
        <p:nvSpPr>
          <p:cNvPr id="186419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800">
                <a:latin typeface="Arial" charset="0"/>
              </a:rPr>
              <a:t>Internet</a:t>
            </a:r>
          </a:p>
          <a:p>
            <a:pPr algn="r"/>
            <a:r>
              <a:rPr lang="en-US" sz="1800">
                <a:latin typeface="Arial" charset="0"/>
              </a:rPr>
              <a:t>checksum</a:t>
            </a:r>
          </a:p>
          <a:p>
            <a:pPr algn="r"/>
            <a:r>
              <a:rPr lang="en-US" sz="1800">
                <a:latin typeface="Arial" charset="0"/>
              </a:rPr>
              <a:t>(as in UDP)</a:t>
            </a:r>
          </a:p>
        </p:txBody>
      </p:sp>
      <p:sp>
        <p:nvSpPr>
          <p:cNvPr id="186420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1" name="Line 53"/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2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423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70F71B3-CEAE-4149-83D8-817FE5A5C762}" type="slidenum">
              <a:rPr lang="en-US"/>
              <a:pPr/>
              <a:t>77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>
                <a:solidFill>
                  <a:srgbClr val="CC0000"/>
                </a:solidFill>
              </a:rPr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86053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BEC5B12C-EA2E-4357-95F4-86255BA842DF}" type="slidenum">
              <a:rPr lang="en-US"/>
              <a:pPr/>
              <a:t>78</a:t>
            </a:fld>
            <a:endParaRPr lang="en-US"/>
          </a:p>
        </p:txBody>
      </p:sp>
      <p:pic>
        <p:nvPicPr>
          <p:cNvPr id="389208" name="Picture 88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5" y="796925"/>
            <a:ext cx="5027613" cy="173038"/>
          </a:xfrm>
          <a:prstGeom prst="rect">
            <a:avLst/>
          </a:prstGeom>
          <a:noFill/>
        </p:spPr>
      </p:pic>
      <p:sp>
        <p:nvSpPr>
          <p:cNvPr id="389182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65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r>
              <a:rPr lang="en-US" sz="3600"/>
              <a:t>Connection Management</a:t>
            </a:r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before exchanging data, sender/receiver “handshake”:</a:t>
            </a:r>
          </a:p>
          <a:p>
            <a:r>
              <a:rPr lang="en-US" sz="2400"/>
              <a:t>agree to establish connection (each knowing the other willing to establish connection)</a:t>
            </a:r>
          </a:p>
          <a:p>
            <a:r>
              <a:rPr lang="en-US" sz="2400"/>
              <a:t>agree on connection parameters</a:t>
            </a:r>
          </a:p>
        </p:txBody>
      </p:sp>
      <p:sp>
        <p:nvSpPr>
          <p:cNvPr id="389175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connection state: ESTAB</a:t>
            </a:r>
          </a:p>
          <a:p>
            <a:pPr algn="l"/>
            <a:r>
              <a:rPr lang="en-US" sz="1400"/>
              <a:t>connection variables:</a:t>
            </a:r>
          </a:p>
          <a:p>
            <a:pPr marL="230188" lvl="1" algn="l"/>
            <a:r>
              <a:rPr lang="en-US" sz="1400"/>
              <a:t>seq # client-to-server</a:t>
            </a:r>
          </a:p>
          <a:p>
            <a:pPr marL="230188" lvl="1" algn="l"/>
            <a:r>
              <a:rPr lang="en-US" sz="1400"/>
              <a:t>         server-to-client</a:t>
            </a:r>
          </a:p>
          <a:p>
            <a:pPr marL="230188" lvl="1" algn="l"/>
            <a:r>
              <a:rPr lang="en-US" sz="1400" b="1">
                <a:latin typeface="Courier New" pitchFamily="49" charset="0"/>
              </a:rPr>
              <a:t>rcvBuffer</a:t>
            </a:r>
            <a:r>
              <a:rPr lang="en-US" sz="1400"/>
              <a:t> size</a:t>
            </a:r>
          </a:p>
          <a:p>
            <a:pPr marL="230188" lvl="1" algn="l"/>
            <a:r>
              <a:rPr lang="en-US" sz="1400"/>
              <a:t>   at server,client </a:t>
            </a:r>
          </a:p>
          <a:p>
            <a:pPr marL="230188" lvl="1" algn="l"/>
            <a:r>
              <a:rPr lang="en-US" sz="1400"/>
              <a:t>           </a:t>
            </a:r>
          </a:p>
        </p:txBody>
      </p:sp>
      <p:grpSp>
        <p:nvGrpSpPr>
          <p:cNvPr id="389166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389167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68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69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70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4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application</a:t>
            </a:r>
          </a:p>
        </p:txBody>
      </p:sp>
      <p:sp>
        <p:nvSpPr>
          <p:cNvPr id="389176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77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network</a:t>
            </a:r>
          </a:p>
        </p:txBody>
      </p:sp>
      <p:sp>
        <p:nvSpPr>
          <p:cNvPr id="389178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79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80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28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183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4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5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86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/>
              <a:t>connection state: ESTAB</a:t>
            </a:r>
          </a:p>
          <a:p>
            <a:pPr algn="l"/>
            <a:r>
              <a:rPr lang="en-US" sz="1400"/>
              <a:t>connection Variables:</a:t>
            </a:r>
          </a:p>
          <a:p>
            <a:pPr marL="230188" lvl="1" algn="l"/>
            <a:r>
              <a:rPr lang="en-US" sz="1400"/>
              <a:t>seq # client-to-server</a:t>
            </a:r>
          </a:p>
          <a:p>
            <a:pPr marL="230188" lvl="1" algn="l"/>
            <a:r>
              <a:rPr lang="en-US" sz="1400"/>
              <a:t>          server-to-client</a:t>
            </a:r>
          </a:p>
          <a:p>
            <a:pPr marL="230188" lvl="1" algn="l"/>
            <a:r>
              <a:rPr lang="en-US" sz="1400" b="1">
                <a:latin typeface="Courier New" pitchFamily="49" charset="0"/>
              </a:rPr>
              <a:t>rcvBuffer</a:t>
            </a:r>
            <a:r>
              <a:rPr lang="en-US" sz="1400"/>
              <a:t> size</a:t>
            </a:r>
          </a:p>
          <a:p>
            <a:pPr marL="230188" lvl="1" algn="l"/>
            <a:r>
              <a:rPr lang="en-US" sz="1400"/>
              <a:t>   at server,client </a:t>
            </a:r>
          </a:p>
          <a:p>
            <a:pPr marL="230188" lvl="1" algn="l"/>
            <a:r>
              <a:rPr lang="en-US" sz="1400"/>
              <a:t>           </a:t>
            </a:r>
          </a:p>
        </p:txBody>
      </p:sp>
      <p:grpSp>
        <p:nvGrpSpPr>
          <p:cNvPr id="389187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389188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9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0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1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9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application</a:t>
            </a:r>
          </a:p>
        </p:txBody>
      </p:sp>
      <p:sp>
        <p:nvSpPr>
          <p:cNvPr id="38919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9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network</a:t>
            </a:r>
          </a:p>
        </p:txBody>
      </p:sp>
      <p:sp>
        <p:nvSpPr>
          <p:cNvPr id="38919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9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89198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9203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/>
            <a:r>
              <a:rPr lang="en-US" sz="1200" b="1">
                <a:latin typeface="Courier New" pitchFamily="49" charset="0"/>
              </a:rPr>
              <a:t>Socket clientSocket =   </a:t>
            </a:r>
          </a:p>
          <a:p>
            <a:pPr marL="231775" indent="-231775" algn="l"/>
            <a:r>
              <a:rPr lang="en-US" sz="1200" b="1">
                <a:latin typeface="Courier New" pitchFamily="49" charset="0"/>
              </a:rPr>
              <a:t>  newSocket("hostname","port number");</a:t>
            </a:r>
          </a:p>
        </p:txBody>
      </p:sp>
      <p:sp>
        <p:nvSpPr>
          <p:cNvPr id="389205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/>
            <a:r>
              <a:rPr lang="en-US" sz="1200" b="1">
                <a:latin typeface="Courier New" pitchFamily="49" charset="0"/>
              </a:rPr>
              <a:t>Socket connectionSocket = welcomeSocket.accept();</a:t>
            </a:r>
          </a:p>
        </p:txBody>
      </p:sp>
      <p:grpSp>
        <p:nvGrpSpPr>
          <p:cNvPr id="389209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389210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89211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9212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389213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14" name="Rectangle 94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5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16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17" name="Rectangle 97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18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89219" name="AutoShape 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0" name="AutoShape 10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21" name="Rectangle 101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22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89223" name="AutoShape 10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4" name="AutoShape 10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25" name="Rectangle 105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6" name="Rectangle 106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22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9228" name="AutoShape 1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29" name="AutoShape 10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30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231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9232" name="AutoShape 11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33" name="AutoShape 11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34" name="Rectangle 114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5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36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37" name="Oval 117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8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39" name="AutoShape 119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0" name="AutoShape 120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1" name="Oval 121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2" name="Oval 122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9243" name="Oval 123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4" name="Rectangle 124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1C19786-A9B4-419B-BB3B-18B86F4C3AF3}" type="slidenum">
              <a:rPr lang="en-US"/>
              <a:pPr/>
              <a:t>79</a:t>
            </a:fld>
            <a:endParaRPr lang="en-US"/>
          </a:p>
        </p:txBody>
      </p:sp>
      <p:sp>
        <p:nvSpPr>
          <p:cNvPr id="391231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>
                <a:solidFill>
                  <a:srgbClr val="CC0000"/>
                </a:solidFill>
              </a:rPr>
              <a:t>Q:</a:t>
            </a:r>
            <a:r>
              <a:rPr lang="en-US"/>
              <a:t> will 2-way handshake always work in network?</a:t>
            </a:r>
          </a:p>
          <a:p>
            <a:r>
              <a:rPr lang="en-US" sz="2400"/>
              <a:t>variable delays</a:t>
            </a:r>
          </a:p>
          <a:p>
            <a:r>
              <a:rPr lang="en-US" sz="2400"/>
              <a:t>retransmitted messages (e.g. req_conn(x)) due to message loss</a:t>
            </a:r>
          </a:p>
          <a:p>
            <a:r>
              <a:rPr lang="en-US" sz="2400"/>
              <a:t>message reordering</a:t>
            </a:r>
          </a:p>
          <a:p>
            <a:r>
              <a:rPr lang="en-US" sz="2400"/>
              <a:t>can’t “see” other side</a:t>
            </a:r>
          </a:p>
        </p:txBody>
      </p:sp>
      <p:pic>
        <p:nvPicPr>
          <p:cNvPr id="391212" name="Picture 62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1213" name="Picture 63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217" name="Text Box 49"/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2-way handshake:</a:t>
            </a:r>
          </a:p>
        </p:txBody>
      </p:sp>
      <p:sp>
        <p:nvSpPr>
          <p:cNvPr id="391218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19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21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22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2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223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Let’s talk</a:t>
            </a:r>
          </a:p>
        </p:txBody>
      </p:sp>
      <p:sp>
        <p:nvSpPr>
          <p:cNvPr id="391225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226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OK</a:t>
            </a:r>
          </a:p>
        </p:txBody>
      </p:sp>
      <p:sp>
        <p:nvSpPr>
          <p:cNvPr id="39122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39122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391234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391235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391240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/>
              <a:t>choose x</a:t>
            </a:r>
          </a:p>
          <a:p>
            <a:pPr algn="r"/>
            <a:endParaRPr lang="en-US"/>
          </a:p>
        </p:txBody>
      </p:sp>
      <p:sp>
        <p:nvSpPr>
          <p:cNvPr id="391241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42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43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44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1245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246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req_conn(x)</a:t>
            </a:r>
          </a:p>
        </p:txBody>
      </p:sp>
      <p:sp>
        <p:nvSpPr>
          <p:cNvPr id="391247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249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391250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391251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391252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39125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1253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acc_conn(x)</a:t>
            </a:r>
          </a:p>
        </p:txBody>
      </p:sp>
      <p:pic>
        <p:nvPicPr>
          <p:cNvPr id="391258" name="Picture 90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</p:spPr>
      </p:pic>
      <p:sp>
        <p:nvSpPr>
          <p:cNvPr id="391259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  <a:noFill/>
          <a:ln/>
        </p:spPr>
        <p:txBody>
          <a:bodyPr/>
          <a:lstStyle/>
          <a:p>
            <a:r>
              <a:rPr lang="en-US" sz="3600"/>
              <a:t>Agreeing to establish a connection</a:t>
            </a:r>
          </a:p>
        </p:txBody>
      </p:sp>
      <p:grpSp>
        <p:nvGrpSpPr>
          <p:cNvPr id="391260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391261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91262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1263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391264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65" name="Rectangle 97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66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67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68" name="Rectangle 100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269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1270" name="AutoShape 10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1" name="AutoShape 10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1272" name="Rectangle 104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273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1274" name="AutoShape 10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75" name="AutoShape 1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1276" name="Rectangle 108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77" name="Rectangle 109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1278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1279" name="AutoShape 11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80" name="AutoShape 11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1281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1282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1283" name="AutoShape 11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284" name="AutoShape 11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1285" name="Rectangle 117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86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87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88" name="Oval 120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89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1290" name="AutoShape 122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91" name="AutoShape 123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92" name="Oval 124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93" name="Oval 125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1294" name="Oval 126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295" name="Rectangle 127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1257E65-F32C-4219-ACB3-F5DA48E2360A}" type="slidenum">
              <a:rPr lang="en-US"/>
              <a:pPr/>
              <a:t>8</a:t>
            </a:fld>
            <a:endParaRPr lang="en-US"/>
          </a:p>
        </p:txBody>
      </p:sp>
      <p:pic>
        <p:nvPicPr>
          <p:cNvPr id="362671" name="Picture 17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936625"/>
            <a:ext cx="6399212" cy="173038"/>
          </a:xfrm>
          <a:prstGeom prst="rect">
            <a:avLst/>
          </a:prstGeom>
          <a:noFill/>
        </p:spPr>
      </p:pic>
      <p:sp>
        <p:nvSpPr>
          <p:cNvPr id="362653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/>
            <a:ahLst/>
            <a:cxnLst>
              <a:cxn ang="0">
                <a:pos x="0" y="1306"/>
              </a:cxn>
              <a:cxn ang="0">
                <a:pos x="348" y="0"/>
              </a:cxn>
              <a:cxn ang="0">
                <a:pos x="342" y="1258"/>
              </a:cxn>
              <a:cxn ang="0">
                <a:pos x="180" y="1312"/>
              </a:cxn>
              <a:cxn ang="0">
                <a:pos x="0" y="1306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2875"/>
            <a:ext cx="7772400" cy="1143000"/>
          </a:xfrm>
        </p:spPr>
        <p:txBody>
          <a:bodyPr/>
          <a:lstStyle/>
          <a:p>
            <a:r>
              <a:rPr lang="en-US"/>
              <a:t>Multiplexing/demultiplexing</a:t>
            </a:r>
          </a:p>
        </p:txBody>
      </p:sp>
      <p:sp>
        <p:nvSpPr>
          <p:cNvPr id="362533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process</a:t>
            </a:r>
          </a:p>
        </p:txBody>
      </p:sp>
      <p:sp>
        <p:nvSpPr>
          <p:cNvPr id="362534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362537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80000"/>
                </a:lnSpc>
              </a:pPr>
              <a:r>
                <a:rPr lang="en-US" sz="2400">
                  <a:latin typeface="Gill Sans MT" pitchFamily="34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</a:pPr>
              <a:r>
                <a:rPr lang="en-US" sz="2400">
                  <a:latin typeface="Gill Sans MT" pitchFamily="34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</a:pPr>
              <a:r>
                <a:rPr lang="en-US" sz="2400">
                  <a:latin typeface="Gill Sans MT" pitchFamily="34" charset="0"/>
                </a:rPr>
                <a:t>socket</a:t>
              </a:r>
            </a:p>
          </p:txBody>
        </p:sp>
        <p:grpSp>
          <p:nvGrpSpPr>
            <p:cNvPr id="362538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362539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40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srgbClr val="CC0000"/>
                    </a:solidFill>
                    <a:latin typeface="Gill Sans MT" pitchFamily="34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362541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en-US" sz="2400">
                  <a:latin typeface="Gill Sans MT" pitchFamily="34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</a:pPr>
              <a:r>
                <a:rPr lang="en-US" sz="2400">
                  <a:latin typeface="Gill Sans MT" pitchFamily="34" charset="0"/>
                </a:rPr>
                <a:t>sockets, add transport header (later used for demultiplexing)</a:t>
              </a:r>
            </a:p>
          </p:txBody>
        </p:sp>
        <p:sp>
          <p:nvSpPr>
            <p:cNvPr id="362542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2543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362544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545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solidFill>
                      <a:srgbClr val="CC0000"/>
                    </a:solidFill>
                    <a:latin typeface="Gill Sans MT" pitchFamily="34" charset="0"/>
                  </a:rPr>
                  <a:t>multiplexing at sender:</a:t>
                </a:r>
              </a:p>
            </p:txBody>
          </p:sp>
        </p:grpSp>
      </p:grpSp>
      <p:grpSp>
        <p:nvGrpSpPr>
          <p:cNvPr id="362553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362531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50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51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52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2600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2601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2602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603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2604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607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2608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2609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2610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2616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Comic Sans MS" pitchFamily="66" charset="0"/>
              </a:rPr>
              <a:t>P2</a:t>
            </a:r>
          </a:p>
        </p:txBody>
      </p:sp>
      <p:sp>
        <p:nvSpPr>
          <p:cNvPr id="362617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618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624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Comic Sans MS" pitchFamily="66" charset="0"/>
              </a:rPr>
              <a:t>P1</a:t>
            </a:r>
          </a:p>
        </p:txBody>
      </p:sp>
      <p:grpSp>
        <p:nvGrpSpPr>
          <p:cNvPr id="362630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362626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27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28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29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2631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362632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33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34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35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2637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7" y="1252"/>
              </a:cxn>
              <a:cxn ang="0">
                <a:pos x="1320" y="1253"/>
              </a:cxn>
              <a:cxn ang="0">
                <a:pos x="1361" y="1252"/>
              </a:cxn>
              <a:cxn ang="0">
                <a:pos x="1353" y="114"/>
              </a:cxn>
              <a:cxn ang="0">
                <a:pos x="1178" y="0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2638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/>
            <a:ahLst/>
            <a:cxnLst>
              <a:cxn ang="0">
                <a:pos x="0" y="202"/>
              </a:cxn>
              <a:cxn ang="0">
                <a:pos x="6" y="1194"/>
              </a:cxn>
              <a:cxn ang="0">
                <a:pos x="1236" y="1195"/>
              </a:cxn>
              <a:cxn ang="0">
                <a:pos x="1227" y="150"/>
              </a:cxn>
              <a:cxn ang="0">
                <a:pos x="1069" y="0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2581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2582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2583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84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2585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86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87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88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2589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2590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2591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2597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Comic Sans MS" pitchFamily="66" charset="0"/>
              </a:rPr>
              <a:t>P4</a:t>
            </a:r>
          </a:p>
        </p:txBody>
      </p:sp>
      <p:sp>
        <p:nvSpPr>
          <p:cNvPr id="362599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566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/>
            <a:ahLst/>
            <a:cxnLst>
              <a:cxn ang="0">
                <a:pos x="0" y="1306"/>
              </a:cxn>
              <a:cxn ang="0">
                <a:pos x="348" y="0"/>
              </a:cxn>
              <a:cxn ang="0">
                <a:pos x="342" y="1258"/>
              </a:cxn>
              <a:cxn ang="0">
                <a:pos x="180" y="1312"/>
              </a:cxn>
              <a:cxn ang="0">
                <a:pos x="0" y="1306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2555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2556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sp>
        <p:nvSpPr>
          <p:cNvPr id="362557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58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362559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60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61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2562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362563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362564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362565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362519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Comic Sans MS" pitchFamily="66" charset="0"/>
              </a:rPr>
              <a:t>P3</a:t>
            </a:r>
          </a:p>
        </p:txBody>
      </p:sp>
      <p:grpSp>
        <p:nvGrpSpPr>
          <p:cNvPr id="362645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362569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70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71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2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2646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362647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48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49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50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2642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/>
            <a:ahLst/>
            <a:cxnLst>
              <a:cxn ang="0">
                <a:pos x="1369" y="216"/>
              </a:cxn>
              <a:cxn ang="0">
                <a:pos x="1362" y="1252"/>
              </a:cxn>
              <a:cxn ang="0">
                <a:pos x="16" y="1253"/>
              </a:cxn>
              <a:cxn ang="0">
                <a:pos x="0" y="121"/>
              </a:cxn>
              <a:cxn ang="0">
                <a:pos x="191" y="0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2643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/>
            <a:ahLst/>
            <a:cxnLst>
              <a:cxn ang="0">
                <a:pos x="1250" y="190"/>
              </a:cxn>
              <a:cxn ang="0">
                <a:pos x="1244" y="1182"/>
              </a:cxn>
              <a:cxn ang="0">
                <a:pos x="19" y="1181"/>
              </a:cxn>
              <a:cxn ang="0">
                <a:pos x="0" y="155"/>
              </a:cxn>
              <a:cxn ang="0">
                <a:pos x="171" y="0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2532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362662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63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64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/>
              <a:ahLst/>
              <a:cxnLst>
                <a:cxn ang="0">
                  <a:pos x="434" y="904"/>
                </a:cxn>
                <a:cxn ang="0">
                  <a:pos x="2" y="902"/>
                </a:cxn>
                <a:cxn ang="0">
                  <a:pos x="0" y="0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362666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67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/>
              <a:ahLst/>
              <a:cxnLst>
                <a:cxn ang="0">
                  <a:pos x="0" y="810"/>
                </a:cxn>
                <a:cxn ang="0">
                  <a:pos x="2" y="808"/>
                </a:cxn>
                <a:cxn ang="0">
                  <a:pos x="2" y="170"/>
                </a:cxn>
                <a:cxn ang="0">
                  <a:pos x="586" y="0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75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36267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6267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78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362679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62680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8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36268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683" name="Rectangle 187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8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68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686" name="Rectangle 190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268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62688" name="AutoShape 19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89" name="AutoShape 19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2690" name="Rectangle 194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2691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62692" name="AutoShape 19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93" name="AutoShape 19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2694" name="Rectangle 198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695" name="Rectangle 199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2696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62697" name="AutoShape 20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698" name="AutoShape 20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2699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2700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62701" name="AutoShape 2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702" name="AutoShape 20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2703" name="Rectangle 207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04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705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706" name="Oval 210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07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2708" name="AutoShape 212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09" name="AutoShape 213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10" name="Oval 214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11" name="Oval 215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2712" name="Oval 216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713" name="Rectangle 217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F377CE73-AC05-4E27-B358-5C2A3542B684}" type="slidenum">
              <a:rPr lang="en-US"/>
              <a:pPr/>
              <a:t>80</a:t>
            </a:fld>
            <a:endParaRPr lang="en-US"/>
          </a:p>
        </p:txBody>
      </p:sp>
      <p:pic>
        <p:nvPicPr>
          <p:cNvPr id="393218" name="Picture 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</p:spPr>
      </p:pic>
      <p:sp>
        <p:nvSpPr>
          <p:cNvPr id="39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r>
              <a:rPr lang="en-US" sz="3600"/>
              <a:t>Agreeing to establish a connection</a:t>
            </a:r>
            <a:endParaRPr lang="en-US"/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595313" y="1076325"/>
            <a:ext cx="492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2-way handshake failure scenarios:</a:t>
            </a:r>
          </a:p>
        </p:txBody>
      </p:sp>
      <p:sp>
        <p:nvSpPr>
          <p:cNvPr id="393241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3255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49650"/>
            <a:chOff x="309" y="1844"/>
            <a:chExt cx="2297" cy="2236"/>
          </a:xfrm>
        </p:grpSpPr>
        <p:sp>
          <p:nvSpPr>
            <p:cNvPr id="393258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</a:pPr>
              <a:r>
                <a:rPr lang="en-US"/>
                <a:t>req_conn(x)</a:t>
              </a:r>
            </a:p>
            <a:p>
              <a:pPr algn="r"/>
              <a:endParaRPr lang="en-US"/>
            </a:p>
          </p:txBody>
        </p:sp>
        <p:sp>
          <p:nvSpPr>
            <p:cNvPr id="393259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6" y="234"/>
                </a:cxn>
                <a:cxn ang="0">
                  <a:pos x="467" y="1342"/>
                </a:cxn>
                <a:cxn ang="0">
                  <a:pos x="962" y="1612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260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3261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grpSp>
          <p:nvGrpSpPr>
            <p:cNvPr id="393262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393263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264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req_conn(x)</a:t>
                </a:r>
              </a:p>
            </p:txBody>
          </p:sp>
        </p:grpSp>
        <p:sp>
          <p:nvSpPr>
            <p:cNvPr id="393265" name="Text Box 49"/>
            <p:cNvSpPr txBox="1">
              <a:spLocks noChangeArrowheads="1"/>
            </p:cNvSpPr>
            <p:nvPr/>
          </p:nvSpPr>
          <p:spPr bwMode="auto">
            <a:xfrm>
              <a:off x="980" y="3714"/>
              <a:ext cx="1336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half open connection!</a:t>
              </a:r>
            </a:p>
            <a:p>
              <a:r>
                <a:rPr lang="en-US"/>
                <a:t>(no client!)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393256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299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/>
                <a:t>client terminates</a:t>
              </a:r>
            </a:p>
          </p:txBody>
        </p:sp>
        <p:sp>
          <p:nvSpPr>
            <p:cNvPr id="393300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</a:pPr>
              <a:r>
                <a:rPr lang="en-US"/>
                <a:t>forgets x</a:t>
              </a:r>
            </a:p>
          </p:txBody>
        </p:sp>
        <p:sp>
          <p:nvSpPr>
            <p:cNvPr id="393301" name="Text Box 85"/>
            <p:cNvSpPr txBox="1">
              <a:spLocks noChangeArrowheads="1"/>
            </p:cNvSpPr>
            <p:nvPr/>
          </p:nvSpPr>
          <p:spPr bwMode="auto">
            <a:xfrm>
              <a:off x="1269" y="2807"/>
              <a:ext cx="706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/>
                <a:t>connection </a:t>
              </a:r>
            </a:p>
            <a:p>
              <a:pPr>
                <a:lnSpc>
                  <a:spcPct val="90000"/>
                </a:lnSpc>
              </a:pPr>
              <a:r>
                <a:rPr lang="en-US" sz="1400"/>
                <a:t>x completes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5" y="2914650"/>
            <a:ext cx="4048125" cy="3417888"/>
            <a:chOff x="3030" y="1831"/>
            <a:chExt cx="2550" cy="2153"/>
          </a:xfrm>
        </p:grpSpPr>
        <p:sp>
          <p:nvSpPr>
            <p:cNvPr id="393285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</a:pPr>
              <a:r>
                <a:rPr lang="en-US"/>
                <a:t>req_conn(x)</a:t>
              </a:r>
            </a:p>
            <a:p>
              <a:pPr algn="r"/>
              <a:endParaRPr lang="en-US"/>
            </a:p>
          </p:txBody>
        </p:sp>
        <p:sp>
          <p:nvSpPr>
            <p:cNvPr id="393286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6" y="234"/>
                </a:cxn>
                <a:cxn ang="0">
                  <a:pos x="467" y="1342"/>
                </a:cxn>
                <a:cxn ang="0">
                  <a:pos x="962" y="1612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287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3288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93290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291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req_conn(x)</a:t>
              </a:r>
            </a:p>
          </p:txBody>
        </p:sp>
        <p:sp>
          <p:nvSpPr>
            <p:cNvPr id="393302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99" y="164"/>
                </a:cxn>
                <a:cxn ang="0">
                  <a:pos x="320" y="960"/>
                </a:cxn>
                <a:cxn ang="0">
                  <a:pos x="946" y="1138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04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03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data(x+1)</a:t>
              </a:r>
            </a:p>
          </p:txBody>
        </p:sp>
        <p:sp>
          <p:nvSpPr>
            <p:cNvPr id="393305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/>
                <a:t>retransmit</a:t>
              </a:r>
            </a:p>
            <a:p>
              <a:pPr algn="r">
                <a:lnSpc>
                  <a:spcPct val="85000"/>
                </a:lnSpc>
              </a:pPr>
              <a:r>
                <a:rPr lang="en-US"/>
                <a:t>data(x+1)</a:t>
              </a:r>
            </a:p>
            <a:p>
              <a:pPr algn="r"/>
              <a:endParaRPr lang="en-US"/>
            </a:p>
          </p:txBody>
        </p:sp>
        <p:sp>
          <p:nvSpPr>
            <p:cNvPr id="393306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73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</a:pPr>
              <a:r>
                <a:rPr lang="en-US"/>
                <a:t>data(x+1)</a:t>
              </a:r>
            </a:p>
          </p:txBody>
        </p:sp>
      </p:grpSp>
      <p:grpSp>
        <p:nvGrpSpPr>
          <p:cNvPr id="393318" name="Group 102"/>
          <p:cNvGrpSpPr>
            <a:grpSpLocks/>
          </p:cNvGrpSpPr>
          <p:nvPr/>
        </p:nvGrpSpPr>
        <p:grpSpPr bwMode="auto">
          <a:xfrm>
            <a:off x="768350" y="1746250"/>
            <a:ext cx="3389313" cy="2136775"/>
            <a:chOff x="484" y="1100"/>
            <a:chExt cx="2135" cy="1346"/>
          </a:xfrm>
        </p:grpSpPr>
        <p:sp>
          <p:nvSpPr>
            <p:cNvPr id="393319" name="Text Box 103"/>
            <p:cNvSpPr txBox="1">
              <a:spLocks noChangeArrowheads="1"/>
            </p:cNvSpPr>
            <p:nvPr/>
          </p:nvSpPr>
          <p:spPr bwMode="auto">
            <a:xfrm>
              <a:off x="484" y="1393"/>
              <a:ext cx="6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choose x</a:t>
              </a:r>
            </a:p>
            <a:p>
              <a:pPr algn="r"/>
              <a:endParaRPr lang="en-US"/>
            </a:p>
          </p:txBody>
        </p:sp>
        <p:sp>
          <p:nvSpPr>
            <p:cNvPr id="393320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21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22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23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req_conn(x)</a:t>
              </a:r>
            </a:p>
          </p:txBody>
        </p:sp>
        <p:sp>
          <p:nvSpPr>
            <p:cNvPr id="393324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25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3326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3327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93328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grpSp>
          <p:nvGrpSpPr>
            <p:cNvPr id="393329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393330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31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acc_conn(x)</a:t>
                </a:r>
              </a:p>
            </p:txBody>
          </p:sp>
        </p:grpSp>
        <p:grpSp>
          <p:nvGrpSpPr>
            <p:cNvPr id="393332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39333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</p:spPr>
          </p:pic>
          <p:sp>
            <p:nvSpPr>
              <p:cNvPr id="39333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93335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393336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37" name="Rectangle 121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38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39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40" name="Rectangle 124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3341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3342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343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344" name="Rectangle 128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3345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3346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347" name="AutoShape 131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348" name="Rectangle 132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49" name="Rectangle 133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3350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3351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352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353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3354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3355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356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357" name="Rectangle 141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58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59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60" name="Oval 144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61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62" name="AutoShape 146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63" name="AutoShape 147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64" name="Oval 14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65" name="Oval 149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3366" name="Oval 150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67" name="Rectangle 151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5" y="1757363"/>
            <a:ext cx="3933825" cy="4568825"/>
            <a:chOff x="3150" y="1107"/>
            <a:chExt cx="2478" cy="2878"/>
          </a:xfrm>
        </p:grpSpPr>
        <p:sp>
          <p:nvSpPr>
            <p:cNvPr id="393369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70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/>
                <a:t>client terminates</a:t>
              </a:r>
            </a:p>
          </p:txBody>
        </p:sp>
        <p:sp>
          <p:nvSpPr>
            <p:cNvPr id="393371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72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73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74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3375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93376" name="Text Box 160"/>
            <p:cNvSpPr txBox="1">
              <a:spLocks noChangeArrowheads="1"/>
            </p:cNvSpPr>
            <p:nvPr/>
          </p:nvSpPr>
          <p:spPr bwMode="auto">
            <a:xfrm>
              <a:off x="3213" y="1380"/>
              <a:ext cx="61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/>
                <a:t>choose x</a:t>
              </a:r>
            </a:p>
            <a:p>
              <a:pPr algn="r"/>
              <a:endParaRPr lang="en-US"/>
            </a:p>
          </p:txBody>
        </p:sp>
        <p:sp>
          <p:nvSpPr>
            <p:cNvPr id="393377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78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79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req_conn(x)</a:t>
              </a:r>
            </a:p>
          </p:txBody>
        </p:sp>
        <p:sp>
          <p:nvSpPr>
            <p:cNvPr id="393380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3381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grpSp>
          <p:nvGrpSpPr>
            <p:cNvPr id="393382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393383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384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acc_conn(x)</a:t>
                </a:r>
              </a:p>
            </p:txBody>
          </p:sp>
        </p:grpSp>
        <p:sp>
          <p:nvSpPr>
            <p:cNvPr id="393385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3386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387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data(x+1)</a:t>
              </a:r>
            </a:p>
          </p:txBody>
        </p:sp>
        <p:sp>
          <p:nvSpPr>
            <p:cNvPr id="393388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393389" name="Text Box 173"/>
            <p:cNvSpPr txBox="1">
              <a:spLocks noChangeArrowheads="1"/>
            </p:cNvSpPr>
            <p:nvPr/>
          </p:nvSpPr>
          <p:spPr bwMode="auto">
            <a:xfrm>
              <a:off x="4890" y="2373"/>
              <a:ext cx="73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/>
                <a:t>accept</a:t>
              </a:r>
            </a:p>
            <a:p>
              <a:pPr algn="l">
                <a:lnSpc>
                  <a:spcPct val="85000"/>
                </a:lnSpc>
              </a:pPr>
              <a:r>
                <a:rPr lang="en-US"/>
                <a:t>data(x+1)</a:t>
              </a:r>
            </a:p>
          </p:txBody>
        </p:sp>
        <p:grpSp>
          <p:nvGrpSpPr>
            <p:cNvPr id="393390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0"/>
              <a:chOff x="3818" y="2796"/>
              <a:chExt cx="1515" cy="300"/>
            </a:xfrm>
          </p:grpSpPr>
          <p:sp>
            <p:nvSpPr>
              <p:cNvPr id="393391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3392" name="Text Box 176"/>
              <p:cNvSpPr txBox="1">
                <a:spLocks noChangeArrowheads="1"/>
              </p:cNvSpPr>
              <p:nvPr/>
            </p:nvSpPr>
            <p:spPr bwMode="auto">
              <a:xfrm>
                <a:off x="3989" y="2796"/>
                <a:ext cx="706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/>
                  <a:t>connection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400"/>
                  <a:t>x completes</a:t>
                </a:r>
              </a:p>
            </p:txBody>
          </p:sp>
        </p:grpSp>
        <p:sp>
          <p:nvSpPr>
            <p:cNvPr id="393393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/>
                <a:t>server</a:t>
              </a:r>
            </a:p>
            <a:p>
              <a:pPr algn="l">
                <a:lnSpc>
                  <a:spcPct val="85000"/>
                </a:lnSpc>
              </a:pPr>
              <a:r>
                <a:rPr lang="en-US"/>
                <a:t>forgets x</a:t>
              </a:r>
            </a:p>
          </p:txBody>
        </p:sp>
        <p:grpSp>
          <p:nvGrpSpPr>
            <p:cNvPr id="393394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393395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</p:spPr>
          </p:pic>
          <p:sp>
            <p:nvSpPr>
              <p:cNvPr id="393396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93397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393398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99" name="Rectangle 183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00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01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02" name="Rectangle 186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3403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3404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405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406" name="Rectangle 190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340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3408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409" name="AutoShape 193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410" name="Rectangle 194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11" name="Rectangle 195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3412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3413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414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415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3416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341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341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3419" name="Rectangle 203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20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21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22" name="Oval 206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23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24" name="AutoShape 208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25" name="AutoShape 209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26" name="Oval 210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27" name="Oval 211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3428" name="Oval 212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429" name="Rectangle 213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2595E46-D131-4065-95D6-2B1FDB63C168}" type="slidenum">
              <a:rPr lang="en-US"/>
              <a:pPr/>
              <a:t>81</a:t>
            </a:fld>
            <a:endParaRPr lang="en-US"/>
          </a:p>
        </p:txBody>
      </p:sp>
      <p:pic>
        <p:nvPicPr>
          <p:cNvPr id="394320" name="Picture 8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</p:spPr>
      </p:pic>
      <p:sp>
        <p:nvSpPr>
          <p:cNvPr id="39424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r>
              <a:rPr lang="en-US" sz="3600"/>
              <a:t>TCP 3-way handshake</a:t>
            </a:r>
            <a:endParaRPr lang="en-US"/>
          </a:p>
        </p:txBody>
      </p:sp>
      <p:sp>
        <p:nvSpPr>
          <p:cNvPr id="394245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252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SYNbit=1, Seq=x</a:t>
              </a:r>
            </a:p>
          </p:txBody>
        </p:sp>
        <p:sp>
          <p:nvSpPr>
            <p:cNvPr id="394261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/>
                <a:t>choose init seq num, x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send TCP SYN msg</a:t>
              </a:r>
            </a:p>
          </p:txBody>
        </p:sp>
      </p:grpSp>
      <p:sp>
        <p:nvSpPr>
          <p:cNvPr id="394262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254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23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SYNbit=1, Seq=y</a:t>
              </a:r>
            </a:p>
            <a:p>
              <a:r>
                <a:rPr lang="en-US"/>
                <a:t>ACKbit=1; ACKnum=x+1</a:t>
              </a:r>
            </a:p>
          </p:txBody>
        </p:sp>
        <p:sp>
          <p:nvSpPr>
            <p:cNvPr id="394333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/>
                <a:t>choose init seq num, y</a:t>
              </a:r>
            </a:p>
            <a:p>
              <a:pPr algn="l">
                <a:lnSpc>
                  <a:spcPct val="90000"/>
                </a:lnSpc>
              </a:pPr>
              <a:r>
                <a:rPr lang="en-US" sz="1400"/>
                <a:t>send TCP SYNACK</a:t>
              </a:r>
            </a:p>
            <a:p>
              <a:pPr algn="l">
                <a:lnSpc>
                  <a:spcPct val="90000"/>
                </a:lnSpc>
              </a:pPr>
              <a:r>
                <a:rPr lang="en-US" sz="1400"/>
                <a:t>msg, acking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394324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4329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30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ACKbit=1, ACKnum=y+1</a:t>
              </a:r>
            </a:p>
          </p:txBody>
        </p:sp>
        <p:sp>
          <p:nvSpPr>
            <p:cNvPr id="394334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/>
                <a:t>received SYNACK(x) 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indicates server is live;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send ACK for SYNACK;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this segment may contain 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client-to-server data</a:t>
              </a:r>
            </a:p>
          </p:txBody>
        </p:sp>
        <p:sp>
          <p:nvSpPr>
            <p:cNvPr id="394335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/>
                <a:t>received ACK(y) </a:t>
              </a:r>
            </a:p>
            <a:p>
              <a:pPr algn="l">
                <a:lnSpc>
                  <a:spcPct val="90000"/>
                </a:lnSpc>
              </a:pPr>
              <a:r>
                <a:rPr lang="en-US" sz="140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39433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SYNSENT</a:t>
              </a:r>
            </a:p>
          </p:txBody>
        </p:sp>
        <p:sp>
          <p:nvSpPr>
            <p:cNvPr id="394343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394256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394344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394339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SYN RCVD</a:t>
              </a:r>
            </a:p>
          </p:txBody>
        </p:sp>
        <p:sp>
          <p:nvSpPr>
            <p:cNvPr id="394346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94353" name="Group 113"/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394354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>
                  <a:solidFill>
                    <a:srgbClr val="000099"/>
                  </a:solidFill>
                </a:rPr>
                <a:t>client state</a:t>
              </a:r>
            </a:p>
            <a:p>
              <a:pPr algn="r"/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394355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LISTEN</a:t>
              </a:r>
            </a:p>
          </p:txBody>
        </p:sp>
        <p:sp>
          <p:nvSpPr>
            <p:cNvPr id="394356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i="1">
                  <a:solidFill>
                    <a:srgbClr val="000099"/>
                  </a:solidFill>
                </a:rPr>
                <a:t>server state</a:t>
              </a:r>
            </a:p>
            <a:p>
              <a:pPr algn="r"/>
              <a:endParaRPr lang="en-US" i="1">
                <a:solidFill>
                  <a:srgbClr val="000099"/>
                </a:solidFill>
              </a:endParaRPr>
            </a:p>
          </p:txBody>
        </p:sp>
        <p:sp>
          <p:nvSpPr>
            <p:cNvPr id="394357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LISTEN</a:t>
              </a:r>
            </a:p>
          </p:txBody>
        </p:sp>
        <p:grpSp>
          <p:nvGrpSpPr>
            <p:cNvPr id="39435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394359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</p:spPr>
          </p:pic>
          <p:sp>
            <p:nvSpPr>
              <p:cNvPr id="394360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0" y="14"/>
                  </a:cxn>
                  <a:cxn ang="0">
                    <a:pos x="356" y="294"/>
                  </a:cxn>
                  <a:cxn ang="0">
                    <a:pos x="78" y="368"/>
                  </a:cxn>
                  <a:cxn ang="0">
                    <a:pos x="0" y="0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94361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394362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354" y="339"/>
                  </a:cxn>
                  <a:cxn ang="0">
                    <a:pos x="346" y="2624"/>
                  </a:cxn>
                  <a:cxn ang="0">
                    <a:pos x="0" y="2742"/>
                  </a:cxn>
                  <a:cxn ang="0">
                    <a:pos x="63" y="0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63" name="Rectangle 123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7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64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11" y="218"/>
                  </a:cxn>
                  <a:cxn ang="0">
                    <a:pos x="7" y="2501"/>
                  </a:cxn>
                  <a:cxn ang="0">
                    <a:pos x="7" y="0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65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66" name="Rectangle 126"/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4367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4368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369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4370" name="Rectangle 130"/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4371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94372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373" name="AutoShape 133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4374" name="Rectangle 134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6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75" name="Rectangle 135"/>
              <p:cNvSpPr>
                <a:spLocks noChangeArrowheads="1"/>
              </p:cNvSpPr>
              <p:nvPr/>
            </p:nvSpPr>
            <p:spPr bwMode="auto">
              <a:xfrm>
                <a:off x="4228" y="1655"/>
                <a:ext cx="596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4376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94377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378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4379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28" y="128"/>
                  </a:cxn>
                  <a:cxn ang="0">
                    <a:pos x="326" y="22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4380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4381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4382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1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4383" name="Rectangle 143"/>
              <p:cNvSpPr>
                <a:spLocks noChangeArrowheads="1"/>
              </p:cNvSpPr>
              <p:nvPr/>
            </p:nvSpPr>
            <p:spPr bwMode="auto">
              <a:xfrm>
                <a:off x="5250" y="431"/>
                <a:ext cx="68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8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92" y="144"/>
                  </a:cxn>
                  <a:cxn ang="0">
                    <a:pos x="296" y="256"/>
                  </a:cxn>
                  <a:cxn ang="0">
                    <a:pos x="0" y="100"/>
                  </a:cxn>
                  <a:cxn ang="0">
                    <a:pos x="4" y="0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8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4" y="164"/>
                  </a:cxn>
                  <a:cxn ang="0">
                    <a:pos x="284" y="288"/>
                  </a:cxn>
                  <a:cxn ang="0">
                    <a:pos x="8" y="124"/>
                  </a:cxn>
                  <a:cxn ang="0">
                    <a:pos x="0" y="0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86" name="Oval 146"/>
              <p:cNvSpPr>
                <a:spLocks noChangeArrowheads="1"/>
              </p:cNvSpPr>
              <p:nvPr/>
            </p:nvSpPr>
            <p:spPr bwMode="auto">
              <a:xfrm>
                <a:off x="5517" y="2611"/>
                <a:ext cx="48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8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" y="240"/>
                  </a:cxn>
                  <a:cxn ang="0">
                    <a:pos x="306" y="110"/>
                  </a:cxn>
                  <a:cxn ang="0">
                    <a:pos x="300" y="0"/>
                  </a:cxn>
                  <a:cxn ang="0">
                    <a:pos x="0" y="106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88" name="AutoShape 148"/>
              <p:cNvSpPr>
                <a:spLocks noChangeArrowheads="1"/>
              </p:cNvSpPr>
              <p:nvPr/>
            </p:nvSpPr>
            <p:spPr bwMode="auto">
              <a:xfrm>
                <a:off x="4140" y="2678"/>
                <a:ext cx="1199" cy="14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89" name="AutoShape 149"/>
              <p:cNvSpPr>
                <a:spLocks noChangeArrowheads="1"/>
              </p:cNvSpPr>
              <p:nvPr/>
            </p:nvSpPr>
            <p:spPr bwMode="auto">
              <a:xfrm>
                <a:off x="4206" y="2711"/>
                <a:ext cx="1070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90" name="Oval 150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91" name="Oval 151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4392" name="Oval 152"/>
              <p:cNvSpPr>
                <a:spLocks noChangeArrowheads="1"/>
              </p:cNvSpPr>
              <p:nvPr/>
            </p:nvSpPr>
            <p:spPr bwMode="auto">
              <a:xfrm>
                <a:off x="4662" y="2381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393" name="Rectangle 153"/>
              <p:cNvSpPr>
                <a:spLocks noChangeArrowheads="1"/>
              </p:cNvSpPr>
              <p:nvPr/>
            </p:nvSpPr>
            <p:spPr bwMode="auto">
              <a:xfrm>
                <a:off x="5062" y="1835"/>
                <a:ext cx="85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  <p:bldP spid="39434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84A4488-5A83-4246-8852-032FCD0B5151}" type="slidenum">
              <a:rPr lang="en-US"/>
              <a:pPr/>
              <a:t>82</a:t>
            </a:fld>
            <a:endParaRPr lang="en-US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r>
              <a:rPr lang="en-US" sz="3600"/>
              <a:t>TCP 3-way handshake: FSM</a:t>
            </a:r>
            <a:endParaRPr lang="en-US"/>
          </a:p>
        </p:txBody>
      </p:sp>
      <p:pic>
        <p:nvPicPr>
          <p:cNvPr id="395304" name="Picture 4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</p:spPr>
      </p:pic>
      <p:grpSp>
        <p:nvGrpSpPr>
          <p:cNvPr id="395311" name="Group 47"/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395305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06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307" name="Text Box 43"/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closed</a:t>
            </a:r>
          </a:p>
        </p:txBody>
      </p:sp>
      <p:sp>
        <p:nvSpPr>
          <p:cNvPr id="395310" name="Text Box 46"/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L</a:t>
            </a:r>
          </a:p>
        </p:txBody>
      </p:sp>
      <p:grpSp>
        <p:nvGrpSpPr>
          <p:cNvPr id="395312" name="Group 48"/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395313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4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315" name="Text Box 51"/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listen</a:t>
            </a:r>
          </a:p>
        </p:txBody>
      </p:sp>
      <p:grpSp>
        <p:nvGrpSpPr>
          <p:cNvPr id="395316" name="Group 52"/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395317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18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319" name="Text Box 55"/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rcvd</a:t>
            </a:r>
          </a:p>
        </p:txBody>
      </p:sp>
      <p:grpSp>
        <p:nvGrpSpPr>
          <p:cNvPr id="395320" name="Group 56"/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395321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2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323" name="Text Box 59"/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sent</a:t>
            </a:r>
          </a:p>
        </p:txBody>
      </p:sp>
      <p:grpSp>
        <p:nvGrpSpPr>
          <p:cNvPr id="395324" name="Group 60"/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395325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326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5327" name="Text Box 63"/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latin typeface="Arial" charset="0"/>
              </a:rPr>
              <a:t>ESTAB</a:t>
            </a:r>
          </a:p>
        </p:txBody>
      </p:sp>
      <p:sp>
        <p:nvSpPr>
          <p:cNvPr id="395330" name="Text Box 66"/>
          <p:cNvSpPr txBox="1">
            <a:spLocks noChangeArrowheads="1"/>
          </p:cNvSpPr>
          <p:nvPr/>
        </p:nvSpPr>
        <p:spPr bwMode="auto">
          <a:xfrm>
            <a:off x="5526088" y="2687638"/>
            <a:ext cx="28940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/>
            <a:r>
              <a:rPr lang="en-US" sz="1200" b="1">
                <a:latin typeface="Courier New" pitchFamily="49" charset="0"/>
              </a:rPr>
              <a:t>Socket clientSocket =   </a:t>
            </a:r>
          </a:p>
          <a:p>
            <a:pPr marL="231775" indent="-231775" algn="l"/>
            <a:r>
              <a:rPr lang="en-US" sz="1200" b="1">
                <a:latin typeface="Courier New" pitchFamily="49" charset="0"/>
              </a:rPr>
              <a:t>  newSocket("hostname","port number");</a:t>
            </a:r>
          </a:p>
        </p:txBody>
      </p:sp>
      <p:sp>
        <p:nvSpPr>
          <p:cNvPr id="395331" name="Line 67"/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32" name="Text Box 68"/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SYN(seq=x)</a:t>
            </a:r>
          </a:p>
        </p:txBody>
      </p:sp>
      <p:sp>
        <p:nvSpPr>
          <p:cNvPr id="395333" name="Freeform 69"/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0"/>
              </a:cxn>
              <a:cxn ang="0">
                <a:pos x="576" y="1138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34" name="Line 70"/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35" name="Text Box 71"/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l"/>
            <a:r>
              <a:rPr lang="en-US" sz="1200" b="1">
                <a:latin typeface="Courier New" pitchFamily="49" charset="0"/>
              </a:rPr>
              <a:t>Socket connectionSocket = welcomeSocket.accept();</a:t>
            </a:r>
          </a:p>
        </p:txBody>
      </p:sp>
      <p:sp>
        <p:nvSpPr>
          <p:cNvPr id="395336" name="Line 72"/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37" name="Freeform 73"/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0" y="0"/>
              </a:cxn>
              <a:cxn ang="0">
                <a:pos x="0" y="23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38" name="Text Box 74"/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SYN(x)</a:t>
            </a:r>
          </a:p>
        </p:txBody>
      </p:sp>
      <p:sp>
        <p:nvSpPr>
          <p:cNvPr id="395339" name="Line 75"/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40" name="Text Box 76"/>
          <p:cNvSpPr txBox="1">
            <a:spLocks noChangeArrowheads="1"/>
          </p:cNvSpPr>
          <p:nvPr/>
        </p:nvSpPr>
        <p:spPr bwMode="auto">
          <a:xfrm>
            <a:off x="930275" y="2989263"/>
            <a:ext cx="2606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</a:pPr>
            <a:r>
              <a:rPr lang="en-US" sz="1400"/>
              <a:t>create new socket for </a:t>
            </a:r>
          </a:p>
          <a:p>
            <a:pPr>
              <a:lnSpc>
                <a:spcPct val="90000"/>
              </a:lnSpc>
            </a:pPr>
            <a:r>
              <a:rPr lang="en-US" sz="1400"/>
              <a:t>communication back to client</a:t>
            </a:r>
          </a:p>
        </p:txBody>
      </p:sp>
      <p:sp>
        <p:nvSpPr>
          <p:cNvPr id="395341" name="Freeform 77"/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0" y="0"/>
              </a:cxn>
              <a:cxn ang="0">
                <a:pos x="0" y="23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42" name="Freeform 78"/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/>
            <a:ahLst/>
            <a:cxnLst>
              <a:cxn ang="0">
                <a:pos x="1123" y="0"/>
              </a:cxn>
              <a:cxn ang="0">
                <a:pos x="0" y="0"/>
              </a:cxn>
              <a:cxn ang="0">
                <a:pos x="0" y="23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43" name="Text Box 79"/>
          <p:cNvSpPr txBox="1">
            <a:spLocks noChangeArrowheads="1"/>
          </p:cNvSpPr>
          <p:nvPr/>
        </p:nvSpPr>
        <p:spPr bwMode="auto">
          <a:xfrm>
            <a:off x="5608638" y="4970463"/>
            <a:ext cx="2606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395344" name="Line 80"/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45" name="Text Box 81"/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395346" name="Line 82"/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5347" name="Text Box 83"/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90000"/>
              </a:lnSpc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  <p:sp>
        <p:nvSpPr>
          <p:cNvPr id="395348" name="Text Box 84"/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CA3B34E0-5C84-467F-B87E-9BCA10D3B40F}" type="slidenum">
              <a:rPr lang="en-US"/>
              <a:pPr/>
              <a:t>83</a:t>
            </a:fld>
            <a:endParaRPr lang="en-US"/>
          </a:p>
        </p:txBody>
      </p:sp>
      <p:pic>
        <p:nvPicPr>
          <p:cNvPr id="397314" name="Picture 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</p:spPr>
      </p:pic>
      <p:sp>
        <p:nvSpPr>
          <p:cNvPr id="397357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  <a:noFill/>
          <a:ln/>
        </p:spPr>
        <p:txBody>
          <a:bodyPr/>
          <a:lstStyle/>
          <a:p>
            <a:r>
              <a:rPr lang="en-US"/>
              <a:t>TCP: closing a connection</a:t>
            </a:r>
          </a:p>
        </p:txBody>
      </p:sp>
      <p:sp>
        <p:nvSpPr>
          <p:cNvPr id="397359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r>
              <a:rPr lang="en-US"/>
              <a:t>client, server each close their side of connection</a:t>
            </a:r>
          </a:p>
          <a:p>
            <a:pPr lvl="1"/>
            <a:r>
              <a:rPr lang="en-US"/>
              <a:t>send TCP segment with FIN bit = 1</a:t>
            </a:r>
          </a:p>
          <a:p>
            <a:r>
              <a:rPr lang="en-US"/>
              <a:t>respond to received FIN with ACK</a:t>
            </a:r>
          </a:p>
          <a:p>
            <a:pPr lvl="1"/>
            <a:r>
              <a:rPr lang="en-US"/>
              <a:t>on receiving FIN, ACK can be combined with own FIN</a:t>
            </a:r>
          </a:p>
          <a:p>
            <a:r>
              <a:rPr lang="en-US"/>
              <a:t>simultaneous FIN exchanges can be handled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63AAF8A-7B3B-4C7F-B0E6-C51B6CE8615C}" type="slidenum">
              <a:rPr lang="en-US"/>
              <a:pPr/>
              <a:t>84</a:t>
            </a:fld>
            <a:endParaRPr lang="en-US"/>
          </a:p>
        </p:txBody>
      </p:sp>
      <p:pic>
        <p:nvPicPr>
          <p:cNvPr id="396351" name="Picture 6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</p:spPr>
      </p:pic>
      <p:sp>
        <p:nvSpPr>
          <p:cNvPr id="396292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962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396322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FIN_WAIT_2</a:t>
              </a:r>
            </a:p>
          </p:txBody>
        </p:sp>
        <p:sp>
          <p:nvSpPr>
            <p:cNvPr id="396323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396325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CLOSE_WAIT</a:t>
              </a:r>
            </a:p>
          </p:txBody>
        </p:sp>
        <p:sp>
          <p:nvSpPr>
            <p:cNvPr id="396326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396329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330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331" name="Text Box 43"/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FINbit=1, seq=y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396332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334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335" name="Text Box 47"/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ACKbit=1; ACKnum=y+1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396301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302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303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ACKbit=1; ACKnum=x+1</a:t>
              </a:r>
            </a:p>
          </p:txBody>
        </p:sp>
        <p:sp>
          <p:nvSpPr>
            <p:cNvPr id="396309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close</a:t>
              </a:r>
            </a:p>
          </p:txBody>
        </p:sp>
        <p:sp>
          <p:nvSpPr>
            <p:cNvPr id="396337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39633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</a:pPr>
              <a:r>
                <a:rPr lang="en-US" sz="1400"/>
                <a:t>send data</a:t>
              </a:r>
            </a:p>
          </p:txBody>
        </p:sp>
        <p:grpSp>
          <p:nvGrpSpPr>
            <p:cNvPr id="396364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396327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96343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396299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CLOSED</a:t>
              </a:r>
            </a:p>
          </p:txBody>
        </p:sp>
        <p:sp>
          <p:nvSpPr>
            <p:cNvPr id="396345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396346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TIMED_WAIT</a:t>
              </a:r>
            </a:p>
          </p:txBody>
        </p:sp>
        <p:sp>
          <p:nvSpPr>
            <p:cNvPr id="396348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396340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339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segment lifetime</a:t>
              </a:r>
            </a:p>
          </p:txBody>
        </p:sp>
        <p:sp>
          <p:nvSpPr>
            <p:cNvPr id="396341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342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347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CLOSED</a:t>
              </a:r>
            </a:p>
          </p:txBody>
        </p:sp>
        <p:sp>
          <p:nvSpPr>
            <p:cNvPr id="396349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6350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  <a:noFill/>
          <a:ln/>
        </p:spPr>
        <p:txBody>
          <a:bodyPr/>
          <a:lstStyle/>
          <a:p>
            <a:r>
              <a:rPr lang="en-US"/>
              <a:t>TCP: closing 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396319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FIN_WAIT_1</a:t>
              </a:r>
            </a:p>
          </p:txBody>
        </p:sp>
        <p:sp>
          <p:nvSpPr>
            <p:cNvPr id="396320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396294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6295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296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FINbit=1, seq=x</a:t>
              </a:r>
            </a:p>
          </p:txBody>
        </p:sp>
        <p:sp>
          <p:nvSpPr>
            <p:cNvPr id="396297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</a:pPr>
              <a:r>
                <a:rPr lang="en-US" sz="1400"/>
                <a:t> receive data</a:t>
              </a:r>
            </a:p>
          </p:txBody>
        </p:sp>
        <p:sp>
          <p:nvSpPr>
            <p:cNvPr id="3963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 New" pitchFamily="49" charset="0"/>
                </a:rPr>
                <a:t>clientSocket.close()</a:t>
              </a:r>
            </a:p>
          </p:txBody>
        </p:sp>
      </p:grpSp>
      <p:sp>
        <p:nvSpPr>
          <p:cNvPr id="396372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i="1">
                <a:solidFill>
                  <a:srgbClr val="000099"/>
                </a:solidFill>
              </a:rPr>
              <a:t>client state</a:t>
            </a:r>
          </a:p>
          <a:p>
            <a:pPr algn="r"/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396373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i="1">
                <a:solidFill>
                  <a:srgbClr val="000099"/>
                </a:solidFill>
              </a:rPr>
              <a:t>server state</a:t>
            </a:r>
          </a:p>
          <a:p>
            <a:pPr algn="r"/>
            <a:endParaRPr lang="en-US" i="1">
              <a:solidFill>
                <a:srgbClr val="000099"/>
              </a:solidFill>
            </a:endParaRPr>
          </a:p>
        </p:txBody>
      </p:sp>
      <p:sp>
        <p:nvSpPr>
          <p:cNvPr id="396374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ESTAB</a:t>
            </a:r>
          </a:p>
        </p:txBody>
      </p:sp>
      <p:sp>
        <p:nvSpPr>
          <p:cNvPr id="396375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ESTAB</a:t>
            </a:r>
          </a:p>
        </p:txBody>
      </p:sp>
      <p:grpSp>
        <p:nvGrpSpPr>
          <p:cNvPr id="396376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396377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96378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79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396380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81" name="Rectangle 93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382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83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384" name="Rectangle 96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6385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6386" name="AutoShape 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387" name="AutoShape 9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6388" name="Rectangle 100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6389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6390" name="AutoShape 10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391" name="AutoShape 10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6392" name="Rectangle 104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393" name="Rectangle 105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6394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6395" name="AutoShape 1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396" name="AutoShape 10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6397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6398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6399" name="AutoShape 11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400" name="AutoShape 11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6401" name="Rectangle 113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402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403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404" name="Oval 116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405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6406" name="AutoShape 118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407" name="AutoShape 119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408" name="Oval 120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409" name="Oval 121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6410" name="Oval 122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411" name="Rectangle 123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B60D1FF-91C8-4CB2-9623-E0D5615E9CD6}" type="slidenum">
              <a:rPr lang="en-US"/>
              <a:pPr/>
              <a:t>85</a:t>
            </a:fld>
            <a:endParaRPr lang="en-US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3.7 TCP congestion control</a:t>
            </a:r>
          </a:p>
        </p:txBody>
      </p:sp>
      <p:pic>
        <p:nvPicPr>
          <p:cNvPr id="398341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8A87A71-D8F2-43A2-8560-0DA2B2D963B4}" type="slidenum">
              <a:rPr lang="en-US"/>
              <a:pPr/>
              <a:t>86</a:t>
            </a:fld>
            <a:endParaRPr 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>
                <a:solidFill>
                  <a:srgbClr val="CC0000"/>
                </a:solidFill>
              </a:rPr>
              <a:t>congestion</a:t>
            </a:r>
            <a:r>
              <a:rPr lang="en-US" sz="3200">
                <a:solidFill>
                  <a:srgbClr val="CC0000"/>
                </a:solidFill>
              </a:rPr>
              <a:t>:</a:t>
            </a:r>
            <a:endParaRPr lang="en-US">
              <a:solidFill>
                <a:srgbClr val="CC0000"/>
              </a:solidFill>
            </a:endParaRPr>
          </a:p>
          <a:p>
            <a:r>
              <a:rPr lang="en-US"/>
              <a:t>informally: “too many sources sending too much data too fast for </a:t>
            </a:r>
            <a:r>
              <a:rPr lang="en-US" i="1">
                <a:solidFill>
                  <a:srgbClr val="000099"/>
                </a:solidFill>
              </a:rPr>
              <a:t>network</a:t>
            </a:r>
            <a:r>
              <a:rPr lang="en-US"/>
              <a:t> to handle”</a:t>
            </a:r>
          </a:p>
          <a:p>
            <a:r>
              <a:rPr lang="en-US"/>
              <a:t>different from flow control!</a:t>
            </a:r>
          </a:p>
          <a:p>
            <a:r>
              <a:rPr lang="en-US"/>
              <a:t>manifestations:</a:t>
            </a:r>
          </a:p>
          <a:p>
            <a:pPr lvl="1"/>
            <a:r>
              <a:rPr lang="en-US" sz="2800"/>
              <a:t>lost packets (buffer overflow at routers)</a:t>
            </a:r>
          </a:p>
          <a:p>
            <a:pPr lvl="1"/>
            <a:r>
              <a:rPr lang="en-US" sz="2800"/>
              <a:t>long delays (queueing in router buffers)</a:t>
            </a:r>
          </a:p>
          <a:p>
            <a:r>
              <a:rPr lang="en-US"/>
              <a:t>a top-10 problem!</a:t>
            </a:r>
          </a:p>
          <a:p>
            <a:endParaRPr lang="en-US" sz="2400"/>
          </a:p>
        </p:txBody>
      </p:sp>
      <p:pic>
        <p:nvPicPr>
          <p:cNvPr id="200708" name="Picture 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</p:spPr>
      </p:pic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r>
              <a:rPr lang="en-US" sz="4000"/>
              <a:t>Principles of congestion control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2B85BD84-9691-4478-9047-36F2E6AFB8B6}" type="slidenum">
              <a:rPr lang="en-US"/>
              <a:pPr/>
              <a:t>87</a:t>
            </a:fld>
            <a:endParaRPr lang="en-US"/>
          </a:p>
        </p:txBody>
      </p:sp>
      <p:sp>
        <p:nvSpPr>
          <p:cNvPr id="399369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9484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399485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99486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99483" name="Picture 12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399363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66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72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</p:spPr>
        <p:txBody>
          <a:bodyPr/>
          <a:lstStyle/>
          <a:p>
            <a:r>
              <a:rPr lang="en-US" sz="3600"/>
              <a:t>Causes/costs of congestion: scenario 1</a:t>
            </a:r>
            <a:r>
              <a:rPr lang="en-US"/>
              <a:t> </a:t>
            </a:r>
          </a:p>
        </p:txBody>
      </p:sp>
      <p:sp>
        <p:nvSpPr>
          <p:cNvPr id="3993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r>
              <a:rPr lang="en-US" sz="2000"/>
              <a:t>two senders, two receivers</a:t>
            </a:r>
          </a:p>
          <a:p>
            <a:r>
              <a:rPr lang="en-US" sz="2000"/>
              <a:t>one router, infinite buffers </a:t>
            </a:r>
          </a:p>
          <a:p>
            <a:r>
              <a:rPr lang="en-US" sz="2000"/>
              <a:t>output link capacity: R</a:t>
            </a:r>
          </a:p>
          <a:p>
            <a:r>
              <a:rPr lang="en-US" sz="2000"/>
              <a:t>no retransmission</a:t>
            </a:r>
          </a:p>
          <a:p>
            <a:endParaRPr lang="en-US" sz="2400"/>
          </a:p>
        </p:txBody>
      </p:sp>
      <p:sp>
        <p:nvSpPr>
          <p:cNvPr id="3993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r>
              <a:rPr lang="en-US" sz="2000"/>
              <a:t>maximum per-connection throughput: R/2</a:t>
            </a:r>
          </a:p>
        </p:txBody>
      </p:sp>
      <p:sp>
        <p:nvSpPr>
          <p:cNvPr id="399378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81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99382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384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399385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6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87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388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399389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0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391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392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395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399396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97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98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399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0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1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02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99403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</a:rPr>
              <a:t>original data: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CC0000"/>
                </a:solidFill>
                <a:latin typeface="Arial" charset="0"/>
              </a:rPr>
              <a:t> </a:t>
            </a:r>
            <a:endParaRPr lang="en-US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05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399406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7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9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0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2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99413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4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5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7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18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399419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0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1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2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3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4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25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399426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7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8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9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0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1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32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5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399436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7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99438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399439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0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5" y="0"/>
                </a:cxn>
                <a:cxn ang="0">
                  <a:pos x="855" y="390"/>
                </a:cxn>
                <a:cxn ang="0">
                  <a:pos x="45" y="390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1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2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3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4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5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6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7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8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9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0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1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94"/>
              </a:cxn>
              <a:cxn ang="0">
                <a:pos x="402" y="600"/>
              </a:cxn>
              <a:cxn ang="0">
                <a:pos x="216" y="804"/>
              </a:cxn>
              <a:cxn ang="0">
                <a:pos x="1446" y="804"/>
              </a:cxn>
              <a:cxn ang="0">
                <a:pos x="1770" y="524"/>
              </a:cxn>
              <a:cxn ang="0">
                <a:pos x="2160" y="516"/>
              </a:cxn>
              <a:cxn ang="0">
                <a:pos x="2160" y="48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99467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399454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55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56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57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720" y="0"/>
                </a:cxn>
                <a:cxn ang="0">
                  <a:pos x="1170" y="0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58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59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60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R/2</a:t>
              </a:r>
            </a:p>
          </p:txBody>
        </p:sp>
        <p:sp>
          <p:nvSpPr>
            <p:cNvPr id="399461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R/2</a:t>
              </a:r>
            </a:p>
          </p:txBody>
        </p:sp>
        <p:sp>
          <p:nvSpPr>
            <p:cNvPr id="399462" name="Text Box 102"/>
            <p:cNvSpPr txBox="1">
              <a:spLocks noChangeArrowheads="1"/>
            </p:cNvSpPr>
            <p:nvPr/>
          </p:nvSpPr>
          <p:spPr bwMode="auto">
            <a:xfrm rot="16200000">
              <a:off x="826" y="2840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399463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399466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480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399469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0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1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2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/>
              <a:ahLst/>
              <a:cxnLst>
                <a:cxn ang="0">
                  <a:pos x="0" y="905"/>
                </a:cxn>
                <a:cxn ang="0">
                  <a:pos x="573" y="732"/>
                </a:cxn>
                <a:cxn ang="0">
                  <a:pos x="680" y="0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4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947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R/2</a:t>
              </a:r>
            </a:p>
          </p:txBody>
        </p:sp>
        <p:sp>
          <p:nvSpPr>
            <p:cNvPr id="399477" name="Text Box 117"/>
            <p:cNvSpPr txBox="1">
              <a:spLocks noChangeArrowheads="1"/>
            </p:cNvSpPr>
            <p:nvPr/>
          </p:nvSpPr>
          <p:spPr bwMode="auto">
            <a:xfrm rot="16200000">
              <a:off x="4063" y="3107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delay</a:t>
              </a:r>
              <a:endParaRPr lang="en-US" sz="2000" baseline="-25000">
                <a:latin typeface="Arial" charset="0"/>
              </a:endParaRPr>
            </a:p>
          </p:txBody>
        </p:sp>
        <p:sp>
          <p:nvSpPr>
            <p:cNvPr id="39947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</p:grpSp>
      <p:sp>
        <p:nvSpPr>
          <p:cNvPr id="39948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000">
                <a:latin typeface="Gill Sans MT" pitchFamily="34" charset="0"/>
              </a:rPr>
              <a:t>large delays as arrival rate,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>
                <a:latin typeface="Gill Sans MT" pitchFamily="34" charset="0"/>
              </a:rPr>
              <a:t>in</a:t>
            </a:r>
            <a:r>
              <a:rPr lang="en-US" sz="2000">
                <a:latin typeface="Gill Sans MT" pitchFamily="34" charset="0"/>
              </a:rPr>
              <a:t>, approaches capacity</a:t>
            </a:r>
          </a:p>
        </p:txBody>
      </p:sp>
      <p:grpSp>
        <p:nvGrpSpPr>
          <p:cNvPr id="399487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399488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89" name="Rectangle 129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0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91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492" name="Rectangle 132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493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9494" name="AutoShape 13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5" name="AutoShape 13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496" name="Rectangle 136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497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9498" name="AutoShape 13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99" name="AutoShape 13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00" name="Rectangle 140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1" name="Rectangle 141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502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9503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4" name="AutoShape 14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05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06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9507" name="AutoShape 14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08" name="AutoShape 14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09" name="Rectangle 149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0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11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12" name="Oval 152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3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14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5" name="AutoShape 155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6" name="Oval 156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7" name="Oval 157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518" name="Oval 158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9" name="Rectangle 159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520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399521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99522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9523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399524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25" name="Rectangle 165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26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27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28" name="Rectangle 168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529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9530" name="AutoShape 17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31" name="AutoShape 17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32" name="Rectangle 172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533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9534" name="AutoShape 1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35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36" name="Rectangle 176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7" name="Rectangle 177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9538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9539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0" name="AutoShape 18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41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42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9543" name="AutoShape 18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4" name="AutoShape 18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9545" name="Rectangle 185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6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47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48" name="Oval 188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49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550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1" name="AutoShape 191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2" name="Oval 192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3" name="Oval 193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9554" name="Oval 194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5" name="Rectangle 195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6FC95A9E-8574-47E7-B79D-3F4871EDE669}" type="slidenum">
              <a:rPr lang="en-US"/>
              <a:pPr/>
              <a:t>88</a:t>
            </a:fld>
            <a:endParaRPr lang="en-US"/>
          </a:p>
        </p:txBody>
      </p:sp>
      <p:sp>
        <p:nvSpPr>
          <p:cNvPr id="400631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0706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400707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400708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0638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627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r>
              <a:rPr lang="en-US"/>
              <a:t>one router, </a:t>
            </a:r>
            <a:r>
              <a:rPr lang="en-US" i="1">
                <a:solidFill>
                  <a:srgbClr val="000099"/>
                </a:solidFill>
              </a:rPr>
              <a:t>finite</a:t>
            </a:r>
            <a:r>
              <a:rPr lang="en-US"/>
              <a:t> buffers </a:t>
            </a:r>
          </a:p>
          <a:p>
            <a:r>
              <a:rPr lang="en-US"/>
              <a:t>sender retransmission of timed-out packet</a:t>
            </a:r>
          </a:p>
          <a:p>
            <a:pPr lvl="1"/>
            <a:r>
              <a:rPr lang="en-US"/>
              <a:t>application-layer input = application-layer output:</a:t>
            </a:r>
            <a:r>
              <a:rPr lang="en-US">
                <a:latin typeface="Symbol" pitchFamily="18" charset="2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=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>
                <a:latin typeface="Arial" charset="0"/>
              </a:rPr>
              <a:t>out</a:t>
            </a:r>
          </a:p>
          <a:p>
            <a:pPr lvl="1"/>
            <a:r>
              <a:rPr lang="en-US"/>
              <a:t>transport-layer input includes </a:t>
            </a:r>
            <a:r>
              <a:rPr lang="en-US" i="1"/>
              <a:t>retransmissions </a:t>
            </a:r>
            <a:r>
              <a:rPr lang="en-US"/>
              <a:t>:</a:t>
            </a:r>
            <a:r>
              <a:rPr lang="en-US">
                <a:latin typeface="Symbol" pitchFamily="18" charset="2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   </a:t>
            </a:r>
            <a:r>
              <a:rPr lang="en-US">
                <a:latin typeface="Symbol" pitchFamily="18" charset="2"/>
              </a:rPr>
              <a:t>l</a:t>
            </a:r>
            <a:r>
              <a:rPr lang="en-US" baseline="-25000">
                <a:latin typeface="Arial" charset="0"/>
              </a:rPr>
              <a:t>in</a:t>
            </a:r>
            <a:endParaRPr lang="en-US" i="1"/>
          </a:p>
          <a:p>
            <a:endParaRPr lang="en-US" sz="2400"/>
          </a:p>
          <a:p>
            <a:endParaRPr lang="en-US"/>
          </a:p>
          <a:p>
            <a:endParaRPr lang="en-US"/>
          </a:p>
        </p:txBody>
      </p:sp>
      <p:sp>
        <p:nvSpPr>
          <p:cNvPr id="400387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88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0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391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392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0393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400394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5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6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97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399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0400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401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02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0443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400444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5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6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7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8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49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450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451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452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0493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400494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5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6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7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8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499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500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501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2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3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4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5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0546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400547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48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49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50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51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52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593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400594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5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6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7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8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599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600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01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02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603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00604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400605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06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07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08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09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10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611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612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13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614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5"/>
              </a:cxn>
              <a:cxn ang="0">
                <a:pos x="1005" y="1500"/>
              </a:cxn>
              <a:cxn ang="0">
                <a:pos x="540" y="2010"/>
              </a:cxn>
              <a:cxn ang="0">
                <a:pos x="3615" y="2010"/>
              </a:cxn>
              <a:cxn ang="0">
                <a:pos x="4350" y="1275"/>
              </a:cxn>
              <a:cxn ang="0">
                <a:pos x="5400" y="1290"/>
              </a:cxn>
              <a:cxn ang="0">
                <a:pos x="5400" y="120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615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16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0617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0618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0619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0620" name="Text Box 236"/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latin typeface="Comic Sans MS" pitchFamily="66" charset="0"/>
              </a:rPr>
              <a:t>‘</a:t>
            </a:r>
          </a:p>
        </p:txBody>
      </p:sp>
      <p:grpSp>
        <p:nvGrpSpPr>
          <p:cNvPr id="400621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400622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32"/>
                </a:cxn>
                <a:cxn ang="0">
                  <a:pos x="4" y="62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0623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0624" name="Picture 24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400625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2</a:t>
            </a:r>
            <a:r>
              <a:rPr lang="en-US"/>
              <a:t> </a:t>
            </a:r>
          </a:p>
        </p:txBody>
      </p:sp>
      <p:sp>
        <p:nvSpPr>
          <p:cNvPr id="400634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0640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400641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42" name="Rectangle 258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43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44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45" name="Rectangle 261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46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0647" name="AutoShape 2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48" name="AutoShape 26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49" name="Rectangle 265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50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651" name="AutoShape 2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52" name="AutoShape 26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53" name="Rectangle 269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54" name="Rectangle 270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55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0656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57" name="AutoShape 27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58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659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0660" name="AutoShape 27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61" name="AutoShape 27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62" name="Rectangle 278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63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64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65" name="Oval 281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66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67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68" name="AutoShape 284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69" name="Oval 285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70" name="Oval 286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671" name="Oval 287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72" name="Rectangle 288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673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400674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75" name="Rectangle 291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76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77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78" name="Rectangle 294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79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0680" name="AutoShape 29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81" name="AutoShape 29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82" name="Rectangle 298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83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0684" name="AutoShape 30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85" name="AutoShape 30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86" name="Rectangle 302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87" name="Rectangle 303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688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0689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90" name="AutoShape 30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91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0692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0693" name="AutoShape 30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694" name="AutoShape 31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695" name="Rectangle 311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96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97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698" name="Oval 314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699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0700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01" name="AutoShape 317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02" name="Oval 318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03" name="Oval 319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0704" name="Oval 320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705" name="Rectangle 321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709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400710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400711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D0C5467-066C-4108-B9F2-24A87BE4B8CA}" type="slidenum">
              <a:rPr lang="en-US"/>
              <a:pPr/>
              <a:t>89</a:t>
            </a:fld>
            <a:endParaRPr lang="en-US"/>
          </a:p>
        </p:txBody>
      </p:sp>
      <p:sp>
        <p:nvSpPr>
          <p:cNvPr id="355633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5708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355709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55710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5704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630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627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99"/>
                </a:solidFill>
              </a:rPr>
              <a:t>idealization: perfect knowledge</a:t>
            </a:r>
          </a:p>
          <a:p>
            <a:pPr>
              <a:lnSpc>
                <a:spcPct val="80000"/>
              </a:lnSpc>
            </a:pPr>
            <a:r>
              <a:rPr lang="en-US" sz="2400"/>
              <a:t>sender sends only when router buffers available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endParaRPr lang="en-US"/>
          </a:p>
        </p:txBody>
      </p:sp>
      <p:sp>
        <p:nvSpPr>
          <p:cNvPr id="355332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337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5338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355339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40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341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5342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5388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355389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0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1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2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3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394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5396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397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5438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355439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0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1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2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3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44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5446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447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448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449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450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5491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355492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3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4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5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6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497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5538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355539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0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1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2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3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44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5545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546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547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548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55549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355550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1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2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3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4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5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556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5557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558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5559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5"/>
              </a:cxn>
              <a:cxn ang="0">
                <a:pos x="1005" y="1500"/>
              </a:cxn>
              <a:cxn ang="0">
                <a:pos x="540" y="2010"/>
              </a:cxn>
              <a:cxn ang="0">
                <a:pos x="3615" y="2010"/>
              </a:cxn>
              <a:cxn ang="0">
                <a:pos x="4350" y="1275"/>
              </a:cxn>
              <a:cxn ang="0">
                <a:pos x="5400" y="1290"/>
              </a:cxn>
              <a:cxn ang="0">
                <a:pos x="5400" y="120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5560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5561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562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5563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5564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355606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607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608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609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720" y="0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610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611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5612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R/2</a:t>
              </a:r>
            </a:p>
          </p:txBody>
        </p:sp>
        <p:sp>
          <p:nvSpPr>
            <p:cNvPr id="355613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R/2</a:t>
              </a:r>
            </a:p>
          </p:txBody>
        </p:sp>
        <p:sp>
          <p:nvSpPr>
            <p:cNvPr id="355614" name="Text Box 286"/>
            <p:cNvSpPr txBox="1">
              <a:spLocks noChangeArrowheads="1"/>
            </p:cNvSpPr>
            <p:nvPr/>
          </p:nvSpPr>
          <p:spPr bwMode="auto">
            <a:xfrm rot="16200000">
              <a:off x="2963" y="1153"/>
              <a:ext cx="3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355615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355616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55621" name="Picture 29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355622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2</a:t>
            </a:r>
            <a:r>
              <a:rPr lang="en-US"/>
              <a:t> </a:t>
            </a:r>
          </a:p>
        </p:txBody>
      </p:sp>
      <p:sp>
        <p:nvSpPr>
          <p:cNvPr id="355636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5637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55638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355639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40" name="Rectangle 312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41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42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43" name="Rectangle 315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44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5645" name="AutoShape 31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46" name="AutoShape 31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47" name="Rectangle 319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48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5649" name="AutoShape 32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50" name="AutoShape 32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51" name="Rectangle 323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52" name="Rectangle 324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53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654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55" name="AutoShape 32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56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5657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5658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59" name="AutoShape 33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60" name="Rectangle 332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1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62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63" name="Oval 335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4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65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6" name="AutoShape 338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7" name="Oval 339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68" name="Oval 340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669" name="Oval 341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70" name="Rectangle 342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671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355672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73" name="Rectangle 345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74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75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76" name="Rectangle 348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77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5678" name="AutoShape 35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79" name="AutoShape 35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80" name="Rectangle 352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81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5682" name="AutoShape 35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83" name="AutoShape 35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84" name="Rectangle 356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85" name="Rectangle 357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5686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687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88" name="AutoShape 36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89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5690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5691" name="AutoShape 3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692" name="AutoShape 36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5693" name="Rectangle 365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94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95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96" name="Oval 368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97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5698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699" name="AutoShape 371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0" name="Oval 372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1" name="Oval 373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5702" name="Oval 374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703" name="Rectangle 375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5705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355706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55707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388C09EF-BE22-4E37-9406-5EB59BEFCD0F}" type="slidenum">
              <a:rPr lang="en-US"/>
              <a:pPr/>
              <a:t>9</a:t>
            </a:fld>
            <a:endParaRPr lang="en-US"/>
          </a:p>
        </p:txBody>
      </p:sp>
      <p:pic>
        <p:nvPicPr>
          <p:cNvPr id="71762" name="Picture 8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</p:spPr>
      </p:pic>
      <p:sp>
        <p:nvSpPr>
          <p:cNvPr id="71755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How demultiplexing works</a:t>
            </a:r>
            <a:endParaRPr lang="en-US"/>
          </a:p>
        </p:txBody>
      </p:sp>
      <p:sp>
        <p:nvSpPr>
          <p:cNvPr id="71703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2790825"/>
          </a:xfrm>
        </p:spPr>
        <p:txBody>
          <a:bodyPr/>
          <a:lstStyle/>
          <a:p>
            <a:r>
              <a:rPr lang="en-US" dirty="0"/>
              <a:t>host receives IP </a:t>
            </a:r>
            <a:r>
              <a:rPr lang="en-US" dirty="0" err="1"/>
              <a:t>datagrams</a:t>
            </a:r>
            <a:endParaRPr lang="en-US" dirty="0"/>
          </a:p>
          <a:p>
            <a:pPr lvl="1"/>
            <a:r>
              <a:rPr lang="en-US" dirty="0"/>
              <a:t>each datagram has source IP </a:t>
            </a:r>
            <a:r>
              <a:rPr lang="en-US" dirty="0" smtClean="0"/>
              <a:t>address and </a:t>
            </a:r>
            <a:r>
              <a:rPr lang="en-US" dirty="0"/>
              <a:t>destination IP address</a:t>
            </a:r>
          </a:p>
          <a:p>
            <a:pPr lvl="1"/>
            <a:r>
              <a:rPr lang="en-US" dirty="0"/>
              <a:t>each datagram carries one transport-layer segment</a:t>
            </a:r>
          </a:p>
          <a:p>
            <a:pPr lvl="1"/>
            <a:r>
              <a:rPr lang="en-US" dirty="0"/>
              <a:t>each segment has </a:t>
            </a:r>
            <a:r>
              <a:rPr lang="en-US" dirty="0" smtClean="0"/>
              <a:t>source and </a:t>
            </a:r>
            <a:r>
              <a:rPr lang="en-US" dirty="0"/>
              <a:t>destination port number </a:t>
            </a:r>
          </a:p>
          <a:p>
            <a:r>
              <a:rPr lang="en-US" dirty="0"/>
              <a:t>host uses </a:t>
            </a:r>
            <a:r>
              <a:rPr lang="en-US" i="1" dirty="0">
                <a:solidFill>
                  <a:srgbClr val="CC0000"/>
                </a:solidFill>
              </a:rPr>
              <a:t>IP addresses &amp; port numbers</a:t>
            </a:r>
            <a:r>
              <a:rPr lang="en-US" dirty="0"/>
              <a:t> to direct segment to appropriate socket</a:t>
            </a:r>
          </a:p>
        </p:txBody>
      </p:sp>
      <p:sp>
        <p:nvSpPr>
          <p:cNvPr id="71743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source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71744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CC0000"/>
                </a:solidFill>
              </a:rPr>
              <a:t>dest port #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71746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32 bits</a:t>
            </a:r>
            <a:endParaRPr lang="en-US" sz="2400"/>
          </a:p>
        </p:txBody>
      </p:sp>
      <p:sp>
        <p:nvSpPr>
          <p:cNvPr id="7175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application</a:t>
            </a:r>
          </a:p>
          <a:p>
            <a:r>
              <a:rPr lang="en-US" sz="2000"/>
              <a:t>data </a:t>
            </a:r>
          </a:p>
          <a:p>
            <a:r>
              <a:rPr lang="en-US" sz="2000"/>
              <a:t>(payload)</a:t>
            </a:r>
            <a:endParaRPr lang="en-US" sz="2400"/>
          </a:p>
        </p:txBody>
      </p:sp>
      <p:sp>
        <p:nvSpPr>
          <p:cNvPr id="7175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other header fields</a:t>
            </a:r>
            <a:endParaRPr lang="en-US" sz="2400"/>
          </a:p>
        </p:txBody>
      </p:sp>
      <p:sp>
        <p:nvSpPr>
          <p:cNvPr id="71756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TCP/UDP segment format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5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93E1D6A4-3142-4ADA-8D12-2A3CA58EFB80}" type="slidenum">
              <a:rPr lang="en-US"/>
              <a:pPr/>
              <a:t>90</a:t>
            </a:fld>
            <a:endParaRPr lang="en-US"/>
          </a:p>
        </p:txBody>
      </p:sp>
      <p:sp>
        <p:nvSpPr>
          <p:cNvPr id="402681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2760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402761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402762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</p:spPr>
      </p:pic>
      <p:sp>
        <p:nvSpPr>
          <p:cNvPr id="402435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36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2440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2441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402442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3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444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2445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46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47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2448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449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2490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40249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9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98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2499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2540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402541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42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43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44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45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46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548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49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50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51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552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2593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402594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5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6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7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8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599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640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402641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42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43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44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45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46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647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48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49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02650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402651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2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3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4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5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6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657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658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59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2660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5"/>
              </a:cxn>
              <a:cxn ang="0">
                <a:pos x="1005" y="1500"/>
              </a:cxn>
              <a:cxn ang="0">
                <a:pos x="540" y="2010"/>
              </a:cxn>
              <a:cxn ang="0">
                <a:pos x="3615" y="2010"/>
              </a:cxn>
              <a:cxn ang="0">
                <a:pos x="4350" y="1275"/>
              </a:cxn>
              <a:cxn ang="0">
                <a:pos x="5400" y="1290"/>
              </a:cxn>
              <a:cxn ang="0">
                <a:pos x="5400" y="120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2661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2662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2663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2664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2665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402670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000099"/>
                </a:solidFill>
              </a:rPr>
              <a:t>Idealization: </a:t>
            </a:r>
            <a:r>
              <a:rPr lang="en-US" i="1">
                <a:solidFill>
                  <a:srgbClr val="CC0000"/>
                </a:solidFill>
              </a:rPr>
              <a:t>known loss</a:t>
            </a:r>
            <a:r>
              <a:rPr lang="en-US" sz="2400"/>
              <a:t> packets can be lost, dropped at router due  to full buffers</a:t>
            </a:r>
          </a:p>
          <a:p>
            <a:r>
              <a:rPr lang="en-US" sz="2400"/>
              <a:t>sender only resends if packet </a:t>
            </a:r>
            <a:r>
              <a:rPr lang="en-US" sz="2400" i="1"/>
              <a:t>known</a:t>
            </a:r>
            <a:r>
              <a:rPr lang="en-US" sz="2400"/>
              <a:t> to be lost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02675" name="Picture 243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402676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2</a:t>
            </a:r>
            <a:r>
              <a:rPr lang="en-US"/>
              <a:t> </a:t>
            </a:r>
          </a:p>
        </p:txBody>
      </p:sp>
      <p:sp>
        <p:nvSpPr>
          <p:cNvPr id="402678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684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687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2689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2690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02691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402692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693" name="Rectangle 261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694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695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696" name="Rectangle 264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697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698" name="AutoShape 2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699" name="AutoShape 26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00" name="Rectangle 268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701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2702" name="AutoShape 27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03" name="AutoShape 27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04" name="Rectangle 272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05" name="Rectangle 273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706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2707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08" name="AutoShape 27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09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710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2711" name="AutoShape 2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12" name="AutoShape 28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13" name="Rectangle 281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14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15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16" name="Oval 284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17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18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19" name="AutoShape 287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20" name="Oval 288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21" name="Oval 289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722" name="Oval 290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23" name="Rectangle 291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2724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402725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26" name="Rectangle 294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27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28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29" name="Rectangle 297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730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2731" name="AutoShape 2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32" name="AutoShape 30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33" name="Rectangle 301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734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2735" name="AutoShape 30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36" name="AutoShape 30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37" name="Rectangle 305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38" name="Rectangle 306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2739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2740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41" name="AutoShape 30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42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2743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2744" name="AutoShape 31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745" name="AutoShape 31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2746" name="Rectangle 314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47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48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49" name="Oval 317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50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2751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52" name="AutoShape 320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53" name="Oval 321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54" name="Oval 322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2755" name="Oval 323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756" name="Rectangle 324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2757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402758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402759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72C8D7E3-6BFA-422F-BDA2-61CD2B891768}" type="slidenum">
              <a:rPr lang="en-US"/>
              <a:pPr/>
              <a:t>91</a:t>
            </a:fld>
            <a:endParaRPr lang="en-US"/>
          </a:p>
        </p:txBody>
      </p:sp>
      <p:sp>
        <p:nvSpPr>
          <p:cNvPr id="403726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3806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403807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403808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03458" name="Picture 2" descr="garbage_c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</p:spPr>
      </p:pic>
      <p:sp>
        <p:nvSpPr>
          <p:cNvPr id="403460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3464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3465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3466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403467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68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71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72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474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3515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403516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17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18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19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20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21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523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3524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3565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403566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67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68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69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70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571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573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74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75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76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577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3618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40361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2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2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2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2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2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665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403666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67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68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69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70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71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672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73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74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03675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403676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77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78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79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80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81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3682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683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84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3685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5"/>
              </a:cxn>
              <a:cxn ang="0">
                <a:pos x="1005" y="1500"/>
              </a:cxn>
              <a:cxn ang="0">
                <a:pos x="540" y="2010"/>
              </a:cxn>
              <a:cxn ang="0">
                <a:pos x="3615" y="2010"/>
              </a:cxn>
              <a:cxn ang="0">
                <a:pos x="4350" y="1275"/>
              </a:cxn>
              <a:cxn ang="0">
                <a:pos x="5400" y="1290"/>
              </a:cxn>
              <a:cxn ang="0">
                <a:pos x="5400" y="120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3686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3687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3688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3689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3690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3716" name="Picture 260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403717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2</a:t>
            </a:r>
            <a:r>
              <a:rPr lang="en-US"/>
              <a:t> </a:t>
            </a:r>
          </a:p>
        </p:txBody>
      </p:sp>
      <p:sp>
        <p:nvSpPr>
          <p:cNvPr id="403720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>
                <a:solidFill>
                  <a:srgbClr val="000099"/>
                </a:solidFill>
              </a:rPr>
              <a:t>Idealization: </a:t>
            </a:r>
            <a:r>
              <a:rPr lang="en-US" i="1">
                <a:solidFill>
                  <a:srgbClr val="CC0000"/>
                </a:solidFill>
              </a:rPr>
              <a:t>known loss</a:t>
            </a:r>
            <a:r>
              <a:rPr lang="en-US" sz="2400"/>
              <a:t> packets can be lost, dropped at router due  to full buffers</a:t>
            </a:r>
          </a:p>
          <a:p>
            <a:r>
              <a:rPr lang="en-US" sz="2400"/>
              <a:t>sender only resends if packet </a:t>
            </a:r>
            <a:r>
              <a:rPr lang="en-US" sz="2400" i="1"/>
              <a:t>known</a:t>
            </a:r>
            <a:r>
              <a:rPr lang="en-US" sz="2400"/>
              <a:t> to be lost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403695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696" name="Line 240"/>
            <p:cNvSpPr>
              <a:spLocks noChangeShapeType="1"/>
            </p:cNvSpPr>
            <p:nvPr/>
          </p:nvSpPr>
          <p:spPr bwMode="auto">
            <a:xfrm rot="5400000">
              <a:off x="3771" y="1302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697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403698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699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00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403701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/>
              <a:ahLst/>
              <a:cxnLst>
                <a:cxn ang="0">
                  <a:pos x="0" y="955"/>
                </a:cxn>
                <a:cxn ang="0">
                  <a:pos x="758" y="246"/>
                </a:cxn>
                <a:cxn ang="0">
                  <a:pos x="1636" y="7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3702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403703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800">
                    <a:latin typeface="Symbol" pitchFamily="18" charset="2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403704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3705" name="Text Box 249"/>
            <p:cNvSpPr txBox="1">
              <a:spLocks noChangeArrowheads="1"/>
            </p:cNvSpPr>
            <p:nvPr/>
          </p:nvSpPr>
          <p:spPr bwMode="auto">
            <a:xfrm rot="16200000">
              <a:off x="2819" y="1277"/>
              <a:ext cx="3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1800">
                  <a:latin typeface="Symbol" pitchFamily="18" charset="2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403706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07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08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403709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3721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03723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729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732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734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03735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403737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403738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39" name="Rectangle 283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40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41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42" name="Rectangle 286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743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3744" name="AutoShape 28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45" name="AutoShape 28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46" name="Rectangle 290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747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3748" name="AutoShape 29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49" name="AutoShape 29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50" name="Rectangle 294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51" name="Rectangle 295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752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3753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54" name="AutoShape 29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55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3756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3757" name="AutoShape 30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58" name="AutoShape 30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59" name="Rectangle 303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60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61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62" name="Oval 306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63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64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65" name="AutoShape 309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66" name="Oval 310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67" name="Oval 311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768" name="Oval 312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69" name="Rectangle 313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770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403771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72" name="Rectangle 316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73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74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75" name="Rectangle 319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776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3777" name="AutoShape 32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78" name="AutoShape 32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79" name="Rectangle 323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780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3781" name="AutoShape 32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82" name="AutoShape 32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83" name="Rectangle 327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84" name="Rectangle 328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3785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3786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87" name="AutoShape 33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88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3789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3790" name="AutoShape 33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791" name="AutoShape 33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3792" name="Rectangle 336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93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94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95" name="Oval 339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96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3797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98" name="AutoShape 342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799" name="Oval 343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800" name="Oval 344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3801" name="Oval 345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802" name="Rectangle 346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3803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403804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403805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E78C3238-3C44-4BA6-8E04-F78C5F0C2428}" type="slidenum">
              <a:rPr lang="en-US"/>
              <a:pPr/>
              <a:t>92</a:t>
            </a:fld>
            <a:endParaRPr lang="en-US"/>
          </a:p>
        </p:txBody>
      </p:sp>
      <p:sp>
        <p:nvSpPr>
          <p:cNvPr id="358673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8757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358758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58759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403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04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408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09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358410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1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12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3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458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358459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0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1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2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3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64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65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466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467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508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358509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0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1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2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3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4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51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56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358562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3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4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5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6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7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608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358609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0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1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2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3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4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15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6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17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358618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358619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0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1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2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3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4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5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26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27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6"/>
              </a:cxn>
              <a:cxn ang="0">
                <a:pos x="1005" y="1501"/>
              </a:cxn>
              <a:cxn ang="0">
                <a:pos x="1860" y="706"/>
              </a:cxn>
              <a:cxn ang="0">
                <a:pos x="5085" y="721"/>
              </a:cxn>
              <a:cxn ang="0">
                <a:pos x="4305" y="1456"/>
              </a:cxn>
              <a:cxn ang="0">
                <a:pos x="6225" y="1456"/>
              </a:cxn>
              <a:cxn ang="0">
                <a:pos x="6220" y="391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8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5"/>
              </a:cxn>
              <a:cxn ang="0">
                <a:pos x="1005" y="1500"/>
              </a:cxn>
              <a:cxn ang="0">
                <a:pos x="540" y="2010"/>
              </a:cxn>
              <a:cxn ang="0">
                <a:pos x="3615" y="2010"/>
              </a:cxn>
              <a:cxn ang="0">
                <a:pos x="4350" y="1275"/>
              </a:cxn>
              <a:cxn ang="0">
                <a:pos x="5400" y="1290"/>
              </a:cxn>
              <a:cxn ang="0">
                <a:pos x="5400" y="120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9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0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631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8632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8633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358641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358642" name="Picture 24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8643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44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200" b="1" i="1">
                  <a:solidFill>
                    <a:schemeClr val="accent2"/>
                  </a:solidFill>
                  <a:latin typeface="Comic Sans MS" pitchFamily="66" charset="0"/>
                </a:rPr>
                <a:t>timeout</a:t>
              </a:r>
            </a:p>
          </p:txBody>
        </p:sp>
        <p:pic>
          <p:nvPicPr>
            <p:cNvPr id="358645" name="Picture 24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358654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Symbol" pitchFamily="18" charset="2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358655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16200000">
            <a:off x="4475163" y="2027237"/>
            <a:ext cx="61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latin typeface="Symbol" pitchFamily="18" charset="2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358650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58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59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358660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/>
            <a:ahLst/>
            <a:cxnLst>
              <a:cxn ang="0">
                <a:pos x="0" y="871"/>
              </a:cxn>
              <a:cxn ang="0">
                <a:pos x="994" y="66"/>
              </a:cxn>
              <a:cxn ang="0">
                <a:pos x="1466" y="2"/>
              </a:cxn>
              <a:cxn ang="0">
                <a:pos x="1597" y="3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8664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67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70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75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58681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000099"/>
                </a:solidFill>
                <a:latin typeface="Gill Sans MT" pitchFamily="34" charset="0"/>
              </a:rPr>
              <a:t>Realistic: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duplicates</a:t>
            </a:r>
            <a:r>
              <a:rPr lang="en-US" sz="240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packets can be lost, dropped at router due  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sender times out prematurely, sending </a:t>
            </a:r>
            <a:r>
              <a:rPr lang="en-US" sz="2400" i="1">
                <a:solidFill>
                  <a:srgbClr val="000099"/>
                </a:solidFill>
                <a:latin typeface="Gill Sans MT" pitchFamily="34" charset="0"/>
              </a:rPr>
              <a:t>two</a:t>
            </a:r>
            <a:r>
              <a:rPr lang="en-US" sz="2400" i="1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copies, both of which are delivered</a:t>
            </a:r>
            <a:endParaRPr lang="en-US" sz="28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</p:txBody>
      </p:sp>
      <p:pic>
        <p:nvPicPr>
          <p:cNvPr id="358686" name="Picture 286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35868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2</a:t>
            </a:r>
            <a:r>
              <a:rPr lang="en-US"/>
              <a:t> </a:t>
            </a:r>
          </a:p>
        </p:txBody>
      </p:sp>
      <p:grpSp>
        <p:nvGrpSpPr>
          <p:cNvPr id="358688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358689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90" name="Rectangle 290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1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92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693" name="Rectangle 293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694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8695" name="AutoShape 29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6" name="AutoShape 29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697" name="Rectangle 297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698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8699" name="AutoShape 2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0" name="AutoShape 30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01" name="Rectangle 301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02" name="Rectangle 302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703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8704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5" name="AutoShape 30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06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707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8708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9" name="AutoShape 30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10" name="Rectangle 310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1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12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13" name="Oval 313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4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15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6" name="AutoShape 316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7" name="Oval 317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18" name="Oval 318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719" name="Oval 319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0" name="Rectangle 320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721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358722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23" name="Rectangle 323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24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25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26" name="Rectangle 326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727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8728" name="AutoShape 32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9" name="AutoShape 3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30" name="Rectangle 330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731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8732" name="AutoShape 33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3" name="AutoShape 33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34" name="Rectangle 334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5" name="Rectangle 335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736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8737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8" name="AutoShape 33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39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740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8741" name="AutoShape 34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2" name="AutoShape 3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743" name="Rectangle 343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4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45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46" name="Oval 346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7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48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9" name="AutoShape 349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0" name="Oval 350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1" name="Oval 351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8752" name="Oval 352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3" name="Rectangle 353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754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358755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358756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3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-8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6" grpId="0" animBg="1"/>
      <p:bldP spid="358647" grpId="0" animBg="1"/>
      <p:bldP spid="358648" grpId="0"/>
      <p:bldP spid="358649" grpId="0" animBg="1"/>
      <p:bldP spid="358651" grpId="0"/>
      <p:bldP spid="358656" grpId="0"/>
      <p:bldP spid="358657" grpId="0" animBg="1"/>
      <p:bldP spid="35866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89F682C-7EB5-4EDA-AB50-E5F276DD4674}" type="slidenum">
              <a:rPr lang="en-US"/>
              <a:pPr/>
              <a:t>93</a:t>
            </a:fld>
            <a:endParaRPr lang="en-US"/>
          </a:p>
        </p:txBody>
      </p:sp>
      <p:sp>
        <p:nvSpPr>
          <p:cNvPr id="360693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695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60696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701" name="Text Box 253"/>
          <p:cNvSpPr txBox="1">
            <a:spLocks noChangeArrowheads="1"/>
          </p:cNvSpPr>
          <p:nvPr/>
        </p:nvSpPr>
        <p:spPr bwMode="auto">
          <a:xfrm rot="16200000">
            <a:off x="4475163" y="2027237"/>
            <a:ext cx="617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800">
                <a:latin typeface="Symbol" pitchFamily="18" charset="2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60702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0703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360704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0705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706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140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360707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0708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/>
            <a:ahLst/>
            <a:cxnLst>
              <a:cxn ang="0">
                <a:pos x="0" y="871"/>
              </a:cxn>
              <a:cxn ang="0">
                <a:pos x="994" y="66"/>
              </a:cxn>
              <a:cxn ang="0">
                <a:pos x="1466" y="2"/>
              </a:cxn>
              <a:cxn ang="0">
                <a:pos x="1597" y="3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6070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“costs” of congestion:</a:t>
            </a:r>
            <a:r>
              <a:rPr lang="en-US" sz="280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more work (retrans) for given “goodput”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unneeded retransmissions: link carries multiple copies of pkt</a:t>
            </a: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2400">
                <a:latin typeface="Gill Sans MT" pitchFamily="34" charset="0"/>
              </a:rPr>
              <a:t>decreasing goodput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400">
              <a:latin typeface="Gill Sans MT" pitchFamily="34" charset="0"/>
            </a:endParaRPr>
          </a:p>
        </p:txBody>
      </p:sp>
      <p:sp>
        <p:nvSpPr>
          <p:cNvPr id="36071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071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60712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360713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Symbol" pitchFamily="18" charset="2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360714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0718" name="Picture 270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360719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2</a:t>
            </a:r>
            <a:r>
              <a:rPr lang="en-US"/>
              <a:t> </a:t>
            </a:r>
          </a:p>
        </p:txBody>
      </p:sp>
      <p:sp>
        <p:nvSpPr>
          <p:cNvPr id="360721" name="Rectangle 273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000099"/>
                </a:solidFill>
                <a:latin typeface="Gill Sans MT" pitchFamily="34" charset="0"/>
              </a:rPr>
              <a:t>Realistic: </a:t>
            </a: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duplicates</a:t>
            </a:r>
            <a:r>
              <a:rPr lang="en-US" sz="240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packets can be lost, dropped at router due  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sender times out prematurely, sending </a:t>
            </a:r>
            <a:r>
              <a:rPr lang="en-US" sz="2400" i="1">
                <a:solidFill>
                  <a:srgbClr val="000099"/>
                </a:solidFill>
                <a:latin typeface="Gill Sans MT" pitchFamily="34" charset="0"/>
              </a:rPr>
              <a:t>two</a:t>
            </a:r>
            <a:r>
              <a:rPr lang="en-US" sz="2400" i="1"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copies, both of which are delivered</a:t>
            </a:r>
            <a:endParaRPr lang="en-US" sz="280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sz="280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3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82652B43-B82D-4706-92D2-DEB1E4461E8B}" type="slidenum">
              <a:rPr lang="en-US"/>
              <a:pPr/>
              <a:t>94</a:t>
            </a:fld>
            <a:endParaRPr lang="en-US"/>
          </a:p>
        </p:txBody>
      </p:sp>
      <p:sp>
        <p:nvSpPr>
          <p:cNvPr id="205154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0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47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44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/>
            <a:ahLst/>
            <a:cxnLst>
              <a:cxn ang="0">
                <a:pos x="366" y="1278"/>
              </a:cxn>
              <a:cxn ang="0">
                <a:pos x="12" y="0"/>
              </a:cxn>
              <a:cxn ang="0">
                <a:pos x="0" y="1224"/>
              </a:cxn>
              <a:cxn ang="0">
                <a:pos x="186" y="1284"/>
              </a:cxn>
              <a:cxn ang="0">
                <a:pos x="366" y="1278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r>
              <a:rPr lang="en-US" sz="2400"/>
              <a:t>four senders</a:t>
            </a:r>
          </a:p>
          <a:p>
            <a:r>
              <a:rPr lang="en-US" sz="2400"/>
              <a:t>multihop paths</a:t>
            </a:r>
          </a:p>
          <a:p>
            <a:r>
              <a:rPr lang="en-US" sz="2400"/>
              <a:t>timeout/retransmit</a:t>
            </a:r>
          </a:p>
          <a:p>
            <a:endParaRPr lang="en-US"/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u="sng">
                <a:solidFill>
                  <a:srgbClr val="CC0000"/>
                </a:solidFill>
                <a:latin typeface="Gill Sans MT" pitchFamily="34" charset="0"/>
              </a:rPr>
              <a:t>Q:</a:t>
            </a:r>
            <a:r>
              <a:rPr lang="en-US" sz="240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what happens as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sz="2400">
                <a:solidFill>
                  <a:srgbClr val="CC0000"/>
                </a:solidFill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and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sz="2400" b="1" baseline="30000">
                <a:solidFill>
                  <a:srgbClr val="CC0000"/>
                </a:solidFill>
                <a:latin typeface="Arial" charset="0"/>
              </a:rPr>
              <a:t>’</a:t>
            </a:r>
            <a:r>
              <a:rPr lang="en-US" sz="2400">
                <a:latin typeface="Gill Sans MT" pitchFamily="34" charset="0"/>
              </a:rPr>
              <a:t> increase</a:t>
            </a:r>
            <a:r>
              <a:rPr lang="en-US" sz="2400">
                <a:solidFill>
                  <a:srgbClr val="FF0000"/>
                </a:solidFill>
                <a:latin typeface="Gill Sans MT" pitchFamily="34" charset="0"/>
              </a:rPr>
              <a:t> ?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58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204859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0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1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2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3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4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5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A</a:t>
            </a:r>
          </a:p>
        </p:txBody>
      </p:sp>
      <p:sp>
        <p:nvSpPr>
          <p:cNvPr id="204867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09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204910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1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2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3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4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5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7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8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9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0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3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/>
            <a:ahLst/>
            <a:cxnLst>
              <a:cxn ang="0">
                <a:pos x="645" y="27"/>
              </a:cxn>
              <a:cxn ang="0">
                <a:pos x="642" y="26"/>
              </a:cxn>
              <a:cxn ang="0">
                <a:pos x="631" y="23"/>
              </a:cxn>
              <a:cxn ang="0">
                <a:pos x="615" y="19"/>
              </a:cxn>
              <a:cxn ang="0">
                <a:pos x="592" y="15"/>
              </a:cxn>
              <a:cxn ang="0">
                <a:pos x="565" y="10"/>
              </a:cxn>
              <a:cxn ang="0">
                <a:pos x="533" y="6"/>
              </a:cxn>
              <a:cxn ang="0">
                <a:pos x="496" y="3"/>
              </a:cxn>
              <a:cxn ang="0">
                <a:pos x="456" y="1"/>
              </a:cxn>
              <a:cxn ang="0">
                <a:pos x="411" y="0"/>
              </a:cxn>
              <a:cxn ang="0">
                <a:pos x="364" y="2"/>
              </a:cxn>
              <a:cxn ang="0">
                <a:pos x="315" y="6"/>
              </a:cxn>
              <a:cxn ang="0">
                <a:pos x="262" y="15"/>
              </a:cxn>
              <a:cxn ang="0">
                <a:pos x="209" y="26"/>
              </a:cxn>
              <a:cxn ang="0">
                <a:pos x="154" y="42"/>
              </a:cxn>
              <a:cxn ang="0">
                <a:pos x="98" y="61"/>
              </a:cxn>
              <a:cxn ang="0">
                <a:pos x="42" y="87"/>
              </a:cxn>
              <a:cxn ang="0">
                <a:pos x="38" y="101"/>
              </a:cxn>
              <a:cxn ang="0">
                <a:pos x="28" y="141"/>
              </a:cxn>
              <a:cxn ang="0">
                <a:pos x="17" y="203"/>
              </a:cxn>
              <a:cxn ang="0">
                <a:pos x="6" y="283"/>
              </a:cxn>
              <a:cxn ang="0">
                <a:pos x="0" y="378"/>
              </a:cxn>
              <a:cxn ang="0">
                <a:pos x="5" y="484"/>
              </a:cxn>
              <a:cxn ang="0">
                <a:pos x="21" y="599"/>
              </a:cxn>
              <a:cxn ang="0">
                <a:pos x="54" y="716"/>
              </a:cxn>
              <a:cxn ang="0">
                <a:pos x="58" y="716"/>
              </a:cxn>
              <a:cxn ang="0">
                <a:pos x="66" y="715"/>
              </a:cxn>
              <a:cxn ang="0">
                <a:pos x="80" y="713"/>
              </a:cxn>
              <a:cxn ang="0">
                <a:pos x="99" y="712"/>
              </a:cxn>
              <a:cxn ang="0">
                <a:pos x="124" y="710"/>
              </a:cxn>
              <a:cxn ang="0">
                <a:pos x="153" y="708"/>
              </a:cxn>
              <a:cxn ang="0">
                <a:pos x="188" y="707"/>
              </a:cxn>
              <a:cxn ang="0">
                <a:pos x="225" y="706"/>
              </a:cxn>
              <a:cxn ang="0">
                <a:pos x="267" y="705"/>
              </a:cxn>
              <a:cxn ang="0">
                <a:pos x="313" y="706"/>
              </a:cxn>
              <a:cxn ang="0">
                <a:pos x="362" y="707"/>
              </a:cxn>
              <a:cxn ang="0">
                <a:pos x="415" y="709"/>
              </a:cxn>
              <a:cxn ang="0">
                <a:pos x="470" y="713"/>
              </a:cxn>
              <a:cxn ang="0">
                <a:pos x="528" y="719"/>
              </a:cxn>
              <a:cxn ang="0">
                <a:pos x="588" y="726"/>
              </a:cxn>
              <a:cxn ang="0">
                <a:pos x="650" y="735"/>
              </a:cxn>
              <a:cxn ang="0">
                <a:pos x="647" y="713"/>
              </a:cxn>
              <a:cxn ang="0">
                <a:pos x="641" y="655"/>
              </a:cxn>
              <a:cxn ang="0">
                <a:pos x="631" y="568"/>
              </a:cxn>
              <a:cxn ang="0">
                <a:pos x="623" y="462"/>
              </a:cxn>
              <a:cxn ang="0">
                <a:pos x="618" y="345"/>
              </a:cxn>
              <a:cxn ang="0">
                <a:pos x="618" y="229"/>
              </a:cxn>
              <a:cxn ang="0">
                <a:pos x="627" y="119"/>
              </a:cxn>
              <a:cxn ang="0">
                <a:pos x="645" y="2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4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/>
            <a:ahLst/>
            <a:cxnLst>
              <a:cxn ang="0">
                <a:pos x="6" y="552"/>
              </a:cxn>
              <a:cxn ang="0">
                <a:pos x="0" y="642"/>
              </a:cxn>
              <a:cxn ang="0">
                <a:pos x="698" y="731"/>
              </a:cxn>
              <a:cxn ang="0">
                <a:pos x="703" y="729"/>
              </a:cxn>
              <a:cxn ang="0">
                <a:pos x="717" y="722"/>
              </a:cxn>
              <a:cxn ang="0">
                <a:pos x="740" y="710"/>
              </a:cxn>
              <a:cxn ang="0">
                <a:pos x="768" y="694"/>
              </a:cxn>
              <a:cxn ang="0">
                <a:pos x="801" y="672"/>
              </a:cxn>
              <a:cxn ang="0">
                <a:pos x="838" y="645"/>
              </a:cxn>
              <a:cxn ang="0">
                <a:pos x="876" y="614"/>
              </a:cxn>
              <a:cxn ang="0">
                <a:pos x="915" y="577"/>
              </a:cxn>
              <a:cxn ang="0">
                <a:pos x="953" y="536"/>
              </a:cxn>
              <a:cxn ang="0">
                <a:pos x="988" y="491"/>
              </a:cxn>
              <a:cxn ang="0">
                <a:pos x="1018" y="439"/>
              </a:cxn>
              <a:cxn ang="0">
                <a:pos x="1043" y="383"/>
              </a:cxn>
              <a:cxn ang="0">
                <a:pos x="1061" y="322"/>
              </a:cxn>
              <a:cxn ang="0">
                <a:pos x="1071" y="255"/>
              </a:cxn>
              <a:cxn ang="0">
                <a:pos x="1070" y="185"/>
              </a:cxn>
              <a:cxn ang="0">
                <a:pos x="1057" y="108"/>
              </a:cxn>
              <a:cxn ang="0">
                <a:pos x="1055" y="104"/>
              </a:cxn>
              <a:cxn ang="0">
                <a:pos x="1049" y="92"/>
              </a:cxn>
              <a:cxn ang="0">
                <a:pos x="1037" y="76"/>
              </a:cxn>
              <a:cxn ang="0">
                <a:pos x="1022" y="57"/>
              </a:cxn>
              <a:cxn ang="0">
                <a:pos x="1002" y="37"/>
              </a:cxn>
              <a:cxn ang="0">
                <a:pos x="979" y="20"/>
              </a:cxn>
              <a:cxn ang="0">
                <a:pos x="951" y="7"/>
              </a:cxn>
              <a:cxn ang="0">
                <a:pos x="919" y="0"/>
              </a:cxn>
              <a:cxn ang="0">
                <a:pos x="924" y="12"/>
              </a:cxn>
              <a:cxn ang="0">
                <a:pos x="934" y="44"/>
              </a:cxn>
              <a:cxn ang="0">
                <a:pos x="947" y="94"/>
              </a:cxn>
              <a:cxn ang="0">
                <a:pos x="958" y="159"/>
              </a:cxn>
              <a:cxn ang="0">
                <a:pos x="961" y="238"/>
              </a:cxn>
              <a:cxn ang="0">
                <a:pos x="953" y="324"/>
              </a:cxn>
              <a:cxn ang="0">
                <a:pos x="928" y="418"/>
              </a:cxn>
              <a:cxn ang="0">
                <a:pos x="884" y="516"/>
              </a:cxn>
              <a:cxn ang="0">
                <a:pos x="883" y="518"/>
              </a:cxn>
              <a:cxn ang="0">
                <a:pos x="879" y="521"/>
              </a:cxn>
              <a:cxn ang="0">
                <a:pos x="872" y="526"/>
              </a:cxn>
              <a:cxn ang="0">
                <a:pos x="862" y="534"/>
              </a:cxn>
              <a:cxn ang="0">
                <a:pos x="851" y="541"/>
              </a:cxn>
              <a:cxn ang="0">
                <a:pos x="837" y="550"/>
              </a:cxn>
              <a:cxn ang="0">
                <a:pos x="819" y="559"/>
              </a:cxn>
              <a:cxn ang="0">
                <a:pos x="800" y="567"/>
              </a:cxn>
              <a:cxn ang="0">
                <a:pos x="778" y="575"/>
              </a:cxn>
              <a:cxn ang="0">
                <a:pos x="754" y="582"/>
              </a:cxn>
              <a:cxn ang="0">
                <a:pos x="727" y="588"/>
              </a:cxn>
              <a:cxn ang="0">
                <a:pos x="697" y="592"/>
              </a:cxn>
              <a:cxn ang="0">
                <a:pos x="666" y="593"/>
              </a:cxn>
              <a:cxn ang="0">
                <a:pos x="631" y="592"/>
              </a:cxn>
              <a:cxn ang="0">
                <a:pos x="593" y="589"/>
              </a:cxn>
              <a:cxn ang="0">
                <a:pos x="555" y="581"/>
              </a:cxn>
              <a:cxn ang="0">
                <a:pos x="555" y="677"/>
              </a:cxn>
              <a:cxn ang="0">
                <a:pos x="24" y="623"/>
              </a:cxn>
              <a:cxn ang="0">
                <a:pos x="6" y="552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5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/>
            <a:ahLst/>
            <a:cxnLst>
              <a:cxn ang="0">
                <a:pos x="787" y="91"/>
              </a:cxn>
              <a:cxn ang="0">
                <a:pos x="12" y="0"/>
              </a:cxn>
              <a:cxn ang="0">
                <a:pos x="0" y="91"/>
              </a:cxn>
              <a:cxn ang="0">
                <a:pos x="764" y="253"/>
              </a:cxn>
              <a:cxn ang="0">
                <a:pos x="787" y="91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6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/>
            <a:ahLst/>
            <a:cxnLst>
              <a:cxn ang="0">
                <a:pos x="336" y="50"/>
              </a:cxn>
              <a:cxn ang="0">
                <a:pos x="4" y="0"/>
              </a:cxn>
              <a:cxn ang="0">
                <a:pos x="0" y="48"/>
              </a:cxn>
              <a:cxn ang="0">
                <a:pos x="327" y="115"/>
              </a:cxn>
              <a:cxn ang="0">
                <a:pos x="336" y="50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7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/>
            <a:ahLst/>
            <a:cxnLst>
              <a:cxn ang="0">
                <a:pos x="225" y="39"/>
              </a:cxn>
              <a:cxn ang="0">
                <a:pos x="0" y="0"/>
              </a:cxn>
              <a:cxn ang="0">
                <a:pos x="3" y="41"/>
              </a:cxn>
              <a:cxn ang="0">
                <a:pos x="218" y="85"/>
              </a:cxn>
              <a:cxn ang="0">
                <a:pos x="225" y="3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8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3" y="132"/>
              </a:cxn>
              <a:cxn ang="0">
                <a:pos x="10" y="130"/>
              </a:cxn>
              <a:cxn ang="0">
                <a:pos x="24" y="128"/>
              </a:cxn>
              <a:cxn ang="0">
                <a:pos x="42" y="125"/>
              </a:cxn>
              <a:cxn ang="0">
                <a:pos x="62" y="121"/>
              </a:cxn>
              <a:cxn ang="0">
                <a:pos x="86" y="116"/>
              </a:cxn>
              <a:cxn ang="0">
                <a:pos x="113" y="109"/>
              </a:cxn>
              <a:cxn ang="0">
                <a:pos x="141" y="102"/>
              </a:cxn>
              <a:cxn ang="0">
                <a:pos x="170" y="94"/>
              </a:cxn>
              <a:cxn ang="0">
                <a:pos x="199" y="85"/>
              </a:cxn>
              <a:cxn ang="0">
                <a:pos x="228" y="74"/>
              </a:cxn>
              <a:cxn ang="0">
                <a:pos x="257" y="62"/>
              </a:cxn>
              <a:cxn ang="0">
                <a:pos x="285" y="48"/>
              </a:cxn>
              <a:cxn ang="0">
                <a:pos x="309" y="34"/>
              </a:cxn>
              <a:cxn ang="0">
                <a:pos x="333" y="18"/>
              </a:cxn>
              <a:cxn ang="0">
                <a:pos x="352" y="0"/>
              </a:cxn>
              <a:cxn ang="0">
                <a:pos x="1325" y="223"/>
              </a:cxn>
              <a:cxn ang="0">
                <a:pos x="1323" y="225"/>
              </a:cxn>
              <a:cxn ang="0">
                <a:pos x="1318" y="230"/>
              </a:cxn>
              <a:cxn ang="0">
                <a:pos x="1309" y="239"/>
              </a:cxn>
              <a:cxn ang="0">
                <a:pos x="1297" y="250"/>
              </a:cxn>
              <a:cxn ang="0">
                <a:pos x="1282" y="263"/>
              </a:cxn>
              <a:cxn ang="0">
                <a:pos x="1265" y="278"/>
              </a:cxn>
              <a:cxn ang="0">
                <a:pos x="1247" y="295"/>
              </a:cxn>
              <a:cxn ang="0">
                <a:pos x="1225" y="312"/>
              </a:cxn>
              <a:cxn ang="0">
                <a:pos x="1202" y="331"/>
              </a:cxn>
              <a:cxn ang="0">
                <a:pos x="1179" y="349"/>
              </a:cxn>
              <a:cxn ang="0">
                <a:pos x="1154" y="367"/>
              </a:cxn>
              <a:cxn ang="0">
                <a:pos x="1128" y="385"/>
              </a:cxn>
              <a:cxn ang="0">
                <a:pos x="1102" y="401"/>
              </a:cxn>
              <a:cxn ang="0">
                <a:pos x="1077" y="415"/>
              </a:cxn>
              <a:cxn ang="0">
                <a:pos x="1051" y="428"/>
              </a:cxn>
              <a:cxn ang="0">
                <a:pos x="1026" y="439"/>
              </a:cxn>
              <a:cxn ang="0">
                <a:pos x="0" y="132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9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/>
            <a:ahLst/>
            <a:cxnLst>
              <a:cxn ang="0">
                <a:pos x="47" y="209"/>
              </a:cxn>
              <a:cxn ang="0">
                <a:pos x="472" y="84"/>
              </a:cxn>
              <a:cxn ang="0">
                <a:pos x="215" y="0"/>
              </a:cxn>
              <a:cxn ang="0">
                <a:pos x="5" y="24"/>
              </a:cxn>
              <a:cxn ang="0">
                <a:pos x="0" y="197"/>
              </a:cxn>
              <a:cxn ang="0">
                <a:pos x="47" y="209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0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/>
            <a:ahLst/>
            <a:cxnLst>
              <a:cxn ang="0">
                <a:pos x="251" y="23"/>
              </a:cxn>
              <a:cxn ang="0">
                <a:pos x="250" y="22"/>
              </a:cxn>
              <a:cxn ang="0">
                <a:pos x="246" y="20"/>
              </a:cxn>
              <a:cxn ang="0">
                <a:pos x="239" y="18"/>
              </a:cxn>
              <a:cxn ang="0">
                <a:pos x="230" y="15"/>
              </a:cxn>
              <a:cxn ang="0">
                <a:pos x="218" y="11"/>
              </a:cxn>
              <a:cxn ang="0">
                <a:pos x="205" y="7"/>
              </a:cxn>
              <a:cxn ang="0">
                <a:pos x="190" y="4"/>
              </a:cxn>
              <a:cxn ang="0">
                <a:pos x="173" y="1"/>
              </a:cxn>
              <a:cxn ang="0">
                <a:pos x="155" y="0"/>
              </a:cxn>
              <a:cxn ang="0">
                <a:pos x="134" y="0"/>
              </a:cxn>
              <a:cxn ang="0">
                <a:pos x="114" y="2"/>
              </a:cxn>
              <a:cxn ang="0">
                <a:pos x="92" y="5"/>
              </a:cxn>
              <a:cxn ang="0">
                <a:pos x="70" y="12"/>
              </a:cxn>
              <a:cxn ang="0">
                <a:pos x="47" y="20"/>
              </a:cxn>
              <a:cxn ang="0">
                <a:pos x="23" y="32"/>
              </a:cxn>
              <a:cxn ang="0">
                <a:pos x="0" y="47"/>
              </a:cxn>
              <a:cxn ang="0">
                <a:pos x="0" y="999"/>
              </a:cxn>
              <a:cxn ang="0">
                <a:pos x="1" y="999"/>
              </a:cxn>
              <a:cxn ang="0">
                <a:pos x="6" y="999"/>
              </a:cxn>
              <a:cxn ang="0">
                <a:pos x="14" y="998"/>
              </a:cxn>
              <a:cxn ang="0">
                <a:pos x="23" y="997"/>
              </a:cxn>
              <a:cxn ang="0">
                <a:pos x="35" y="995"/>
              </a:cxn>
              <a:cxn ang="0">
                <a:pos x="49" y="993"/>
              </a:cxn>
              <a:cxn ang="0">
                <a:pos x="65" y="990"/>
              </a:cxn>
              <a:cxn ang="0">
                <a:pos x="83" y="985"/>
              </a:cxn>
              <a:cxn ang="0">
                <a:pos x="102" y="980"/>
              </a:cxn>
              <a:cxn ang="0">
                <a:pos x="121" y="973"/>
              </a:cxn>
              <a:cxn ang="0">
                <a:pos x="143" y="966"/>
              </a:cxn>
              <a:cxn ang="0">
                <a:pos x="164" y="956"/>
              </a:cxn>
              <a:cxn ang="0">
                <a:pos x="186" y="945"/>
              </a:cxn>
              <a:cxn ang="0">
                <a:pos x="208" y="934"/>
              </a:cxn>
              <a:cxn ang="0">
                <a:pos x="230" y="919"/>
              </a:cxn>
              <a:cxn ang="0">
                <a:pos x="251" y="903"/>
              </a:cxn>
              <a:cxn ang="0">
                <a:pos x="251" y="23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1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/>
            <a:ahLst/>
            <a:cxnLst>
              <a:cxn ang="0">
                <a:pos x="215" y="20"/>
              </a:cxn>
              <a:cxn ang="0">
                <a:pos x="214" y="19"/>
              </a:cxn>
              <a:cxn ang="0">
                <a:pos x="211" y="18"/>
              </a:cxn>
              <a:cxn ang="0">
                <a:pos x="205" y="15"/>
              </a:cxn>
              <a:cxn ang="0">
                <a:pos x="197" y="12"/>
              </a:cxn>
              <a:cxn ang="0">
                <a:pos x="187" y="9"/>
              </a:cxn>
              <a:cxn ang="0">
                <a:pos x="176" y="6"/>
              </a:cxn>
              <a:cxn ang="0">
                <a:pos x="163" y="4"/>
              </a:cxn>
              <a:cxn ang="0">
                <a:pos x="149" y="1"/>
              </a:cxn>
              <a:cxn ang="0">
                <a:pos x="133" y="0"/>
              </a:cxn>
              <a:cxn ang="0">
                <a:pos x="115" y="0"/>
              </a:cxn>
              <a:cxn ang="0">
                <a:pos x="98" y="1"/>
              </a:cxn>
              <a:cxn ang="0">
                <a:pos x="79" y="5"/>
              </a:cxn>
              <a:cxn ang="0">
                <a:pos x="60" y="10"/>
              </a:cxn>
              <a:cxn ang="0">
                <a:pos x="40" y="18"/>
              </a:cxn>
              <a:cxn ang="0">
                <a:pos x="21" y="27"/>
              </a:cxn>
              <a:cxn ang="0">
                <a:pos x="0" y="40"/>
              </a:cxn>
              <a:cxn ang="0">
                <a:pos x="0" y="843"/>
              </a:cxn>
              <a:cxn ang="0">
                <a:pos x="1" y="843"/>
              </a:cxn>
              <a:cxn ang="0">
                <a:pos x="6" y="843"/>
              </a:cxn>
              <a:cxn ang="0">
                <a:pos x="12" y="842"/>
              </a:cxn>
              <a:cxn ang="0">
                <a:pos x="21" y="841"/>
              </a:cxn>
              <a:cxn ang="0">
                <a:pos x="30" y="840"/>
              </a:cxn>
              <a:cxn ang="0">
                <a:pos x="43" y="838"/>
              </a:cxn>
              <a:cxn ang="0">
                <a:pos x="56" y="835"/>
              </a:cxn>
              <a:cxn ang="0">
                <a:pos x="71" y="831"/>
              </a:cxn>
              <a:cxn ang="0">
                <a:pos x="87" y="826"/>
              </a:cxn>
              <a:cxn ang="0">
                <a:pos x="105" y="821"/>
              </a:cxn>
              <a:cxn ang="0">
                <a:pos x="123" y="814"/>
              </a:cxn>
              <a:cxn ang="0">
                <a:pos x="141" y="806"/>
              </a:cxn>
              <a:cxn ang="0">
                <a:pos x="159" y="797"/>
              </a:cxn>
              <a:cxn ang="0">
                <a:pos x="179" y="786"/>
              </a:cxn>
              <a:cxn ang="0">
                <a:pos x="197" y="774"/>
              </a:cxn>
              <a:cxn ang="0">
                <a:pos x="215" y="760"/>
              </a:cxn>
              <a:cxn ang="0">
                <a:pos x="215" y="20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2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/>
            <a:ahLst/>
            <a:cxnLst>
              <a:cxn ang="0">
                <a:pos x="180" y="16"/>
              </a:cxn>
              <a:cxn ang="0">
                <a:pos x="179" y="16"/>
              </a:cxn>
              <a:cxn ang="0">
                <a:pos x="176" y="14"/>
              </a:cxn>
              <a:cxn ang="0">
                <a:pos x="172" y="12"/>
              </a:cxn>
              <a:cxn ang="0">
                <a:pos x="165" y="10"/>
              </a:cxn>
              <a:cxn ang="0">
                <a:pos x="157" y="8"/>
              </a:cxn>
              <a:cxn ang="0">
                <a:pos x="147" y="4"/>
              </a:cxn>
              <a:cxn ang="0">
                <a:pos x="136" y="2"/>
              </a:cxn>
              <a:cxn ang="0">
                <a:pos x="125" y="0"/>
              </a:cxn>
              <a:cxn ang="0">
                <a:pos x="111" y="0"/>
              </a:cxn>
              <a:cxn ang="0">
                <a:pos x="97" y="0"/>
              </a:cxn>
              <a:cxn ang="0">
                <a:pos x="81" y="1"/>
              </a:cxn>
              <a:cxn ang="0">
                <a:pos x="66" y="3"/>
              </a:cxn>
              <a:cxn ang="0">
                <a:pos x="50" y="8"/>
              </a:cxn>
              <a:cxn ang="0">
                <a:pos x="33" y="14"/>
              </a:cxn>
              <a:cxn ang="0">
                <a:pos x="17" y="23"/>
              </a:cxn>
              <a:cxn ang="0">
                <a:pos x="0" y="33"/>
              </a:cxn>
              <a:cxn ang="0">
                <a:pos x="0" y="685"/>
              </a:cxn>
              <a:cxn ang="0">
                <a:pos x="1" y="685"/>
              </a:cxn>
              <a:cxn ang="0">
                <a:pos x="4" y="685"/>
              </a:cxn>
              <a:cxn ang="0">
                <a:pos x="9" y="684"/>
              </a:cxn>
              <a:cxn ang="0">
                <a:pos x="17" y="683"/>
              </a:cxn>
              <a:cxn ang="0">
                <a:pos x="26" y="682"/>
              </a:cxn>
              <a:cxn ang="0">
                <a:pos x="35" y="681"/>
              </a:cxn>
              <a:cxn ang="0">
                <a:pos x="47" y="678"/>
              </a:cxn>
              <a:cxn ang="0">
                <a:pos x="60" y="676"/>
              </a:cxn>
              <a:cxn ang="0">
                <a:pos x="73" y="671"/>
              </a:cxn>
              <a:cxn ang="0">
                <a:pos x="87" y="667"/>
              </a:cxn>
              <a:cxn ang="0">
                <a:pos x="102" y="662"/>
              </a:cxn>
              <a:cxn ang="0">
                <a:pos x="118" y="655"/>
              </a:cxn>
              <a:cxn ang="0">
                <a:pos x="133" y="648"/>
              </a:cxn>
              <a:cxn ang="0">
                <a:pos x="149" y="639"/>
              </a:cxn>
              <a:cxn ang="0">
                <a:pos x="165" y="628"/>
              </a:cxn>
              <a:cxn ang="0">
                <a:pos x="180" y="617"/>
              </a:cxn>
              <a:cxn ang="0">
                <a:pos x="180" y="16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3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/>
            <a:ahLst/>
            <a:cxnLst>
              <a:cxn ang="0">
                <a:pos x="146" y="14"/>
              </a:cxn>
              <a:cxn ang="0">
                <a:pos x="143" y="12"/>
              </a:cxn>
              <a:cxn ang="0">
                <a:pos x="134" y="8"/>
              </a:cxn>
              <a:cxn ang="0">
                <a:pos x="120" y="4"/>
              </a:cxn>
              <a:cxn ang="0">
                <a:pos x="101" y="1"/>
              </a:cxn>
              <a:cxn ang="0">
                <a:pos x="79" y="0"/>
              </a:cxn>
              <a:cxn ang="0">
                <a:pos x="54" y="3"/>
              </a:cxn>
              <a:cxn ang="0">
                <a:pos x="27" y="11"/>
              </a:cxn>
              <a:cxn ang="0">
                <a:pos x="0" y="27"/>
              </a:cxn>
              <a:cxn ang="0">
                <a:pos x="0" y="530"/>
              </a:cxn>
              <a:cxn ang="0">
                <a:pos x="3" y="530"/>
              </a:cxn>
              <a:cxn ang="0">
                <a:pos x="14" y="529"/>
              </a:cxn>
              <a:cxn ang="0">
                <a:pos x="29" y="526"/>
              </a:cxn>
              <a:cxn ang="0">
                <a:pos x="49" y="521"/>
              </a:cxn>
              <a:cxn ang="0">
                <a:pos x="71" y="514"/>
              </a:cxn>
              <a:cxn ang="0">
                <a:pos x="96" y="505"/>
              </a:cxn>
              <a:cxn ang="0">
                <a:pos x="121" y="492"/>
              </a:cxn>
              <a:cxn ang="0">
                <a:pos x="146" y="475"/>
              </a:cxn>
              <a:cxn ang="0">
                <a:pos x="146" y="14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4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/>
            <a:ahLst/>
            <a:cxnLst>
              <a:cxn ang="0">
                <a:pos x="109" y="10"/>
              </a:cxn>
              <a:cxn ang="0">
                <a:pos x="107" y="9"/>
              </a:cxn>
              <a:cxn ang="0">
                <a:pos x="100" y="6"/>
              </a:cxn>
              <a:cxn ang="0">
                <a:pos x="89" y="2"/>
              </a:cxn>
              <a:cxn ang="0">
                <a:pos x="75" y="0"/>
              </a:cxn>
              <a:cxn ang="0">
                <a:pos x="59" y="0"/>
              </a:cxn>
              <a:cxn ang="0">
                <a:pos x="39" y="2"/>
              </a:cxn>
              <a:cxn ang="0">
                <a:pos x="20" y="9"/>
              </a:cxn>
              <a:cxn ang="0">
                <a:pos x="0" y="21"/>
              </a:cxn>
              <a:cxn ang="0">
                <a:pos x="0" y="373"/>
              </a:cxn>
              <a:cxn ang="0">
                <a:pos x="2" y="373"/>
              </a:cxn>
              <a:cxn ang="0">
                <a:pos x="9" y="372"/>
              </a:cxn>
              <a:cxn ang="0">
                <a:pos x="21" y="369"/>
              </a:cxn>
              <a:cxn ang="0">
                <a:pos x="36" y="366"/>
              </a:cxn>
              <a:cxn ang="0">
                <a:pos x="53" y="362"/>
              </a:cxn>
              <a:cxn ang="0">
                <a:pos x="72" y="354"/>
              </a:cxn>
              <a:cxn ang="0">
                <a:pos x="90" y="343"/>
              </a:cxn>
              <a:cxn ang="0">
                <a:pos x="109" y="331"/>
              </a:cxn>
              <a:cxn ang="0">
                <a:pos x="109" y="10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5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/>
            <a:ahLst/>
            <a:cxnLst>
              <a:cxn ang="0">
                <a:pos x="75" y="6"/>
              </a:cxn>
              <a:cxn ang="0">
                <a:pos x="73" y="5"/>
              </a:cxn>
              <a:cxn ang="0">
                <a:pos x="69" y="4"/>
              </a:cxn>
              <a:cxn ang="0">
                <a:pos x="61" y="2"/>
              </a:cxn>
              <a:cxn ang="0">
                <a:pos x="52" y="0"/>
              </a:cxn>
              <a:cxn ang="0">
                <a:pos x="41" y="0"/>
              </a:cxn>
              <a:cxn ang="0">
                <a:pos x="28" y="1"/>
              </a:cxn>
              <a:cxn ang="0">
                <a:pos x="14" y="6"/>
              </a:cxn>
              <a:cxn ang="0">
                <a:pos x="0" y="14"/>
              </a:cxn>
              <a:cxn ang="0">
                <a:pos x="0" y="216"/>
              </a:cxn>
              <a:cxn ang="0">
                <a:pos x="2" y="216"/>
              </a:cxn>
              <a:cxn ang="0">
                <a:pos x="7" y="215"/>
              </a:cxn>
              <a:cxn ang="0">
                <a:pos x="15" y="214"/>
              </a:cxn>
              <a:cxn ang="0">
                <a:pos x="25" y="211"/>
              </a:cxn>
              <a:cxn ang="0">
                <a:pos x="37" y="208"/>
              </a:cxn>
              <a:cxn ang="0">
                <a:pos x="50" y="203"/>
              </a:cxn>
              <a:cxn ang="0">
                <a:pos x="63" y="195"/>
              </a:cxn>
              <a:cxn ang="0">
                <a:pos x="75" y="187"/>
              </a:cxn>
              <a:cxn ang="0">
                <a:pos x="75" y="6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6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/>
            <a:ahLst/>
            <a:cxnLst>
              <a:cxn ang="0">
                <a:pos x="55" y="111"/>
              </a:cxn>
              <a:cxn ang="0">
                <a:pos x="66" y="110"/>
              </a:cxn>
              <a:cxn ang="0">
                <a:pos x="76" y="106"/>
              </a:cxn>
              <a:cxn ang="0">
                <a:pos x="85" y="101"/>
              </a:cxn>
              <a:cxn ang="0">
                <a:pos x="94" y="94"/>
              </a:cxn>
              <a:cxn ang="0">
                <a:pos x="100" y="86"/>
              </a:cxn>
              <a:cxn ang="0">
                <a:pos x="106" y="77"/>
              </a:cxn>
              <a:cxn ang="0">
                <a:pos x="109" y="66"/>
              </a:cxn>
              <a:cxn ang="0">
                <a:pos x="110" y="56"/>
              </a:cxn>
              <a:cxn ang="0">
                <a:pos x="109" y="44"/>
              </a:cxn>
              <a:cxn ang="0">
                <a:pos x="106" y="34"/>
              </a:cxn>
              <a:cxn ang="0">
                <a:pos x="100" y="24"/>
              </a:cxn>
              <a:cxn ang="0">
                <a:pos x="94" y="17"/>
              </a:cxn>
              <a:cxn ang="0">
                <a:pos x="85" y="9"/>
              </a:cxn>
              <a:cxn ang="0">
                <a:pos x="76" y="5"/>
              </a:cxn>
              <a:cxn ang="0">
                <a:pos x="66" y="2"/>
              </a:cxn>
              <a:cxn ang="0">
                <a:pos x="55" y="0"/>
              </a:cxn>
              <a:cxn ang="0">
                <a:pos x="44" y="2"/>
              </a:cxn>
              <a:cxn ang="0">
                <a:pos x="33" y="5"/>
              </a:cxn>
              <a:cxn ang="0">
                <a:pos x="25" y="9"/>
              </a:cxn>
              <a:cxn ang="0">
                <a:pos x="16" y="17"/>
              </a:cxn>
              <a:cxn ang="0">
                <a:pos x="10" y="24"/>
              </a:cxn>
              <a:cxn ang="0">
                <a:pos x="4" y="34"/>
              </a:cxn>
              <a:cxn ang="0">
                <a:pos x="1" y="44"/>
              </a:cxn>
              <a:cxn ang="0">
                <a:pos x="0" y="56"/>
              </a:cxn>
              <a:cxn ang="0">
                <a:pos x="1" y="66"/>
              </a:cxn>
              <a:cxn ang="0">
                <a:pos x="4" y="77"/>
              </a:cxn>
              <a:cxn ang="0">
                <a:pos x="10" y="86"/>
              </a:cxn>
              <a:cxn ang="0">
                <a:pos x="16" y="94"/>
              </a:cxn>
              <a:cxn ang="0">
                <a:pos x="25" y="101"/>
              </a:cxn>
              <a:cxn ang="0">
                <a:pos x="33" y="106"/>
              </a:cxn>
              <a:cxn ang="0">
                <a:pos x="44" y="110"/>
              </a:cxn>
              <a:cxn ang="0">
                <a:pos x="55" y="111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7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38" y="53"/>
              </a:cxn>
              <a:cxn ang="0">
                <a:pos x="48" y="46"/>
              </a:cxn>
              <a:cxn ang="0">
                <a:pos x="53" y="37"/>
              </a:cxn>
              <a:cxn ang="0">
                <a:pos x="55" y="27"/>
              </a:cxn>
              <a:cxn ang="0">
                <a:pos x="53" y="16"/>
              </a:cxn>
              <a:cxn ang="0">
                <a:pos x="48" y="7"/>
              </a:cxn>
              <a:cxn ang="0">
                <a:pos x="38" y="2"/>
              </a:cxn>
              <a:cxn ang="0">
                <a:pos x="27" y="0"/>
              </a:cxn>
              <a:cxn ang="0">
                <a:pos x="16" y="2"/>
              </a:cxn>
              <a:cxn ang="0">
                <a:pos x="8" y="7"/>
              </a:cxn>
              <a:cxn ang="0">
                <a:pos x="2" y="16"/>
              </a:cxn>
              <a:cxn ang="0">
                <a:pos x="0" y="27"/>
              </a:cxn>
              <a:cxn ang="0">
                <a:pos x="2" y="37"/>
              </a:cxn>
              <a:cxn ang="0">
                <a:pos x="8" y="46"/>
              </a:cxn>
              <a:cxn ang="0">
                <a:pos x="16" y="53"/>
              </a:cxn>
              <a:cxn ang="0">
                <a:pos x="27" y="55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8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/>
            <a:ahLst/>
            <a:cxnLst>
              <a:cxn ang="0">
                <a:pos x="28" y="55"/>
              </a:cxn>
              <a:cxn ang="0">
                <a:pos x="39" y="53"/>
              </a:cxn>
              <a:cxn ang="0">
                <a:pos x="47" y="47"/>
              </a:cxn>
              <a:cxn ang="0">
                <a:pos x="53" y="39"/>
              </a:cxn>
              <a:cxn ang="0">
                <a:pos x="55" y="28"/>
              </a:cxn>
              <a:cxn ang="0">
                <a:pos x="53" y="17"/>
              </a:cxn>
              <a:cxn ang="0">
                <a:pos x="47" y="8"/>
              </a:cxn>
              <a:cxn ang="0">
                <a:pos x="39" y="2"/>
              </a:cxn>
              <a:cxn ang="0">
                <a:pos x="28" y="0"/>
              </a:cxn>
              <a:cxn ang="0">
                <a:pos x="17" y="2"/>
              </a:cxn>
              <a:cxn ang="0">
                <a:pos x="9" y="8"/>
              </a:cxn>
              <a:cxn ang="0">
                <a:pos x="2" y="17"/>
              </a:cxn>
              <a:cxn ang="0">
                <a:pos x="0" y="28"/>
              </a:cxn>
              <a:cxn ang="0">
                <a:pos x="2" y="39"/>
              </a:cxn>
              <a:cxn ang="0">
                <a:pos x="9" y="47"/>
              </a:cxn>
              <a:cxn ang="0">
                <a:pos x="17" y="53"/>
              </a:cxn>
              <a:cxn ang="0">
                <a:pos x="28" y="55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9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/>
            <a:ahLst/>
            <a:cxnLst>
              <a:cxn ang="0">
                <a:pos x="48" y="15"/>
              </a:cxn>
              <a:cxn ang="0">
                <a:pos x="44" y="30"/>
              </a:cxn>
              <a:cxn ang="0">
                <a:pos x="33" y="73"/>
              </a:cxn>
              <a:cxn ang="0">
                <a:pos x="19" y="140"/>
              </a:cxn>
              <a:cxn ang="0">
                <a:pos x="7" y="229"/>
              </a:cxn>
              <a:cxn ang="0">
                <a:pos x="0" y="337"/>
              </a:cxn>
              <a:cxn ang="0">
                <a:pos x="1" y="462"/>
              </a:cxn>
              <a:cxn ang="0">
                <a:pos x="14" y="602"/>
              </a:cxn>
              <a:cxn ang="0">
                <a:pos x="43" y="752"/>
              </a:cxn>
              <a:cxn ang="0">
                <a:pos x="150" y="746"/>
              </a:cxn>
              <a:cxn ang="0">
                <a:pos x="146" y="724"/>
              </a:cxn>
              <a:cxn ang="0">
                <a:pos x="135" y="663"/>
              </a:cxn>
              <a:cxn ang="0">
                <a:pos x="123" y="574"/>
              </a:cxn>
              <a:cxn ang="0">
                <a:pos x="111" y="463"/>
              </a:cxn>
              <a:cxn ang="0">
                <a:pos x="104" y="342"/>
              </a:cxn>
              <a:cxn ang="0">
                <a:pos x="107" y="220"/>
              </a:cxn>
              <a:cxn ang="0">
                <a:pos x="124" y="106"/>
              </a:cxn>
              <a:cxn ang="0">
                <a:pos x="156" y="9"/>
              </a:cxn>
              <a:cxn ang="0">
                <a:pos x="156" y="8"/>
              </a:cxn>
              <a:cxn ang="0">
                <a:pos x="156" y="6"/>
              </a:cxn>
              <a:cxn ang="0">
                <a:pos x="154" y="4"/>
              </a:cxn>
              <a:cxn ang="0">
                <a:pos x="147" y="0"/>
              </a:cxn>
              <a:cxn ang="0">
                <a:pos x="134" y="0"/>
              </a:cxn>
              <a:cxn ang="0">
                <a:pos x="115" y="1"/>
              </a:cxn>
              <a:cxn ang="0">
                <a:pos x="87" y="7"/>
              </a:cxn>
              <a:cxn ang="0">
                <a:pos x="48" y="15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0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/>
            <a:ahLst/>
            <a:cxnLst>
              <a:cxn ang="0">
                <a:pos x="212" y="6"/>
              </a:cxn>
              <a:cxn ang="0">
                <a:pos x="206" y="11"/>
              </a:cxn>
              <a:cxn ang="0">
                <a:pos x="192" y="33"/>
              </a:cxn>
              <a:cxn ang="0">
                <a:pos x="174" y="77"/>
              </a:cxn>
              <a:cxn ang="0">
                <a:pos x="156" y="148"/>
              </a:cxn>
              <a:cxn ang="0">
                <a:pos x="141" y="254"/>
              </a:cxn>
              <a:cxn ang="0">
                <a:pos x="133" y="401"/>
              </a:cxn>
              <a:cxn ang="0">
                <a:pos x="137" y="593"/>
              </a:cxn>
              <a:cxn ang="0">
                <a:pos x="158" y="839"/>
              </a:cxn>
              <a:cxn ang="0">
                <a:pos x="38" y="839"/>
              </a:cxn>
              <a:cxn ang="0">
                <a:pos x="34" y="814"/>
              </a:cxn>
              <a:cxn ang="0">
                <a:pos x="24" y="746"/>
              </a:cxn>
              <a:cxn ang="0">
                <a:pos x="12" y="645"/>
              </a:cxn>
              <a:cxn ang="0">
                <a:pos x="3" y="521"/>
              </a:cxn>
              <a:cxn ang="0">
                <a:pos x="0" y="384"/>
              </a:cxn>
              <a:cxn ang="0">
                <a:pos x="6" y="244"/>
              </a:cxn>
              <a:cxn ang="0">
                <a:pos x="29" y="114"/>
              </a:cxn>
              <a:cxn ang="0">
                <a:pos x="68" y="0"/>
              </a:cxn>
              <a:cxn ang="0">
                <a:pos x="212" y="6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1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/>
            <a:ahLst/>
            <a:cxnLst>
              <a:cxn ang="0">
                <a:pos x="43" y="12"/>
              </a:cxn>
              <a:cxn ang="0">
                <a:pos x="39" y="25"/>
              </a:cxn>
              <a:cxn ang="0">
                <a:pos x="30" y="62"/>
              </a:cxn>
              <a:cxn ang="0">
                <a:pos x="19" y="122"/>
              </a:cxn>
              <a:cxn ang="0">
                <a:pos x="7" y="199"/>
              </a:cxn>
              <a:cxn ang="0">
                <a:pos x="0" y="294"/>
              </a:cxn>
              <a:cxn ang="0">
                <a:pos x="1" y="403"/>
              </a:cxn>
              <a:cxn ang="0">
                <a:pos x="12" y="524"/>
              </a:cxn>
              <a:cxn ang="0">
                <a:pos x="38" y="656"/>
              </a:cxn>
              <a:cxn ang="0">
                <a:pos x="132" y="650"/>
              </a:cxn>
              <a:cxn ang="0">
                <a:pos x="127" y="631"/>
              </a:cxn>
              <a:cxn ang="0">
                <a:pos x="119" y="578"/>
              </a:cxn>
              <a:cxn ang="0">
                <a:pos x="107" y="499"/>
              </a:cxn>
              <a:cxn ang="0">
                <a:pos x="97" y="403"/>
              </a:cxn>
              <a:cxn ang="0">
                <a:pos x="92" y="297"/>
              </a:cxn>
              <a:cxn ang="0">
                <a:pos x="94" y="192"/>
              </a:cxn>
              <a:cxn ang="0">
                <a:pos x="108" y="91"/>
              </a:cxn>
              <a:cxn ang="0">
                <a:pos x="137" y="7"/>
              </a:cxn>
              <a:cxn ang="0">
                <a:pos x="137" y="6"/>
              </a:cxn>
              <a:cxn ang="0">
                <a:pos x="137" y="4"/>
              </a:cxn>
              <a:cxn ang="0">
                <a:pos x="135" y="2"/>
              </a:cxn>
              <a:cxn ang="0">
                <a:pos x="129" y="0"/>
              </a:cxn>
              <a:cxn ang="0">
                <a:pos x="119" y="0"/>
              </a:cxn>
              <a:cxn ang="0">
                <a:pos x="101" y="1"/>
              </a:cxn>
              <a:cxn ang="0">
                <a:pos x="77" y="5"/>
              </a:cxn>
              <a:cxn ang="0">
                <a:pos x="43" y="12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2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/>
            <a:ahLst/>
            <a:cxnLst>
              <a:cxn ang="0">
                <a:pos x="36" y="11"/>
              </a:cxn>
              <a:cxn ang="0">
                <a:pos x="33" y="21"/>
              </a:cxn>
              <a:cxn ang="0">
                <a:pos x="24" y="53"/>
              </a:cxn>
              <a:cxn ang="0">
                <a:pos x="15" y="103"/>
              </a:cxn>
              <a:cxn ang="0">
                <a:pos x="5" y="169"/>
              </a:cxn>
              <a:cxn ang="0">
                <a:pos x="0" y="250"/>
              </a:cxn>
              <a:cxn ang="0">
                <a:pos x="1" y="344"/>
              </a:cxn>
              <a:cxn ang="0">
                <a:pos x="10" y="448"/>
              </a:cxn>
              <a:cxn ang="0">
                <a:pos x="32" y="560"/>
              </a:cxn>
              <a:cxn ang="0">
                <a:pos x="112" y="555"/>
              </a:cxn>
              <a:cxn ang="0">
                <a:pos x="108" y="538"/>
              </a:cxn>
              <a:cxn ang="0">
                <a:pos x="101" y="493"/>
              </a:cxn>
              <a:cxn ang="0">
                <a:pos x="91" y="426"/>
              </a:cxn>
              <a:cxn ang="0">
                <a:pos x="82" y="344"/>
              </a:cxn>
              <a:cxn ang="0">
                <a:pos x="77" y="255"/>
              </a:cxn>
              <a:cxn ang="0">
                <a:pos x="79" y="164"/>
              </a:cxn>
              <a:cxn ang="0">
                <a:pos x="91" y="79"/>
              </a:cxn>
              <a:cxn ang="0">
                <a:pos x="116" y="6"/>
              </a:cxn>
              <a:cxn ang="0">
                <a:pos x="116" y="5"/>
              </a:cxn>
              <a:cxn ang="0">
                <a:pos x="116" y="4"/>
              </a:cxn>
              <a:cxn ang="0">
                <a:pos x="114" y="2"/>
              </a:cxn>
              <a:cxn ang="0">
                <a:pos x="109" y="0"/>
              </a:cxn>
              <a:cxn ang="0">
                <a:pos x="100" y="0"/>
              </a:cxn>
              <a:cxn ang="0">
                <a:pos x="86" y="1"/>
              </a:cxn>
              <a:cxn ang="0">
                <a:pos x="65" y="4"/>
              </a:cxn>
              <a:cxn ang="0">
                <a:pos x="36" y="1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3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/>
            <a:ahLst/>
            <a:cxnLst>
              <a:cxn ang="0">
                <a:pos x="30" y="9"/>
              </a:cxn>
              <a:cxn ang="0">
                <a:pos x="27" y="17"/>
              </a:cxn>
              <a:cxn ang="0">
                <a:pos x="20" y="44"/>
              </a:cxn>
              <a:cxn ang="0">
                <a:pos x="12" y="85"/>
              </a:cxn>
              <a:cxn ang="0">
                <a:pos x="4" y="140"/>
              </a:cxn>
              <a:cxn ang="0">
                <a:pos x="0" y="207"/>
              </a:cxn>
              <a:cxn ang="0">
                <a:pos x="0" y="285"/>
              </a:cxn>
              <a:cxn ang="0">
                <a:pos x="9" y="370"/>
              </a:cxn>
              <a:cxn ang="0">
                <a:pos x="26" y="463"/>
              </a:cxn>
              <a:cxn ang="0">
                <a:pos x="93" y="460"/>
              </a:cxn>
              <a:cxn ang="0">
                <a:pos x="89" y="446"/>
              </a:cxn>
              <a:cxn ang="0">
                <a:pos x="83" y="408"/>
              </a:cxn>
              <a:cxn ang="0">
                <a:pos x="75" y="353"/>
              </a:cxn>
              <a:cxn ang="0">
                <a:pos x="68" y="285"/>
              </a:cxn>
              <a:cxn ang="0">
                <a:pos x="65" y="211"/>
              </a:cxn>
              <a:cxn ang="0">
                <a:pos x="67" y="136"/>
              </a:cxn>
              <a:cxn ang="0">
                <a:pos x="76" y="65"/>
              </a:cxn>
              <a:cxn ang="0">
                <a:pos x="97" y="5"/>
              </a:cxn>
              <a:cxn ang="0">
                <a:pos x="97" y="4"/>
              </a:cxn>
              <a:cxn ang="0">
                <a:pos x="97" y="3"/>
              </a:cxn>
              <a:cxn ang="0">
                <a:pos x="95" y="1"/>
              </a:cxn>
              <a:cxn ang="0">
                <a:pos x="91" y="0"/>
              </a:cxn>
              <a:cxn ang="0">
                <a:pos x="84" y="0"/>
              </a:cxn>
              <a:cxn ang="0">
                <a:pos x="71" y="0"/>
              </a:cxn>
              <a:cxn ang="0">
                <a:pos x="54" y="3"/>
              </a:cxn>
              <a:cxn ang="0">
                <a:pos x="30" y="9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4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22" y="15"/>
              </a:cxn>
              <a:cxn ang="0">
                <a:pos x="17" y="36"/>
              </a:cxn>
              <a:cxn ang="0">
                <a:pos x="10" y="68"/>
              </a:cxn>
              <a:cxn ang="0">
                <a:pos x="4" y="112"/>
              </a:cxn>
              <a:cxn ang="0">
                <a:pos x="0" y="164"/>
              </a:cxn>
              <a:cxn ang="0">
                <a:pos x="0" y="226"/>
              </a:cxn>
              <a:cxn ang="0">
                <a:pos x="7" y="294"/>
              </a:cxn>
              <a:cxn ang="0">
                <a:pos x="21" y="367"/>
              </a:cxn>
              <a:cxn ang="0">
                <a:pos x="74" y="364"/>
              </a:cxn>
              <a:cxn ang="0">
                <a:pos x="71" y="353"/>
              </a:cxn>
              <a:cxn ang="0">
                <a:pos x="66" y="323"/>
              </a:cxn>
              <a:cxn ang="0">
                <a:pos x="60" y="280"/>
              </a:cxn>
              <a:cxn ang="0">
                <a:pos x="54" y="226"/>
              </a:cxn>
              <a:cxn ang="0">
                <a:pos x="51" y="168"/>
              </a:cxn>
              <a:cxn ang="0">
                <a:pos x="53" y="107"/>
              </a:cxn>
              <a:cxn ang="0">
                <a:pos x="61" y="52"/>
              </a:cxn>
              <a:cxn ang="0">
                <a:pos x="77" y="5"/>
              </a:cxn>
              <a:cxn ang="0">
                <a:pos x="77" y="5"/>
              </a:cxn>
              <a:cxn ang="0">
                <a:pos x="77" y="2"/>
              </a:cxn>
              <a:cxn ang="0">
                <a:pos x="76" y="1"/>
              </a:cxn>
              <a:cxn ang="0">
                <a:pos x="72" y="0"/>
              </a:cxn>
              <a:cxn ang="0">
                <a:pos x="66" y="0"/>
              </a:cxn>
              <a:cxn ang="0">
                <a:pos x="56" y="1"/>
              </a:cxn>
              <a:cxn ang="0">
                <a:pos x="43" y="4"/>
              </a:cxn>
              <a:cxn ang="0">
                <a:pos x="24" y="8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5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/>
            <a:ahLst/>
            <a:cxnLst>
              <a:cxn ang="0">
                <a:pos x="17" y="5"/>
              </a:cxn>
              <a:cxn ang="0">
                <a:pos x="16" y="10"/>
              </a:cxn>
              <a:cxn ang="0">
                <a:pos x="12" y="25"/>
              </a:cxn>
              <a:cxn ang="0">
                <a:pos x="6" y="49"/>
              </a:cxn>
              <a:cxn ang="0">
                <a:pos x="2" y="82"/>
              </a:cxn>
              <a:cxn ang="0">
                <a:pos x="0" y="122"/>
              </a:cxn>
              <a:cxn ang="0">
                <a:pos x="0" y="166"/>
              </a:cxn>
              <a:cxn ang="0">
                <a:pos x="4" y="217"/>
              </a:cxn>
              <a:cxn ang="0">
                <a:pos x="15" y="271"/>
              </a:cxn>
              <a:cxn ang="0">
                <a:pos x="54" y="268"/>
              </a:cxn>
              <a:cxn ang="0">
                <a:pos x="52" y="261"/>
              </a:cxn>
              <a:cxn ang="0">
                <a:pos x="48" y="238"/>
              </a:cxn>
              <a:cxn ang="0">
                <a:pos x="44" y="206"/>
              </a:cxn>
              <a:cxn ang="0">
                <a:pos x="40" y="166"/>
              </a:cxn>
              <a:cxn ang="0">
                <a:pos x="37" y="123"/>
              </a:cxn>
              <a:cxn ang="0">
                <a:pos x="39" y="78"/>
              </a:cxn>
              <a:cxn ang="0">
                <a:pos x="44" y="37"/>
              </a:cxn>
              <a:cxn ang="0">
                <a:pos x="56" y="3"/>
              </a:cxn>
              <a:cxn ang="0">
                <a:pos x="56" y="3"/>
              </a:cxn>
              <a:cxn ang="0">
                <a:pos x="56" y="2"/>
              </a:cxn>
              <a:cxn ang="0">
                <a:pos x="55" y="1"/>
              </a:cxn>
              <a:cxn ang="0">
                <a:pos x="52" y="0"/>
              </a:cxn>
              <a:cxn ang="0">
                <a:pos x="48" y="0"/>
              </a:cxn>
              <a:cxn ang="0">
                <a:pos x="42" y="0"/>
              </a:cxn>
              <a:cxn ang="0">
                <a:pos x="31" y="2"/>
              </a:cxn>
              <a:cxn ang="0">
                <a:pos x="17" y="5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6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/>
            <a:ahLst/>
            <a:cxnLst>
              <a:cxn ang="0">
                <a:pos x="186" y="6"/>
              </a:cxn>
              <a:cxn ang="0">
                <a:pos x="182" y="11"/>
              </a:cxn>
              <a:cxn ang="0">
                <a:pos x="169" y="29"/>
              </a:cxn>
              <a:cxn ang="0">
                <a:pos x="153" y="67"/>
              </a:cxn>
              <a:cxn ang="0">
                <a:pos x="137" y="130"/>
              </a:cxn>
              <a:cxn ang="0">
                <a:pos x="124" y="221"/>
              </a:cxn>
              <a:cxn ang="0">
                <a:pos x="117" y="350"/>
              </a:cxn>
              <a:cxn ang="0">
                <a:pos x="122" y="517"/>
              </a:cxn>
              <a:cxn ang="0">
                <a:pos x="139" y="732"/>
              </a:cxn>
              <a:cxn ang="0">
                <a:pos x="34" y="732"/>
              </a:cxn>
              <a:cxn ang="0">
                <a:pos x="31" y="711"/>
              </a:cxn>
              <a:cxn ang="0">
                <a:pos x="22" y="651"/>
              </a:cxn>
              <a:cxn ang="0">
                <a:pos x="12" y="563"/>
              </a:cxn>
              <a:cxn ang="0">
                <a:pos x="3" y="454"/>
              </a:cxn>
              <a:cxn ang="0">
                <a:pos x="0" y="335"/>
              </a:cxn>
              <a:cxn ang="0">
                <a:pos x="6" y="213"/>
              </a:cxn>
              <a:cxn ang="0">
                <a:pos x="25" y="98"/>
              </a:cxn>
              <a:cxn ang="0">
                <a:pos x="60" y="0"/>
              </a:cxn>
              <a:cxn ang="0">
                <a:pos x="186" y="6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7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/>
            <a:ahLst/>
            <a:cxnLst>
              <a:cxn ang="0">
                <a:pos x="158" y="4"/>
              </a:cxn>
              <a:cxn ang="0">
                <a:pos x="153" y="9"/>
              </a:cxn>
              <a:cxn ang="0">
                <a:pos x="144" y="25"/>
              </a:cxn>
              <a:cxn ang="0">
                <a:pos x="130" y="57"/>
              </a:cxn>
              <a:cxn ang="0">
                <a:pos x="116" y="110"/>
              </a:cxn>
              <a:cxn ang="0">
                <a:pos x="105" y="189"/>
              </a:cxn>
              <a:cxn ang="0">
                <a:pos x="100" y="298"/>
              </a:cxn>
              <a:cxn ang="0">
                <a:pos x="103" y="441"/>
              </a:cxn>
              <a:cxn ang="0">
                <a:pos x="118" y="625"/>
              </a:cxn>
              <a:cxn ang="0">
                <a:pos x="29" y="625"/>
              </a:cxn>
              <a:cxn ang="0">
                <a:pos x="25" y="607"/>
              </a:cxn>
              <a:cxn ang="0">
                <a:pos x="18" y="556"/>
              </a:cxn>
              <a:cxn ang="0">
                <a:pos x="9" y="480"/>
              </a:cxn>
              <a:cxn ang="0">
                <a:pos x="2" y="387"/>
              </a:cxn>
              <a:cxn ang="0">
                <a:pos x="0" y="286"/>
              </a:cxn>
              <a:cxn ang="0">
                <a:pos x="5" y="182"/>
              </a:cxn>
              <a:cxn ang="0">
                <a:pos x="21" y="84"/>
              </a:cxn>
              <a:cxn ang="0">
                <a:pos x="51" y="0"/>
              </a:cxn>
              <a:cxn ang="0">
                <a:pos x="158" y="4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8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/>
            <a:ahLst/>
            <a:cxnLst>
              <a:cxn ang="0">
                <a:pos x="131" y="4"/>
              </a:cxn>
              <a:cxn ang="0">
                <a:pos x="128" y="7"/>
              </a:cxn>
              <a:cxn ang="0">
                <a:pos x="119" y="21"/>
              </a:cxn>
              <a:cxn ang="0">
                <a:pos x="109" y="47"/>
              </a:cxn>
              <a:cxn ang="0">
                <a:pos x="97" y="91"/>
              </a:cxn>
              <a:cxn ang="0">
                <a:pos x="88" y="156"/>
              </a:cxn>
              <a:cxn ang="0">
                <a:pos x="84" y="247"/>
              </a:cxn>
              <a:cxn ang="0">
                <a:pos x="86" y="366"/>
              </a:cxn>
              <a:cxn ang="0">
                <a:pos x="99" y="517"/>
              </a:cxn>
              <a:cxn ang="0">
                <a:pos x="25" y="517"/>
              </a:cxn>
              <a:cxn ang="0">
                <a:pos x="23" y="502"/>
              </a:cxn>
              <a:cxn ang="0">
                <a:pos x="16" y="460"/>
              </a:cxn>
              <a:cxn ang="0">
                <a:pos x="9" y="397"/>
              </a:cxn>
              <a:cxn ang="0">
                <a:pos x="2" y="320"/>
              </a:cxn>
              <a:cxn ang="0">
                <a:pos x="0" y="236"/>
              </a:cxn>
              <a:cxn ang="0">
                <a:pos x="4" y="151"/>
              </a:cxn>
              <a:cxn ang="0">
                <a:pos x="18" y="70"/>
              </a:cxn>
              <a:cxn ang="0">
                <a:pos x="43" y="0"/>
              </a:cxn>
              <a:cxn ang="0">
                <a:pos x="131" y="4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9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/>
            <a:ahLst/>
            <a:cxnLst>
              <a:cxn ang="0">
                <a:pos x="104" y="4"/>
              </a:cxn>
              <a:cxn ang="0">
                <a:pos x="101" y="7"/>
              </a:cxn>
              <a:cxn ang="0">
                <a:pos x="94" y="17"/>
              </a:cxn>
              <a:cxn ang="0">
                <a:pos x="86" y="38"/>
              </a:cxn>
              <a:cxn ang="0">
                <a:pos x="76" y="73"/>
              </a:cxn>
              <a:cxn ang="0">
                <a:pos x="69" y="125"/>
              </a:cxn>
              <a:cxn ang="0">
                <a:pos x="65" y="196"/>
              </a:cxn>
              <a:cxn ang="0">
                <a:pos x="67" y="291"/>
              </a:cxn>
              <a:cxn ang="0">
                <a:pos x="77" y="411"/>
              </a:cxn>
              <a:cxn ang="0">
                <a:pos x="19" y="411"/>
              </a:cxn>
              <a:cxn ang="0">
                <a:pos x="17" y="399"/>
              </a:cxn>
              <a:cxn ang="0">
                <a:pos x="11" y="365"/>
              </a:cxn>
              <a:cxn ang="0">
                <a:pos x="6" y="316"/>
              </a:cxn>
              <a:cxn ang="0">
                <a:pos x="2" y="255"/>
              </a:cxn>
              <a:cxn ang="0">
                <a:pos x="0" y="188"/>
              </a:cxn>
              <a:cxn ang="0">
                <a:pos x="4" y="120"/>
              </a:cxn>
              <a:cxn ang="0">
                <a:pos x="15" y="55"/>
              </a:cxn>
              <a:cxn ang="0">
                <a:pos x="34" y="0"/>
              </a:cxn>
              <a:cxn ang="0">
                <a:pos x="104" y="4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0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/>
            <a:ahLst/>
            <a:cxnLst>
              <a:cxn ang="0">
                <a:pos x="76" y="2"/>
              </a:cxn>
              <a:cxn ang="0">
                <a:pos x="74" y="4"/>
              </a:cxn>
              <a:cxn ang="0">
                <a:pos x="70" y="12"/>
              </a:cxn>
              <a:cxn ang="0">
                <a:pos x="62" y="28"/>
              </a:cxn>
              <a:cxn ang="0">
                <a:pos x="56" y="53"/>
              </a:cxn>
              <a:cxn ang="0">
                <a:pos x="51" y="92"/>
              </a:cxn>
              <a:cxn ang="0">
                <a:pos x="49" y="145"/>
              </a:cxn>
              <a:cxn ang="0">
                <a:pos x="50" y="214"/>
              </a:cxn>
              <a:cxn ang="0">
                <a:pos x="57" y="302"/>
              </a:cxn>
              <a:cxn ang="0">
                <a:pos x="14" y="302"/>
              </a:cxn>
              <a:cxn ang="0">
                <a:pos x="13" y="294"/>
              </a:cxn>
              <a:cxn ang="0">
                <a:pos x="9" y="269"/>
              </a:cxn>
              <a:cxn ang="0">
                <a:pos x="4" y="232"/>
              </a:cxn>
              <a:cxn ang="0">
                <a:pos x="1" y="188"/>
              </a:cxn>
              <a:cxn ang="0">
                <a:pos x="0" y="138"/>
              </a:cxn>
              <a:cxn ang="0">
                <a:pos x="2" y="89"/>
              </a:cxn>
              <a:cxn ang="0">
                <a:pos x="10" y="41"/>
              </a:cxn>
              <a:cxn ang="0">
                <a:pos x="25" y="0"/>
              </a:cxn>
              <a:cxn ang="0">
                <a:pos x="76" y="2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1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2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/>
            <a:ahLst/>
            <a:cxnLst>
              <a:cxn ang="0">
                <a:pos x="35" y="41"/>
              </a:cxn>
              <a:cxn ang="0">
                <a:pos x="32" y="49"/>
              </a:cxn>
              <a:cxn ang="0">
                <a:pos x="25" y="74"/>
              </a:cxn>
              <a:cxn ang="0">
                <a:pos x="17" y="112"/>
              </a:cxn>
              <a:cxn ang="0">
                <a:pos x="8" y="163"/>
              </a:cxn>
              <a:cxn ang="0">
                <a:pos x="2" y="223"/>
              </a:cxn>
              <a:cxn ang="0">
                <a:pos x="0" y="290"/>
              </a:cxn>
              <a:cxn ang="0">
                <a:pos x="7" y="363"/>
              </a:cxn>
              <a:cxn ang="0">
                <a:pos x="23" y="440"/>
              </a:cxn>
              <a:cxn ang="0">
                <a:pos x="23" y="437"/>
              </a:cxn>
              <a:cxn ang="0">
                <a:pos x="23" y="427"/>
              </a:cxn>
              <a:cxn ang="0">
                <a:pos x="23" y="411"/>
              </a:cxn>
              <a:cxn ang="0">
                <a:pos x="23" y="391"/>
              </a:cxn>
              <a:cxn ang="0">
                <a:pos x="25" y="367"/>
              </a:cxn>
              <a:cxn ang="0">
                <a:pos x="28" y="341"/>
              </a:cxn>
              <a:cxn ang="0">
                <a:pos x="33" y="312"/>
              </a:cxn>
              <a:cxn ang="0">
                <a:pos x="39" y="281"/>
              </a:cxn>
              <a:cxn ang="0">
                <a:pos x="49" y="251"/>
              </a:cxn>
              <a:cxn ang="0">
                <a:pos x="61" y="222"/>
              </a:cxn>
              <a:cxn ang="0">
                <a:pos x="75" y="194"/>
              </a:cxn>
              <a:cxn ang="0">
                <a:pos x="93" y="168"/>
              </a:cxn>
              <a:cxn ang="0">
                <a:pos x="116" y="145"/>
              </a:cxn>
              <a:cxn ang="0">
                <a:pos x="141" y="127"/>
              </a:cxn>
              <a:cxn ang="0">
                <a:pos x="173" y="114"/>
              </a:cxn>
              <a:cxn ang="0">
                <a:pos x="208" y="106"/>
              </a:cxn>
              <a:cxn ang="0">
                <a:pos x="210" y="104"/>
              </a:cxn>
              <a:cxn ang="0">
                <a:pos x="217" y="100"/>
              </a:cxn>
              <a:cxn ang="0">
                <a:pos x="227" y="92"/>
              </a:cxn>
              <a:cxn ang="0">
                <a:pos x="245" y="82"/>
              </a:cxn>
              <a:cxn ang="0">
                <a:pos x="267" y="69"/>
              </a:cxn>
              <a:cxn ang="0">
                <a:pos x="296" y="54"/>
              </a:cxn>
              <a:cxn ang="0">
                <a:pos x="332" y="36"/>
              </a:cxn>
              <a:cxn ang="0">
                <a:pos x="375" y="17"/>
              </a:cxn>
              <a:cxn ang="0">
                <a:pos x="373" y="16"/>
              </a:cxn>
              <a:cxn ang="0">
                <a:pos x="366" y="15"/>
              </a:cxn>
              <a:cxn ang="0">
                <a:pos x="357" y="13"/>
              </a:cxn>
              <a:cxn ang="0">
                <a:pos x="343" y="10"/>
              </a:cxn>
              <a:cxn ang="0">
                <a:pos x="326" y="7"/>
              </a:cxn>
              <a:cxn ang="0">
                <a:pos x="307" y="5"/>
              </a:cxn>
              <a:cxn ang="0">
                <a:pos x="285" y="3"/>
              </a:cxn>
              <a:cxn ang="0">
                <a:pos x="261" y="1"/>
              </a:cxn>
              <a:cxn ang="0">
                <a:pos x="235" y="0"/>
              </a:cxn>
              <a:cxn ang="0">
                <a:pos x="208" y="1"/>
              </a:cxn>
              <a:cxn ang="0">
                <a:pos x="180" y="2"/>
              </a:cxn>
              <a:cxn ang="0">
                <a:pos x="151" y="5"/>
              </a:cxn>
              <a:cxn ang="0">
                <a:pos x="122" y="10"/>
              </a:cxn>
              <a:cxn ang="0">
                <a:pos x="92" y="18"/>
              </a:cxn>
              <a:cxn ang="0">
                <a:pos x="63" y="28"/>
              </a:cxn>
              <a:cxn ang="0">
                <a:pos x="35" y="41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3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0" y="52"/>
              </a:cxn>
              <a:cxn ang="0">
                <a:pos x="2" y="48"/>
              </a:cxn>
              <a:cxn ang="0">
                <a:pos x="5" y="44"/>
              </a:cxn>
              <a:cxn ang="0">
                <a:pos x="11" y="37"/>
              </a:cxn>
              <a:cxn ang="0">
                <a:pos x="18" y="31"/>
              </a:cxn>
              <a:cxn ang="0">
                <a:pos x="27" y="25"/>
              </a:cxn>
              <a:cxn ang="0">
                <a:pos x="39" y="18"/>
              </a:cxn>
              <a:cxn ang="0">
                <a:pos x="54" y="12"/>
              </a:cxn>
              <a:cxn ang="0">
                <a:pos x="72" y="6"/>
              </a:cxn>
              <a:cxn ang="0">
                <a:pos x="92" y="2"/>
              </a:cxn>
              <a:cxn ang="0">
                <a:pos x="118" y="0"/>
              </a:cxn>
              <a:cxn ang="0">
                <a:pos x="146" y="0"/>
              </a:cxn>
              <a:cxn ang="0">
                <a:pos x="180" y="2"/>
              </a:cxn>
              <a:cxn ang="0">
                <a:pos x="216" y="7"/>
              </a:cxn>
              <a:cxn ang="0">
                <a:pos x="258" y="16"/>
              </a:cxn>
              <a:cxn ang="0">
                <a:pos x="305" y="29"/>
              </a:cxn>
              <a:cxn ang="0">
                <a:pos x="299" y="47"/>
              </a:cxn>
              <a:cxn ang="0">
                <a:pos x="297" y="46"/>
              </a:cxn>
              <a:cxn ang="0">
                <a:pos x="289" y="44"/>
              </a:cxn>
              <a:cxn ang="0">
                <a:pos x="277" y="41"/>
              </a:cxn>
              <a:cxn ang="0">
                <a:pos x="262" y="36"/>
              </a:cxn>
              <a:cxn ang="0">
                <a:pos x="244" y="32"/>
              </a:cxn>
              <a:cxn ang="0">
                <a:pos x="224" y="28"/>
              </a:cxn>
              <a:cxn ang="0">
                <a:pos x="201" y="25"/>
              </a:cxn>
              <a:cxn ang="0">
                <a:pos x="176" y="22"/>
              </a:cxn>
              <a:cxn ang="0">
                <a:pos x="152" y="21"/>
              </a:cxn>
              <a:cxn ang="0">
                <a:pos x="126" y="21"/>
              </a:cxn>
              <a:cxn ang="0">
                <a:pos x="101" y="23"/>
              </a:cxn>
              <a:cxn ang="0">
                <a:pos x="77" y="29"/>
              </a:cxn>
              <a:cxn ang="0">
                <a:pos x="55" y="37"/>
              </a:cxn>
              <a:cxn ang="0">
                <a:pos x="33" y="48"/>
              </a:cxn>
              <a:cxn ang="0">
                <a:pos x="15" y="63"/>
              </a:cxn>
              <a:cxn ang="0">
                <a:pos x="0" y="83"/>
              </a:cxn>
              <a:cxn ang="0">
                <a:pos x="0" y="53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4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0" y="52"/>
              </a:cxn>
              <a:cxn ang="0">
                <a:pos x="2" y="49"/>
              </a:cxn>
              <a:cxn ang="0">
                <a:pos x="5" y="44"/>
              </a:cxn>
              <a:cxn ang="0">
                <a:pos x="11" y="38"/>
              </a:cxn>
              <a:cxn ang="0">
                <a:pos x="18" y="31"/>
              </a:cxn>
              <a:cxn ang="0">
                <a:pos x="27" y="25"/>
              </a:cxn>
              <a:cxn ang="0">
                <a:pos x="39" y="17"/>
              </a:cxn>
              <a:cxn ang="0">
                <a:pos x="54" y="12"/>
              </a:cxn>
              <a:cxn ang="0">
                <a:pos x="72" y="7"/>
              </a:cxn>
              <a:cxn ang="0">
                <a:pos x="92" y="2"/>
              </a:cxn>
              <a:cxn ang="0">
                <a:pos x="118" y="0"/>
              </a:cxn>
              <a:cxn ang="0">
                <a:pos x="146" y="0"/>
              </a:cxn>
              <a:cxn ang="0">
                <a:pos x="180" y="2"/>
              </a:cxn>
              <a:cxn ang="0">
                <a:pos x="216" y="8"/>
              </a:cxn>
              <a:cxn ang="0">
                <a:pos x="258" y="16"/>
              </a:cxn>
              <a:cxn ang="0">
                <a:pos x="305" y="29"/>
              </a:cxn>
              <a:cxn ang="0">
                <a:pos x="299" y="47"/>
              </a:cxn>
              <a:cxn ang="0">
                <a:pos x="297" y="45"/>
              </a:cxn>
              <a:cxn ang="0">
                <a:pos x="289" y="43"/>
              </a:cxn>
              <a:cxn ang="0">
                <a:pos x="277" y="40"/>
              </a:cxn>
              <a:cxn ang="0">
                <a:pos x="262" y="36"/>
              </a:cxn>
              <a:cxn ang="0">
                <a:pos x="244" y="33"/>
              </a:cxn>
              <a:cxn ang="0">
                <a:pos x="224" y="28"/>
              </a:cxn>
              <a:cxn ang="0">
                <a:pos x="201" y="25"/>
              </a:cxn>
              <a:cxn ang="0">
                <a:pos x="176" y="22"/>
              </a:cxn>
              <a:cxn ang="0">
                <a:pos x="152" y="21"/>
              </a:cxn>
              <a:cxn ang="0">
                <a:pos x="126" y="22"/>
              </a:cxn>
              <a:cxn ang="0">
                <a:pos x="101" y="24"/>
              </a:cxn>
              <a:cxn ang="0">
                <a:pos x="77" y="29"/>
              </a:cxn>
              <a:cxn ang="0">
                <a:pos x="55" y="38"/>
              </a:cxn>
              <a:cxn ang="0">
                <a:pos x="33" y="49"/>
              </a:cxn>
              <a:cxn ang="0">
                <a:pos x="15" y="64"/>
              </a:cxn>
              <a:cxn ang="0">
                <a:pos x="0" y="83"/>
              </a:cxn>
              <a:cxn ang="0">
                <a:pos x="0" y="53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5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86"/>
              </a:cxn>
              <a:cxn ang="0">
                <a:pos x="150" y="917"/>
              </a:cxn>
              <a:cxn ang="0">
                <a:pos x="143" y="797"/>
              </a:cxn>
              <a:cxn ang="0">
                <a:pos x="496" y="851"/>
              </a:cxn>
              <a:cxn ang="0">
                <a:pos x="490" y="803"/>
              </a:cxn>
              <a:cxn ang="0">
                <a:pos x="245" y="773"/>
              </a:cxn>
              <a:cxn ang="0">
                <a:pos x="239" y="670"/>
              </a:cxn>
              <a:cxn ang="0">
                <a:pos x="72" y="670"/>
              </a:cxn>
              <a:cxn ang="0">
                <a:pos x="68" y="657"/>
              </a:cxn>
              <a:cxn ang="0">
                <a:pos x="56" y="620"/>
              </a:cxn>
              <a:cxn ang="0">
                <a:pos x="41" y="559"/>
              </a:cxn>
              <a:cxn ang="0">
                <a:pos x="26" y="480"/>
              </a:cxn>
              <a:cxn ang="0">
                <a:pos x="15" y="385"/>
              </a:cxn>
              <a:cxn ang="0">
                <a:pos x="11" y="276"/>
              </a:cxn>
              <a:cxn ang="0">
                <a:pos x="20" y="158"/>
              </a:cxn>
              <a:cxn ang="0">
                <a:pos x="42" y="30"/>
              </a:cxn>
              <a:cxn ang="0">
                <a:pos x="0" y="0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6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4" y="124"/>
              </a:cxn>
              <a:cxn ang="0">
                <a:pos x="14" y="119"/>
              </a:cxn>
              <a:cxn ang="0">
                <a:pos x="31" y="114"/>
              </a:cxn>
              <a:cxn ang="0">
                <a:pos x="53" y="106"/>
              </a:cxn>
              <a:cxn ang="0">
                <a:pos x="81" y="98"/>
              </a:cxn>
              <a:cxn ang="0">
                <a:pos x="113" y="89"/>
              </a:cxn>
              <a:cxn ang="0">
                <a:pos x="151" y="81"/>
              </a:cxn>
              <a:cxn ang="0">
                <a:pos x="192" y="73"/>
              </a:cxn>
              <a:cxn ang="0">
                <a:pos x="237" y="65"/>
              </a:cxn>
              <a:cxn ang="0">
                <a:pos x="286" y="60"/>
              </a:cxn>
              <a:cxn ang="0">
                <a:pos x="337" y="56"/>
              </a:cxn>
              <a:cxn ang="0">
                <a:pos x="390" y="55"/>
              </a:cxn>
              <a:cxn ang="0">
                <a:pos x="446" y="56"/>
              </a:cxn>
              <a:cxn ang="0">
                <a:pos x="503" y="61"/>
              </a:cxn>
              <a:cxn ang="0">
                <a:pos x="561" y="70"/>
              </a:cxn>
              <a:cxn ang="0">
                <a:pos x="620" y="83"/>
              </a:cxn>
              <a:cxn ang="0">
                <a:pos x="638" y="0"/>
              </a:cxn>
              <a:cxn ang="0">
                <a:pos x="634" y="0"/>
              </a:cxn>
              <a:cxn ang="0">
                <a:pos x="620" y="0"/>
              </a:cxn>
              <a:cxn ang="0">
                <a:pos x="599" y="0"/>
              </a:cxn>
              <a:cxn ang="0">
                <a:pos x="571" y="1"/>
              </a:cxn>
              <a:cxn ang="0">
                <a:pos x="536" y="2"/>
              </a:cxn>
              <a:cxn ang="0">
                <a:pos x="496" y="3"/>
              </a:cxn>
              <a:cxn ang="0">
                <a:pos x="452" y="6"/>
              </a:cxn>
              <a:cxn ang="0">
                <a:pos x="405" y="8"/>
              </a:cxn>
              <a:cxn ang="0">
                <a:pos x="354" y="13"/>
              </a:cxn>
              <a:cxn ang="0">
                <a:pos x="302" y="17"/>
              </a:cxn>
              <a:cxn ang="0">
                <a:pos x="249" y="22"/>
              </a:cxn>
              <a:cxn ang="0">
                <a:pos x="196" y="30"/>
              </a:cxn>
              <a:cxn ang="0">
                <a:pos x="144" y="37"/>
              </a:cxn>
              <a:cxn ang="0">
                <a:pos x="93" y="47"/>
              </a:cxn>
              <a:cxn ang="0">
                <a:pos x="45" y="58"/>
              </a:cxn>
              <a:cxn ang="0">
                <a:pos x="0" y="71"/>
              </a:cxn>
              <a:cxn ang="0">
                <a:pos x="0" y="125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7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/>
            <a:ahLst/>
            <a:cxnLst>
              <a:cxn ang="0">
                <a:pos x="454" y="344"/>
              </a:cxn>
              <a:cxn ang="0">
                <a:pos x="456" y="343"/>
              </a:cxn>
              <a:cxn ang="0">
                <a:pos x="463" y="341"/>
              </a:cxn>
              <a:cxn ang="0">
                <a:pos x="472" y="337"/>
              </a:cxn>
              <a:cxn ang="0">
                <a:pos x="485" y="332"/>
              </a:cxn>
              <a:cxn ang="0">
                <a:pos x="501" y="325"/>
              </a:cxn>
              <a:cxn ang="0">
                <a:pos x="518" y="317"/>
              </a:cxn>
              <a:cxn ang="0">
                <a:pos x="538" y="308"/>
              </a:cxn>
              <a:cxn ang="0">
                <a:pos x="558" y="298"/>
              </a:cxn>
              <a:cxn ang="0">
                <a:pos x="580" y="287"/>
              </a:cxn>
              <a:cxn ang="0">
                <a:pos x="600" y="274"/>
              </a:cxn>
              <a:cxn ang="0">
                <a:pos x="621" y="262"/>
              </a:cxn>
              <a:cxn ang="0">
                <a:pos x="640" y="248"/>
              </a:cxn>
              <a:cxn ang="0">
                <a:pos x="658" y="234"/>
              </a:cxn>
              <a:cxn ang="0">
                <a:pos x="674" y="219"/>
              </a:cxn>
              <a:cxn ang="0">
                <a:pos x="688" y="204"/>
              </a:cxn>
              <a:cxn ang="0">
                <a:pos x="699" y="189"/>
              </a:cxn>
              <a:cxn ang="0">
                <a:pos x="0" y="18"/>
              </a:cxn>
              <a:cxn ang="0">
                <a:pos x="54" y="0"/>
              </a:cxn>
              <a:cxn ang="0">
                <a:pos x="1075" y="251"/>
              </a:cxn>
              <a:cxn ang="0">
                <a:pos x="1033" y="274"/>
              </a:cxn>
              <a:cxn ang="0">
                <a:pos x="738" y="199"/>
              </a:cxn>
              <a:cxn ang="0">
                <a:pos x="737" y="200"/>
              </a:cxn>
              <a:cxn ang="0">
                <a:pos x="735" y="203"/>
              </a:cxn>
              <a:cxn ang="0">
                <a:pos x="730" y="207"/>
              </a:cxn>
              <a:cxn ang="0">
                <a:pos x="724" y="214"/>
              </a:cxn>
              <a:cxn ang="0">
                <a:pos x="716" y="222"/>
              </a:cxn>
              <a:cxn ang="0">
                <a:pos x="706" y="231"/>
              </a:cxn>
              <a:cxn ang="0">
                <a:pos x="694" y="242"/>
              </a:cxn>
              <a:cxn ang="0">
                <a:pos x="679" y="253"/>
              </a:cxn>
              <a:cxn ang="0">
                <a:pos x="662" y="265"/>
              </a:cxn>
              <a:cxn ang="0">
                <a:pos x="643" y="278"/>
              </a:cxn>
              <a:cxn ang="0">
                <a:pos x="621" y="291"/>
              </a:cxn>
              <a:cxn ang="0">
                <a:pos x="597" y="303"/>
              </a:cxn>
              <a:cxn ang="0">
                <a:pos x="570" y="317"/>
              </a:cxn>
              <a:cxn ang="0">
                <a:pos x="540" y="330"/>
              </a:cxn>
              <a:cxn ang="0">
                <a:pos x="508" y="343"/>
              </a:cxn>
              <a:cxn ang="0">
                <a:pos x="472" y="356"/>
              </a:cxn>
              <a:cxn ang="0">
                <a:pos x="454" y="344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8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1" y="319"/>
              </a:cxn>
              <a:cxn ang="0">
                <a:pos x="1095" y="319"/>
              </a:cxn>
              <a:cxn ang="0">
                <a:pos x="33" y="0"/>
              </a:cxn>
              <a:cxn ang="0">
                <a:pos x="0" y="0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9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058" y="285"/>
              </a:cxn>
              <a:cxn ang="0">
                <a:pos x="1082" y="284"/>
              </a:cxn>
              <a:cxn ang="0">
                <a:pos x="33" y="0"/>
              </a:cxn>
              <a:cxn ang="0">
                <a:pos x="0" y="1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0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6" y="315"/>
              </a:cxn>
              <a:cxn ang="0">
                <a:pos x="1087" y="308"/>
              </a:cxn>
              <a:cxn ang="0">
                <a:pos x="31" y="0"/>
              </a:cxn>
              <a:cxn ang="0">
                <a:pos x="0" y="0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61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204962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3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4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5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6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7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08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205009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0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1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2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3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4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15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6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17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18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5019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205020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1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2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3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205024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205025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026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205027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8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9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3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205031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2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3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34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205035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6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7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8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9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0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1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042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043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205044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5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47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48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9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0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1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52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53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54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205055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6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7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8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205059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0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1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2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205063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4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5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6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7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8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9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70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1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2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20"/>
              </a:cxn>
              <a:cxn ang="0">
                <a:pos x="1230" y="1350"/>
              </a:cxn>
              <a:cxn ang="0">
                <a:pos x="495" y="2040"/>
              </a:cxn>
              <a:cxn ang="0">
                <a:pos x="4515" y="2115"/>
              </a:cxn>
              <a:cxn ang="0">
                <a:pos x="2220" y="4500"/>
              </a:cxn>
              <a:cxn ang="0">
                <a:pos x="5205" y="4500"/>
              </a:cxn>
              <a:cxn ang="0">
                <a:pos x="5205" y="340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73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4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5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6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77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78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079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205080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1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2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3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205084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5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86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7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205088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9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0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1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2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3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4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095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6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7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8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99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100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101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2051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05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205106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7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8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109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110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205111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2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3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4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5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6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7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18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/>
            <a:ahLst/>
            <a:cxnLst>
              <a:cxn ang="0">
                <a:pos x="7965" y="3420"/>
              </a:cxn>
              <a:cxn ang="0">
                <a:pos x="7980" y="4620"/>
              </a:cxn>
              <a:cxn ang="0">
                <a:pos x="0" y="4605"/>
              </a:cxn>
              <a:cxn ang="0">
                <a:pos x="3315" y="1485"/>
              </a:cxn>
              <a:cxn ang="0">
                <a:pos x="2355" y="1455"/>
              </a:cxn>
              <a:cxn ang="0">
                <a:pos x="2355" y="0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9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/>
            <a:ahLst/>
            <a:cxnLst>
              <a:cxn ang="0">
                <a:pos x="0" y="2880"/>
              </a:cxn>
              <a:cxn ang="0">
                <a:pos x="0" y="4530"/>
              </a:cxn>
              <a:cxn ang="0">
                <a:pos x="885" y="4545"/>
              </a:cxn>
              <a:cxn ang="0">
                <a:pos x="3510" y="2010"/>
              </a:cxn>
              <a:cxn ang="0">
                <a:pos x="7140" y="2055"/>
              </a:cxn>
              <a:cxn ang="0">
                <a:pos x="8145" y="1020"/>
              </a:cxn>
              <a:cxn ang="0">
                <a:pos x="9045" y="1020"/>
              </a:cxn>
              <a:cxn ang="0">
                <a:pos x="9015" y="0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0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/>
            <a:ahLst/>
            <a:cxnLst>
              <a:cxn ang="0">
                <a:pos x="0" y="2821"/>
              </a:cxn>
              <a:cxn ang="0">
                <a:pos x="0" y="4201"/>
              </a:cxn>
              <a:cxn ang="0">
                <a:pos x="4890" y="4201"/>
              </a:cxn>
              <a:cxn ang="0">
                <a:pos x="8055" y="1051"/>
              </a:cxn>
              <a:cxn ang="0">
                <a:pos x="9120" y="1080"/>
              </a:cxn>
              <a:cxn ang="0">
                <a:pos x="9105" y="0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5121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205122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3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24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205125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6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27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205128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9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133" name="Picture 33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205134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3</a:t>
            </a:r>
            <a:r>
              <a:rPr lang="en-US"/>
              <a:t> </a:t>
            </a:r>
          </a:p>
        </p:txBody>
      </p:sp>
      <p:sp>
        <p:nvSpPr>
          <p:cNvPr id="205135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B</a:t>
            </a:r>
          </a:p>
        </p:txBody>
      </p:sp>
      <p:sp>
        <p:nvSpPr>
          <p:cNvPr id="205136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C</a:t>
            </a:r>
          </a:p>
        </p:txBody>
      </p:sp>
      <p:sp>
        <p:nvSpPr>
          <p:cNvPr id="205137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chemeClr val="tx2"/>
                </a:solidFill>
                <a:latin typeface="Arial" charset="0"/>
              </a:rPr>
              <a:t>Host D</a:t>
            </a:r>
          </a:p>
        </p:txBody>
      </p:sp>
      <p:sp>
        <p:nvSpPr>
          <p:cNvPr id="205138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140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1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70375" y="1778000"/>
            <a:ext cx="4656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u="sng">
                <a:solidFill>
                  <a:srgbClr val="CC0000"/>
                </a:solidFill>
                <a:latin typeface="Gill Sans MT" pitchFamily="34" charset="0"/>
              </a:rPr>
              <a:t>A:</a:t>
            </a:r>
            <a:r>
              <a:rPr lang="en-US" sz="240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en-US" sz="2400">
                <a:latin typeface="Gill Sans MT" pitchFamily="34" charset="0"/>
              </a:rPr>
              <a:t>as red 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Gill Sans MT" pitchFamily="34" charset="0"/>
              </a:rPr>
              <a:t>in</a:t>
            </a:r>
            <a:r>
              <a:rPr lang="en-US" sz="2400" baseline="30000">
                <a:solidFill>
                  <a:srgbClr val="CC0000"/>
                </a:solidFill>
                <a:latin typeface="Gill Sans MT" pitchFamily="34" charset="0"/>
              </a:rPr>
              <a:t>’</a:t>
            </a:r>
            <a:r>
              <a:rPr lang="en-US" sz="2400">
                <a:latin typeface="Gill Sans MT" pitchFamily="34" charset="0"/>
              </a:rPr>
              <a:t> increases, all arriving blue pkts at upper queue are dropped, blue throughput </a:t>
            </a:r>
            <a:r>
              <a:rPr lang="en-US" sz="2400">
                <a:latin typeface="Wingdings 3" pitchFamily="18" charset="2"/>
              </a:rPr>
              <a:t>g</a:t>
            </a:r>
            <a:r>
              <a:rPr lang="en-US" sz="2400">
                <a:latin typeface="Gill Sans MT" pitchFamily="34" charset="0"/>
              </a:rPr>
              <a:t> 0</a:t>
            </a:r>
          </a:p>
        </p:txBody>
      </p:sp>
      <p:grpSp>
        <p:nvGrpSpPr>
          <p:cNvPr id="205158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205159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60" name="Rectangle 360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1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62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63" name="Rectangle 363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64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5165" name="AutoShape 3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66" name="AutoShape 36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67" name="Rectangle 367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68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5169" name="AutoShape 36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0" name="AutoShape 370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71" name="Rectangle 371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2" name="Rectangle 372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73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5174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5" name="AutoShape 3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76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177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5178" name="AutoShape 37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79" name="AutoShape 37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80" name="Rectangle 380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1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82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83" name="Oval 383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4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85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6" name="AutoShape 386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7" name="Oval 387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8" name="Oval 388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189" name="Oval 389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0" name="Rectangle 390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191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20519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93" name="Rectangle 393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9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96" name="Rectangle 396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9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5198" name="AutoShape 39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99" name="AutoShape 39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00" name="Rectangle 400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01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5202" name="AutoShape 40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3" name="AutoShape 40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04" name="Rectangle 404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5" name="Rectangle 405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06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5207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08" name="AutoShape 40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09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10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5211" name="AutoShape 41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12" name="AutoShape 41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13" name="Rectangle 413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4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15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16" name="Oval 416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7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18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9" name="AutoShape 419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0" name="Oval 420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1" name="Oval 421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222" name="Oval 422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3" name="Rectangle 423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24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205225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26" name="Rectangle 426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7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28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29" name="Rectangle 429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30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5231" name="AutoShape 43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2" name="AutoShape 43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3" name="Rectangle 433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34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5235" name="AutoShape 43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36" name="AutoShape 43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7" name="Rectangle 437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8" name="Rectangle 438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39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5240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1" name="AutoShape 4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42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43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5244" name="AutoShape 44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45" name="AutoShape 44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46" name="Rectangle 446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7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48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49" name="Oval 449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0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51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2" name="AutoShape 452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3" name="Oval 453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4" name="Oval 454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255" name="Oval 455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6" name="Rectangle 456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257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20525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354" y="339"/>
                </a:cxn>
                <a:cxn ang="0">
                  <a:pos x="346" y="2624"/>
                </a:cxn>
                <a:cxn ang="0">
                  <a:pos x="0" y="2742"/>
                </a:cxn>
                <a:cxn ang="0">
                  <a:pos x="63" y="0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59" name="Rectangle 459"/>
            <p:cNvSpPr>
              <a:spLocks noChangeArrowheads="1"/>
            </p:cNvSpPr>
            <p:nvPr/>
          </p:nvSpPr>
          <p:spPr bwMode="auto">
            <a:xfrm>
              <a:off x="4206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1" y="218"/>
                </a:cxn>
                <a:cxn ang="0">
                  <a:pos x="7" y="2501"/>
                </a:cxn>
                <a:cxn ang="0">
                  <a:pos x="7" y="0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6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62" name="Rectangle 462"/>
            <p:cNvSpPr>
              <a:spLocks noChangeArrowheads="1"/>
            </p:cNvSpPr>
            <p:nvPr/>
          </p:nvSpPr>
          <p:spPr bwMode="auto">
            <a:xfrm>
              <a:off x="4212" y="693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6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5264" name="AutoShape 46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5" name="AutoShape 46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66" name="Rectangle 466"/>
            <p:cNvSpPr>
              <a:spLocks noChangeArrowheads="1"/>
            </p:cNvSpPr>
            <p:nvPr/>
          </p:nvSpPr>
          <p:spPr bwMode="auto">
            <a:xfrm>
              <a:off x="4224" y="1019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67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5268" name="AutoShape 46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69" name="AutoShape 46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70" name="Rectangle 470"/>
            <p:cNvSpPr>
              <a:spLocks noChangeArrowheads="1"/>
            </p:cNvSpPr>
            <p:nvPr/>
          </p:nvSpPr>
          <p:spPr bwMode="auto">
            <a:xfrm>
              <a:off x="4217" y="135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1" name="Rectangle 471"/>
            <p:cNvSpPr>
              <a:spLocks noChangeArrowheads="1"/>
            </p:cNvSpPr>
            <p:nvPr/>
          </p:nvSpPr>
          <p:spPr bwMode="auto">
            <a:xfrm>
              <a:off x="4228" y="1655"/>
              <a:ext cx="596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72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5273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4" name="AutoShape 4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75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8" y="128"/>
                </a:cxn>
                <a:cxn ang="0">
                  <a:pos x="326" y="22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76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5277" name="AutoShape 47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8" name="AutoShape 47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79" name="Rectangle 479"/>
            <p:cNvSpPr>
              <a:spLocks noChangeArrowheads="1"/>
            </p:cNvSpPr>
            <p:nvPr/>
          </p:nvSpPr>
          <p:spPr bwMode="auto">
            <a:xfrm>
              <a:off x="5250" y="431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0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92" y="144"/>
                </a:cxn>
                <a:cxn ang="0">
                  <a:pos x="296" y="256"/>
                </a:cxn>
                <a:cxn ang="0">
                  <a:pos x="0" y="100"/>
                </a:cxn>
                <a:cxn ang="0">
                  <a:pos x="4" y="0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81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4" y="164"/>
                </a:cxn>
                <a:cxn ang="0">
                  <a:pos x="284" y="288"/>
                </a:cxn>
                <a:cxn ang="0">
                  <a:pos x="8" y="124"/>
                </a:cxn>
                <a:cxn ang="0">
                  <a:pos x="0" y="0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82" name="Oval 482"/>
            <p:cNvSpPr>
              <a:spLocks noChangeArrowheads="1"/>
            </p:cNvSpPr>
            <p:nvPr/>
          </p:nvSpPr>
          <p:spPr bwMode="auto">
            <a:xfrm>
              <a:off x="5517" y="2611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3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" y="240"/>
                </a:cxn>
                <a:cxn ang="0">
                  <a:pos x="306" y="110"/>
                </a:cxn>
                <a:cxn ang="0">
                  <a:pos x="300" y="0"/>
                </a:cxn>
                <a:cxn ang="0">
                  <a:pos x="0" y="106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84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199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5" name="AutoShape 485"/>
            <p:cNvSpPr>
              <a:spLocks noChangeArrowheads="1"/>
            </p:cNvSpPr>
            <p:nvPr/>
          </p:nvSpPr>
          <p:spPr bwMode="auto">
            <a:xfrm>
              <a:off x="4206" y="2711"/>
              <a:ext cx="1070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6" name="Oval 486"/>
            <p:cNvSpPr>
              <a:spLocks noChangeArrowheads="1"/>
            </p:cNvSpPr>
            <p:nvPr/>
          </p:nvSpPr>
          <p:spPr bwMode="auto">
            <a:xfrm>
              <a:off x="4308" y="2383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7" name="Oval 487"/>
            <p:cNvSpPr>
              <a:spLocks noChangeArrowheads="1"/>
            </p:cNvSpPr>
            <p:nvPr/>
          </p:nvSpPr>
          <p:spPr bwMode="auto">
            <a:xfrm>
              <a:off x="4486" y="2384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5288" name="Oval 488"/>
            <p:cNvSpPr>
              <a:spLocks noChangeArrowheads="1"/>
            </p:cNvSpPr>
            <p:nvPr/>
          </p:nvSpPr>
          <p:spPr bwMode="auto">
            <a:xfrm>
              <a:off x="4662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9" name="Rectangle 489"/>
            <p:cNvSpPr>
              <a:spLocks noChangeArrowheads="1"/>
            </p:cNvSpPr>
            <p:nvPr/>
          </p:nvSpPr>
          <p:spPr bwMode="auto">
            <a:xfrm>
              <a:off x="5062" y="1835"/>
              <a:ext cx="85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6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6166888-BEAA-402F-BB9B-0F36CE0C7286}" type="slidenum">
              <a:rPr lang="en-US"/>
              <a:pPr/>
              <a:t>95</a:t>
            </a:fld>
            <a:endParaRPr lang="en-US"/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828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solidFill>
                  <a:srgbClr val="FF0000"/>
                </a:solidFill>
                <a:latin typeface="Gill Sans MT" pitchFamily="34" charset="0"/>
              </a:rPr>
              <a:t>another “cost” of congestion:</a:t>
            </a:r>
            <a:r>
              <a:rPr lang="en-US" sz="280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when packet dropped, any “upstream transmission capacity used for that packet was wasted!</a:t>
            </a: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875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205876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7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8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9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0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1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84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926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205927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8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9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0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1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32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3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3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978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205979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0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1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2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3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84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25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206026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7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8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29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0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31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36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206037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8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39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0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206041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206042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043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206044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5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6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047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206048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49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50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051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206052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3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4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5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6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7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58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6059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6060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206061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62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065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66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67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68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6069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6070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071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206072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3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4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075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206076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7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78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079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206080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1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2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3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4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5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86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087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88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89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20"/>
              </a:cxn>
              <a:cxn ang="0">
                <a:pos x="1230" y="1350"/>
              </a:cxn>
              <a:cxn ang="0">
                <a:pos x="495" y="2040"/>
              </a:cxn>
              <a:cxn ang="0">
                <a:pos x="4515" y="2115"/>
              </a:cxn>
              <a:cxn ang="0">
                <a:pos x="2220" y="4500"/>
              </a:cxn>
              <a:cxn ang="0">
                <a:pos x="5205" y="4500"/>
              </a:cxn>
              <a:cxn ang="0">
                <a:pos x="5205" y="340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90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91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92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93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6094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6095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096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206097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8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99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00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206101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2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03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04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206105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6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7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8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9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0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11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12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13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14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15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6116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6117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118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206119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0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1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122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206123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4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5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126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6127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206128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29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0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1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2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3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34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135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/>
            <a:ahLst/>
            <a:cxnLst>
              <a:cxn ang="0">
                <a:pos x="7965" y="3420"/>
              </a:cxn>
              <a:cxn ang="0">
                <a:pos x="7980" y="4620"/>
              </a:cxn>
              <a:cxn ang="0">
                <a:pos x="0" y="4605"/>
              </a:cxn>
              <a:cxn ang="0">
                <a:pos x="3315" y="1485"/>
              </a:cxn>
              <a:cxn ang="0">
                <a:pos x="2355" y="1455"/>
              </a:cxn>
              <a:cxn ang="0">
                <a:pos x="2355" y="0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36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/>
            <a:ahLst/>
            <a:cxnLst>
              <a:cxn ang="0">
                <a:pos x="0" y="2880"/>
              </a:cxn>
              <a:cxn ang="0">
                <a:pos x="0" y="4530"/>
              </a:cxn>
              <a:cxn ang="0">
                <a:pos x="885" y="4545"/>
              </a:cxn>
              <a:cxn ang="0">
                <a:pos x="3510" y="2010"/>
              </a:cxn>
              <a:cxn ang="0">
                <a:pos x="7140" y="2055"/>
              </a:cxn>
              <a:cxn ang="0">
                <a:pos x="8145" y="1020"/>
              </a:cxn>
              <a:cxn ang="0">
                <a:pos x="9045" y="1020"/>
              </a:cxn>
              <a:cxn ang="0">
                <a:pos x="9015" y="0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37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/>
            <a:ahLst/>
            <a:cxnLst>
              <a:cxn ang="0">
                <a:pos x="0" y="2821"/>
              </a:cxn>
              <a:cxn ang="0">
                <a:pos x="0" y="4201"/>
              </a:cxn>
              <a:cxn ang="0">
                <a:pos x="4890" y="4201"/>
              </a:cxn>
              <a:cxn ang="0">
                <a:pos x="8055" y="1051"/>
              </a:cxn>
              <a:cxn ang="0">
                <a:pos x="9120" y="1080"/>
              </a:cxn>
              <a:cxn ang="0">
                <a:pos x="9105" y="0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06138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206139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0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41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206142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3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44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206145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46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151" name="Picture 32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</p:spPr>
      </p:pic>
      <p:sp>
        <p:nvSpPr>
          <p:cNvPr id="206152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7772400" cy="873125"/>
          </a:xfrm>
          <a:noFill/>
          <a:ln/>
        </p:spPr>
        <p:txBody>
          <a:bodyPr/>
          <a:lstStyle/>
          <a:p>
            <a:r>
              <a:rPr lang="en-US" sz="3600"/>
              <a:t>Causes/costs of congestion: scenario 3</a:t>
            </a:r>
            <a:r>
              <a:rPr lang="en-US"/>
              <a:t> </a:t>
            </a:r>
          </a:p>
        </p:txBody>
      </p:sp>
      <p:sp>
        <p:nvSpPr>
          <p:cNvPr id="206154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6155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6157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651" y="14"/>
              </a:cxn>
              <a:cxn ang="0">
                <a:pos x="914" y="320"/>
              </a:cxn>
              <a:cxn ang="0">
                <a:pos x="1568" y="348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615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6159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616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C/2</a:t>
            </a:r>
          </a:p>
        </p:txBody>
      </p:sp>
      <p:sp>
        <p:nvSpPr>
          <p:cNvPr id="206161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C/2</a:t>
            </a:r>
          </a:p>
        </p:txBody>
      </p:sp>
      <p:sp>
        <p:nvSpPr>
          <p:cNvPr id="206162" name="Text Box 338"/>
          <p:cNvSpPr txBox="1">
            <a:spLocks noChangeArrowheads="1"/>
          </p:cNvSpPr>
          <p:nvPr/>
        </p:nvSpPr>
        <p:spPr bwMode="auto">
          <a:xfrm rot="16200000">
            <a:off x="543719" y="2389982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Symbol" pitchFamily="18" charset="2"/>
              </a:rPr>
              <a:t>l</a:t>
            </a:r>
            <a:r>
              <a:rPr lang="en-US" sz="2400" baseline="-25000">
                <a:latin typeface="Arial" charset="0"/>
              </a:rPr>
              <a:t>out</a:t>
            </a:r>
          </a:p>
        </p:txBody>
      </p:sp>
      <p:sp>
        <p:nvSpPr>
          <p:cNvPr id="20616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l</a:t>
            </a:r>
            <a:r>
              <a:rPr lang="en-US" sz="2400" baseline="-25000">
                <a:latin typeface="Arial" charset="0"/>
              </a:rPr>
              <a:t>in</a:t>
            </a:r>
            <a:r>
              <a:rPr lang="en-US" sz="2400" baseline="30000">
                <a:latin typeface="Arial" charset="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1FC119C7-F47E-4A9A-AB0E-B7DDCBA86AF4}" type="slidenum">
              <a:rPr lang="en-US"/>
              <a:pPr/>
              <a:t>96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3050"/>
            <a:ext cx="7772400" cy="917575"/>
          </a:xfrm>
        </p:spPr>
        <p:txBody>
          <a:bodyPr/>
          <a:lstStyle/>
          <a:p>
            <a:r>
              <a:rPr lang="en-US" sz="3600"/>
              <a:t>Approaches towards congestion control</a:t>
            </a:r>
            <a:endParaRPr lang="en-US"/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542925" y="1504950"/>
            <a:ext cx="815498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>
                <a:latin typeface="Gill Sans MT" pitchFamily="34" charset="0"/>
              </a:rPr>
              <a:t>two broad approaches towards congestion control:</a:t>
            </a:r>
          </a:p>
        </p:txBody>
      </p:sp>
      <p:pic>
        <p:nvPicPr>
          <p:cNvPr id="206855" name="Picture 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919163"/>
            <a:ext cx="7769225" cy="173037"/>
          </a:xfrm>
          <a:prstGeom prst="rect">
            <a:avLst/>
          </a:prstGeom>
          <a:noFill/>
        </p:spPr>
      </p:pic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7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390775"/>
            <a:ext cx="3295650" cy="3810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end-end congestion control:</a:t>
            </a:r>
          </a:p>
          <a:p>
            <a:r>
              <a:rPr lang="en-US" sz="2400"/>
              <a:t>no explicit feedback from network</a:t>
            </a:r>
          </a:p>
          <a:p>
            <a:r>
              <a:rPr lang="en-US" sz="2400"/>
              <a:t>congestion inferred from end-system observed loss, delay</a:t>
            </a:r>
          </a:p>
          <a:p>
            <a:r>
              <a:rPr lang="en-US" sz="2400"/>
              <a:t>approach taken by TCP</a:t>
            </a:r>
            <a:endParaRPr lang="en-US"/>
          </a:p>
        </p:txBody>
      </p:sp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9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392363"/>
            <a:ext cx="3549650" cy="3905250"/>
          </a:xfrm>
        </p:spPr>
        <p:txBody>
          <a:bodyPr/>
          <a:lstStyle/>
          <a:p>
            <a:pPr marL="282575" indent="-282575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network-assisted congestion control:</a:t>
            </a:r>
          </a:p>
          <a:p>
            <a:pPr marL="282575" indent="-282575"/>
            <a:r>
              <a:rPr lang="en-US" sz="2400"/>
              <a:t>routers provide feedback to end systems</a:t>
            </a:r>
          </a:p>
          <a:p>
            <a:pPr marL="576263" lvl="1" indent="-179388"/>
            <a:r>
              <a:rPr lang="en-US"/>
              <a:t>single bit indicating congestion (SNA, DECbit, TCP/IP ECN, ATM)</a:t>
            </a:r>
          </a:p>
          <a:p>
            <a:pPr marL="576263" lvl="1" indent="-179388"/>
            <a:r>
              <a:rPr lang="en-US"/>
              <a:t>explicit rate for sender to send at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0F57D9E3-844E-47C5-9682-F6A24CEF8290}" type="slidenum">
              <a:rPr lang="en-US"/>
              <a:pPr/>
              <a:t>97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3038"/>
            <a:ext cx="8191500" cy="1143000"/>
          </a:xfrm>
        </p:spPr>
        <p:txBody>
          <a:bodyPr/>
          <a:lstStyle/>
          <a:p>
            <a:r>
              <a:rPr lang="en-US" sz="3600"/>
              <a:t>Case study: ATM ABR congestion control</a:t>
            </a: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6195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ABR: available bit rate:</a:t>
            </a:r>
          </a:p>
          <a:p>
            <a:r>
              <a:rPr lang="en-US" sz="2400"/>
              <a:t>“elastic service” </a:t>
            </a:r>
          </a:p>
          <a:p>
            <a:r>
              <a:rPr lang="en-US" sz="2400"/>
              <a:t>if sender’s path “underloaded”: </a:t>
            </a:r>
          </a:p>
          <a:p>
            <a:pPr lvl="1"/>
            <a:r>
              <a:rPr lang="en-US"/>
              <a:t>sender should use available bandwidth</a:t>
            </a:r>
          </a:p>
          <a:p>
            <a:r>
              <a:rPr lang="en-US" sz="2400"/>
              <a:t>if sender’s path congested: </a:t>
            </a:r>
          </a:p>
          <a:p>
            <a:pPr lvl="1"/>
            <a:r>
              <a:rPr lang="en-US"/>
              <a:t>sender throttled to minimum guaranteed rate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386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RM (resource management) cells:</a:t>
            </a:r>
          </a:p>
          <a:p>
            <a:r>
              <a:rPr lang="en-US" sz="2400"/>
              <a:t>sent by sender, interspersed with data cells</a:t>
            </a:r>
          </a:p>
          <a:p>
            <a:r>
              <a:rPr lang="en-US" sz="2400"/>
              <a:t>bits in RM cell set by switches (“</a:t>
            </a:r>
            <a:r>
              <a:rPr lang="en-US" sz="2400" i="1"/>
              <a:t>network-assisted”</a:t>
            </a:r>
            <a:r>
              <a:rPr lang="en-US" sz="2400"/>
              <a:t>) </a:t>
            </a:r>
          </a:p>
          <a:p>
            <a:pPr lvl="1"/>
            <a:r>
              <a:rPr lang="en-US" i="1">
                <a:solidFill>
                  <a:srgbClr val="000099"/>
                </a:solidFill>
              </a:rPr>
              <a:t>NI bit:</a:t>
            </a:r>
            <a:r>
              <a:rPr lang="en-US"/>
              <a:t> no increase in rate (mild congestion)</a:t>
            </a:r>
          </a:p>
          <a:p>
            <a:pPr lvl="1"/>
            <a:r>
              <a:rPr lang="en-US" i="1">
                <a:solidFill>
                  <a:srgbClr val="000099"/>
                </a:solidFill>
              </a:rPr>
              <a:t>CI bit:</a:t>
            </a:r>
            <a:r>
              <a:rPr lang="en-US"/>
              <a:t> congestion indication</a:t>
            </a:r>
          </a:p>
          <a:p>
            <a:r>
              <a:rPr lang="en-US" sz="2400"/>
              <a:t>RM cells returned to sender by receiver, with bits intact</a:t>
            </a:r>
            <a:endParaRPr lang="en-US"/>
          </a:p>
          <a:p>
            <a:pPr lvl="1"/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 </a:t>
            </a:r>
          </a:p>
        </p:txBody>
      </p:sp>
      <p:pic>
        <p:nvPicPr>
          <p:cNvPr id="207877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919163"/>
            <a:ext cx="7769225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DE8042E6-C2B6-415C-A4F6-245E86AD0F7C}" type="slidenum">
              <a:rPr lang="en-US"/>
              <a:pPr/>
              <a:t>98</a:t>
            </a:fld>
            <a:endParaRPr lang="en-US"/>
          </a:p>
        </p:txBody>
      </p:sp>
      <p:pic>
        <p:nvPicPr>
          <p:cNvPr id="209008" name="Picture 112" descr="underline_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800100"/>
            <a:ext cx="8228012" cy="173038"/>
          </a:xfrm>
          <a:prstGeom prst="rect">
            <a:avLst/>
          </a:prstGeom>
          <a:noFill/>
        </p:spPr>
      </p:pic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44463"/>
            <a:ext cx="7991475" cy="950912"/>
          </a:xfrm>
        </p:spPr>
        <p:txBody>
          <a:bodyPr/>
          <a:lstStyle/>
          <a:p>
            <a:r>
              <a:rPr lang="en-US" sz="3600"/>
              <a:t>Case study: ATM ABR congestion control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3876675"/>
            <a:ext cx="8048625" cy="2495550"/>
          </a:xfrm>
        </p:spPr>
        <p:txBody>
          <a:bodyPr/>
          <a:lstStyle/>
          <a:p>
            <a:r>
              <a:rPr lang="en-US"/>
              <a:t>two-byte ER (explicit rate) field in RM cell</a:t>
            </a:r>
          </a:p>
          <a:p>
            <a:pPr lvl="1"/>
            <a:r>
              <a:rPr lang="en-US"/>
              <a:t>congested switch may lower ER value in cell</a:t>
            </a:r>
          </a:p>
          <a:p>
            <a:pPr lvl="1"/>
            <a:r>
              <a:rPr lang="en-US"/>
              <a:t>senders’ send rate thus max supportable rate on path</a:t>
            </a:r>
          </a:p>
          <a:p>
            <a:r>
              <a:rPr lang="en-US"/>
              <a:t>EFCI bit in data cells: set to 1 in congested switch</a:t>
            </a:r>
          </a:p>
          <a:p>
            <a:pPr lvl="1">
              <a:lnSpc>
                <a:spcPct val="90000"/>
              </a:lnSpc>
            </a:pPr>
            <a:r>
              <a:rPr lang="en-US"/>
              <a:t>if data cell preceding RM cell has EFCI set, receiver sets CI bit in returned RM cell</a:t>
            </a:r>
          </a:p>
        </p:txBody>
      </p:sp>
      <p:grpSp>
        <p:nvGrpSpPr>
          <p:cNvPr id="208907" name="Group 11"/>
          <p:cNvGrpSpPr>
            <a:grpSpLocks/>
          </p:cNvGrpSpPr>
          <p:nvPr/>
        </p:nvGrpSpPr>
        <p:grpSpPr bwMode="auto">
          <a:xfrm>
            <a:off x="5111750" y="2728913"/>
            <a:ext cx="950913" cy="365125"/>
            <a:chOff x="4410" y="1365"/>
            <a:chExt cx="663" cy="224"/>
          </a:xfrm>
        </p:grpSpPr>
        <p:sp>
          <p:nvSpPr>
            <p:cNvPr id="208908" name="Rectangle 1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9" name="AutoShape 1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0" name="Freeform 1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224"/>
                </a:cxn>
                <a:cxn ang="0">
                  <a:pos x="169" y="77"/>
                </a:cxn>
                <a:cxn ang="0">
                  <a:pos x="169" y="0"/>
                </a:cxn>
                <a:cxn ang="0">
                  <a:pos x="0" y="138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11" name="Freeform 1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912" name="Freeform 1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1"/>
                </a:cxn>
                <a:cxn ang="0">
                  <a:pos x="195" y="93"/>
                </a:cxn>
                <a:cxn ang="0">
                  <a:pos x="293" y="93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8913" name="Group 17"/>
          <p:cNvGrpSpPr>
            <a:grpSpLocks/>
          </p:cNvGrpSpPr>
          <p:nvPr/>
        </p:nvGrpSpPr>
        <p:grpSpPr bwMode="auto">
          <a:xfrm>
            <a:off x="3254375" y="2755900"/>
            <a:ext cx="950913" cy="365125"/>
            <a:chOff x="4410" y="1365"/>
            <a:chExt cx="663" cy="224"/>
          </a:xfrm>
        </p:grpSpPr>
        <p:sp>
          <p:nvSpPr>
            <p:cNvPr id="208914" name="Rectangle 1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5" name="AutoShape 1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6" name="Freeform 2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0" y="224"/>
                </a:cxn>
                <a:cxn ang="0">
                  <a:pos x="169" y="77"/>
                </a:cxn>
                <a:cxn ang="0">
                  <a:pos x="169" y="0"/>
                </a:cxn>
                <a:cxn ang="0">
                  <a:pos x="0" y="138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917" name="Freeform 2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37" y="62"/>
                </a:cxn>
                <a:cxn ang="0">
                  <a:pos x="219" y="0"/>
                </a:cxn>
                <a:cxn ang="0">
                  <a:pos x="280" y="0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918" name="Freeform 2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1"/>
                </a:cxn>
                <a:cxn ang="0">
                  <a:pos x="195" y="93"/>
                </a:cxn>
                <a:cxn ang="0">
                  <a:pos x="293" y="93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08920" name="Freeform 24"/>
          <p:cNvSpPr>
            <a:spLocks/>
          </p:cNvSpPr>
          <p:nvPr/>
        </p:nvSpPr>
        <p:spPr bwMode="auto">
          <a:xfrm>
            <a:off x="1128713" y="1658938"/>
            <a:ext cx="360362" cy="1403350"/>
          </a:xfrm>
          <a:custGeom>
            <a:avLst/>
            <a:gdLst/>
            <a:ahLst/>
            <a:cxnLst>
              <a:cxn ang="0">
                <a:pos x="0" y="1194"/>
              </a:cxn>
              <a:cxn ang="0">
                <a:pos x="354" y="0"/>
              </a:cxn>
              <a:cxn ang="0">
                <a:pos x="342" y="1146"/>
              </a:cxn>
              <a:cxn ang="0">
                <a:pos x="180" y="1200"/>
              </a:cxn>
              <a:cxn ang="0">
                <a:pos x="0" y="1194"/>
              </a:cxn>
            </a:cxnLst>
            <a:rect l="0" t="0" r="r" b="b"/>
            <a:pathLst>
              <a:path w="354" h="1200">
                <a:moveTo>
                  <a:pt x="0" y="1194"/>
                </a:moveTo>
                <a:lnTo>
                  <a:pt x="354" y="0"/>
                </a:lnTo>
                <a:lnTo>
                  <a:pt x="342" y="1146"/>
                </a:lnTo>
                <a:lnTo>
                  <a:pt x="180" y="1200"/>
                </a:lnTo>
                <a:lnTo>
                  <a:pt x="0" y="119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21" name="Rectangle 23"/>
          <p:cNvSpPr>
            <a:spLocks noChangeArrowheads="1"/>
          </p:cNvSpPr>
          <p:nvPr/>
        </p:nvSpPr>
        <p:spPr bwMode="auto">
          <a:xfrm>
            <a:off x="1509713" y="1639888"/>
            <a:ext cx="771525" cy="12985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  <a:cs typeface="Arial" charset="0"/>
            </a:endParaRPr>
          </a:p>
        </p:txBody>
      </p:sp>
      <p:grpSp>
        <p:nvGrpSpPr>
          <p:cNvPr id="208922" name="Group 26"/>
          <p:cNvGrpSpPr>
            <a:grpSpLocks/>
          </p:cNvGrpSpPr>
          <p:nvPr/>
        </p:nvGrpSpPr>
        <p:grpSpPr bwMode="auto">
          <a:xfrm>
            <a:off x="1477963" y="1700213"/>
            <a:ext cx="755650" cy="1285875"/>
            <a:chOff x="3681" y="2704"/>
            <a:chExt cx="807" cy="941"/>
          </a:xfrm>
        </p:grpSpPr>
        <p:sp>
          <p:nvSpPr>
            <p:cNvPr id="208923" name="Rectangle 24"/>
            <p:cNvSpPr>
              <a:spLocks noChangeArrowheads="1"/>
            </p:cNvSpPr>
            <p:nvPr/>
          </p:nvSpPr>
          <p:spPr bwMode="auto">
            <a:xfrm>
              <a:off x="3681" y="2704"/>
              <a:ext cx="802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8924" name="Line 25"/>
            <p:cNvSpPr>
              <a:spLocks noChangeShapeType="1"/>
            </p:cNvSpPr>
            <p:nvPr/>
          </p:nvSpPr>
          <p:spPr bwMode="auto">
            <a:xfrm>
              <a:off x="3687" y="2877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5" name="Line 27"/>
            <p:cNvSpPr>
              <a:spLocks noChangeShapeType="1"/>
            </p:cNvSpPr>
            <p:nvPr/>
          </p:nvSpPr>
          <p:spPr bwMode="auto">
            <a:xfrm>
              <a:off x="3692" y="3079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6" name="Line 28"/>
            <p:cNvSpPr>
              <a:spLocks noChangeShapeType="1"/>
            </p:cNvSpPr>
            <p:nvPr/>
          </p:nvSpPr>
          <p:spPr bwMode="auto">
            <a:xfrm>
              <a:off x="3683" y="3274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7" name="Line 29"/>
            <p:cNvSpPr>
              <a:spLocks noChangeShapeType="1"/>
            </p:cNvSpPr>
            <p:nvPr/>
          </p:nvSpPr>
          <p:spPr bwMode="auto">
            <a:xfrm>
              <a:off x="3683" y="3454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30" name="Freeform 34"/>
          <p:cNvSpPr>
            <a:spLocks/>
          </p:cNvSpPr>
          <p:nvPr/>
        </p:nvSpPr>
        <p:spPr bwMode="auto">
          <a:xfrm>
            <a:off x="7599363" y="1590675"/>
            <a:ext cx="347662" cy="1514475"/>
          </a:xfrm>
          <a:custGeom>
            <a:avLst/>
            <a:gdLst/>
            <a:ahLst/>
            <a:cxnLst>
              <a:cxn ang="0">
                <a:pos x="198" y="762"/>
              </a:cxn>
              <a:cxn ang="0">
                <a:pos x="0" y="0"/>
              </a:cxn>
              <a:cxn ang="0">
                <a:pos x="8" y="844"/>
              </a:cxn>
              <a:cxn ang="0">
                <a:pos x="219" y="954"/>
              </a:cxn>
              <a:cxn ang="0">
                <a:pos x="198" y="762"/>
              </a:cxn>
            </a:cxnLst>
            <a:rect l="0" t="0" r="r" b="b"/>
            <a:pathLst>
              <a:path w="219" h="954">
                <a:moveTo>
                  <a:pt x="198" y="762"/>
                </a:moveTo>
                <a:lnTo>
                  <a:pt x="0" y="0"/>
                </a:lnTo>
                <a:lnTo>
                  <a:pt x="8" y="844"/>
                </a:lnTo>
                <a:lnTo>
                  <a:pt x="219" y="954"/>
                </a:lnTo>
                <a:lnTo>
                  <a:pt x="198" y="76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808080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931" name="Rectangle 23"/>
          <p:cNvSpPr>
            <a:spLocks noChangeArrowheads="1"/>
          </p:cNvSpPr>
          <p:nvPr/>
        </p:nvSpPr>
        <p:spPr bwMode="auto">
          <a:xfrm>
            <a:off x="6843713" y="1627188"/>
            <a:ext cx="771525" cy="12985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400">
              <a:latin typeface="Times New Roman" pitchFamily="18" charset="0"/>
              <a:cs typeface="Arial" charset="0"/>
            </a:endParaRPr>
          </a:p>
        </p:txBody>
      </p:sp>
      <p:grpSp>
        <p:nvGrpSpPr>
          <p:cNvPr id="208932" name="Group 36"/>
          <p:cNvGrpSpPr>
            <a:grpSpLocks/>
          </p:cNvGrpSpPr>
          <p:nvPr/>
        </p:nvGrpSpPr>
        <p:grpSpPr bwMode="auto">
          <a:xfrm>
            <a:off x="6811963" y="1687513"/>
            <a:ext cx="755650" cy="1285875"/>
            <a:chOff x="3681" y="2704"/>
            <a:chExt cx="807" cy="941"/>
          </a:xfrm>
        </p:grpSpPr>
        <p:sp>
          <p:nvSpPr>
            <p:cNvPr id="208933" name="Rectangle 24"/>
            <p:cNvSpPr>
              <a:spLocks noChangeArrowheads="1"/>
            </p:cNvSpPr>
            <p:nvPr/>
          </p:nvSpPr>
          <p:spPr bwMode="auto">
            <a:xfrm>
              <a:off x="3681" y="2704"/>
              <a:ext cx="802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8934" name="Line 25"/>
            <p:cNvSpPr>
              <a:spLocks noChangeShapeType="1"/>
            </p:cNvSpPr>
            <p:nvPr/>
          </p:nvSpPr>
          <p:spPr bwMode="auto">
            <a:xfrm>
              <a:off x="3687" y="2877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5" name="Line 27"/>
            <p:cNvSpPr>
              <a:spLocks noChangeShapeType="1"/>
            </p:cNvSpPr>
            <p:nvPr/>
          </p:nvSpPr>
          <p:spPr bwMode="auto">
            <a:xfrm>
              <a:off x="3692" y="3079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6" name="Line 28"/>
            <p:cNvSpPr>
              <a:spLocks noChangeShapeType="1"/>
            </p:cNvSpPr>
            <p:nvPr/>
          </p:nvSpPr>
          <p:spPr bwMode="auto">
            <a:xfrm>
              <a:off x="3683" y="3274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7" name="Line 29"/>
            <p:cNvSpPr>
              <a:spLocks noChangeShapeType="1"/>
            </p:cNvSpPr>
            <p:nvPr/>
          </p:nvSpPr>
          <p:spPr bwMode="auto">
            <a:xfrm>
              <a:off x="3683" y="3454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941" name="Freeform 45"/>
          <p:cNvSpPr>
            <a:spLocks/>
          </p:cNvSpPr>
          <p:nvPr/>
        </p:nvSpPr>
        <p:spPr bwMode="auto">
          <a:xfrm>
            <a:off x="1974850" y="2022475"/>
            <a:ext cx="5080000" cy="77787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0" y="490"/>
              </a:cxn>
              <a:cxn ang="0">
                <a:pos x="3200" y="490"/>
              </a:cxn>
              <a:cxn ang="0">
                <a:pos x="3200" y="0"/>
              </a:cxn>
            </a:cxnLst>
            <a:rect l="0" t="0" r="r" b="b"/>
            <a:pathLst>
              <a:path w="3200" h="490">
                <a:moveTo>
                  <a:pt x="0" y="64"/>
                </a:moveTo>
                <a:lnTo>
                  <a:pt x="0" y="490"/>
                </a:lnTo>
                <a:lnTo>
                  <a:pt x="3200" y="490"/>
                </a:lnTo>
                <a:lnTo>
                  <a:pt x="32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08942" name="Freeform 46"/>
          <p:cNvSpPr>
            <a:spLocks/>
          </p:cNvSpPr>
          <p:nvPr/>
        </p:nvSpPr>
        <p:spPr bwMode="auto">
          <a:xfrm>
            <a:off x="1693863" y="2074863"/>
            <a:ext cx="5581650" cy="96996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3" y="611"/>
              </a:cxn>
              <a:cxn ang="0">
                <a:pos x="3516" y="611"/>
              </a:cxn>
              <a:cxn ang="0">
                <a:pos x="3516" y="0"/>
              </a:cxn>
            </a:cxnLst>
            <a:rect l="0" t="0" r="r" b="b"/>
            <a:pathLst>
              <a:path w="3516" h="611">
                <a:moveTo>
                  <a:pt x="0" y="2"/>
                </a:moveTo>
                <a:lnTo>
                  <a:pt x="3" y="611"/>
                </a:lnTo>
                <a:lnTo>
                  <a:pt x="3516" y="611"/>
                </a:lnTo>
                <a:lnTo>
                  <a:pt x="3516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08957" name="Group 61"/>
          <p:cNvGrpSpPr>
            <a:grpSpLocks/>
          </p:cNvGrpSpPr>
          <p:nvPr/>
        </p:nvGrpSpPr>
        <p:grpSpPr bwMode="auto">
          <a:xfrm>
            <a:off x="2530475" y="2314575"/>
            <a:ext cx="712788" cy="534988"/>
            <a:chOff x="1594" y="1479"/>
            <a:chExt cx="449" cy="337"/>
          </a:xfrm>
        </p:grpSpPr>
        <p:sp>
          <p:nvSpPr>
            <p:cNvPr id="208943" name="Rectangle 47"/>
            <p:cNvSpPr>
              <a:spLocks noChangeArrowheads="1"/>
            </p:cNvSpPr>
            <p:nvPr/>
          </p:nvSpPr>
          <p:spPr bwMode="auto">
            <a:xfrm>
              <a:off x="1748" y="1479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44" name="Rectangle 48"/>
            <p:cNvSpPr>
              <a:spLocks noChangeArrowheads="1"/>
            </p:cNvSpPr>
            <p:nvPr/>
          </p:nvSpPr>
          <p:spPr bwMode="auto">
            <a:xfrm>
              <a:off x="1670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45" name="Rectangle 49"/>
            <p:cNvSpPr>
              <a:spLocks noChangeArrowheads="1"/>
            </p:cNvSpPr>
            <p:nvPr/>
          </p:nvSpPr>
          <p:spPr bwMode="auto">
            <a:xfrm>
              <a:off x="1594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46" name="Rectangle 50"/>
            <p:cNvSpPr>
              <a:spLocks noChangeArrowheads="1"/>
            </p:cNvSpPr>
            <p:nvPr/>
          </p:nvSpPr>
          <p:spPr bwMode="auto">
            <a:xfrm>
              <a:off x="1987" y="1479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47" name="Rectangle 51"/>
            <p:cNvSpPr>
              <a:spLocks noChangeArrowheads="1"/>
            </p:cNvSpPr>
            <p:nvPr/>
          </p:nvSpPr>
          <p:spPr bwMode="auto">
            <a:xfrm>
              <a:off x="1909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48" name="Rectangle 52"/>
            <p:cNvSpPr>
              <a:spLocks noChangeArrowheads="1"/>
            </p:cNvSpPr>
            <p:nvPr/>
          </p:nvSpPr>
          <p:spPr bwMode="auto">
            <a:xfrm>
              <a:off x="1833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208958" name="Group 62"/>
          <p:cNvGrpSpPr>
            <a:grpSpLocks/>
          </p:cNvGrpSpPr>
          <p:nvPr/>
        </p:nvGrpSpPr>
        <p:grpSpPr bwMode="auto">
          <a:xfrm>
            <a:off x="4297363" y="2332038"/>
            <a:ext cx="712787" cy="534987"/>
            <a:chOff x="1594" y="1479"/>
            <a:chExt cx="449" cy="337"/>
          </a:xfrm>
        </p:grpSpPr>
        <p:sp>
          <p:nvSpPr>
            <p:cNvPr id="208959" name="Rectangle 63"/>
            <p:cNvSpPr>
              <a:spLocks noChangeArrowheads="1"/>
            </p:cNvSpPr>
            <p:nvPr/>
          </p:nvSpPr>
          <p:spPr bwMode="auto">
            <a:xfrm>
              <a:off x="1748" y="1479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0" name="Rectangle 64"/>
            <p:cNvSpPr>
              <a:spLocks noChangeArrowheads="1"/>
            </p:cNvSpPr>
            <p:nvPr/>
          </p:nvSpPr>
          <p:spPr bwMode="auto">
            <a:xfrm>
              <a:off x="1670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1" name="Rectangle 65"/>
            <p:cNvSpPr>
              <a:spLocks noChangeArrowheads="1"/>
            </p:cNvSpPr>
            <p:nvPr/>
          </p:nvSpPr>
          <p:spPr bwMode="auto">
            <a:xfrm>
              <a:off x="1594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2" name="Rectangle 66"/>
            <p:cNvSpPr>
              <a:spLocks noChangeArrowheads="1"/>
            </p:cNvSpPr>
            <p:nvPr/>
          </p:nvSpPr>
          <p:spPr bwMode="auto">
            <a:xfrm>
              <a:off x="1987" y="1479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3" name="Rectangle 67"/>
            <p:cNvSpPr>
              <a:spLocks noChangeArrowheads="1"/>
            </p:cNvSpPr>
            <p:nvPr/>
          </p:nvSpPr>
          <p:spPr bwMode="auto">
            <a:xfrm>
              <a:off x="1909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4" name="Rectangle 68"/>
            <p:cNvSpPr>
              <a:spLocks noChangeArrowheads="1"/>
            </p:cNvSpPr>
            <p:nvPr/>
          </p:nvSpPr>
          <p:spPr bwMode="auto">
            <a:xfrm>
              <a:off x="1833" y="1481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208972" name="Group 76"/>
          <p:cNvGrpSpPr>
            <a:grpSpLocks/>
          </p:cNvGrpSpPr>
          <p:nvPr/>
        </p:nvGrpSpPr>
        <p:grpSpPr bwMode="auto">
          <a:xfrm>
            <a:off x="6203950" y="2320925"/>
            <a:ext cx="333375" cy="534988"/>
            <a:chOff x="2522" y="956"/>
            <a:chExt cx="210" cy="337"/>
          </a:xfrm>
        </p:grpSpPr>
        <p:sp>
          <p:nvSpPr>
            <p:cNvPr id="208966" name="Rectangle 70"/>
            <p:cNvSpPr>
              <a:spLocks noChangeArrowheads="1"/>
            </p:cNvSpPr>
            <p:nvPr/>
          </p:nvSpPr>
          <p:spPr bwMode="auto">
            <a:xfrm>
              <a:off x="2676" y="956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7" name="Rectangle 71"/>
            <p:cNvSpPr>
              <a:spLocks noChangeArrowheads="1"/>
            </p:cNvSpPr>
            <p:nvPr/>
          </p:nvSpPr>
          <p:spPr bwMode="auto">
            <a:xfrm>
              <a:off x="2598" y="958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68" name="Rectangle 72"/>
            <p:cNvSpPr>
              <a:spLocks noChangeArrowheads="1"/>
            </p:cNvSpPr>
            <p:nvPr/>
          </p:nvSpPr>
          <p:spPr bwMode="auto">
            <a:xfrm>
              <a:off x="2522" y="958"/>
              <a:ext cx="56" cy="3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208973" name="AutoShape 77"/>
          <p:cNvSpPr>
            <a:spLocks noChangeArrowheads="1"/>
          </p:cNvSpPr>
          <p:nvPr/>
        </p:nvSpPr>
        <p:spPr bwMode="auto">
          <a:xfrm>
            <a:off x="3295650" y="2395538"/>
            <a:ext cx="434975" cy="260350"/>
          </a:xfrm>
          <a:prstGeom prst="rightArrow">
            <a:avLst>
              <a:gd name="adj1" fmla="val 50000"/>
              <a:gd name="adj2" fmla="val 41768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74" name="AutoShape 78"/>
          <p:cNvSpPr>
            <a:spLocks noChangeArrowheads="1"/>
          </p:cNvSpPr>
          <p:nvPr/>
        </p:nvSpPr>
        <p:spPr bwMode="auto">
          <a:xfrm>
            <a:off x="5062538" y="2398713"/>
            <a:ext cx="434975" cy="260350"/>
          </a:xfrm>
          <a:prstGeom prst="rightArrow">
            <a:avLst>
              <a:gd name="adj1" fmla="val 50000"/>
              <a:gd name="adj2" fmla="val 41768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76" name="Rectangle 80"/>
          <p:cNvSpPr>
            <a:spLocks noChangeArrowheads="1"/>
          </p:cNvSpPr>
          <p:nvPr/>
        </p:nvSpPr>
        <p:spPr bwMode="auto">
          <a:xfrm>
            <a:off x="6605588" y="2963863"/>
            <a:ext cx="88900" cy="531812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grpSp>
        <p:nvGrpSpPr>
          <p:cNvPr id="208987" name="Group 91"/>
          <p:cNvGrpSpPr>
            <a:grpSpLocks/>
          </p:cNvGrpSpPr>
          <p:nvPr/>
        </p:nvGrpSpPr>
        <p:grpSpPr bwMode="auto">
          <a:xfrm>
            <a:off x="4305300" y="2941638"/>
            <a:ext cx="468313" cy="531812"/>
            <a:chOff x="3106" y="853"/>
            <a:chExt cx="295" cy="335"/>
          </a:xfrm>
        </p:grpSpPr>
        <p:sp>
          <p:nvSpPr>
            <p:cNvPr id="208988" name="Rectangle 92"/>
            <p:cNvSpPr>
              <a:spLocks noChangeArrowheads="1"/>
            </p:cNvSpPr>
            <p:nvPr/>
          </p:nvSpPr>
          <p:spPr bwMode="auto">
            <a:xfrm>
              <a:off x="3106" y="853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89" name="Rectangle 93"/>
            <p:cNvSpPr>
              <a:spLocks noChangeArrowheads="1"/>
            </p:cNvSpPr>
            <p:nvPr/>
          </p:nvSpPr>
          <p:spPr bwMode="auto">
            <a:xfrm>
              <a:off x="3345" y="853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</p:grpSp>
      <p:grpSp>
        <p:nvGrpSpPr>
          <p:cNvPr id="208990" name="Group 94"/>
          <p:cNvGrpSpPr>
            <a:grpSpLocks/>
          </p:cNvGrpSpPr>
          <p:nvPr/>
        </p:nvGrpSpPr>
        <p:grpSpPr bwMode="auto">
          <a:xfrm>
            <a:off x="2435225" y="2946400"/>
            <a:ext cx="468313" cy="531813"/>
            <a:chOff x="3106" y="853"/>
            <a:chExt cx="295" cy="335"/>
          </a:xfrm>
        </p:grpSpPr>
        <p:sp>
          <p:nvSpPr>
            <p:cNvPr id="208991" name="Rectangle 95"/>
            <p:cNvSpPr>
              <a:spLocks noChangeArrowheads="1"/>
            </p:cNvSpPr>
            <p:nvPr/>
          </p:nvSpPr>
          <p:spPr bwMode="auto">
            <a:xfrm>
              <a:off x="3106" y="853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  <p:sp>
          <p:nvSpPr>
            <p:cNvPr id="208992" name="Rectangle 96"/>
            <p:cNvSpPr>
              <a:spLocks noChangeArrowheads="1"/>
            </p:cNvSpPr>
            <p:nvPr/>
          </p:nvSpPr>
          <p:spPr bwMode="auto">
            <a:xfrm>
              <a:off x="3345" y="853"/>
              <a:ext cx="56" cy="335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</a:endParaRPr>
            </a:p>
          </p:txBody>
        </p:sp>
      </p:grpSp>
      <p:sp>
        <p:nvSpPr>
          <p:cNvPr id="208993" name="AutoShape 97"/>
          <p:cNvSpPr>
            <a:spLocks noChangeArrowheads="1"/>
          </p:cNvSpPr>
          <p:nvPr/>
        </p:nvSpPr>
        <p:spPr bwMode="auto">
          <a:xfrm rot="10800000">
            <a:off x="1958975" y="3132138"/>
            <a:ext cx="434975" cy="260350"/>
          </a:xfrm>
          <a:prstGeom prst="rightArrow">
            <a:avLst>
              <a:gd name="adj1" fmla="val 50000"/>
              <a:gd name="adj2" fmla="val 41768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94" name="AutoShape 98"/>
          <p:cNvSpPr>
            <a:spLocks noChangeArrowheads="1"/>
          </p:cNvSpPr>
          <p:nvPr/>
        </p:nvSpPr>
        <p:spPr bwMode="auto">
          <a:xfrm rot="10800000">
            <a:off x="3889375" y="3135313"/>
            <a:ext cx="434975" cy="260350"/>
          </a:xfrm>
          <a:prstGeom prst="rightArrow">
            <a:avLst>
              <a:gd name="adj1" fmla="val 50000"/>
              <a:gd name="adj2" fmla="val 41768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95" name="AutoShape 99"/>
          <p:cNvSpPr>
            <a:spLocks noChangeArrowheads="1"/>
          </p:cNvSpPr>
          <p:nvPr/>
        </p:nvSpPr>
        <p:spPr bwMode="auto">
          <a:xfrm rot="10800000">
            <a:off x="6086475" y="3138488"/>
            <a:ext cx="434975" cy="260350"/>
          </a:xfrm>
          <a:prstGeom prst="rightArrow">
            <a:avLst>
              <a:gd name="adj1" fmla="val 50000"/>
              <a:gd name="adj2" fmla="val 41768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97" name="Rectangle 101"/>
          <p:cNvSpPr>
            <a:spLocks noChangeArrowheads="1"/>
          </p:cNvSpPr>
          <p:nvPr/>
        </p:nvSpPr>
        <p:spPr bwMode="auto">
          <a:xfrm>
            <a:off x="2947988" y="1363663"/>
            <a:ext cx="98425" cy="407987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208998" name="Text Box 102"/>
          <p:cNvSpPr txBox="1">
            <a:spLocks noChangeArrowheads="1"/>
          </p:cNvSpPr>
          <p:nvPr/>
        </p:nvSpPr>
        <p:spPr bwMode="auto">
          <a:xfrm>
            <a:off x="3051175" y="1519238"/>
            <a:ext cx="822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RM cell</a:t>
            </a:r>
          </a:p>
        </p:txBody>
      </p:sp>
      <p:sp>
        <p:nvSpPr>
          <p:cNvPr id="209004" name="Rectangle 108"/>
          <p:cNvSpPr>
            <a:spLocks noChangeArrowheads="1"/>
          </p:cNvSpPr>
          <p:nvPr/>
        </p:nvSpPr>
        <p:spPr bwMode="auto">
          <a:xfrm>
            <a:off x="4138613" y="1363663"/>
            <a:ext cx="98425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209005" name="Text Box 109"/>
          <p:cNvSpPr txBox="1">
            <a:spLocks noChangeArrowheads="1"/>
          </p:cNvSpPr>
          <p:nvPr/>
        </p:nvSpPr>
        <p:spPr bwMode="auto">
          <a:xfrm>
            <a:off x="4241800" y="1519238"/>
            <a:ext cx="933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data cell</a:t>
            </a:r>
          </a:p>
        </p:txBody>
      </p:sp>
      <p:grpSp>
        <p:nvGrpSpPr>
          <p:cNvPr id="209009" name="Group 113"/>
          <p:cNvGrpSpPr>
            <a:grpSpLocks/>
          </p:cNvGrpSpPr>
          <p:nvPr/>
        </p:nvGrpSpPr>
        <p:grpSpPr bwMode="auto">
          <a:xfrm>
            <a:off x="666750" y="2622550"/>
            <a:ext cx="687388" cy="636588"/>
            <a:chOff x="-44" y="1473"/>
            <a:chExt cx="981" cy="1105"/>
          </a:xfrm>
        </p:grpSpPr>
        <p:pic>
          <p:nvPicPr>
            <p:cNvPr id="20901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0901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9012" name="Group 116"/>
          <p:cNvGrpSpPr>
            <a:grpSpLocks/>
          </p:cNvGrpSpPr>
          <p:nvPr/>
        </p:nvGrpSpPr>
        <p:grpSpPr bwMode="auto">
          <a:xfrm flipH="1">
            <a:off x="7794625" y="2671763"/>
            <a:ext cx="642938" cy="636587"/>
            <a:chOff x="-44" y="1473"/>
            <a:chExt cx="981" cy="1105"/>
          </a:xfrm>
        </p:grpSpPr>
        <p:pic>
          <p:nvPicPr>
            <p:cNvPr id="209013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</p:spPr>
        </p:pic>
        <p:sp>
          <p:nvSpPr>
            <p:cNvPr id="209014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0" y="14"/>
                </a:cxn>
                <a:cxn ang="0">
                  <a:pos x="356" y="294"/>
                </a:cxn>
                <a:cxn ang="0">
                  <a:pos x="78" y="368"/>
                </a:cxn>
                <a:cxn ang="0">
                  <a:pos x="0" y="0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A7345E37-15EB-4C32-A695-BB05F70383A2}" type="slidenum">
              <a:rPr lang="en-US"/>
              <a:pPr/>
              <a:t>99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3 outline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3.1 transport-layer services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3.2 multiplexing and demultiplexing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3.3 connectionless transport: UDP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3.4 principles of reliable data transfer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pitchFamily="2" charset="2"/>
              <a:buNone/>
            </a:pPr>
            <a:r>
              <a:rPr lang="en-US"/>
              <a:t>3.5 connection-oriented transport: TCP</a:t>
            </a:r>
          </a:p>
          <a:p>
            <a:pPr marL="912813" lvl="1"/>
            <a:r>
              <a:rPr lang="en-US"/>
              <a:t>segment structure</a:t>
            </a:r>
          </a:p>
          <a:p>
            <a:pPr marL="912813" lvl="1"/>
            <a:r>
              <a:rPr lang="en-US"/>
              <a:t>reliable data transfer</a:t>
            </a:r>
          </a:p>
          <a:p>
            <a:pPr marL="912813" lvl="1"/>
            <a:r>
              <a:rPr lang="en-US"/>
              <a:t>flow control</a:t>
            </a:r>
          </a:p>
          <a:p>
            <a:pPr marL="912813" lvl="1"/>
            <a:r>
              <a:rPr lang="en-US"/>
              <a:t>connection management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/>
              <a:t>3.6 principles of congestion control</a:t>
            </a:r>
          </a:p>
          <a:p>
            <a:pPr marL="566738" indent="-566738">
              <a:buFont typeface="Wingdings" pitchFamily="2" charset="2"/>
              <a:buNone/>
            </a:pPr>
            <a:r>
              <a:rPr lang="en-US">
                <a:solidFill>
                  <a:srgbClr val="CC0000"/>
                </a:solidFill>
              </a:rPr>
              <a:t>3.7 TCP congestion control</a:t>
            </a:r>
          </a:p>
        </p:txBody>
      </p:sp>
      <p:pic>
        <p:nvPicPr>
          <p:cNvPr id="404485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17720</TotalTime>
  <Words>8436</Words>
  <Application>Microsoft Office PowerPoint</Application>
  <PresentationFormat>On-screen Show (4:3)</PresentationFormat>
  <Paragraphs>2259</Paragraphs>
  <Slides>111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4" baseType="lpstr">
      <vt:lpstr>Times New Roman</vt:lpstr>
      <vt:lpstr>Gill Sans MT</vt:lpstr>
      <vt:lpstr>Wingdings</vt:lpstr>
      <vt:lpstr>Tahoma</vt:lpstr>
      <vt:lpstr>Arial</vt:lpstr>
      <vt:lpstr>Comic Sans MS</vt:lpstr>
      <vt:lpstr>Courier New</vt:lpstr>
      <vt:lpstr>Symbol</vt:lpstr>
      <vt:lpstr>Arial Narrow</vt:lpstr>
      <vt:lpstr>Wingdings 3</vt:lpstr>
      <vt:lpstr>MS Mincho</vt:lpstr>
      <vt:lpstr>Default Design</vt:lpstr>
      <vt:lpstr>Microsoft Word Picture</vt:lpstr>
      <vt:lpstr>Slide 1</vt:lpstr>
      <vt:lpstr>Chapter 3: Transport Layer</vt:lpstr>
      <vt:lpstr>Chapter 3 outline</vt:lpstr>
      <vt:lpstr>Transport services and protocols</vt:lpstr>
      <vt:lpstr>Transport vs. network layer</vt:lpstr>
      <vt:lpstr>Internet transport-layer protocols</vt:lpstr>
      <vt:lpstr>Chapter 3 outline</vt:lpstr>
      <vt:lpstr>Multiplexing/demultiplexing</vt:lpstr>
      <vt:lpstr>How demultiplexing works</vt:lpstr>
      <vt:lpstr>Connectionless demultiplexing</vt:lpstr>
      <vt:lpstr>Connectionless demux: example</vt:lpstr>
      <vt:lpstr>Connection-oriented demux</vt:lpstr>
      <vt:lpstr>Connection-oriented demux: example</vt:lpstr>
      <vt:lpstr>Connection-oriented demux: example</vt:lpstr>
      <vt:lpstr>Chapter 3 outline</vt:lpstr>
      <vt:lpstr>UDP: User Datagram Protocol [RFC 768]</vt:lpstr>
      <vt:lpstr>UDP: segment header</vt:lpstr>
      <vt:lpstr>UDP checksum</vt:lpstr>
      <vt:lpstr>Internet checksum: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Reliable data transfer: getting started</vt:lpstr>
      <vt:lpstr>rdt1.0: reliable transfer over a reliable channel</vt:lpstr>
      <vt:lpstr>rdt2.0: channel with bit errors</vt:lpstr>
      <vt:lpstr>rdt2.0: channel with bit errors</vt:lpstr>
      <vt:lpstr>rdt2.0: FSM specification</vt:lpstr>
      <vt:lpstr>rdt2.0: operation with no errors</vt:lpstr>
      <vt:lpstr>rdt2.0: error scenario</vt:lpstr>
      <vt:lpstr>rdt2.0 has a fatal flaw!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Pipelined protocols</vt:lpstr>
      <vt:lpstr>Pipelining: increased utilization</vt:lpstr>
      <vt:lpstr>Pipelined protocols: overview</vt:lpstr>
      <vt:lpstr>Go-Back-N: sender</vt:lpstr>
      <vt:lpstr>GBN: sender extended FSM</vt:lpstr>
      <vt:lpstr>GBN: receiver extended FSM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Selective repeat: dilemma</vt:lpstr>
      <vt:lpstr>Chapter 3 outline</vt:lpstr>
      <vt:lpstr>TCP: Overview  RFCs: 793,1122,1323, 2018, 2581</vt:lpstr>
      <vt:lpstr>TCP segment structure</vt:lpstr>
      <vt:lpstr>TCP seq. numbers, ACKs</vt:lpstr>
      <vt:lpstr>TCP seq. numbers, ACKs</vt:lpstr>
      <vt:lpstr>TCP round trip time, timeout</vt:lpstr>
      <vt:lpstr>TCP round trip time, timeout</vt:lpstr>
      <vt:lpstr>TCP round trip time, timeout</vt:lpstr>
      <vt:lpstr>Chapter 3 outline</vt:lpstr>
      <vt:lpstr>TCP reliable data transfer</vt:lpstr>
      <vt:lpstr>TCP sender events:</vt:lpstr>
      <vt:lpstr>TCP sender (simplified)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3 outline</vt:lpstr>
      <vt:lpstr>TCP flow control</vt:lpstr>
      <vt:lpstr>TCP flow control</vt:lpstr>
      <vt:lpstr>TCP segment structure</vt:lpstr>
      <vt:lpstr>Chapter 3 outline</vt:lpstr>
      <vt:lpstr>Connection Management</vt:lpstr>
      <vt:lpstr>Agreeing to establish a connection</vt:lpstr>
      <vt:lpstr>Agreeing to establish a connection</vt:lpstr>
      <vt:lpstr>TCP 3-way handshake</vt:lpstr>
      <vt:lpstr>TCP 3-way handshake: FSM</vt:lpstr>
      <vt:lpstr>TCP: closing a connection</vt:lpstr>
      <vt:lpstr>TCP: closing a connection</vt:lpstr>
      <vt:lpstr>Chapter 3 outline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Approaches towards congestion control</vt:lpstr>
      <vt:lpstr>Case study: ATM ABR congestion control</vt:lpstr>
      <vt:lpstr>Case study: ATM ABR congestion control</vt:lpstr>
      <vt:lpstr>Chapter 3 outline</vt:lpstr>
      <vt:lpstr>TCP congestion control: additive increase multiplicative decrease</vt:lpstr>
      <vt:lpstr>TCP Congestion Control: details</vt:lpstr>
      <vt:lpstr>TCP Slow Start </vt:lpstr>
      <vt:lpstr>TCP: detecting, reacting to loss</vt:lpstr>
      <vt:lpstr>TCP: switching from slow start to CA</vt:lpstr>
      <vt:lpstr>Summary: TCP Congestion Control</vt:lpstr>
      <vt:lpstr>TCP throughput</vt:lpstr>
      <vt:lpstr>TCP Futures: TCP over “long, fat pipes”</vt:lpstr>
      <vt:lpstr>TCP Fairness</vt:lpstr>
      <vt:lpstr>Why is TCP fair?</vt:lpstr>
      <vt:lpstr>Fairness (more)</vt:lpstr>
      <vt:lpstr>Chapter 3: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David Brown</cp:lastModifiedBy>
  <cp:revision>280</cp:revision>
  <cp:lastPrinted>2000-04-27T09:23:27Z</cp:lastPrinted>
  <dcterms:created xsi:type="dcterms:W3CDTF">1999-10-08T19:08:27Z</dcterms:created>
  <dcterms:modified xsi:type="dcterms:W3CDTF">2011-02-21T05:23:07Z</dcterms:modified>
</cp:coreProperties>
</file>