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703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615"/>
    <a:srgbClr val="CC99FF"/>
    <a:srgbClr val="9900CC"/>
    <a:srgbClr val="CC66FF"/>
    <a:srgbClr val="CCCCFF"/>
    <a:srgbClr val="FF99FF"/>
    <a:srgbClr val="FFCCFF"/>
    <a:srgbClr val="CCECFF"/>
    <a:srgbClr val="CC00FF"/>
    <a:srgbClr val="EA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6" autoAdjust="0"/>
    <p:restoredTop sz="94320" autoAdjust="0"/>
  </p:normalViewPr>
  <p:slideViewPr>
    <p:cSldViewPr>
      <p:cViewPr>
        <p:scale>
          <a:sx n="100" d="100"/>
          <a:sy n="100" d="100"/>
        </p:scale>
        <p:origin x="-150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4"/>
    </p:cViewPr>
  </p:sorterViewPr>
  <p:notesViewPr>
    <p:cSldViewPr>
      <p:cViewPr varScale="1">
        <p:scale>
          <a:sx n="53" d="100"/>
          <a:sy n="53" d="100"/>
        </p:scale>
        <p:origin x="-181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4AF88-9308-49F6-A27D-9578D58F93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6841F93-6B9A-4056-8ED5-372DDB0B58C5}">
      <dgm:prSet phldrT="[Texto]" custT="1"/>
      <dgm:spPr>
        <a:solidFill>
          <a:srgbClr val="9900CC"/>
        </a:solidFill>
      </dgm:spPr>
      <dgm:t>
        <a:bodyPr/>
        <a:lstStyle/>
        <a:p>
          <a:r>
            <a:rPr lang="pt-PT" sz="3600" dirty="0" smtClean="0"/>
            <a:t>DGITA</a:t>
          </a:r>
          <a:endParaRPr lang="pt-PT" sz="3600" dirty="0"/>
        </a:p>
      </dgm:t>
    </dgm:pt>
    <dgm:pt modelId="{0EBFF5A8-7A42-4EC9-9885-EB32D8A2984D}" type="parTrans" cxnId="{55B16E1B-48B4-4262-A832-4D38C25F5F23}">
      <dgm:prSet/>
      <dgm:spPr/>
      <dgm:t>
        <a:bodyPr/>
        <a:lstStyle/>
        <a:p>
          <a:endParaRPr lang="pt-PT"/>
        </a:p>
      </dgm:t>
    </dgm:pt>
    <dgm:pt modelId="{E22A8BEE-BBBF-4B56-ABC6-349270F45F29}" type="sibTrans" cxnId="{55B16E1B-48B4-4262-A832-4D38C25F5F23}">
      <dgm:prSet/>
      <dgm:spPr/>
      <dgm:t>
        <a:bodyPr/>
        <a:lstStyle/>
        <a:p>
          <a:endParaRPr lang="pt-PT"/>
        </a:p>
      </dgm:t>
    </dgm:pt>
    <dgm:pt modelId="{D20D53AB-253F-41AB-992F-7CF6FB3C720A}">
      <dgm:prSet phldrT="[Texto]"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pt-PT" sz="1800" dirty="0" smtClean="0">
              <a:solidFill>
                <a:srgbClr val="9900CC"/>
              </a:solidFill>
            </a:rPr>
            <a:t>Windows Server</a:t>
          </a:r>
          <a:endParaRPr lang="pt-PT" sz="1800" dirty="0">
            <a:solidFill>
              <a:srgbClr val="9900CC"/>
            </a:solidFill>
          </a:endParaRPr>
        </a:p>
      </dgm:t>
    </dgm:pt>
    <dgm:pt modelId="{97CA4F22-8908-4370-8D55-4843235478CE}" type="parTrans" cxnId="{6556841A-CCC9-4443-B5AA-E8E309ED2EF2}">
      <dgm:prSet/>
      <dgm:spPr/>
      <dgm:t>
        <a:bodyPr/>
        <a:lstStyle/>
        <a:p>
          <a:endParaRPr lang="pt-PT"/>
        </a:p>
      </dgm:t>
    </dgm:pt>
    <dgm:pt modelId="{C64659FB-137F-4548-BE7A-467077EFF5C3}" type="sibTrans" cxnId="{6556841A-CCC9-4443-B5AA-E8E309ED2EF2}">
      <dgm:prSet/>
      <dgm:spPr/>
      <dgm:t>
        <a:bodyPr/>
        <a:lstStyle/>
        <a:p>
          <a:endParaRPr lang="pt-PT"/>
        </a:p>
      </dgm:t>
    </dgm:pt>
    <dgm:pt modelId="{77AFBDB3-38F1-48F7-8F44-5D1D0A434CBE}">
      <dgm:prSet phldrT="[Texto]" custT="1"/>
      <dgm:spPr>
        <a:solidFill>
          <a:srgbClr val="CC99FF">
            <a:alpha val="90000"/>
          </a:srgbClr>
        </a:solidFill>
      </dgm:spPr>
      <dgm:t>
        <a:bodyPr/>
        <a:lstStyle/>
        <a:p>
          <a:r>
            <a:rPr lang="pt-PT" sz="1800" dirty="0" smtClean="0">
              <a:solidFill>
                <a:srgbClr val="9900CC"/>
              </a:solidFill>
            </a:rPr>
            <a:t>Microsoft Data </a:t>
          </a:r>
          <a:r>
            <a:rPr lang="pt-PT" sz="1800" dirty="0" err="1" smtClean="0">
              <a:solidFill>
                <a:srgbClr val="9900CC"/>
              </a:solidFill>
            </a:rPr>
            <a:t>Protection</a:t>
          </a:r>
          <a:r>
            <a:rPr lang="pt-PT" sz="1800" dirty="0" smtClean="0">
              <a:solidFill>
                <a:srgbClr val="9900CC"/>
              </a:solidFill>
            </a:rPr>
            <a:t> </a:t>
          </a:r>
          <a:r>
            <a:rPr lang="pt-PT" sz="1800" dirty="0" smtClean="0">
              <a:solidFill>
                <a:srgbClr val="9900CC"/>
              </a:solidFill>
            </a:rPr>
            <a:t>Manager </a:t>
          </a:r>
          <a:r>
            <a:rPr lang="pt-PT" sz="1800" dirty="0" smtClean="0">
              <a:solidFill>
                <a:srgbClr val="9900CC"/>
              </a:solidFill>
            </a:rPr>
            <a:t>2010</a:t>
          </a:r>
          <a:endParaRPr lang="pt-PT" sz="1800" dirty="0">
            <a:solidFill>
              <a:srgbClr val="9900CC"/>
            </a:solidFill>
          </a:endParaRPr>
        </a:p>
      </dgm:t>
    </dgm:pt>
    <dgm:pt modelId="{E00E634D-BFE6-4C75-94A6-0FF9E2A9D6B6}" type="parTrans" cxnId="{BDFA4863-6C74-4E93-9D60-FBA8B2021CFB}">
      <dgm:prSet/>
      <dgm:spPr/>
      <dgm:t>
        <a:bodyPr/>
        <a:lstStyle/>
        <a:p>
          <a:endParaRPr lang="pt-PT"/>
        </a:p>
      </dgm:t>
    </dgm:pt>
    <dgm:pt modelId="{0A17653C-14DF-40F1-81DE-B618B05596B4}" type="sibTrans" cxnId="{BDFA4863-6C74-4E93-9D60-FBA8B2021CFB}">
      <dgm:prSet/>
      <dgm:spPr/>
      <dgm:t>
        <a:bodyPr/>
        <a:lstStyle/>
        <a:p>
          <a:endParaRPr lang="pt-PT"/>
        </a:p>
      </dgm:t>
    </dgm:pt>
    <dgm:pt modelId="{85C98E70-FAEE-4AB8-AD4C-2FF2C2683910}">
      <dgm:prSet phldrT="[Texto]"/>
      <dgm:spPr>
        <a:solidFill>
          <a:srgbClr val="FFA615"/>
        </a:solidFill>
      </dgm:spPr>
      <dgm:t>
        <a:bodyPr/>
        <a:lstStyle/>
        <a:p>
          <a:r>
            <a:rPr lang="pt-PT" dirty="0" smtClean="0"/>
            <a:t>Parceiro Tecnológico</a:t>
          </a:r>
          <a:endParaRPr lang="pt-PT" dirty="0"/>
        </a:p>
      </dgm:t>
    </dgm:pt>
    <dgm:pt modelId="{B8822DA3-6B49-4534-A4B7-E1D8B5671C54}" type="parTrans" cxnId="{D886D972-EFE1-4311-BEEF-A2F63E4BD96D}">
      <dgm:prSet/>
      <dgm:spPr/>
      <dgm:t>
        <a:bodyPr/>
        <a:lstStyle/>
        <a:p>
          <a:endParaRPr lang="pt-PT"/>
        </a:p>
      </dgm:t>
    </dgm:pt>
    <dgm:pt modelId="{A2842306-48E0-4D59-997C-9FA4E518FBFC}" type="sibTrans" cxnId="{D886D972-EFE1-4311-BEEF-A2F63E4BD96D}">
      <dgm:prSet/>
      <dgm:spPr/>
      <dgm:t>
        <a:bodyPr/>
        <a:lstStyle/>
        <a:p>
          <a:endParaRPr lang="pt-PT"/>
        </a:p>
      </dgm:t>
    </dgm:pt>
    <dgm:pt modelId="{898CAFDC-B799-47AD-B5B9-D725E81CDF66}">
      <dgm:prSet phldrT="[Texto]"/>
      <dgm:spPr/>
      <dgm:t>
        <a:bodyPr anchor="ctr"/>
        <a:lstStyle/>
        <a:p>
          <a:pPr marL="180975" indent="-95250"/>
          <a:r>
            <a:rPr lang="pt-PT" dirty="0" smtClean="0">
              <a:solidFill>
                <a:schemeClr val="accent6">
                  <a:lumMod val="10000"/>
                </a:schemeClr>
              </a:solidFill>
            </a:rPr>
            <a:t>Solução integrada na arquitectura DGITA (como se fosse uma </a:t>
          </a:r>
          <a:r>
            <a:rPr lang="pt-PT" dirty="0" err="1" smtClean="0">
              <a:solidFill>
                <a:schemeClr val="accent6">
                  <a:lumMod val="10000"/>
                </a:schemeClr>
              </a:solidFill>
            </a:rPr>
            <a:t>appliance</a:t>
          </a:r>
          <a:r>
            <a:rPr lang="pt-PT" dirty="0" smtClean="0">
              <a:solidFill>
                <a:schemeClr val="accent6">
                  <a:lumMod val="10000"/>
                </a:schemeClr>
              </a:solidFill>
            </a:rPr>
            <a:t>) com 2 cenários (Com e Sem site remoto).</a:t>
          </a:r>
          <a:endParaRPr lang="pt-PT" dirty="0">
            <a:solidFill>
              <a:schemeClr val="accent6">
                <a:lumMod val="10000"/>
              </a:schemeClr>
            </a:solidFill>
          </a:endParaRPr>
        </a:p>
      </dgm:t>
    </dgm:pt>
    <dgm:pt modelId="{0FDA5DD4-4332-4287-92A1-DD5FFEB2DF49}" type="parTrans" cxnId="{BFDA54A8-6F27-4737-91EC-81E8B77D55ED}">
      <dgm:prSet/>
      <dgm:spPr/>
      <dgm:t>
        <a:bodyPr/>
        <a:lstStyle/>
        <a:p>
          <a:endParaRPr lang="pt-PT"/>
        </a:p>
      </dgm:t>
    </dgm:pt>
    <dgm:pt modelId="{AF6516E5-F978-4A91-961E-C534C83E2758}" type="sibTrans" cxnId="{BFDA54A8-6F27-4737-91EC-81E8B77D55ED}">
      <dgm:prSet/>
      <dgm:spPr/>
      <dgm:t>
        <a:bodyPr/>
        <a:lstStyle/>
        <a:p>
          <a:endParaRPr lang="pt-PT"/>
        </a:p>
      </dgm:t>
    </dgm:pt>
    <dgm:pt modelId="{52A0B571-FA5D-4907-98C5-785DFBB48171}">
      <dgm:prSet phldrT="[Texto]"/>
      <dgm:spPr/>
      <dgm:t>
        <a:bodyPr anchor="ctr"/>
        <a:lstStyle/>
        <a:p>
          <a:pPr marL="180975" indent="-95250"/>
          <a:r>
            <a:rPr lang="pt-PT" dirty="0" smtClean="0">
              <a:solidFill>
                <a:schemeClr val="accent6">
                  <a:lumMod val="10000"/>
                </a:schemeClr>
              </a:solidFill>
            </a:rPr>
            <a:t>Para o cenário sem site remoto é necessário pelo menos:</a:t>
          </a:r>
          <a:endParaRPr lang="pt-PT" dirty="0">
            <a:solidFill>
              <a:schemeClr val="accent6">
                <a:lumMod val="10000"/>
              </a:schemeClr>
            </a:solidFill>
          </a:endParaRPr>
        </a:p>
      </dgm:t>
    </dgm:pt>
    <dgm:pt modelId="{04016A46-1495-4346-A310-58EEC05FCCE2}" type="parTrans" cxnId="{7E1D89A6-39D6-452C-BDFD-ACDD59220831}">
      <dgm:prSet/>
      <dgm:spPr/>
      <dgm:t>
        <a:bodyPr/>
        <a:lstStyle/>
        <a:p>
          <a:endParaRPr lang="pt-PT"/>
        </a:p>
      </dgm:t>
    </dgm:pt>
    <dgm:pt modelId="{D9F57826-0218-4062-80AD-C7480D6BE11A}" type="sibTrans" cxnId="{7E1D89A6-39D6-452C-BDFD-ACDD59220831}">
      <dgm:prSet/>
      <dgm:spPr/>
      <dgm:t>
        <a:bodyPr/>
        <a:lstStyle/>
        <a:p>
          <a:endParaRPr lang="pt-PT"/>
        </a:p>
      </dgm:t>
    </dgm:pt>
    <dgm:pt modelId="{8C39B301-6EFA-4DF0-86F4-53A207877273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Pelo menos 50 TB úteis de disco  (Já tem um factor de 20% de crescimento ), manter a possibilidade de crescimento para o dobro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71752A29-F256-4C36-8283-5B7D09516963}" type="parTrans" cxnId="{5274C6A0-8933-4C26-AF63-C5E9DF7571B0}">
      <dgm:prSet/>
      <dgm:spPr/>
      <dgm:t>
        <a:bodyPr/>
        <a:lstStyle/>
        <a:p>
          <a:endParaRPr lang="pt-PT"/>
        </a:p>
      </dgm:t>
    </dgm:pt>
    <dgm:pt modelId="{03929B86-A6A8-4409-8ABA-31E6BC04CCA5}" type="sibTrans" cxnId="{5274C6A0-8933-4C26-AF63-C5E9DF7571B0}">
      <dgm:prSet/>
      <dgm:spPr/>
      <dgm:t>
        <a:bodyPr/>
        <a:lstStyle/>
        <a:p>
          <a:endParaRPr lang="pt-PT"/>
        </a:p>
      </dgm:t>
    </dgm:pt>
    <dgm:pt modelId="{F01FD95E-6C2B-4FBC-AACB-5B0AC51777A7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Por cada cenário deverá contemplar pelo menos 2 servidores com as seguintes características mínimas: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065ED268-12A5-43BB-B9A7-FCE008D0785E}" type="parTrans" cxnId="{7B0C7B18-A027-4DFC-8FC8-3669D06F0DC6}">
      <dgm:prSet/>
      <dgm:spPr/>
      <dgm:t>
        <a:bodyPr/>
        <a:lstStyle/>
        <a:p>
          <a:endParaRPr lang="pt-PT"/>
        </a:p>
      </dgm:t>
    </dgm:pt>
    <dgm:pt modelId="{FA15F04D-088E-4161-AA1F-7929E7E1E30D}" type="sibTrans" cxnId="{7B0C7B18-A027-4DFC-8FC8-3669D06F0DC6}">
      <dgm:prSet/>
      <dgm:spPr/>
      <dgm:t>
        <a:bodyPr/>
        <a:lstStyle/>
        <a:p>
          <a:endParaRPr lang="pt-PT"/>
        </a:p>
      </dgm:t>
    </dgm:pt>
    <dgm:pt modelId="{CDC4CCF9-1CB6-4036-9D5C-1BF840056588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2 CPU QC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5A571048-390D-4668-AAC9-8A7B20218750}" type="parTrans" cxnId="{4875903F-649A-4D59-A50E-319DC05489EE}">
      <dgm:prSet/>
      <dgm:spPr/>
      <dgm:t>
        <a:bodyPr/>
        <a:lstStyle/>
        <a:p>
          <a:endParaRPr lang="pt-PT"/>
        </a:p>
      </dgm:t>
    </dgm:pt>
    <dgm:pt modelId="{F976D3E1-75CA-460C-B70F-D5F4C1509D3D}" type="sibTrans" cxnId="{4875903F-649A-4D59-A50E-319DC05489EE}">
      <dgm:prSet/>
      <dgm:spPr/>
      <dgm:t>
        <a:bodyPr/>
        <a:lstStyle/>
        <a:p>
          <a:endParaRPr lang="pt-PT"/>
        </a:p>
      </dgm:t>
    </dgm:pt>
    <dgm:pt modelId="{E131985F-0674-48A4-AAFB-B847C30BC3C4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8 Gb RAM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193BFF13-A2DE-46B9-9DB9-00144103466C}" type="parTrans" cxnId="{BFA568CB-F528-4229-BC53-11F6B66333B5}">
      <dgm:prSet/>
      <dgm:spPr/>
      <dgm:t>
        <a:bodyPr/>
        <a:lstStyle/>
        <a:p>
          <a:endParaRPr lang="pt-PT"/>
        </a:p>
      </dgm:t>
    </dgm:pt>
    <dgm:pt modelId="{C9716206-F884-40C4-9C05-605AE5ADFE1D}" type="sibTrans" cxnId="{BFA568CB-F528-4229-BC53-11F6B66333B5}">
      <dgm:prSet/>
      <dgm:spPr/>
      <dgm:t>
        <a:bodyPr/>
        <a:lstStyle/>
        <a:p>
          <a:endParaRPr lang="pt-PT"/>
        </a:p>
      </dgm:t>
    </dgm:pt>
    <dgm:pt modelId="{68E8906B-3CC0-4FA7-8546-BF6ED57271FF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Pelo menos 2 discos internos em </a:t>
          </a:r>
          <a:r>
            <a:rPr lang="pt-PT" dirty="0" err="1" smtClean="0">
              <a:solidFill>
                <a:schemeClr val="bg1">
                  <a:lumMod val="65000"/>
                </a:schemeClr>
              </a:solidFill>
            </a:rPr>
            <a:t>mirror</a:t>
          </a:r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 com 300 Gb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C12B7061-6ABC-45C8-AFAE-55E2DB32353D}" type="parTrans" cxnId="{E0AB9323-E9B3-487E-A11C-2FF436C4769F}">
      <dgm:prSet/>
      <dgm:spPr/>
      <dgm:t>
        <a:bodyPr/>
        <a:lstStyle/>
        <a:p>
          <a:endParaRPr lang="pt-PT"/>
        </a:p>
      </dgm:t>
    </dgm:pt>
    <dgm:pt modelId="{13AA3045-073D-4E2A-AC48-8D3E884F9A4A}" type="sibTrans" cxnId="{E0AB9323-E9B3-487E-A11C-2FF436C4769F}">
      <dgm:prSet/>
      <dgm:spPr/>
      <dgm:t>
        <a:bodyPr/>
        <a:lstStyle/>
        <a:p>
          <a:endParaRPr lang="pt-PT"/>
        </a:p>
      </dgm:t>
    </dgm:pt>
    <dgm:pt modelId="{A4D56F7D-E706-4786-B9DC-27B0EFCE070F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4 placas de Rede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DAB35B90-54D2-4C55-A4BC-4C69C25F8D6E}" type="parTrans" cxnId="{C0C2936B-13D4-4DDE-9486-05553AED352D}">
      <dgm:prSet/>
      <dgm:spPr/>
      <dgm:t>
        <a:bodyPr/>
        <a:lstStyle/>
        <a:p>
          <a:endParaRPr lang="pt-PT"/>
        </a:p>
      </dgm:t>
    </dgm:pt>
    <dgm:pt modelId="{D1A93A29-FED6-4637-BF36-6C285E10B7DB}" type="sibTrans" cxnId="{C0C2936B-13D4-4DDE-9486-05553AED352D}">
      <dgm:prSet/>
      <dgm:spPr/>
      <dgm:t>
        <a:bodyPr/>
        <a:lstStyle/>
        <a:p>
          <a:endParaRPr lang="pt-PT"/>
        </a:p>
      </dgm:t>
    </dgm:pt>
    <dgm:pt modelId="{C7238A10-9BC2-4FC0-8B40-025CB1C14FDA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Placas de fibra para ligar os discos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6EEEF184-97D2-4C6A-9ED7-C26520C150AA}" type="parTrans" cxnId="{CAD41506-447F-4858-9ACE-F585329A3DF5}">
      <dgm:prSet/>
      <dgm:spPr/>
      <dgm:t>
        <a:bodyPr/>
        <a:lstStyle/>
        <a:p>
          <a:endParaRPr lang="pt-PT"/>
        </a:p>
      </dgm:t>
    </dgm:pt>
    <dgm:pt modelId="{8C4DF8F0-16AD-454E-BF50-6A5443059862}" type="sibTrans" cxnId="{CAD41506-447F-4858-9ACE-F585329A3DF5}">
      <dgm:prSet/>
      <dgm:spPr/>
      <dgm:t>
        <a:bodyPr/>
        <a:lstStyle/>
        <a:p>
          <a:endParaRPr lang="pt-PT"/>
        </a:p>
      </dgm:t>
    </dgm:pt>
    <dgm:pt modelId="{F1F4AC2D-C1AA-4970-A5B6-978BD8A69022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Retenção de pelo menos 3 </a:t>
          </a:r>
          <a:r>
            <a:rPr lang="pt-PT" dirty="0" err="1" smtClean="0">
              <a:solidFill>
                <a:schemeClr val="bg1">
                  <a:lumMod val="65000"/>
                </a:schemeClr>
              </a:solidFill>
            </a:rPr>
            <a:t>full</a:t>
          </a:r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 backups no espaço de 15 dias.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EFAFBF9A-658F-4BB1-91A7-52A65DDD6C38}" type="parTrans" cxnId="{F9B95386-C073-4B1F-A03C-0F182CF24CCA}">
      <dgm:prSet/>
      <dgm:spPr/>
      <dgm:t>
        <a:bodyPr/>
        <a:lstStyle/>
        <a:p>
          <a:endParaRPr lang="pt-PT"/>
        </a:p>
      </dgm:t>
    </dgm:pt>
    <dgm:pt modelId="{C6F39E32-305F-46D7-9CFF-8C27B45DEB78}" type="sibTrans" cxnId="{F9B95386-C073-4B1F-A03C-0F182CF24CCA}">
      <dgm:prSet/>
      <dgm:spPr/>
      <dgm:t>
        <a:bodyPr/>
        <a:lstStyle/>
        <a:p>
          <a:endParaRPr lang="pt-PT"/>
        </a:p>
      </dgm:t>
    </dgm:pt>
    <dgm:pt modelId="{636A096D-9FD8-4BBB-AF97-79A7210A098F}">
      <dgm:prSet phldrT="[Texto]"/>
      <dgm:spPr/>
      <dgm:t>
        <a:bodyPr anchor="ctr"/>
        <a:lstStyle/>
        <a:p>
          <a:pPr marL="361950" indent="-95250"/>
          <a:r>
            <a:rPr lang="pt-PT" dirty="0" smtClean="0">
              <a:solidFill>
                <a:schemeClr val="bg1">
                  <a:lumMod val="65000"/>
                </a:schemeClr>
              </a:solidFill>
            </a:rPr>
            <a:t>Solução escalável</a:t>
          </a:r>
          <a:endParaRPr lang="pt-PT" dirty="0">
            <a:solidFill>
              <a:schemeClr val="bg1">
                <a:lumMod val="65000"/>
              </a:schemeClr>
            </a:solidFill>
          </a:endParaRPr>
        </a:p>
      </dgm:t>
    </dgm:pt>
    <dgm:pt modelId="{DC4C505F-C629-40E6-8D06-A549736B656C}" type="parTrans" cxnId="{3EAEC883-8B65-47EE-BD2C-867BA64674B7}">
      <dgm:prSet/>
      <dgm:spPr/>
      <dgm:t>
        <a:bodyPr/>
        <a:lstStyle/>
        <a:p>
          <a:endParaRPr lang="pt-PT"/>
        </a:p>
      </dgm:t>
    </dgm:pt>
    <dgm:pt modelId="{2D7AC8A5-D848-4A5A-AD86-E77E066231C5}" type="sibTrans" cxnId="{3EAEC883-8B65-47EE-BD2C-867BA64674B7}">
      <dgm:prSet/>
      <dgm:spPr/>
      <dgm:t>
        <a:bodyPr/>
        <a:lstStyle/>
        <a:p>
          <a:endParaRPr lang="pt-PT"/>
        </a:p>
      </dgm:t>
    </dgm:pt>
    <dgm:pt modelId="{D3AA0812-E383-455E-B0FD-D5142F461A61}">
      <dgm:prSet phldrT="[Texto]"/>
      <dgm:spPr/>
      <dgm:t>
        <a:bodyPr/>
        <a:lstStyle/>
        <a:p>
          <a:pPr marL="180975" indent="-95250"/>
          <a:r>
            <a:rPr lang="pt-PT" dirty="0" smtClean="0">
              <a:solidFill>
                <a:schemeClr val="tx1"/>
              </a:solidFill>
            </a:rPr>
            <a:t>Entrega de propostas até ao dia 3 de Fevereiro</a:t>
          </a:r>
          <a:endParaRPr lang="pt-PT" dirty="0">
            <a:solidFill>
              <a:schemeClr val="tx1"/>
            </a:solidFill>
          </a:endParaRPr>
        </a:p>
      </dgm:t>
    </dgm:pt>
    <dgm:pt modelId="{68C962F9-819D-4E99-9F58-F08AB8B7AE1C}" type="parTrans" cxnId="{A24F7D56-46FB-400E-A024-90CAB1A904B1}">
      <dgm:prSet/>
      <dgm:spPr/>
      <dgm:t>
        <a:bodyPr/>
        <a:lstStyle/>
        <a:p>
          <a:endParaRPr lang="pt-PT"/>
        </a:p>
      </dgm:t>
    </dgm:pt>
    <dgm:pt modelId="{971FDFB0-AA31-4AF0-8B58-68B7AAEC6351}" type="sibTrans" cxnId="{A24F7D56-46FB-400E-A024-90CAB1A904B1}">
      <dgm:prSet/>
      <dgm:spPr/>
      <dgm:t>
        <a:bodyPr/>
        <a:lstStyle/>
        <a:p>
          <a:endParaRPr lang="pt-PT"/>
        </a:p>
      </dgm:t>
    </dgm:pt>
    <dgm:pt modelId="{B56B59AB-4933-4C8E-A0C9-B71620FC8372}">
      <dgm:prSet phldrT="[Texto]"/>
      <dgm:spPr/>
      <dgm:t>
        <a:bodyPr/>
        <a:lstStyle/>
        <a:p>
          <a:pPr marL="180975" indent="-95250"/>
          <a:r>
            <a:rPr lang="pt-PT" dirty="0" smtClean="0">
              <a:solidFill>
                <a:schemeClr val="tx1"/>
              </a:solidFill>
            </a:rPr>
            <a:t>A proposta deverá contemplar 3 anos de garantia</a:t>
          </a:r>
          <a:endParaRPr lang="pt-PT" dirty="0">
            <a:solidFill>
              <a:schemeClr val="tx1"/>
            </a:solidFill>
          </a:endParaRPr>
        </a:p>
      </dgm:t>
    </dgm:pt>
    <dgm:pt modelId="{2015D2F0-5347-4764-A287-F00EAB38A942}" type="parTrans" cxnId="{8A8B37D8-E2FA-46D7-9F03-FCBC6F5EA3ED}">
      <dgm:prSet/>
      <dgm:spPr/>
      <dgm:t>
        <a:bodyPr/>
        <a:lstStyle/>
        <a:p>
          <a:endParaRPr lang="pt-PT"/>
        </a:p>
      </dgm:t>
    </dgm:pt>
    <dgm:pt modelId="{5BD985D5-3D68-4191-9DD1-D20F5B12A985}" type="sibTrans" cxnId="{8A8B37D8-E2FA-46D7-9F03-FCBC6F5EA3ED}">
      <dgm:prSet/>
      <dgm:spPr/>
      <dgm:t>
        <a:bodyPr/>
        <a:lstStyle/>
        <a:p>
          <a:endParaRPr lang="pt-PT"/>
        </a:p>
      </dgm:t>
    </dgm:pt>
    <dgm:pt modelId="{14CFE505-56C2-4705-9EAB-9A2859C23038}">
      <dgm:prSet phldrT="[Texto]"/>
      <dgm:spPr/>
      <dgm:t>
        <a:bodyPr/>
        <a:lstStyle/>
        <a:p>
          <a:pPr marL="180975" indent="-95250"/>
          <a:r>
            <a:rPr lang="pt-PT" dirty="0" smtClean="0">
              <a:solidFill>
                <a:schemeClr val="tx1"/>
              </a:solidFill>
            </a:rPr>
            <a:t>A proposta deverá conter valores de manutenção após a garantia</a:t>
          </a:r>
          <a:endParaRPr lang="pt-PT" dirty="0">
            <a:solidFill>
              <a:schemeClr val="tx1"/>
            </a:solidFill>
          </a:endParaRPr>
        </a:p>
      </dgm:t>
    </dgm:pt>
    <dgm:pt modelId="{88418BBD-779A-4FD6-83A0-7310C49D49AC}" type="parTrans" cxnId="{813A2E16-F94D-472A-B478-5645657ABA82}">
      <dgm:prSet/>
      <dgm:spPr/>
      <dgm:t>
        <a:bodyPr/>
        <a:lstStyle/>
        <a:p>
          <a:endParaRPr lang="pt-PT"/>
        </a:p>
      </dgm:t>
    </dgm:pt>
    <dgm:pt modelId="{36BC699A-5DC5-4E39-97A9-7621550E4433}" type="sibTrans" cxnId="{813A2E16-F94D-472A-B478-5645657ABA82}">
      <dgm:prSet/>
      <dgm:spPr/>
      <dgm:t>
        <a:bodyPr/>
        <a:lstStyle/>
        <a:p>
          <a:endParaRPr lang="pt-PT"/>
        </a:p>
      </dgm:t>
    </dgm:pt>
    <dgm:pt modelId="{9CC101CF-51D9-4CF0-A142-5C28C0D0F6B4}" type="pres">
      <dgm:prSet presAssocID="{A664AF88-9308-49F6-A27D-9578D58F9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E874847-28C6-4620-AA59-5A8C2AE90F92}" type="pres">
      <dgm:prSet presAssocID="{96841F93-6B9A-4056-8ED5-372DDB0B58C5}" presName="linNode" presStyleCnt="0"/>
      <dgm:spPr/>
    </dgm:pt>
    <dgm:pt modelId="{ECC66FCD-A073-4718-AB95-0789B9E2E6EB}" type="pres">
      <dgm:prSet presAssocID="{96841F93-6B9A-4056-8ED5-372DDB0B58C5}" presName="parentText" presStyleLbl="node1" presStyleIdx="0" presStyleCnt="2" custScaleY="5184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FEC7C9-27BD-4260-A862-714960F18C74}" type="pres">
      <dgm:prSet presAssocID="{96841F93-6B9A-4056-8ED5-372DDB0B58C5}" presName="descendantText" presStyleLbl="alignAccFollowNode1" presStyleIdx="0" presStyleCnt="2" custScaleY="5536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6AE427-F864-4875-B92A-ACF19959073C}" type="pres">
      <dgm:prSet presAssocID="{E22A8BEE-BBBF-4B56-ABC6-349270F45F29}" presName="sp" presStyleCnt="0"/>
      <dgm:spPr/>
    </dgm:pt>
    <dgm:pt modelId="{DD3C04B0-863C-4926-A72A-AFD7C9622F06}" type="pres">
      <dgm:prSet presAssocID="{85C98E70-FAEE-4AB8-AD4C-2FF2C2683910}" presName="linNode" presStyleCnt="0"/>
      <dgm:spPr/>
    </dgm:pt>
    <dgm:pt modelId="{3828EABD-D7AB-4EEC-9F4C-0CAA24EFC492}" type="pres">
      <dgm:prSet presAssocID="{85C98E70-FAEE-4AB8-AD4C-2FF2C2683910}" presName="parentText" presStyleLbl="node1" presStyleIdx="1" presStyleCnt="2" custScaleY="123739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47B7B6-E33D-40B5-B841-0ABCBD071C5C}" type="pres">
      <dgm:prSet presAssocID="{85C98E70-FAEE-4AB8-AD4C-2FF2C2683910}" presName="descendantText" presStyleLbl="alignAccFollowNode1" presStyleIdx="1" presStyleCnt="2" custScaleY="1484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960BFE4-C243-4840-B84B-88AA89E9B4D1}" type="presOf" srcId="{F01FD95E-6C2B-4FBC-AACB-5B0AC51777A7}" destId="{5A47B7B6-E33D-40B5-B841-0ABCBD071C5C}" srcOrd="0" destOrd="5" presId="urn:microsoft.com/office/officeart/2005/8/layout/vList5"/>
    <dgm:cxn modelId="{0B0821A6-BAF4-41E7-8FB6-FD53EED56FE2}" type="presOf" srcId="{898CAFDC-B799-47AD-B5B9-D725E81CDF66}" destId="{5A47B7B6-E33D-40B5-B841-0ABCBD071C5C}" srcOrd="0" destOrd="0" presId="urn:microsoft.com/office/officeart/2005/8/layout/vList5"/>
    <dgm:cxn modelId="{BDFA4863-6C74-4E93-9D60-FBA8B2021CFB}" srcId="{96841F93-6B9A-4056-8ED5-372DDB0B58C5}" destId="{77AFBDB3-38F1-48F7-8F44-5D1D0A434CBE}" srcOrd="1" destOrd="0" parTransId="{E00E634D-BFE6-4C75-94A6-0FF9E2A9D6B6}" sibTransId="{0A17653C-14DF-40F1-81DE-B618B05596B4}"/>
    <dgm:cxn modelId="{5274C6A0-8933-4C26-AF63-C5E9DF7571B0}" srcId="{52A0B571-FA5D-4907-98C5-785DFBB48171}" destId="{8C39B301-6EFA-4DF0-86F4-53A207877273}" srcOrd="2" destOrd="0" parTransId="{71752A29-F256-4C36-8283-5B7D09516963}" sibTransId="{03929B86-A6A8-4409-8ABA-31E6BC04CCA5}"/>
    <dgm:cxn modelId="{7B0C7B18-A027-4DFC-8FC8-3669D06F0DC6}" srcId="{52A0B571-FA5D-4907-98C5-785DFBB48171}" destId="{F01FD95E-6C2B-4FBC-AACB-5B0AC51777A7}" srcOrd="3" destOrd="0" parTransId="{065ED268-12A5-43BB-B9A7-FCE008D0785E}" sibTransId="{FA15F04D-088E-4161-AA1F-7929E7E1E30D}"/>
    <dgm:cxn modelId="{BD680274-5B96-4E4B-AA06-F04B7B6C578D}" type="presOf" srcId="{96841F93-6B9A-4056-8ED5-372DDB0B58C5}" destId="{ECC66FCD-A073-4718-AB95-0789B9E2E6EB}" srcOrd="0" destOrd="0" presId="urn:microsoft.com/office/officeart/2005/8/layout/vList5"/>
    <dgm:cxn modelId="{5C88819B-B006-4202-B3AB-7B41018A5709}" type="presOf" srcId="{F1F4AC2D-C1AA-4970-A5B6-978BD8A69022}" destId="{5A47B7B6-E33D-40B5-B841-0ABCBD071C5C}" srcOrd="0" destOrd="2" presId="urn:microsoft.com/office/officeart/2005/8/layout/vList5"/>
    <dgm:cxn modelId="{F9B95386-C073-4B1F-A03C-0F182CF24CCA}" srcId="{52A0B571-FA5D-4907-98C5-785DFBB48171}" destId="{F1F4AC2D-C1AA-4970-A5B6-978BD8A69022}" srcOrd="0" destOrd="0" parTransId="{EFAFBF9A-658F-4BB1-91A7-52A65DDD6C38}" sibTransId="{C6F39E32-305F-46D7-9CFF-8C27B45DEB78}"/>
    <dgm:cxn modelId="{55B16E1B-48B4-4262-A832-4D38C25F5F23}" srcId="{A664AF88-9308-49F6-A27D-9578D58F93A6}" destId="{96841F93-6B9A-4056-8ED5-372DDB0B58C5}" srcOrd="0" destOrd="0" parTransId="{0EBFF5A8-7A42-4EC9-9885-EB32D8A2984D}" sibTransId="{E22A8BEE-BBBF-4B56-ABC6-349270F45F29}"/>
    <dgm:cxn modelId="{E0AB9323-E9B3-487E-A11C-2FF436C4769F}" srcId="{52A0B571-FA5D-4907-98C5-785DFBB48171}" destId="{68E8906B-3CC0-4FA7-8546-BF6ED57271FF}" srcOrd="6" destOrd="0" parTransId="{C12B7061-6ABC-45C8-AFAE-55E2DB32353D}" sibTransId="{13AA3045-073D-4E2A-AC48-8D3E884F9A4A}"/>
    <dgm:cxn modelId="{822B9C1D-FD4C-4730-9C8F-AFD51ED9F0E0}" type="presOf" srcId="{D20D53AB-253F-41AB-992F-7CF6FB3C720A}" destId="{A1FEC7C9-27BD-4260-A862-714960F18C74}" srcOrd="0" destOrd="0" presId="urn:microsoft.com/office/officeart/2005/8/layout/vList5"/>
    <dgm:cxn modelId="{4875903F-649A-4D59-A50E-319DC05489EE}" srcId="{52A0B571-FA5D-4907-98C5-785DFBB48171}" destId="{CDC4CCF9-1CB6-4036-9D5C-1BF840056588}" srcOrd="4" destOrd="0" parTransId="{5A571048-390D-4668-AAC9-8A7B20218750}" sibTransId="{F976D3E1-75CA-460C-B70F-D5F4C1509D3D}"/>
    <dgm:cxn modelId="{6B34D230-6138-4FCF-998A-B45733F78991}" type="presOf" srcId="{636A096D-9FD8-4BBB-AF97-79A7210A098F}" destId="{5A47B7B6-E33D-40B5-B841-0ABCBD071C5C}" srcOrd="0" destOrd="3" presId="urn:microsoft.com/office/officeart/2005/8/layout/vList5"/>
    <dgm:cxn modelId="{CAD41506-447F-4858-9ACE-F585329A3DF5}" srcId="{52A0B571-FA5D-4907-98C5-785DFBB48171}" destId="{C7238A10-9BC2-4FC0-8B40-025CB1C14FDA}" srcOrd="8" destOrd="0" parTransId="{6EEEF184-97D2-4C6A-9ED7-C26520C150AA}" sibTransId="{8C4DF8F0-16AD-454E-BF50-6A5443059862}"/>
    <dgm:cxn modelId="{6C5D370D-D4E7-40D6-A439-1D28B7FEC7AF}" type="presOf" srcId="{E131985F-0674-48A4-AAFB-B847C30BC3C4}" destId="{5A47B7B6-E33D-40B5-B841-0ABCBD071C5C}" srcOrd="0" destOrd="7" presId="urn:microsoft.com/office/officeart/2005/8/layout/vList5"/>
    <dgm:cxn modelId="{874B4EDC-819E-4A72-B921-F263C3596074}" type="presOf" srcId="{85C98E70-FAEE-4AB8-AD4C-2FF2C2683910}" destId="{3828EABD-D7AB-4EEC-9F4C-0CAA24EFC492}" srcOrd="0" destOrd="0" presId="urn:microsoft.com/office/officeart/2005/8/layout/vList5"/>
    <dgm:cxn modelId="{85B03259-CB5A-41B5-9B77-9CC964C1F407}" type="presOf" srcId="{A664AF88-9308-49F6-A27D-9578D58F93A6}" destId="{9CC101CF-51D9-4CF0-A142-5C28C0D0F6B4}" srcOrd="0" destOrd="0" presId="urn:microsoft.com/office/officeart/2005/8/layout/vList5"/>
    <dgm:cxn modelId="{3EAEC883-8B65-47EE-BD2C-867BA64674B7}" srcId="{52A0B571-FA5D-4907-98C5-785DFBB48171}" destId="{636A096D-9FD8-4BBB-AF97-79A7210A098F}" srcOrd="1" destOrd="0" parTransId="{DC4C505F-C629-40E6-8D06-A549736B656C}" sibTransId="{2D7AC8A5-D848-4A5A-AD86-E77E066231C5}"/>
    <dgm:cxn modelId="{A24F7D56-46FB-400E-A024-90CAB1A904B1}" srcId="{52A0B571-FA5D-4907-98C5-785DFBB48171}" destId="{D3AA0812-E383-455E-B0FD-D5142F461A61}" srcOrd="9" destOrd="0" parTransId="{68C962F9-819D-4E99-9F58-F08AB8B7AE1C}" sibTransId="{971FDFB0-AA31-4AF0-8B58-68B7AAEC6351}"/>
    <dgm:cxn modelId="{C3B69014-D8A7-46FF-907F-E97D1D4F0196}" type="presOf" srcId="{CDC4CCF9-1CB6-4036-9D5C-1BF840056588}" destId="{5A47B7B6-E33D-40B5-B841-0ABCBD071C5C}" srcOrd="0" destOrd="6" presId="urn:microsoft.com/office/officeart/2005/8/layout/vList5"/>
    <dgm:cxn modelId="{6CD01B96-4CC8-48F3-914B-863E65FEA03F}" type="presOf" srcId="{68E8906B-3CC0-4FA7-8546-BF6ED57271FF}" destId="{5A47B7B6-E33D-40B5-B841-0ABCBD071C5C}" srcOrd="0" destOrd="8" presId="urn:microsoft.com/office/officeart/2005/8/layout/vList5"/>
    <dgm:cxn modelId="{D8837426-8F3B-4C34-A672-8B708B7D747E}" type="presOf" srcId="{D3AA0812-E383-455E-B0FD-D5142F461A61}" destId="{5A47B7B6-E33D-40B5-B841-0ABCBD071C5C}" srcOrd="0" destOrd="11" presId="urn:microsoft.com/office/officeart/2005/8/layout/vList5"/>
    <dgm:cxn modelId="{457CEFD4-2185-4924-B478-567075E6816A}" type="presOf" srcId="{B56B59AB-4933-4C8E-A0C9-B71620FC8372}" destId="{5A47B7B6-E33D-40B5-B841-0ABCBD071C5C}" srcOrd="0" destOrd="12" presId="urn:microsoft.com/office/officeart/2005/8/layout/vList5"/>
    <dgm:cxn modelId="{57D0BA05-B1AE-425F-A4AB-6A4E2F9E9238}" type="presOf" srcId="{8C39B301-6EFA-4DF0-86F4-53A207877273}" destId="{5A47B7B6-E33D-40B5-B841-0ABCBD071C5C}" srcOrd="0" destOrd="4" presId="urn:microsoft.com/office/officeart/2005/8/layout/vList5"/>
    <dgm:cxn modelId="{6556841A-CCC9-4443-B5AA-E8E309ED2EF2}" srcId="{96841F93-6B9A-4056-8ED5-372DDB0B58C5}" destId="{D20D53AB-253F-41AB-992F-7CF6FB3C720A}" srcOrd="0" destOrd="0" parTransId="{97CA4F22-8908-4370-8D55-4843235478CE}" sibTransId="{C64659FB-137F-4548-BE7A-467077EFF5C3}"/>
    <dgm:cxn modelId="{BFA568CB-F528-4229-BC53-11F6B66333B5}" srcId="{52A0B571-FA5D-4907-98C5-785DFBB48171}" destId="{E131985F-0674-48A4-AAFB-B847C30BC3C4}" srcOrd="5" destOrd="0" parTransId="{193BFF13-A2DE-46B9-9DB9-00144103466C}" sibTransId="{C9716206-F884-40C4-9C05-605AE5ADFE1D}"/>
    <dgm:cxn modelId="{8A8B37D8-E2FA-46D7-9F03-FCBC6F5EA3ED}" srcId="{52A0B571-FA5D-4907-98C5-785DFBB48171}" destId="{B56B59AB-4933-4C8E-A0C9-B71620FC8372}" srcOrd="10" destOrd="0" parTransId="{2015D2F0-5347-4764-A287-F00EAB38A942}" sibTransId="{5BD985D5-3D68-4191-9DD1-D20F5B12A985}"/>
    <dgm:cxn modelId="{7E1D89A6-39D6-452C-BDFD-ACDD59220831}" srcId="{85C98E70-FAEE-4AB8-AD4C-2FF2C2683910}" destId="{52A0B571-FA5D-4907-98C5-785DFBB48171}" srcOrd="1" destOrd="0" parTransId="{04016A46-1495-4346-A310-58EEC05FCCE2}" sibTransId="{D9F57826-0218-4062-80AD-C7480D6BE11A}"/>
    <dgm:cxn modelId="{BFDA54A8-6F27-4737-91EC-81E8B77D55ED}" srcId="{85C98E70-FAEE-4AB8-AD4C-2FF2C2683910}" destId="{898CAFDC-B799-47AD-B5B9-D725E81CDF66}" srcOrd="0" destOrd="0" parTransId="{0FDA5DD4-4332-4287-92A1-DD5FFEB2DF49}" sibTransId="{AF6516E5-F978-4A91-961E-C534C83E2758}"/>
    <dgm:cxn modelId="{E4AF9A84-3410-44FB-BE9C-120BA770D69F}" type="presOf" srcId="{77AFBDB3-38F1-48F7-8F44-5D1D0A434CBE}" destId="{A1FEC7C9-27BD-4260-A862-714960F18C74}" srcOrd="0" destOrd="1" presId="urn:microsoft.com/office/officeart/2005/8/layout/vList5"/>
    <dgm:cxn modelId="{813A2E16-F94D-472A-B478-5645657ABA82}" srcId="{52A0B571-FA5D-4907-98C5-785DFBB48171}" destId="{14CFE505-56C2-4705-9EAB-9A2859C23038}" srcOrd="11" destOrd="0" parTransId="{88418BBD-779A-4FD6-83A0-7310C49D49AC}" sibTransId="{36BC699A-5DC5-4E39-97A9-7621550E4433}"/>
    <dgm:cxn modelId="{D886D972-EFE1-4311-BEEF-A2F63E4BD96D}" srcId="{A664AF88-9308-49F6-A27D-9578D58F93A6}" destId="{85C98E70-FAEE-4AB8-AD4C-2FF2C2683910}" srcOrd="1" destOrd="0" parTransId="{B8822DA3-6B49-4534-A4B7-E1D8B5671C54}" sibTransId="{A2842306-48E0-4D59-997C-9FA4E518FBFC}"/>
    <dgm:cxn modelId="{21A2C585-69E1-4FEC-BE0E-8B415A06B23A}" type="presOf" srcId="{A4D56F7D-E706-4786-B9DC-27B0EFCE070F}" destId="{5A47B7B6-E33D-40B5-B841-0ABCBD071C5C}" srcOrd="0" destOrd="9" presId="urn:microsoft.com/office/officeart/2005/8/layout/vList5"/>
    <dgm:cxn modelId="{4C5828F5-E1A8-4597-93CC-72BD69BB0093}" type="presOf" srcId="{14CFE505-56C2-4705-9EAB-9A2859C23038}" destId="{5A47B7B6-E33D-40B5-B841-0ABCBD071C5C}" srcOrd="0" destOrd="13" presId="urn:microsoft.com/office/officeart/2005/8/layout/vList5"/>
    <dgm:cxn modelId="{2E327995-B563-40E1-8C8A-D5416FCCEA3B}" type="presOf" srcId="{52A0B571-FA5D-4907-98C5-785DFBB48171}" destId="{5A47B7B6-E33D-40B5-B841-0ABCBD071C5C}" srcOrd="0" destOrd="1" presId="urn:microsoft.com/office/officeart/2005/8/layout/vList5"/>
    <dgm:cxn modelId="{C0C2936B-13D4-4DDE-9486-05553AED352D}" srcId="{52A0B571-FA5D-4907-98C5-785DFBB48171}" destId="{A4D56F7D-E706-4786-B9DC-27B0EFCE070F}" srcOrd="7" destOrd="0" parTransId="{DAB35B90-54D2-4C55-A4BC-4C69C25F8D6E}" sibTransId="{D1A93A29-FED6-4637-BF36-6C285E10B7DB}"/>
    <dgm:cxn modelId="{932C122E-99EB-430B-A833-FB8D21EC818C}" type="presOf" srcId="{C7238A10-9BC2-4FC0-8B40-025CB1C14FDA}" destId="{5A47B7B6-E33D-40B5-B841-0ABCBD071C5C}" srcOrd="0" destOrd="10" presId="urn:microsoft.com/office/officeart/2005/8/layout/vList5"/>
    <dgm:cxn modelId="{E0AB81AF-6555-4E18-8999-ED13E368F1F1}" type="presParOf" srcId="{9CC101CF-51D9-4CF0-A142-5C28C0D0F6B4}" destId="{FE874847-28C6-4620-AA59-5A8C2AE90F92}" srcOrd="0" destOrd="0" presId="urn:microsoft.com/office/officeart/2005/8/layout/vList5"/>
    <dgm:cxn modelId="{8DF18D45-8C62-4C91-B4AE-29A790C7D6A9}" type="presParOf" srcId="{FE874847-28C6-4620-AA59-5A8C2AE90F92}" destId="{ECC66FCD-A073-4718-AB95-0789B9E2E6EB}" srcOrd="0" destOrd="0" presId="urn:microsoft.com/office/officeart/2005/8/layout/vList5"/>
    <dgm:cxn modelId="{14C09A86-5CD1-4BA8-B3FF-2FA31C05FC95}" type="presParOf" srcId="{FE874847-28C6-4620-AA59-5A8C2AE90F92}" destId="{A1FEC7C9-27BD-4260-A862-714960F18C74}" srcOrd="1" destOrd="0" presId="urn:microsoft.com/office/officeart/2005/8/layout/vList5"/>
    <dgm:cxn modelId="{E512BAFD-6EAB-4D30-862C-CF654A42DA4C}" type="presParOf" srcId="{9CC101CF-51D9-4CF0-A142-5C28C0D0F6B4}" destId="{C36AE427-F864-4875-B92A-ACF19959073C}" srcOrd="1" destOrd="0" presId="urn:microsoft.com/office/officeart/2005/8/layout/vList5"/>
    <dgm:cxn modelId="{35D7503E-F2BD-4432-8697-AD4E6D7F6F16}" type="presParOf" srcId="{9CC101CF-51D9-4CF0-A142-5C28C0D0F6B4}" destId="{DD3C04B0-863C-4926-A72A-AFD7C9622F06}" srcOrd="2" destOrd="0" presId="urn:microsoft.com/office/officeart/2005/8/layout/vList5"/>
    <dgm:cxn modelId="{0965BAD9-D38D-4F05-BA87-35DA9EA3AC72}" type="presParOf" srcId="{DD3C04B0-863C-4926-A72A-AFD7C9622F06}" destId="{3828EABD-D7AB-4EEC-9F4C-0CAA24EFC492}" srcOrd="0" destOrd="0" presId="urn:microsoft.com/office/officeart/2005/8/layout/vList5"/>
    <dgm:cxn modelId="{E5D015FD-7F58-4B20-88B3-8984A123B484}" type="presParOf" srcId="{DD3C04B0-863C-4926-A72A-AFD7C9622F06}" destId="{5A47B7B6-E33D-40B5-B841-0ABCBD071C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EC7C9-27BD-4260-A862-714960F18C74}">
      <dsp:nvSpPr>
        <dsp:cNvPr id="0" name=""/>
        <dsp:cNvSpPr/>
      </dsp:nvSpPr>
      <dsp:spPr>
        <a:xfrm rot="5400000">
          <a:off x="3527215" y="-1227001"/>
          <a:ext cx="1236128" cy="3901440"/>
        </a:xfrm>
        <a:prstGeom prst="round2SameRect">
          <a:avLst/>
        </a:prstGeom>
        <a:solidFill>
          <a:srgbClr val="CC99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rgbClr val="9900CC"/>
              </a:solidFill>
            </a:rPr>
            <a:t>Windows Server</a:t>
          </a:r>
          <a:endParaRPr lang="pt-PT" sz="1800" kern="1200" dirty="0">
            <a:solidFill>
              <a:srgbClr val="9900CC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rgbClr val="9900CC"/>
              </a:solidFill>
            </a:rPr>
            <a:t>Microsoft Data </a:t>
          </a:r>
          <a:r>
            <a:rPr lang="pt-PT" sz="1800" kern="1200" dirty="0" err="1" smtClean="0">
              <a:solidFill>
                <a:srgbClr val="9900CC"/>
              </a:solidFill>
            </a:rPr>
            <a:t>Protection</a:t>
          </a:r>
          <a:r>
            <a:rPr lang="pt-PT" sz="1800" kern="1200" dirty="0" smtClean="0">
              <a:solidFill>
                <a:srgbClr val="9900CC"/>
              </a:solidFill>
            </a:rPr>
            <a:t> </a:t>
          </a:r>
          <a:r>
            <a:rPr lang="pt-PT" sz="1800" kern="1200" dirty="0" smtClean="0">
              <a:solidFill>
                <a:srgbClr val="9900CC"/>
              </a:solidFill>
            </a:rPr>
            <a:t>Manager </a:t>
          </a:r>
          <a:r>
            <a:rPr lang="pt-PT" sz="1800" kern="1200" dirty="0" smtClean="0">
              <a:solidFill>
                <a:srgbClr val="9900CC"/>
              </a:solidFill>
            </a:rPr>
            <a:t>2010</a:t>
          </a:r>
          <a:endParaRPr lang="pt-PT" sz="1800" kern="1200" dirty="0">
            <a:solidFill>
              <a:srgbClr val="9900CC"/>
            </a:solidFill>
          </a:endParaRPr>
        </a:p>
      </dsp:txBody>
      <dsp:txXfrm rot="-5400000">
        <a:off x="2194560" y="165997"/>
        <a:ext cx="3841097" cy="1115442"/>
      </dsp:txXfrm>
    </dsp:sp>
    <dsp:sp modelId="{ECC66FCD-A073-4718-AB95-0789B9E2E6EB}">
      <dsp:nvSpPr>
        <dsp:cNvPr id="0" name=""/>
        <dsp:cNvSpPr/>
      </dsp:nvSpPr>
      <dsp:spPr>
        <a:xfrm>
          <a:off x="0" y="274"/>
          <a:ext cx="2194560" cy="1446889"/>
        </a:xfrm>
        <a:prstGeom prst="roundRect">
          <a:avLst/>
        </a:prstGeom>
        <a:solidFill>
          <a:srgbClr val="99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/>
            <a:t>DGITA</a:t>
          </a:r>
          <a:endParaRPr lang="pt-PT" sz="3600" kern="1200" dirty="0"/>
        </a:p>
      </dsp:txBody>
      <dsp:txXfrm>
        <a:off x="70631" y="70905"/>
        <a:ext cx="2053298" cy="1305627"/>
      </dsp:txXfrm>
    </dsp:sp>
    <dsp:sp modelId="{5A47B7B6-E33D-40B5-B841-0ABCBD071C5C}">
      <dsp:nvSpPr>
        <dsp:cNvPr id="0" name=""/>
        <dsp:cNvSpPr/>
      </dsp:nvSpPr>
      <dsp:spPr>
        <a:xfrm rot="5400000">
          <a:off x="2483917" y="1364684"/>
          <a:ext cx="3314629" cy="38976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180975" lvl="1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accent6">
                  <a:lumMod val="10000"/>
                </a:schemeClr>
              </a:solidFill>
            </a:rPr>
            <a:t>Solução integrada na arquitectura DGITA (como se fosse uma </a:t>
          </a:r>
          <a:r>
            <a:rPr lang="pt-PT" sz="1000" kern="1200" dirty="0" err="1" smtClean="0">
              <a:solidFill>
                <a:schemeClr val="accent6">
                  <a:lumMod val="10000"/>
                </a:schemeClr>
              </a:solidFill>
            </a:rPr>
            <a:t>appliance</a:t>
          </a:r>
          <a:r>
            <a:rPr lang="pt-PT" sz="1000" kern="1200" dirty="0" smtClean="0">
              <a:solidFill>
                <a:schemeClr val="accent6">
                  <a:lumMod val="10000"/>
                </a:schemeClr>
              </a:solidFill>
            </a:rPr>
            <a:t>) com 2 cenários (Com e Sem site remoto).</a:t>
          </a:r>
          <a:endParaRPr lang="pt-PT" sz="1000" kern="1200" dirty="0">
            <a:solidFill>
              <a:schemeClr val="accent6">
                <a:lumMod val="10000"/>
              </a:schemeClr>
            </a:solidFill>
          </a:endParaRPr>
        </a:p>
        <a:p>
          <a:pPr marL="180975" lvl="1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accent6">
                  <a:lumMod val="10000"/>
                </a:schemeClr>
              </a:solidFill>
            </a:rPr>
            <a:t>Para o cenário sem site remoto é necessário pelo menos:</a:t>
          </a:r>
          <a:endParaRPr lang="pt-PT" sz="1000" kern="1200" dirty="0">
            <a:solidFill>
              <a:schemeClr val="accent6">
                <a:lumMod val="10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Retenção de pelo menos 3 </a:t>
          </a:r>
          <a:r>
            <a:rPr lang="pt-PT" sz="1000" kern="1200" dirty="0" err="1" smtClean="0">
              <a:solidFill>
                <a:schemeClr val="bg1">
                  <a:lumMod val="65000"/>
                </a:schemeClr>
              </a:solidFill>
            </a:rPr>
            <a:t>full</a:t>
          </a: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 backups no espaço de 15 dias.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Solução escalável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Pelo menos 50 TB úteis de disco  (Já tem um factor de 20% de crescimento ), manter a possibilidade de crescimento para o dobro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Por cada cenário deverá contemplar pelo menos 2 servidores com as seguintes características mínimas: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2 CPU QC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8 Gb RAM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Pelo menos 2 discos internos em </a:t>
          </a:r>
          <a:r>
            <a:rPr lang="pt-PT" sz="1000" kern="1200" dirty="0" err="1" smtClean="0">
              <a:solidFill>
                <a:schemeClr val="bg1">
                  <a:lumMod val="65000"/>
                </a:schemeClr>
              </a:solidFill>
            </a:rPr>
            <a:t>mirror</a:t>
          </a: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 com 300 Gb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4 placas de Rede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361950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bg1">
                  <a:lumMod val="65000"/>
                </a:schemeClr>
              </a:solidFill>
            </a:rPr>
            <a:t>Placas de fibra para ligar os discos</a:t>
          </a:r>
          <a:endParaRPr lang="pt-PT" sz="1000" kern="1200" dirty="0">
            <a:solidFill>
              <a:schemeClr val="bg1">
                <a:lumMod val="65000"/>
              </a:schemeClr>
            </a:solidFill>
          </a:endParaRPr>
        </a:p>
        <a:p>
          <a:pPr marL="180975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tx1"/>
              </a:solidFill>
            </a:rPr>
            <a:t>Entrega de propostas até ao dia 3 de Fevereiro</a:t>
          </a:r>
          <a:endParaRPr lang="pt-PT" sz="1000" kern="1200" dirty="0">
            <a:solidFill>
              <a:schemeClr val="tx1"/>
            </a:solidFill>
          </a:endParaRPr>
        </a:p>
        <a:p>
          <a:pPr marL="180975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tx1"/>
              </a:solidFill>
            </a:rPr>
            <a:t>A proposta deverá contemplar 3 anos de garantia</a:t>
          </a:r>
          <a:endParaRPr lang="pt-PT" sz="1000" kern="1200" dirty="0">
            <a:solidFill>
              <a:schemeClr val="tx1"/>
            </a:solidFill>
          </a:endParaRPr>
        </a:p>
        <a:p>
          <a:pPr marL="180975" lvl="2" indent="-952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000" kern="1200" dirty="0" smtClean="0">
              <a:solidFill>
                <a:schemeClr val="tx1"/>
              </a:solidFill>
            </a:rPr>
            <a:t>A proposta deverá conter valores de manutenção após a garantia</a:t>
          </a:r>
          <a:endParaRPr lang="pt-PT" sz="1000" kern="1200" dirty="0">
            <a:solidFill>
              <a:schemeClr val="tx1"/>
            </a:solidFill>
          </a:endParaRPr>
        </a:p>
      </dsp:txBody>
      <dsp:txXfrm rot="-5400000">
        <a:off x="2192417" y="1817992"/>
        <a:ext cx="3735823" cy="2991015"/>
      </dsp:txXfrm>
    </dsp:sp>
    <dsp:sp modelId="{3828EABD-D7AB-4EEC-9F4C-0CAA24EFC492}">
      <dsp:nvSpPr>
        <dsp:cNvPr id="0" name=""/>
        <dsp:cNvSpPr/>
      </dsp:nvSpPr>
      <dsp:spPr>
        <a:xfrm>
          <a:off x="0" y="1586713"/>
          <a:ext cx="2192416" cy="3453571"/>
        </a:xfrm>
        <a:prstGeom prst="roundRect">
          <a:avLst/>
        </a:prstGeom>
        <a:solidFill>
          <a:srgbClr val="FFA61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smtClean="0"/>
            <a:t>Parceiro Tecnológico</a:t>
          </a:r>
          <a:endParaRPr lang="pt-PT" sz="2600" kern="1200" dirty="0"/>
        </a:p>
      </dsp:txBody>
      <dsp:txXfrm>
        <a:off x="107025" y="1693738"/>
        <a:ext cx="1978366" cy="3239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E8C6-3F05-48D2-AA47-4FD0566352D2}" type="datetimeFigureOut">
              <a:rPr lang="pt-PT" smtClean="0"/>
              <a:t>05-01-2011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48E49-0E65-477B-B925-47312CA833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0764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Header Placeholder 1843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A97164A-A3DD-496B-9D3B-A59EDF29007E}" type="datetimeFigureOut">
              <a:rPr lang="pt-PT"/>
              <a:pPr>
                <a:defRPr/>
              </a:pPr>
              <a:t>05-01-2011</a:t>
            </a:fld>
            <a:endParaRPr lang="pt-PT"/>
          </a:p>
        </p:txBody>
      </p:sp>
      <p:sp>
        <p:nvSpPr>
          <p:cNvPr id="83972" name="Slide Image Placeholder 1843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pt-PT" noProof="0" smtClean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18438" name="Footer Placeholder 18437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FB5E8E-CE68-4B25-B0D0-24C905B7E77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8994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43124B-AC88-4367-838F-8BB26A203652}" type="slidenum">
              <a:rPr lang="pt-PT" smtClean="0">
                <a:latin typeface="Calibri" pitchFamily="34" charset="0"/>
              </a:rPr>
              <a:pPr eaLnBrk="1" hangingPunct="1"/>
              <a:t>1</a:t>
            </a:fld>
            <a:endParaRPr lang="pt-P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44ED29-5EA4-4762-93B9-C546750CC676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B5E8E-CE68-4B25-B0D0-24C905B7E770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418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B5E8E-CE68-4B25-B0D0-24C905B7E770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877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B5E8E-CE68-4B25-B0D0-24C905B7E770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154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FB5E8E-CE68-4B25-B0D0-24C905B7E770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844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6" y="155653"/>
            <a:ext cx="51731331" cy="55561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6" y="5711824"/>
            <a:ext cx="9142414" cy="1146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7"/>
          <p:cNvSpPr/>
          <p:nvPr/>
        </p:nvSpPr>
        <p:spPr bwMode="auto">
          <a:xfrm>
            <a:off x="136526" y="5711824"/>
            <a:ext cx="8869362" cy="122919"/>
          </a:xfrm>
          <a:prstGeom prst="rect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526" y="1380068"/>
            <a:ext cx="8869362" cy="9906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6" descr="Services_bL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5" t="18711" r="7890" b="18711"/>
          <a:stretch>
            <a:fillRect/>
          </a:stretch>
        </p:blipFill>
        <p:spPr bwMode="auto">
          <a:xfrm>
            <a:off x="5897033" y="6074465"/>
            <a:ext cx="3054668" cy="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136526" cy="583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9005888" y="-1"/>
            <a:ext cx="136526" cy="583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2414" cy="15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3895" y="1941287"/>
            <a:ext cx="8196638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895" y="1369109"/>
            <a:ext cx="8196638" cy="6463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PT" noProof="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6" y="5711824"/>
            <a:ext cx="9142414" cy="1146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36526" y="1380068"/>
            <a:ext cx="8869362" cy="9906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36526" y="5711824"/>
            <a:ext cx="8869362" cy="122919"/>
          </a:xfrm>
          <a:prstGeom prst="rect">
            <a:avLst/>
          </a:prstGeom>
          <a:solidFill>
            <a:schemeClr val="accent6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000000"/>
              </a:solidFill>
              <a:latin typeface="Segoe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36526" cy="583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005888" y="-1"/>
            <a:ext cx="136526" cy="583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2414" cy="15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60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4.46198 0.02662 " pathEditMode="relative" rAng="0" ptsTypes="AA">
                                      <p:cBhvr>
                                        <p:cTn id="6" dur="9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08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 marL="739775" indent="-173038">
              <a:buSzPct val="100000"/>
              <a:buFont typeface="Arial" pitchFamily="34" charset="0"/>
              <a:buChar char="•"/>
              <a:defRPr lang="en-US" sz="2000" kern="1200" dirty="0" smtClean="0">
                <a:solidFill>
                  <a:schemeClr val="accent3"/>
                </a:solidFill>
                <a:latin typeface="Calibri" pitchFamily="34" charset="0"/>
                <a:ea typeface="Segoe UI" pitchFamily="34" charset="0"/>
                <a:cs typeface="Calibri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0000"/>
                </a:schemeClr>
              </a:gs>
              <a:gs pos="5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95250" dist="76200" dir="5400000" algn="tl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545" y="247419"/>
            <a:ext cx="8563425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44" y="1097279"/>
            <a:ext cx="8556169" cy="499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400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0000"/>
                </a:schemeClr>
              </a:gs>
              <a:gs pos="5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95250" dist="76200" dir="5400000" algn="tl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rgbClr val="000000"/>
              </a:solidFill>
              <a:latin typeface="Segoe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66769" y="6429420"/>
            <a:ext cx="8505825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04" r:id="rId1"/>
    <p:sldLayoutId id="2147486706" r:id="rId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Segoe UI" pitchFamily="34" charset="0"/>
          <a:cs typeface="Calibri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5"/>
          </a:solidFill>
          <a:latin typeface="Calibri" pitchFamily="34" charset="0"/>
          <a:ea typeface="Segoe UI" pitchFamily="34" charset="0"/>
          <a:cs typeface="Calibri" pitchFamily="34" charset="0"/>
        </a:defRPr>
      </a:lvl1pPr>
      <a:lvl2pPr marL="573088" indent="-231775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&gt;"/>
        <a:defRPr lang="en-US" sz="2000" kern="1200" dirty="0" smtClean="0">
          <a:solidFill>
            <a:schemeClr val="accent3"/>
          </a:solidFill>
          <a:latin typeface="Calibri" pitchFamily="34" charset="0"/>
          <a:ea typeface="Segoe UI" pitchFamily="34" charset="0"/>
          <a:cs typeface="Calibri" pitchFamily="34" charset="0"/>
        </a:defRPr>
      </a:lvl2pPr>
      <a:lvl3pPr marL="739775" indent="-173038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2000" kern="1200">
          <a:solidFill>
            <a:schemeClr val="accent3"/>
          </a:solidFill>
          <a:latin typeface="Calibri" pitchFamily="34" charset="0"/>
          <a:ea typeface="Segoe UI" pitchFamily="34" charset="0"/>
          <a:cs typeface="Calibri" pitchFamily="34" charset="0"/>
        </a:defRPr>
      </a:lvl3pPr>
      <a:lvl4pPr marL="973138" indent="-231775" algn="l" defTabSz="914400" rtl="0" eaLnBrk="1" latinLnBrk="0" hangingPunct="1">
        <a:spcBef>
          <a:spcPts val="48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accent3"/>
          </a:solidFill>
          <a:latin typeface="Calibri" pitchFamily="34" charset="0"/>
          <a:ea typeface="Segoe UI" pitchFamily="34" charset="0"/>
          <a:cs typeface="Calibri" pitchFamily="34" charset="0"/>
        </a:defRPr>
      </a:lvl4pPr>
      <a:lvl5pPr marL="1196975" indent="-231775" algn="l" defTabSz="914400" rtl="0" eaLnBrk="1" latinLnBrk="0" hangingPunct="1">
        <a:spcBef>
          <a:spcPts val="480"/>
        </a:spcBef>
        <a:buClr>
          <a:schemeClr val="accent2"/>
        </a:buClr>
        <a:buSzPct val="80000"/>
        <a:buFont typeface="Wingdings" pitchFamily="2" charset="2"/>
        <a:buChar char="§"/>
        <a:defRPr sz="2000" kern="1200">
          <a:solidFill>
            <a:schemeClr val="accent3"/>
          </a:solidFill>
          <a:latin typeface="Calibri" pitchFamily="34" charset="0"/>
          <a:ea typeface="Segoe U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23527" y="939497"/>
            <a:ext cx="8615705" cy="52322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9900CC"/>
                </a:solidFill>
              </a:rPr>
              <a:t>Projecto</a:t>
            </a:r>
            <a:r>
              <a:rPr lang="en-US" sz="2800" b="1" dirty="0" smtClean="0">
                <a:solidFill>
                  <a:srgbClr val="9900CC"/>
                </a:solidFill>
              </a:rPr>
              <a:t> Microsoft Data </a:t>
            </a:r>
            <a:r>
              <a:rPr lang="en-US" sz="2800" b="1" dirty="0" smtClean="0">
                <a:solidFill>
                  <a:srgbClr val="9900CC"/>
                </a:solidFill>
              </a:rPr>
              <a:t>Protection Manager 2010</a:t>
            </a:r>
            <a:endParaRPr lang="en-US" sz="2800" b="1" dirty="0">
              <a:solidFill>
                <a:srgbClr val="99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6000768"/>
            <a:ext cx="1438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itle 5"/>
          <p:cNvSpPr>
            <a:spLocks noGrp="1"/>
          </p:cNvSpPr>
          <p:nvPr>
            <p:ph type="title"/>
          </p:nvPr>
        </p:nvSpPr>
        <p:spPr>
          <a:xfrm>
            <a:off x="297545" y="247419"/>
            <a:ext cx="8563425" cy="646331"/>
          </a:xfrm>
        </p:spPr>
        <p:txBody>
          <a:bodyPr/>
          <a:lstStyle/>
          <a:p>
            <a:r>
              <a:rPr lang="pt-PT" dirty="0" smtClean="0">
                <a:solidFill>
                  <a:srgbClr val="7030A0"/>
                </a:solidFill>
              </a:rPr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PT" dirty="0" smtClean="0"/>
          </a:p>
          <a:p>
            <a:pPr lvl="1"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/>
              <a:t>Arquitectura Microsoft DPM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/>
              <a:t>Plataformas Alvo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§"/>
            </a:pPr>
            <a:r>
              <a:rPr lang="pt-PT" dirty="0" smtClean="0"/>
              <a:t>Requisitos necessários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§"/>
            </a:pPr>
            <a:endParaRPr lang="pt-PT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arredondado 12"/>
          <p:cNvSpPr/>
          <p:nvPr/>
        </p:nvSpPr>
        <p:spPr>
          <a:xfrm>
            <a:off x="155058" y="1027664"/>
            <a:ext cx="8858312" cy="5042332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49945" y="399819"/>
            <a:ext cx="8563425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Segoe UI" pitchFamily="34" charset="0"/>
                <a:cs typeface="Calibri" pitchFamily="34" charset="0"/>
              </a:rPr>
              <a:t>Arquitectura</a:t>
            </a:r>
            <a:r>
              <a:rPr kumimoji="0" lang="pt-PT" sz="36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Segoe UI" pitchFamily="34" charset="0"/>
                <a:cs typeface="Calibri" pitchFamily="34" charset="0"/>
              </a:rPr>
              <a:t> Microsoft DPM</a:t>
            </a:r>
            <a:endParaRPr kumimoji="0" lang="pt-PT" sz="36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Segoe UI" pitchFamily="34" charset="0"/>
              <a:cs typeface="Calibri" pitchFamily="34" charset="0"/>
            </a:endParaRPr>
          </a:p>
        </p:txBody>
      </p:sp>
      <p:grpSp>
        <p:nvGrpSpPr>
          <p:cNvPr id="14" name="Group 18"/>
          <p:cNvGrpSpPr/>
          <p:nvPr/>
        </p:nvGrpSpPr>
        <p:grpSpPr>
          <a:xfrm>
            <a:off x="554069" y="1936984"/>
            <a:ext cx="1702260" cy="555912"/>
            <a:chOff x="234531" y="2259228"/>
            <a:chExt cx="1702260" cy="55591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531" y="2447910"/>
              <a:ext cx="1128593" cy="286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" name="Group 178"/>
            <p:cNvGrpSpPr/>
            <p:nvPr/>
          </p:nvGrpSpPr>
          <p:grpSpPr>
            <a:xfrm>
              <a:off x="1296588" y="2259228"/>
              <a:ext cx="640203" cy="555912"/>
              <a:chOff x="1705369" y="2022475"/>
              <a:chExt cx="708891" cy="615556"/>
            </a:xfrm>
          </p:grpSpPr>
          <p:pic>
            <p:nvPicPr>
              <p:cNvPr id="17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05369" y="2022475"/>
                <a:ext cx="615556" cy="615556"/>
              </a:xfrm>
              <a:prstGeom prst="rect">
                <a:avLst/>
              </a:prstGeom>
              <a:noFill/>
            </p:spPr>
          </p:pic>
          <p:grpSp>
            <p:nvGrpSpPr>
              <p:cNvPr id="18" name="Group 16"/>
              <p:cNvGrpSpPr/>
              <p:nvPr/>
            </p:nvGrpSpPr>
            <p:grpSpPr>
              <a:xfrm>
                <a:off x="2089904" y="2320602"/>
                <a:ext cx="324356" cy="317429"/>
                <a:chOff x="6691381" y="3538566"/>
                <a:chExt cx="1282751" cy="1346654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691381" y="4392090"/>
                  <a:ext cx="1282751" cy="4931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65000"/>
                        <a:lumOff val="35000"/>
                      </a:sysClr>
                    </a:gs>
                    <a:gs pos="92000">
                      <a:sysClr val="windowText" lastClr="000000">
                        <a:lumMod val="50000"/>
                        <a:lumOff val="50000"/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81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rtl="0">
                    <a:defRPr/>
                  </a:pPr>
                  <a:endParaRPr lang="en-US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" name="Group 17"/>
                <p:cNvGrpSpPr/>
                <p:nvPr/>
              </p:nvGrpSpPr>
              <p:grpSpPr>
                <a:xfrm flipH="1">
                  <a:off x="6802955" y="3538566"/>
                  <a:ext cx="915230" cy="1242090"/>
                  <a:chOff x="8100716" y="3773214"/>
                  <a:chExt cx="441437" cy="599089"/>
                </a:xfrm>
              </p:grpSpPr>
              <p:sp>
                <p:nvSpPr>
                  <p:cNvPr id="21" name="Flowchart: Magnetic Disk 184"/>
                  <p:cNvSpPr/>
                  <p:nvPr/>
                </p:nvSpPr>
                <p:spPr>
                  <a:xfrm>
                    <a:off x="8100719" y="3773214"/>
                    <a:ext cx="441434" cy="599089"/>
                  </a:xfrm>
                  <a:prstGeom prst="flowChartMagneticDisk">
                    <a:avLst/>
                  </a:prstGeom>
                  <a:gradFill>
                    <a:gsLst>
                      <a:gs pos="0">
                        <a:srgbClr val="00B0F0"/>
                      </a:gs>
                      <a:gs pos="38000">
                        <a:sysClr val="window" lastClr="FFFFFF"/>
                      </a:gs>
                      <a:gs pos="82000">
                        <a:srgbClr val="007CA8"/>
                      </a:gs>
                      <a:gs pos="100000">
                        <a:sysClr val="window" lastClr="FFFFFF"/>
                      </a:gs>
                    </a:gsLst>
                    <a:lin ang="21594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defRPr/>
                    </a:pPr>
                    <a:endParaRPr lang="en-US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8100716" y="3773214"/>
                    <a:ext cx="438912" cy="194854"/>
                  </a:xfrm>
                  <a:prstGeom prst="ellipse">
                    <a:avLst/>
                  </a:prstGeom>
                  <a:gradFill>
                    <a:gsLst>
                      <a:gs pos="31000">
                        <a:sysClr val="window" lastClr="FFFFFF"/>
                      </a:gs>
                      <a:gs pos="82000">
                        <a:srgbClr val="007CA8"/>
                      </a:gs>
                    </a:gsLst>
                    <a:lin ang="17400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defRPr/>
                    </a:pPr>
                    <a:endParaRPr lang="en-US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23" name="Group 19"/>
          <p:cNvGrpSpPr/>
          <p:nvPr/>
        </p:nvGrpSpPr>
        <p:grpSpPr>
          <a:xfrm>
            <a:off x="384121" y="2636912"/>
            <a:ext cx="1832064" cy="565847"/>
            <a:chOff x="94286" y="2970427"/>
            <a:chExt cx="1832064" cy="565847"/>
          </a:xfrm>
        </p:grpSpPr>
        <p:pic>
          <p:nvPicPr>
            <p:cNvPr id="24" name="Picture 174" descr="SharePoint_Prod_Tech_bw.png"/>
            <p:cNvPicPr>
              <a:picLocks noChangeAspect="1"/>
            </p:cNvPicPr>
            <p:nvPr/>
          </p:nvPicPr>
          <p:blipFill>
            <a:blip r:embed="rId5" cstate="print">
              <a:lum bright="100000" contrast="100000"/>
            </a:blip>
            <a:stretch>
              <a:fillRect/>
            </a:stretch>
          </p:blipFill>
          <p:spPr>
            <a:xfrm>
              <a:off x="94286" y="3121947"/>
              <a:ext cx="1375162" cy="4143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5" name="Group 186"/>
            <p:cNvGrpSpPr/>
            <p:nvPr/>
          </p:nvGrpSpPr>
          <p:grpSpPr>
            <a:xfrm>
              <a:off x="1284917" y="2970427"/>
              <a:ext cx="641433" cy="538537"/>
              <a:chOff x="1705369" y="2742142"/>
              <a:chExt cx="733168" cy="615556"/>
            </a:xfrm>
          </p:grpSpPr>
          <p:pic>
            <p:nvPicPr>
              <p:cNvPr id="26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705369" y="2742142"/>
                <a:ext cx="615556" cy="615556"/>
              </a:xfrm>
              <a:prstGeom prst="rect">
                <a:avLst/>
              </a:prstGeom>
              <a:noFill/>
            </p:spPr>
          </p:pic>
          <p:grpSp>
            <p:nvGrpSpPr>
              <p:cNvPr id="27" name="Group 16"/>
              <p:cNvGrpSpPr/>
              <p:nvPr/>
            </p:nvGrpSpPr>
            <p:grpSpPr>
              <a:xfrm>
                <a:off x="2114181" y="3040269"/>
                <a:ext cx="324356" cy="317429"/>
                <a:chOff x="6691381" y="3538566"/>
                <a:chExt cx="1282751" cy="1346654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6691381" y="4392090"/>
                  <a:ext cx="1282751" cy="4931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65000"/>
                        <a:lumOff val="35000"/>
                      </a:sysClr>
                    </a:gs>
                    <a:gs pos="92000">
                      <a:sysClr val="windowText" lastClr="000000">
                        <a:lumMod val="50000"/>
                        <a:lumOff val="50000"/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81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7"/>
                <p:cNvGrpSpPr/>
                <p:nvPr/>
              </p:nvGrpSpPr>
              <p:grpSpPr>
                <a:xfrm flipH="1">
                  <a:off x="6802955" y="3538566"/>
                  <a:ext cx="915230" cy="1242090"/>
                  <a:chOff x="8100716" y="3773214"/>
                  <a:chExt cx="441437" cy="599089"/>
                </a:xfrm>
              </p:grpSpPr>
              <p:sp>
                <p:nvSpPr>
                  <p:cNvPr id="30" name="Flowchart: Magnetic Disk 192"/>
                  <p:cNvSpPr/>
                  <p:nvPr/>
                </p:nvSpPr>
                <p:spPr>
                  <a:xfrm>
                    <a:off x="8100719" y="3773214"/>
                    <a:ext cx="441434" cy="599089"/>
                  </a:xfrm>
                  <a:prstGeom prst="flowChartMagneticDisk">
                    <a:avLst/>
                  </a:prstGeom>
                  <a:gradFill>
                    <a:gsLst>
                      <a:gs pos="0">
                        <a:srgbClr val="691987">
                          <a:lumMod val="60000"/>
                          <a:lumOff val="40000"/>
                        </a:srgbClr>
                      </a:gs>
                      <a:gs pos="38000">
                        <a:sysClr val="window" lastClr="FFFFFF"/>
                      </a:gs>
                      <a:gs pos="82000">
                        <a:srgbClr val="7030A0"/>
                      </a:gs>
                      <a:gs pos="100000">
                        <a:sysClr val="window" lastClr="FFFFFF"/>
                      </a:gs>
                    </a:gsLst>
                    <a:lin ang="21594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8100716" y="3773214"/>
                    <a:ext cx="438912" cy="194854"/>
                  </a:xfrm>
                  <a:prstGeom prst="ellipse">
                    <a:avLst/>
                  </a:prstGeom>
                  <a:gradFill>
                    <a:gsLst>
                      <a:gs pos="31000">
                        <a:sysClr val="window" lastClr="FFFFFF"/>
                      </a:gs>
                      <a:gs pos="82000">
                        <a:srgbClr val="691987">
                          <a:lumMod val="40000"/>
                          <a:lumOff val="60000"/>
                        </a:srgbClr>
                      </a:gs>
                    </a:gsLst>
                    <a:lin ang="17400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32" name="Group 17"/>
          <p:cNvGrpSpPr/>
          <p:nvPr/>
        </p:nvGrpSpPr>
        <p:grpSpPr>
          <a:xfrm>
            <a:off x="323528" y="1340768"/>
            <a:ext cx="1788785" cy="531598"/>
            <a:chOff x="59263" y="1559316"/>
            <a:chExt cx="1788785" cy="531598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63" y="1797021"/>
              <a:ext cx="1323679" cy="25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4" name="Group 224"/>
            <p:cNvGrpSpPr/>
            <p:nvPr/>
          </p:nvGrpSpPr>
          <p:grpSpPr>
            <a:xfrm>
              <a:off x="1316450" y="1559316"/>
              <a:ext cx="531598" cy="531598"/>
              <a:chOff x="1705369" y="1277408"/>
              <a:chExt cx="615556" cy="615556"/>
            </a:xfrm>
          </p:grpSpPr>
          <p:pic>
            <p:nvPicPr>
              <p:cNvPr id="35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705369" y="1277408"/>
                <a:ext cx="615556" cy="615556"/>
              </a:xfrm>
              <a:prstGeom prst="rect">
                <a:avLst/>
              </a:prstGeom>
              <a:noFill/>
            </p:spPr>
          </p:pic>
          <p:pic>
            <p:nvPicPr>
              <p:cNvPr id="36" name="Picture 5" descr="D:\ref\air\buttons\All_Vista\VISTA_05\oobefldr.dll_I0066_0409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001817" y="1552655"/>
                <a:ext cx="316754" cy="31675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7" name="Group 106"/>
          <p:cNvGrpSpPr/>
          <p:nvPr/>
        </p:nvGrpSpPr>
        <p:grpSpPr>
          <a:xfrm>
            <a:off x="381599" y="4581128"/>
            <a:ext cx="1781671" cy="550481"/>
            <a:chOff x="201799" y="5182788"/>
            <a:chExt cx="1781671" cy="550481"/>
          </a:xfrm>
        </p:grpSpPr>
        <p:sp>
          <p:nvSpPr>
            <p:cNvPr id="38" name="Text Box 61"/>
            <p:cNvSpPr txBox="1">
              <a:spLocks noChangeArrowheads="1"/>
            </p:cNvSpPr>
            <p:nvPr/>
          </p:nvSpPr>
          <p:spPr bwMode="auto">
            <a:xfrm>
              <a:off x="490649" y="5502443"/>
              <a:ext cx="1014301" cy="23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5" tIns="45717" rIns="91435" bIns="45717">
              <a:spAutoFit/>
            </a:bodyPr>
            <a:lstStyle/>
            <a:p>
              <a:pPr algn="l" rtl="0" eaLnBrk="0" hangingPunct="0">
                <a:defRPr/>
              </a:pPr>
              <a:r>
                <a:rPr lang="en-US" sz="900" i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file </a:t>
              </a:r>
              <a:r>
                <a:rPr lang="en-US" sz="900" i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services</a:t>
              </a:r>
              <a:endParaRPr lang="en-US" sz="105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</p:txBody>
        </p:sp>
        <p:grpSp>
          <p:nvGrpSpPr>
            <p:cNvPr id="39" name="Group 231"/>
            <p:cNvGrpSpPr/>
            <p:nvPr/>
          </p:nvGrpSpPr>
          <p:grpSpPr>
            <a:xfrm>
              <a:off x="1381163" y="5182788"/>
              <a:ext cx="602307" cy="538012"/>
              <a:chOff x="1705369" y="3512608"/>
              <a:chExt cx="689118" cy="615556"/>
            </a:xfrm>
          </p:grpSpPr>
          <p:pic>
            <p:nvPicPr>
              <p:cNvPr id="41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05369" y="3512608"/>
                <a:ext cx="615556" cy="615556"/>
              </a:xfrm>
              <a:prstGeom prst="rect">
                <a:avLst/>
              </a:prstGeom>
              <a:noFill/>
            </p:spPr>
          </p:pic>
          <p:pic>
            <p:nvPicPr>
              <p:cNvPr id="42" name="Picture 6" descr="D:\ref\air\buttons\All_Vista\VISTA_01\3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070120" y="3769943"/>
                <a:ext cx="324367" cy="324367"/>
              </a:xfrm>
              <a:prstGeom prst="rect">
                <a:avLst/>
              </a:prstGeom>
              <a:noFill/>
            </p:spPr>
          </p:pic>
        </p:grpSp>
        <p:pic>
          <p:nvPicPr>
            <p:cNvPr id="40" name="Picture 5" descr="D:\Pictures\- MediaBank\Windows Server\ws03_rgb_r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/>
            </a:blip>
            <a:srcRect r="14311"/>
            <a:stretch/>
          </p:blipFill>
          <p:spPr bwMode="auto">
            <a:xfrm>
              <a:off x="201799" y="5347734"/>
              <a:ext cx="1244229" cy="220871"/>
            </a:xfrm>
            <a:prstGeom prst="rect">
              <a:avLst/>
            </a:prstGeom>
            <a:extLst/>
          </p:spPr>
        </p:pic>
      </p:grpSp>
      <p:grpSp>
        <p:nvGrpSpPr>
          <p:cNvPr id="43" name="Group 1030"/>
          <p:cNvGrpSpPr/>
          <p:nvPr/>
        </p:nvGrpSpPr>
        <p:grpSpPr>
          <a:xfrm>
            <a:off x="342893" y="3992124"/>
            <a:ext cx="1751064" cy="589004"/>
            <a:chOff x="143195" y="4685404"/>
            <a:chExt cx="1751064" cy="589004"/>
          </a:xfrm>
        </p:grpSpPr>
        <p:grpSp>
          <p:nvGrpSpPr>
            <p:cNvPr id="44" name="Group 21"/>
            <p:cNvGrpSpPr/>
            <p:nvPr/>
          </p:nvGrpSpPr>
          <p:grpSpPr>
            <a:xfrm>
              <a:off x="143195" y="4685404"/>
              <a:ext cx="1751064" cy="527692"/>
              <a:chOff x="159486" y="4459773"/>
              <a:chExt cx="1751064" cy="527692"/>
            </a:xfrm>
          </p:grpSpPr>
          <p:grpSp>
            <p:nvGrpSpPr>
              <p:cNvPr id="46" name="Group 234"/>
              <p:cNvGrpSpPr/>
              <p:nvPr/>
            </p:nvGrpSpPr>
            <p:grpSpPr>
              <a:xfrm>
                <a:off x="1382858" y="4459773"/>
                <a:ext cx="527692" cy="527692"/>
                <a:chOff x="2636703" y="1590675"/>
                <a:chExt cx="615556" cy="615556"/>
              </a:xfrm>
            </p:grpSpPr>
            <p:pic>
              <p:nvPicPr>
                <p:cNvPr id="49" name="Picture 2" descr="D:\Projects\Microsoft\DPM_Deck\images\Vista (344).pn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636703" y="1590675"/>
                  <a:ext cx="615556" cy="6155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6" descr="D:\Projects\Microsoft\DPM PartnerVideo\images\windows.pn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998712" y="1844461"/>
                  <a:ext cx="249053" cy="22229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8" name="Picture 4" descr="D:\Pictures\- MediaBank\Windows Server\HyperV\HyperV-Svr-1_bL_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159486" y="4655444"/>
                <a:ext cx="1286541" cy="122043"/>
              </a:xfrm>
              <a:prstGeom prst="rect">
                <a:avLst/>
              </a:prstGeom>
              <a:extLst/>
            </p:spPr>
          </p:pic>
        </p:grpSp>
        <p:pic>
          <p:nvPicPr>
            <p:cNvPr id="45" name="Picture 6" descr="D:\Pictures\- MediaBank\Virtualization\HyperV\WS08-HypeV_h_rgb_r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/>
            </a:blip>
            <a:srcRect r="14008"/>
            <a:stretch/>
          </p:blipFill>
          <p:spPr bwMode="auto">
            <a:xfrm>
              <a:off x="379021" y="4992214"/>
              <a:ext cx="1093519" cy="282194"/>
            </a:xfrm>
            <a:prstGeom prst="rect">
              <a:avLst/>
            </a:prstGeom>
            <a:extLst/>
          </p:spPr>
        </p:pic>
      </p:grpSp>
      <p:grpSp>
        <p:nvGrpSpPr>
          <p:cNvPr id="3" name="Grupo 2"/>
          <p:cNvGrpSpPr/>
          <p:nvPr/>
        </p:nvGrpSpPr>
        <p:grpSpPr>
          <a:xfrm>
            <a:off x="441613" y="3284984"/>
            <a:ext cx="1670700" cy="645506"/>
            <a:chOff x="813068" y="3477372"/>
            <a:chExt cx="1670700" cy="645506"/>
          </a:xfrm>
        </p:grpSpPr>
        <p:pic>
          <p:nvPicPr>
            <p:cNvPr id="52" name="Picture 6" descr="D:\Projects\Microsoft\DPM PartnerVideo\images\windows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39130" y="3932313"/>
              <a:ext cx="213503" cy="190565"/>
            </a:xfrm>
            <a:prstGeom prst="rect">
              <a:avLst/>
            </a:prstGeom>
            <a:noFill/>
          </p:spPr>
        </p:pic>
        <p:grpSp>
          <p:nvGrpSpPr>
            <p:cNvPr id="2" name="Grupo 1"/>
            <p:cNvGrpSpPr/>
            <p:nvPr/>
          </p:nvGrpSpPr>
          <p:grpSpPr>
            <a:xfrm>
              <a:off x="813068" y="3477372"/>
              <a:ext cx="1670700" cy="527692"/>
              <a:chOff x="785786" y="3714752"/>
              <a:chExt cx="1670700" cy="527692"/>
            </a:xfrm>
          </p:grpSpPr>
          <p:pic>
            <p:nvPicPr>
              <p:cNvPr id="51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8794" y="3714752"/>
                <a:ext cx="527692" cy="527692"/>
              </a:xfrm>
              <a:prstGeom prst="rect">
                <a:avLst/>
              </a:prstGeom>
              <a:noFill/>
            </p:spPr>
          </p:pic>
          <p:pic>
            <p:nvPicPr>
              <p:cNvPr id="53" name="Picture 5" descr="D:\Pictures\- MediaBank\Windows Server\ws03_rgb_r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/>
              </a:blip>
              <a:srcRect r="14311"/>
              <a:stretch/>
            </p:blipFill>
            <p:spPr bwMode="auto">
              <a:xfrm>
                <a:off x="785786" y="3786190"/>
                <a:ext cx="1244229" cy="220871"/>
              </a:xfrm>
              <a:prstGeom prst="rect">
                <a:avLst/>
              </a:prstGeom>
              <a:extLst/>
            </p:spPr>
          </p:pic>
        </p:grpSp>
      </p:grpSp>
      <p:sp>
        <p:nvSpPr>
          <p:cNvPr id="8" name="Pentágono 7"/>
          <p:cNvSpPr/>
          <p:nvPr/>
        </p:nvSpPr>
        <p:spPr>
          <a:xfrm>
            <a:off x="2332777" y="3202467"/>
            <a:ext cx="1375127" cy="610207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x em x tempo</a:t>
            </a:r>
            <a:endParaRPr lang="pt-PT" sz="12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537075" y="5151451"/>
            <a:ext cx="1570734" cy="538012"/>
            <a:chOff x="537075" y="5151451"/>
            <a:chExt cx="1570734" cy="53801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75" y="5301208"/>
              <a:ext cx="1103455" cy="238499"/>
            </a:xfrm>
            <a:prstGeom prst="rect">
              <a:avLst/>
            </a:prstGeom>
          </p:spPr>
        </p:pic>
        <p:pic>
          <p:nvPicPr>
            <p:cNvPr id="62" name="Picture 2" descr="D:\Projects\Microsoft\DPM_Deck\images\Vista (344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69797" y="5151451"/>
              <a:ext cx="538012" cy="538012"/>
            </a:xfrm>
            <a:prstGeom prst="rect">
              <a:avLst/>
            </a:prstGeom>
            <a:noFill/>
          </p:spPr>
        </p:pic>
      </p:grpSp>
      <p:grpSp>
        <p:nvGrpSpPr>
          <p:cNvPr id="63" name="Grupo 62"/>
          <p:cNvGrpSpPr/>
          <p:nvPr/>
        </p:nvGrpSpPr>
        <p:grpSpPr>
          <a:xfrm>
            <a:off x="3491880" y="3068960"/>
            <a:ext cx="1915695" cy="1282983"/>
            <a:chOff x="3773809" y="3068960"/>
            <a:chExt cx="1915695" cy="1282983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809" y="3930490"/>
              <a:ext cx="1915695" cy="421453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3853285" y="3068960"/>
              <a:ext cx="1244229" cy="854151"/>
              <a:chOff x="3853285" y="3068960"/>
              <a:chExt cx="1244229" cy="854151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3919488" y="3068960"/>
                <a:ext cx="1149189" cy="787242"/>
                <a:chOff x="4214246" y="1927340"/>
                <a:chExt cx="1149189" cy="787242"/>
              </a:xfrm>
            </p:grpSpPr>
            <p:grpSp>
              <p:nvGrpSpPr>
                <p:cNvPr id="6" name="Grupo 5"/>
                <p:cNvGrpSpPr/>
                <p:nvPr/>
              </p:nvGrpSpPr>
              <p:grpSpPr>
                <a:xfrm>
                  <a:off x="4214246" y="1927340"/>
                  <a:ext cx="926794" cy="555912"/>
                  <a:chOff x="4355976" y="2495542"/>
                  <a:chExt cx="926794" cy="555912"/>
                </a:xfrm>
              </p:grpSpPr>
              <p:pic>
                <p:nvPicPr>
                  <p:cNvPr id="57" name="Picture 2" descr="D:\Projects\Microsoft\DPM_Deck\images\Vista (344)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355976" y="2495542"/>
                    <a:ext cx="555912" cy="55591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0" name="Flowchart: Magnetic Disk 184"/>
                  <p:cNvSpPr/>
                  <p:nvPr/>
                </p:nvSpPr>
                <p:spPr>
                  <a:xfrm flipH="1">
                    <a:off x="4825516" y="2508653"/>
                    <a:ext cx="209000" cy="264413"/>
                  </a:xfrm>
                  <a:prstGeom prst="flowChartMagneticDisk">
                    <a:avLst/>
                  </a:prstGeom>
                  <a:gradFill>
                    <a:gsLst>
                      <a:gs pos="0">
                        <a:srgbClr val="00B0F0"/>
                      </a:gs>
                      <a:gs pos="38000">
                        <a:sysClr val="window" lastClr="FFFFFF"/>
                      </a:gs>
                      <a:gs pos="82000">
                        <a:srgbClr val="007CA8"/>
                      </a:gs>
                      <a:gs pos="100000">
                        <a:sysClr val="window" lastClr="FFFFFF"/>
                      </a:gs>
                    </a:gsLst>
                    <a:lin ang="21594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defRPr/>
                    </a:pPr>
                    <a:endParaRPr lang="en-US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lowchart: Magnetic Disk 184"/>
                  <p:cNvSpPr/>
                  <p:nvPr/>
                </p:nvSpPr>
                <p:spPr>
                  <a:xfrm flipH="1">
                    <a:off x="5073770" y="2580661"/>
                    <a:ext cx="209000" cy="264413"/>
                  </a:xfrm>
                  <a:prstGeom prst="flowChartMagneticDisk">
                    <a:avLst/>
                  </a:prstGeom>
                  <a:gradFill>
                    <a:gsLst>
                      <a:gs pos="0">
                        <a:srgbClr val="00B0F0"/>
                      </a:gs>
                      <a:gs pos="38000">
                        <a:sysClr val="window" lastClr="FFFFFF"/>
                      </a:gs>
                      <a:gs pos="82000">
                        <a:srgbClr val="007CA8"/>
                      </a:gs>
                      <a:gs pos="100000">
                        <a:sysClr val="window" lastClr="FFFFFF"/>
                      </a:gs>
                    </a:gsLst>
                    <a:lin ang="21594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defRPr/>
                    </a:pPr>
                    <a:endParaRPr lang="en-US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lowchart: Magnetic Disk 184"/>
                  <p:cNvSpPr/>
                  <p:nvPr/>
                </p:nvSpPr>
                <p:spPr>
                  <a:xfrm flipH="1">
                    <a:off x="4721016" y="2686013"/>
                    <a:ext cx="209000" cy="264413"/>
                  </a:xfrm>
                  <a:prstGeom prst="flowChartMagneticDisk">
                    <a:avLst/>
                  </a:prstGeom>
                  <a:gradFill>
                    <a:gsLst>
                      <a:gs pos="0">
                        <a:srgbClr val="00B0F0"/>
                      </a:gs>
                      <a:gs pos="38000">
                        <a:sysClr val="window" lastClr="FFFFFF"/>
                      </a:gs>
                      <a:gs pos="82000">
                        <a:srgbClr val="007CA8"/>
                      </a:gs>
                      <a:gs pos="100000">
                        <a:sysClr val="window" lastClr="FFFFFF"/>
                      </a:gs>
                    </a:gsLst>
                    <a:lin ang="21594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defRPr/>
                    </a:pPr>
                    <a:endParaRPr lang="en-US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lowchart: Magnetic Disk 184"/>
                  <p:cNvSpPr/>
                  <p:nvPr/>
                </p:nvSpPr>
                <p:spPr>
                  <a:xfrm flipH="1">
                    <a:off x="4929754" y="2629050"/>
                    <a:ext cx="209000" cy="264413"/>
                  </a:xfrm>
                  <a:prstGeom prst="flowChartMagneticDisk">
                    <a:avLst/>
                  </a:prstGeom>
                  <a:gradFill>
                    <a:gsLst>
                      <a:gs pos="0">
                        <a:srgbClr val="00B0F0"/>
                      </a:gs>
                      <a:gs pos="38000">
                        <a:sysClr val="window" lastClr="FFFFFF"/>
                      </a:gs>
                      <a:gs pos="82000">
                        <a:srgbClr val="007CA8"/>
                      </a:gs>
                      <a:gs pos="100000">
                        <a:sysClr val="window" lastClr="FFFFFF"/>
                      </a:gs>
                    </a:gsLst>
                    <a:lin ang="21594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defRPr/>
                    </a:pPr>
                    <a:endParaRPr lang="en-US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" name="Oval 4"/>
                <p:cNvSpPr/>
                <p:nvPr/>
              </p:nvSpPr>
              <p:spPr>
                <a:xfrm rot="20660803">
                  <a:off x="4286669" y="2049768"/>
                  <a:ext cx="1076766" cy="664814"/>
                </a:xfrm>
                <a:prstGeom prst="ellipse">
                  <a:avLst/>
                </a:prstGeom>
                <a:scene3d>
                  <a:camera prst="isometricOffAxis2Top"/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pic>
            <p:nvPicPr>
              <p:cNvPr id="64" name="Picture 5" descr="D:\Pictures\- MediaBank\Windows Server\ws03_rgb_r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/>
              </a:blip>
              <a:srcRect r="14311"/>
              <a:stretch/>
            </p:blipFill>
            <p:spPr bwMode="auto">
              <a:xfrm>
                <a:off x="3853285" y="3702240"/>
                <a:ext cx="1244229" cy="220871"/>
              </a:xfrm>
              <a:prstGeom prst="rect">
                <a:avLst/>
              </a:prstGeom>
              <a:extLst/>
            </p:spPr>
          </p:pic>
        </p:grpSp>
      </p:grpSp>
      <p:sp>
        <p:nvSpPr>
          <p:cNvPr id="65" name="Seta de movimento para a direita 64"/>
          <p:cNvSpPr/>
          <p:nvPr/>
        </p:nvSpPr>
        <p:spPr>
          <a:xfrm rot="19249886">
            <a:off x="4117809" y="2485599"/>
            <a:ext cx="821039" cy="45000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8" name="Nuvem 67"/>
          <p:cNvSpPr/>
          <p:nvPr/>
        </p:nvSpPr>
        <p:spPr>
          <a:xfrm>
            <a:off x="4875673" y="1268760"/>
            <a:ext cx="2648655" cy="1822433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/>
              <a:t>Ou</a:t>
            </a:r>
            <a:endParaRPr lang="pt-PT" sz="1400" b="1" dirty="0"/>
          </a:p>
        </p:txBody>
      </p:sp>
      <p:grpSp>
        <p:nvGrpSpPr>
          <p:cNvPr id="72" name="Grupo 71"/>
          <p:cNvGrpSpPr/>
          <p:nvPr/>
        </p:nvGrpSpPr>
        <p:grpSpPr>
          <a:xfrm>
            <a:off x="5407576" y="1578473"/>
            <a:ext cx="381580" cy="363394"/>
            <a:chOff x="6303987" y="3398401"/>
            <a:chExt cx="853802" cy="633290"/>
          </a:xfrm>
        </p:grpSpPr>
        <p:grpSp>
          <p:nvGrpSpPr>
            <p:cNvPr id="71" name="Grupo 70"/>
            <p:cNvGrpSpPr/>
            <p:nvPr/>
          </p:nvGrpSpPr>
          <p:grpSpPr>
            <a:xfrm>
              <a:off x="6303987" y="3398401"/>
              <a:ext cx="784473" cy="565692"/>
              <a:chOff x="6667847" y="3493091"/>
              <a:chExt cx="784473" cy="565692"/>
            </a:xfrm>
          </p:grpSpPr>
          <p:sp>
            <p:nvSpPr>
              <p:cNvPr id="70" name="File"/>
              <p:cNvSpPr>
                <a:spLocks noEditPoints="1" noChangeArrowheads="1"/>
              </p:cNvSpPr>
              <p:nvPr/>
            </p:nvSpPr>
            <p:spPr bwMode="auto">
              <a:xfrm>
                <a:off x="6667847" y="3493091"/>
                <a:ext cx="583704" cy="341751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73" name="File"/>
              <p:cNvSpPr>
                <a:spLocks noEditPoints="1" noChangeArrowheads="1"/>
              </p:cNvSpPr>
              <p:nvPr/>
            </p:nvSpPr>
            <p:spPr bwMode="auto">
              <a:xfrm>
                <a:off x="6732240" y="3588739"/>
                <a:ext cx="583704" cy="341751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75" name="File"/>
              <p:cNvSpPr>
                <a:spLocks noEditPoints="1" noChangeArrowheads="1"/>
              </p:cNvSpPr>
              <p:nvPr/>
            </p:nvSpPr>
            <p:spPr bwMode="auto">
              <a:xfrm>
                <a:off x="6868616" y="3717032"/>
                <a:ext cx="583704" cy="341751"/>
              </a:xfrm>
              <a:custGeom>
                <a:avLst/>
                <a:gdLst>
                  <a:gd name="T0" fmla="*/ 10981 w 21600"/>
                  <a:gd name="T1" fmla="*/ 324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1086 w 21600"/>
                  <a:gd name="T13" fmla="*/ 4628 h 21600"/>
                  <a:gd name="T14" fmla="*/ 20635 w 21600"/>
                  <a:gd name="T15" fmla="*/ 20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21600" h="21600">
                    <a:moveTo>
                      <a:pt x="19790" y="3240"/>
                    </a:moveTo>
                    <a:cubicBezTo>
                      <a:pt x="10981" y="3240"/>
                      <a:pt x="9171" y="3240"/>
                      <a:pt x="9050" y="3086"/>
                    </a:cubicBezTo>
                    <a:cubicBezTo>
                      <a:pt x="9050" y="2931"/>
                      <a:pt x="8930" y="2777"/>
                      <a:pt x="8930" y="2469"/>
                    </a:cubicBezTo>
                    <a:cubicBezTo>
                      <a:pt x="8930" y="2160"/>
                      <a:pt x="8809" y="1851"/>
                      <a:pt x="8688" y="1389"/>
                    </a:cubicBezTo>
                    <a:cubicBezTo>
                      <a:pt x="8568" y="1080"/>
                      <a:pt x="8326" y="771"/>
                      <a:pt x="8085" y="463"/>
                    </a:cubicBezTo>
                    <a:cubicBezTo>
                      <a:pt x="7723" y="154"/>
                      <a:pt x="7361" y="0"/>
                      <a:pt x="7361" y="0"/>
                    </a:cubicBezTo>
                    <a:cubicBezTo>
                      <a:pt x="7361" y="0"/>
                      <a:pt x="2293" y="0"/>
                      <a:pt x="2051" y="154"/>
                    </a:cubicBezTo>
                    <a:cubicBezTo>
                      <a:pt x="1689" y="309"/>
                      <a:pt x="1448" y="463"/>
                      <a:pt x="1327" y="771"/>
                    </a:cubicBezTo>
                    <a:cubicBezTo>
                      <a:pt x="1207" y="1080"/>
                      <a:pt x="1086" y="1389"/>
                      <a:pt x="965" y="1697"/>
                    </a:cubicBezTo>
                    <a:cubicBezTo>
                      <a:pt x="845" y="2160"/>
                      <a:pt x="724" y="2314"/>
                      <a:pt x="724" y="2469"/>
                    </a:cubicBezTo>
                    <a:cubicBezTo>
                      <a:pt x="603" y="2623"/>
                      <a:pt x="603" y="2777"/>
                      <a:pt x="483" y="2931"/>
                    </a:cubicBezTo>
                    <a:cubicBezTo>
                      <a:pt x="483" y="3086"/>
                      <a:pt x="362" y="3240"/>
                      <a:pt x="241" y="3240"/>
                    </a:cubicBezTo>
                    <a:lnTo>
                      <a:pt x="0" y="3394"/>
                    </a:lnTo>
                    <a:lnTo>
                      <a:pt x="0" y="3703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0981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21600" y="5246"/>
                    </a:lnTo>
                    <a:lnTo>
                      <a:pt x="21600" y="4783"/>
                    </a:lnTo>
                    <a:cubicBezTo>
                      <a:pt x="21479" y="4320"/>
                      <a:pt x="21359" y="4011"/>
                      <a:pt x="21117" y="3703"/>
                    </a:cubicBezTo>
                    <a:cubicBezTo>
                      <a:pt x="20876" y="3549"/>
                      <a:pt x="20514" y="3394"/>
                      <a:pt x="20152" y="32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</p:grpSp>
        <p:sp>
          <p:nvSpPr>
            <p:cNvPr id="74" name="File"/>
            <p:cNvSpPr>
              <a:spLocks noEditPoints="1" noChangeArrowheads="1"/>
            </p:cNvSpPr>
            <p:nvPr/>
          </p:nvSpPr>
          <p:spPr bwMode="auto">
            <a:xfrm>
              <a:off x="6574085" y="3689940"/>
              <a:ext cx="583704" cy="341751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sp>
        <p:nvSpPr>
          <p:cNvPr id="76" name="CaixaDeTexto 75"/>
          <p:cNvSpPr txBox="1"/>
          <p:nvPr/>
        </p:nvSpPr>
        <p:spPr>
          <a:xfrm>
            <a:off x="5813328" y="1413706"/>
            <a:ext cx="13767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Online </a:t>
            </a:r>
            <a:r>
              <a:rPr lang="pt-PT" sz="105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Snapshots</a:t>
            </a:r>
            <a:endParaRPr lang="pt-PT" sz="105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PT" sz="105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DisK-Based</a:t>
            </a:r>
            <a:endParaRPr lang="pt-PT" sz="105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6286586" y="2130681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Virtual Tape </a:t>
            </a:r>
            <a:r>
              <a:rPr lang="pt-PT" sz="105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Based</a:t>
            </a:r>
            <a:endParaRPr lang="pt-PT" sz="105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7" name="Grupo 46"/>
          <p:cNvGrpSpPr/>
          <p:nvPr/>
        </p:nvGrpSpPr>
        <p:grpSpPr>
          <a:xfrm>
            <a:off x="5758172" y="2348880"/>
            <a:ext cx="847725" cy="657091"/>
            <a:chOff x="5758172" y="2348880"/>
            <a:chExt cx="847725" cy="6570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690" y="2701171"/>
              <a:ext cx="295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172" y="2512318"/>
              <a:ext cx="2667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978" y="2435327"/>
              <a:ext cx="2667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272" y="2348880"/>
              <a:ext cx="2667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162" y="2624180"/>
              <a:ext cx="295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622" y="2537733"/>
              <a:ext cx="295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" name="Nuvem 81"/>
          <p:cNvSpPr/>
          <p:nvPr/>
        </p:nvSpPr>
        <p:spPr>
          <a:xfrm>
            <a:off x="4809463" y="4581129"/>
            <a:ext cx="1994785" cy="1368152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 b="1" dirty="0"/>
          </a:p>
        </p:txBody>
      </p:sp>
      <p:sp>
        <p:nvSpPr>
          <p:cNvPr id="83" name="Seta de movimento para a direita 82"/>
          <p:cNvSpPr/>
          <p:nvPr/>
        </p:nvSpPr>
        <p:spPr>
          <a:xfrm rot="3285725">
            <a:off x="4052510" y="4544398"/>
            <a:ext cx="893666" cy="45000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/>
              <a:t>2ª fase</a:t>
            </a:r>
            <a:endParaRPr lang="pt-PT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46139"/>
            <a:ext cx="459694" cy="6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" name="Grupo 83"/>
          <p:cNvGrpSpPr/>
          <p:nvPr/>
        </p:nvGrpSpPr>
        <p:grpSpPr>
          <a:xfrm>
            <a:off x="5668491" y="5085184"/>
            <a:ext cx="847725" cy="657091"/>
            <a:chOff x="5758172" y="2348880"/>
            <a:chExt cx="847725" cy="657091"/>
          </a:xfrm>
        </p:grpSpPr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690" y="2701171"/>
              <a:ext cx="295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172" y="2512318"/>
              <a:ext cx="2667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978" y="2435327"/>
              <a:ext cx="2667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272" y="2348880"/>
              <a:ext cx="2667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162" y="2624180"/>
              <a:ext cx="295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622" y="2537733"/>
              <a:ext cx="2952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" name="CaixaDeTexto 90"/>
          <p:cNvSpPr txBox="1"/>
          <p:nvPr/>
        </p:nvSpPr>
        <p:spPr>
          <a:xfrm>
            <a:off x="5607758" y="4638390"/>
            <a:ext cx="11244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Tape </a:t>
            </a:r>
            <a:r>
              <a:rPr lang="pt-PT" sz="105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Based</a:t>
            </a:r>
            <a:r>
              <a:rPr lang="pt-PT" sz="105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Backup (VTL + SL8500)</a:t>
            </a:r>
            <a:endParaRPr lang="pt-PT" sz="105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" name="Seta de movimento para a direita 91"/>
          <p:cNvSpPr/>
          <p:nvPr/>
        </p:nvSpPr>
        <p:spPr>
          <a:xfrm>
            <a:off x="4932039" y="3259431"/>
            <a:ext cx="2306931" cy="457601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4" name="Grupo 53"/>
          <p:cNvGrpSpPr/>
          <p:nvPr/>
        </p:nvGrpSpPr>
        <p:grpSpPr>
          <a:xfrm>
            <a:off x="5796966" y="3155147"/>
            <a:ext cx="647242" cy="633893"/>
            <a:chOff x="5564701" y="3155147"/>
            <a:chExt cx="647242" cy="633893"/>
          </a:xfrm>
        </p:grpSpPr>
        <p:sp>
          <p:nvSpPr>
            <p:cNvPr id="93" name="Nuvem 92"/>
            <p:cNvSpPr/>
            <p:nvPr/>
          </p:nvSpPr>
          <p:spPr>
            <a:xfrm>
              <a:off x="5564701" y="3155147"/>
              <a:ext cx="566425" cy="412218"/>
            </a:xfrm>
            <a:prstGeom prst="cloud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b="1" dirty="0"/>
            </a:p>
          </p:txBody>
        </p:sp>
        <p:sp>
          <p:nvSpPr>
            <p:cNvPr id="94" name="Nuvem 93"/>
            <p:cNvSpPr/>
            <p:nvPr/>
          </p:nvSpPr>
          <p:spPr>
            <a:xfrm>
              <a:off x="5580112" y="3429634"/>
              <a:ext cx="631831" cy="359406"/>
            </a:xfrm>
            <a:prstGeom prst="cloud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 b="1" dirty="0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7238971" y="3161120"/>
            <a:ext cx="1365477" cy="987960"/>
            <a:chOff x="6876256" y="3161120"/>
            <a:chExt cx="1365477" cy="987960"/>
          </a:xfrm>
        </p:grpSpPr>
        <p:grpSp>
          <p:nvGrpSpPr>
            <p:cNvPr id="100" name="Grupo 99"/>
            <p:cNvGrpSpPr/>
            <p:nvPr/>
          </p:nvGrpSpPr>
          <p:grpSpPr>
            <a:xfrm>
              <a:off x="6950939" y="3161120"/>
              <a:ext cx="926794" cy="555912"/>
              <a:chOff x="4355976" y="2495542"/>
              <a:chExt cx="926794" cy="555912"/>
            </a:xfrm>
          </p:grpSpPr>
          <p:pic>
            <p:nvPicPr>
              <p:cNvPr id="102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55976" y="2495542"/>
                <a:ext cx="555912" cy="555912"/>
              </a:xfrm>
              <a:prstGeom prst="rect">
                <a:avLst/>
              </a:prstGeom>
              <a:noFill/>
            </p:spPr>
          </p:pic>
          <p:sp>
            <p:nvSpPr>
              <p:cNvPr id="103" name="Flowchart: Magnetic Disk 184"/>
              <p:cNvSpPr/>
              <p:nvPr/>
            </p:nvSpPr>
            <p:spPr>
              <a:xfrm flipH="1">
                <a:off x="4825516" y="2577953"/>
                <a:ext cx="209000" cy="264413"/>
              </a:xfrm>
              <a:prstGeom prst="flowChartMagneticDisk">
                <a:avLst/>
              </a:prstGeom>
              <a:gradFill>
                <a:gsLst>
                  <a:gs pos="0">
                    <a:srgbClr val="00B0F0"/>
                  </a:gs>
                  <a:gs pos="38000">
                    <a:sysClr val="window" lastClr="FFFFFF"/>
                  </a:gs>
                  <a:gs pos="82000">
                    <a:srgbClr val="007CA8"/>
                  </a:gs>
                  <a:gs pos="100000">
                    <a:sysClr val="window" lastClr="FFFFFF"/>
                  </a:gs>
                </a:gsLst>
                <a:lin ang="21594000" scaled="0"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defRPr/>
                </a:pPr>
                <a:endParaRPr lang="en-US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lowchart: Magnetic Disk 184"/>
              <p:cNvSpPr/>
              <p:nvPr/>
            </p:nvSpPr>
            <p:spPr>
              <a:xfrm flipH="1">
                <a:off x="5073770" y="2649961"/>
                <a:ext cx="209000" cy="264413"/>
              </a:xfrm>
              <a:prstGeom prst="flowChartMagneticDisk">
                <a:avLst/>
              </a:prstGeom>
              <a:gradFill>
                <a:gsLst>
                  <a:gs pos="0">
                    <a:srgbClr val="00B0F0"/>
                  </a:gs>
                  <a:gs pos="38000">
                    <a:sysClr val="window" lastClr="FFFFFF"/>
                  </a:gs>
                  <a:gs pos="82000">
                    <a:srgbClr val="007CA8"/>
                  </a:gs>
                  <a:gs pos="100000">
                    <a:sysClr val="window" lastClr="FFFFFF"/>
                  </a:gs>
                </a:gsLst>
                <a:lin ang="21594000" scaled="0"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defRPr/>
                </a:pPr>
                <a:endParaRPr lang="en-US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lowchart: Magnetic Disk 184"/>
              <p:cNvSpPr/>
              <p:nvPr/>
            </p:nvSpPr>
            <p:spPr>
              <a:xfrm flipH="1">
                <a:off x="4721016" y="2755313"/>
                <a:ext cx="209000" cy="264413"/>
              </a:xfrm>
              <a:prstGeom prst="flowChartMagneticDisk">
                <a:avLst/>
              </a:prstGeom>
              <a:gradFill>
                <a:gsLst>
                  <a:gs pos="0">
                    <a:srgbClr val="00B0F0"/>
                  </a:gs>
                  <a:gs pos="38000">
                    <a:sysClr val="window" lastClr="FFFFFF"/>
                  </a:gs>
                  <a:gs pos="82000">
                    <a:srgbClr val="007CA8"/>
                  </a:gs>
                  <a:gs pos="100000">
                    <a:sysClr val="window" lastClr="FFFFFF"/>
                  </a:gs>
                </a:gsLst>
                <a:lin ang="21594000" scaled="0"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defRPr/>
                </a:pPr>
                <a:endParaRPr lang="en-US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lowchart: Magnetic Disk 184"/>
              <p:cNvSpPr/>
              <p:nvPr/>
            </p:nvSpPr>
            <p:spPr>
              <a:xfrm flipH="1">
                <a:off x="4929754" y="2698350"/>
                <a:ext cx="209000" cy="264413"/>
              </a:xfrm>
              <a:prstGeom prst="flowChartMagneticDisk">
                <a:avLst/>
              </a:prstGeom>
              <a:gradFill>
                <a:gsLst>
                  <a:gs pos="0">
                    <a:srgbClr val="00B0F0"/>
                  </a:gs>
                  <a:gs pos="38000">
                    <a:sysClr val="window" lastClr="FFFFFF"/>
                  </a:gs>
                  <a:gs pos="82000">
                    <a:srgbClr val="007CA8"/>
                  </a:gs>
                  <a:gs pos="100000">
                    <a:sysClr val="window" lastClr="FFFFFF"/>
                  </a:gs>
                </a:gsLst>
                <a:lin ang="21594000" scaled="0"/>
              </a:gra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defRPr/>
                </a:pPr>
                <a:endParaRPr lang="en-US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7" name="CaixaDeTexto 106"/>
            <p:cNvSpPr txBox="1"/>
            <p:nvPr/>
          </p:nvSpPr>
          <p:spPr>
            <a:xfrm>
              <a:off x="6876256" y="3733582"/>
              <a:ext cx="136547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Centro Remoto para recuperação</a:t>
              </a:r>
              <a:endParaRPr lang="pt-PT" sz="1050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50"/>
          <p:cNvSpPr>
            <a:spLocks noGrp="1"/>
          </p:cNvSpPr>
          <p:nvPr>
            <p:ph type="title"/>
          </p:nvPr>
        </p:nvSpPr>
        <p:spPr>
          <a:xfrm>
            <a:off x="297545" y="247419"/>
            <a:ext cx="8563425" cy="646331"/>
          </a:xfrm>
        </p:spPr>
        <p:txBody>
          <a:bodyPr/>
          <a:lstStyle/>
          <a:p>
            <a:pPr lvl="0"/>
            <a:r>
              <a:rPr lang="pt-PT" dirty="0" smtClean="0">
                <a:solidFill>
                  <a:srgbClr val="7030A0"/>
                </a:solidFill>
              </a:rPr>
              <a:t>Plataformas Alvos</a:t>
            </a:r>
            <a:endParaRPr lang="pt-PT" dirty="0"/>
          </a:p>
        </p:txBody>
      </p:sp>
      <p:sp>
        <p:nvSpPr>
          <p:cNvPr id="55" name="Rectângulo arredondado 54"/>
          <p:cNvSpPr/>
          <p:nvPr/>
        </p:nvSpPr>
        <p:spPr>
          <a:xfrm>
            <a:off x="35496" y="1196752"/>
            <a:ext cx="1296144" cy="3888432"/>
          </a:xfrm>
          <a:prstGeom prst="roundRect">
            <a:avLst/>
          </a:prstGeom>
          <a:solidFill>
            <a:srgbClr val="9900CC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300" dirty="0" smtClean="0"/>
          </a:p>
          <a:p>
            <a:endParaRPr lang="pt-PT" sz="1300" dirty="0"/>
          </a:p>
          <a:p>
            <a:r>
              <a:rPr lang="pt-PT" sz="1300" dirty="0" smtClean="0"/>
              <a:t>Protecção de dados da Infra-estrutura de email</a:t>
            </a:r>
          </a:p>
          <a:p>
            <a:pPr marL="171450" indent="-171450">
              <a:buFont typeface="Arial" pitchFamily="34" charset="0"/>
              <a:buChar char="•"/>
            </a:pPr>
            <a:endParaRPr lang="pt-PT" sz="1300" dirty="0" smtClean="0"/>
          </a:p>
          <a:p>
            <a:endParaRPr lang="pt-PT" sz="1300" dirty="0" smtClean="0"/>
          </a:p>
          <a:p>
            <a:r>
              <a:rPr lang="pt-PT" sz="1300" dirty="0" smtClean="0"/>
              <a:t>Ocupação actual necessária: 12 TB</a:t>
            </a:r>
            <a:endParaRPr lang="pt-PT" sz="1300" dirty="0"/>
          </a:p>
        </p:txBody>
      </p:sp>
      <p:grpSp>
        <p:nvGrpSpPr>
          <p:cNvPr id="57" name="Group 17"/>
          <p:cNvGrpSpPr/>
          <p:nvPr/>
        </p:nvGrpSpPr>
        <p:grpSpPr>
          <a:xfrm>
            <a:off x="75244" y="1268760"/>
            <a:ext cx="1131014" cy="459590"/>
            <a:chOff x="59263" y="1559316"/>
            <a:chExt cx="1788785" cy="531598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63" y="1797021"/>
              <a:ext cx="1323679" cy="25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9" name="Group 224"/>
            <p:cNvGrpSpPr/>
            <p:nvPr/>
          </p:nvGrpSpPr>
          <p:grpSpPr>
            <a:xfrm>
              <a:off x="1316450" y="1559316"/>
              <a:ext cx="531598" cy="531598"/>
              <a:chOff x="1705369" y="1277408"/>
              <a:chExt cx="615556" cy="615556"/>
            </a:xfrm>
          </p:grpSpPr>
          <p:pic>
            <p:nvPicPr>
              <p:cNvPr id="60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05369" y="1277408"/>
                <a:ext cx="615556" cy="615556"/>
              </a:xfrm>
              <a:prstGeom prst="rect">
                <a:avLst/>
              </a:prstGeom>
              <a:noFill/>
            </p:spPr>
          </p:pic>
          <p:pic>
            <p:nvPicPr>
              <p:cNvPr id="61" name="Picture 5" descr="D:\ref\air\buttons\All_Vista\VISTA_05\oobefldr.dll_I0066_0409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01817" y="1552655"/>
                <a:ext cx="316754" cy="31675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0" name="Rectângulo arredondado 69"/>
          <p:cNvSpPr/>
          <p:nvPr/>
        </p:nvSpPr>
        <p:spPr>
          <a:xfrm>
            <a:off x="1331640" y="1196752"/>
            <a:ext cx="1296144" cy="3888432"/>
          </a:xfrm>
          <a:prstGeom prst="roundRect">
            <a:avLst/>
          </a:prstGeom>
          <a:solidFill>
            <a:srgbClr val="CC00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300" dirty="0" smtClean="0"/>
          </a:p>
          <a:p>
            <a:endParaRPr lang="pt-PT" sz="1300" dirty="0" smtClean="0"/>
          </a:p>
          <a:p>
            <a:r>
              <a:rPr lang="pt-PT" sz="1300" dirty="0" smtClean="0"/>
              <a:t>Protecção </a:t>
            </a:r>
            <a:r>
              <a:rPr lang="pt-PT" sz="1300" dirty="0"/>
              <a:t>de dados da Infra-estrutura de </a:t>
            </a:r>
            <a:r>
              <a:rPr lang="pt-PT" sz="1300" dirty="0" smtClean="0"/>
              <a:t>Base de Dados</a:t>
            </a:r>
            <a:endParaRPr lang="pt-PT" sz="1300" dirty="0"/>
          </a:p>
          <a:p>
            <a:endParaRPr lang="pt-PT" sz="1300" dirty="0" smtClean="0"/>
          </a:p>
          <a:p>
            <a:r>
              <a:rPr lang="pt-PT" sz="1300" dirty="0" smtClean="0"/>
              <a:t>Ocupação </a:t>
            </a:r>
            <a:r>
              <a:rPr lang="pt-PT" sz="1300" dirty="0"/>
              <a:t>actual necessária: </a:t>
            </a:r>
            <a:r>
              <a:rPr lang="pt-PT" sz="1300" dirty="0" smtClean="0"/>
              <a:t> 2 TB</a:t>
            </a:r>
            <a:endParaRPr lang="pt-PT" sz="1300" dirty="0"/>
          </a:p>
        </p:txBody>
      </p:sp>
      <p:sp>
        <p:nvSpPr>
          <p:cNvPr id="71" name="Rectângulo arredondado 70"/>
          <p:cNvSpPr/>
          <p:nvPr/>
        </p:nvSpPr>
        <p:spPr>
          <a:xfrm>
            <a:off x="2627784" y="1196752"/>
            <a:ext cx="1296144" cy="3888432"/>
          </a:xfrm>
          <a:prstGeom prst="roundRect">
            <a:avLst/>
          </a:prstGeom>
          <a:solidFill>
            <a:srgbClr val="CC66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300" dirty="0"/>
          </a:p>
          <a:p>
            <a:endParaRPr lang="pt-PT" sz="1300" dirty="0" smtClean="0"/>
          </a:p>
          <a:p>
            <a:r>
              <a:rPr lang="pt-PT" sz="1300" dirty="0" smtClean="0"/>
              <a:t>Protecção </a:t>
            </a:r>
            <a:r>
              <a:rPr lang="pt-PT" sz="1300" dirty="0"/>
              <a:t>de dados da Infra-estrutura </a:t>
            </a:r>
            <a:r>
              <a:rPr lang="pt-PT" sz="1300" dirty="0" smtClean="0"/>
              <a:t>do Servidor  Aplicacional</a:t>
            </a:r>
          </a:p>
          <a:p>
            <a:endParaRPr lang="pt-PT" sz="1300" dirty="0"/>
          </a:p>
          <a:p>
            <a:r>
              <a:rPr lang="pt-PT" sz="1300" dirty="0"/>
              <a:t>Ocupação actual necessária: </a:t>
            </a:r>
            <a:r>
              <a:rPr lang="pt-PT" sz="1300" dirty="0" smtClean="0"/>
              <a:t> 3 </a:t>
            </a:r>
            <a:r>
              <a:rPr lang="pt-PT" sz="1300" dirty="0"/>
              <a:t>TB</a:t>
            </a:r>
          </a:p>
        </p:txBody>
      </p:sp>
      <p:sp>
        <p:nvSpPr>
          <p:cNvPr id="72" name="Rectângulo arredondado 71"/>
          <p:cNvSpPr/>
          <p:nvPr/>
        </p:nvSpPr>
        <p:spPr>
          <a:xfrm>
            <a:off x="3923928" y="1196752"/>
            <a:ext cx="1296144" cy="3888432"/>
          </a:xfrm>
          <a:prstGeom prst="roundRect">
            <a:avLst/>
          </a:prstGeom>
          <a:solidFill>
            <a:srgbClr val="CC99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300" dirty="0"/>
          </a:p>
          <a:p>
            <a:endParaRPr lang="pt-PT" sz="1300" dirty="0"/>
          </a:p>
          <a:p>
            <a:r>
              <a:rPr lang="pt-PT" sz="1300" dirty="0"/>
              <a:t>Protecção de dados da Infra-estrutura </a:t>
            </a:r>
            <a:r>
              <a:rPr lang="pt-PT" sz="1300" dirty="0" smtClean="0"/>
              <a:t>(</a:t>
            </a:r>
            <a:r>
              <a:rPr lang="pt-PT" sz="1300" dirty="0" err="1" smtClean="0"/>
              <a:t>Bare</a:t>
            </a:r>
            <a:r>
              <a:rPr lang="pt-PT" sz="1300" dirty="0" smtClean="0"/>
              <a:t> </a:t>
            </a:r>
            <a:r>
              <a:rPr lang="pt-PT" sz="1300" dirty="0" err="1" smtClean="0"/>
              <a:t>Matel</a:t>
            </a:r>
            <a:r>
              <a:rPr lang="pt-PT" sz="1300" dirty="0" smtClean="0"/>
              <a:t> </a:t>
            </a:r>
            <a:r>
              <a:rPr lang="pt-PT" sz="1300" dirty="0" err="1" smtClean="0"/>
              <a:t>Recovery</a:t>
            </a:r>
            <a:r>
              <a:rPr lang="pt-PT" sz="1300" dirty="0" smtClean="0"/>
              <a:t>)</a:t>
            </a:r>
          </a:p>
          <a:p>
            <a:endParaRPr lang="pt-PT" sz="1300" dirty="0"/>
          </a:p>
          <a:p>
            <a:r>
              <a:rPr lang="pt-PT" sz="1300" dirty="0"/>
              <a:t>Ocupação actual necessária: </a:t>
            </a:r>
            <a:endParaRPr lang="pt-PT" sz="1300" dirty="0" smtClean="0"/>
          </a:p>
          <a:p>
            <a:r>
              <a:rPr lang="pt-PT" sz="1300" dirty="0" smtClean="0"/>
              <a:t>5 </a:t>
            </a:r>
            <a:r>
              <a:rPr lang="pt-PT" sz="1300" dirty="0"/>
              <a:t>TB</a:t>
            </a:r>
          </a:p>
        </p:txBody>
      </p:sp>
      <p:sp>
        <p:nvSpPr>
          <p:cNvPr id="73" name="Rectângulo arredondado 72"/>
          <p:cNvSpPr/>
          <p:nvPr/>
        </p:nvSpPr>
        <p:spPr>
          <a:xfrm>
            <a:off x="5220072" y="1196752"/>
            <a:ext cx="1296144" cy="3888432"/>
          </a:xfrm>
          <a:prstGeom prst="roundRect">
            <a:avLst/>
          </a:prstGeom>
          <a:solidFill>
            <a:srgbClr val="CCCC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300" dirty="0"/>
          </a:p>
          <a:p>
            <a:endParaRPr lang="pt-PT" sz="1300" dirty="0"/>
          </a:p>
          <a:p>
            <a:r>
              <a:rPr lang="pt-PT" sz="1300" dirty="0"/>
              <a:t>Protecção de dados </a:t>
            </a:r>
            <a:r>
              <a:rPr lang="pt-PT" sz="1300" dirty="0" smtClean="0"/>
              <a:t>das Máquinas Virtuais</a:t>
            </a:r>
            <a:endParaRPr lang="pt-PT" sz="1300" dirty="0"/>
          </a:p>
          <a:p>
            <a:endParaRPr lang="pt-PT" sz="1300" dirty="0" smtClean="0"/>
          </a:p>
          <a:p>
            <a:endParaRPr lang="pt-PT" sz="1300" dirty="0"/>
          </a:p>
          <a:p>
            <a:endParaRPr lang="pt-PT" sz="1300" dirty="0" smtClean="0"/>
          </a:p>
          <a:p>
            <a:r>
              <a:rPr lang="pt-PT" sz="1300" dirty="0" smtClean="0"/>
              <a:t>Ocupação </a:t>
            </a:r>
            <a:r>
              <a:rPr lang="pt-PT" sz="1300" dirty="0"/>
              <a:t>actual necessária: </a:t>
            </a:r>
          </a:p>
          <a:p>
            <a:r>
              <a:rPr lang="pt-PT" sz="1300" dirty="0" smtClean="0"/>
              <a:t>8 </a:t>
            </a:r>
            <a:r>
              <a:rPr lang="pt-PT" sz="1300" dirty="0"/>
              <a:t>TB</a:t>
            </a:r>
          </a:p>
        </p:txBody>
      </p:sp>
      <p:sp>
        <p:nvSpPr>
          <p:cNvPr id="74" name="Rectângulo arredondado 73"/>
          <p:cNvSpPr/>
          <p:nvPr/>
        </p:nvSpPr>
        <p:spPr>
          <a:xfrm>
            <a:off x="6516216" y="1196752"/>
            <a:ext cx="1296144" cy="3888432"/>
          </a:xfrm>
          <a:prstGeom prst="roundRect">
            <a:avLst/>
          </a:prstGeom>
          <a:solidFill>
            <a:srgbClr val="FF99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300" dirty="0"/>
          </a:p>
          <a:p>
            <a:endParaRPr lang="pt-PT" sz="1300" dirty="0"/>
          </a:p>
          <a:p>
            <a:r>
              <a:rPr lang="pt-PT" sz="1300" dirty="0"/>
              <a:t>Protecção de dados </a:t>
            </a:r>
            <a:r>
              <a:rPr lang="pt-PT" sz="1300" dirty="0" smtClean="0"/>
              <a:t>dos ficheiros e dados</a:t>
            </a:r>
            <a:endParaRPr lang="pt-PT" sz="1300" dirty="0"/>
          </a:p>
          <a:p>
            <a:endParaRPr lang="pt-PT" sz="1300" dirty="0"/>
          </a:p>
          <a:p>
            <a:endParaRPr lang="pt-PT" sz="1300" dirty="0"/>
          </a:p>
          <a:p>
            <a:endParaRPr lang="pt-PT" sz="1300" dirty="0"/>
          </a:p>
          <a:p>
            <a:r>
              <a:rPr lang="pt-PT" sz="1300" dirty="0"/>
              <a:t>Ocupação actual necessária: </a:t>
            </a:r>
          </a:p>
          <a:p>
            <a:r>
              <a:rPr lang="pt-PT" sz="1300" dirty="0" smtClean="0"/>
              <a:t>5 </a:t>
            </a:r>
            <a:r>
              <a:rPr lang="pt-PT" sz="1300" dirty="0"/>
              <a:t>TB</a:t>
            </a:r>
          </a:p>
        </p:txBody>
      </p:sp>
      <p:sp>
        <p:nvSpPr>
          <p:cNvPr id="75" name="Rectângulo arredondado 74"/>
          <p:cNvSpPr/>
          <p:nvPr/>
        </p:nvSpPr>
        <p:spPr>
          <a:xfrm>
            <a:off x="7812360" y="1196752"/>
            <a:ext cx="1296144" cy="3888432"/>
          </a:xfrm>
          <a:prstGeom prst="roundRect">
            <a:avLst/>
          </a:prstGeom>
          <a:solidFill>
            <a:srgbClr val="FFCCFF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300" dirty="0"/>
          </a:p>
          <a:p>
            <a:endParaRPr lang="pt-PT" sz="1300" dirty="0"/>
          </a:p>
          <a:p>
            <a:r>
              <a:rPr lang="pt-PT" sz="1300" dirty="0"/>
              <a:t>Protecção de dados </a:t>
            </a:r>
            <a:r>
              <a:rPr lang="pt-PT" sz="1300" dirty="0" smtClean="0"/>
              <a:t>da infra-estrutura de </a:t>
            </a:r>
            <a:r>
              <a:rPr lang="pt-PT" sz="1300" dirty="0" err="1" smtClean="0"/>
              <a:t>Biztalk</a:t>
            </a:r>
            <a:r>
              <a:rPr lang="pt-PT" sz="1300" dirty="0" smtClean="0"/>
              <a:t> (só BD)</a:t>
            </a:r>
            <a:endParaRPr lang="pt-PT" sz="1300" dirty="0"/>
          </a:p>
          <a:p>
            <a:endParaRPr lang="pt-PT" sz="1300" dirty="0"/>
          </a:p>
          <a:p>
            <a:r>
              <a:rPr lang="pt-PT" sz="1300" dirty="0" smtClean="0"/>
              <a:t>Ocupação </a:t>
            </a:r>
            <a:r>
              <a:rPr lang="pt-PT" sz="1300" dirty="0"/>
              <a:t>actual necessária: </a:t>
            </a:r>
          </a:p>
          <a:p>
            <a:r>
              <a:rPr lang="pt-PT" sz="1300" dirty="0" smtClean="0"/>
              <a:t>1 </a:t>
            </a:r>
            <a:r>
              <a:rPr lang="pt-PT" sz="1300" dirty="0"/>
              <a:t>TB</a:t>
            </a:r>
          </a:p>
        </p:txBody>
      </p:sp>
      <p:grpSp>
        <p:nvGrpSpPr>
          <p:cNvPr id="76" name="Group 18"/>
          <p:cNvGrpSpPr/>
          <p:nvPr/>
        </p:nvGrpSpPr>
        <p:grpSpPr>
          <a:xfrm>
            <a:off x="1475656" y="1224294"/>
            <a:ext cx="1008112" cy="548522"/>
            <a:chOff x="234531" y="2259228"/>
            <a:chExt cx="1702260" cy="555912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531" y="2447910"/>
              <a:ext cx="1128593" cy="286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8" name="Group 178"/>
            <p:cNvGrpSpPr/>
            <p:nvPr/>
          </p:nvGrpSpPr>
          <p:grpSpPr>
            <a:xfrm>
              <a:off x="1296588" y="2259228"/>
              <a:ext cx="640203" cy="555912"/>
              <a:chOff x="1705369" y="2022475"/>
              <a:chExt cx="708891" cy="615556"/>
            </a:xfrm>
          </p:grpSpPr>
          <p:pic>
            <p:nvPicPr>
              <p:cNvPr id="79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705369" y="2022475"/>
                <a:ext cx="615556" cy="615556"/>
              </a:xfrm>
              <a:prstGeom prst="rect">
                <a:avLst/>
              </a:prstGeom>
              <a:noFill/>
            </p:spPr>
          </p:pic>
          <p:grpSp>
            <p:nvGrpSpPr>
              <p:cNvPr id="80" name="Group 16"/>
              <p:cNvGrpSpPr/>
              <p:nvPr/>
            </p:nvGrpSpPr>
            <p:grpSpPr>
              <a:xfrm>
                <a:off x="2089904" y="2320602"/>
                <a:ext cx="324356" cy="317429"/>
                <a:chOff x="6691381" y="3538566"/>
                <a:chExt cx="1282751" cy="1346654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6691381" y="4392090"/>
                  <a:ext cx="1282751" cy="4931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65000"/>
                        <a:lumOff val="35000"/>
                      </a:sysClr>
                    </a:gs>
                    <a:gs pos="92000">
                      <a:sysClr val="windowText" lastClr="000000">
                        <a:lumMod val="50000"/>
                        <a:lumOff val="50000"/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81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rtl="0">
                    <a:defRPr/>
                  </a:pPr>
                  <a:endParaRPr lang="en-US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" name="Group 17"/>
                <p:cNvGrpSpPr/>
                <p:nvPr/>
              </p:nvGrpSpPr>
              <p:grpSpPr>
                <a:xfrm flipH="1">
                  <a:off x="6802955" y="3538566"/>
                  <a:ext cx="915230" cy="1242090"/>
                  <a:chOff x="8100716" y="3773214"/>
                  <a:chExt cx="441437" cy="599089"/>
                </a:xfrm>
              </p:grpSpPr>
              <p:sp>
                <p:nvSpPr>
                  <p:cNvPr id="83" name="Flowchart: Magnetic Disk 184"/>
                  <p:cNvSpPr/>
                  <p:nvPr/>
                </p:nvSpPr>
                <p:spPr>
                  <a:xfrm>
                    <a:off x="8100719" y="3773214"/>
                    <a:ext cx="441434" cy="599089"/>
                  </a:xfrm>
                  <a:prstGeom prst="flowChartMagneticDisk">
                    <a:avLst/>
                  </a:prstGeom>
                  <a:gradFill>
                    <a:gsLst>
                      <a:gs pos="0">
                        <a:srgbClr val="00B0F0"/>
                      </a:gs>
                      <a:gs pos="38000">
                        <a:sysClr val="window" lastClr="FFFFFF"/>
                      </a:gs>
                      <a:gs pos="82000">
                        <a:srgbClr val="007CA8"/>
                      </a:gs>
                      <a:gs pos="100000">
                        <a:sysClr val="window" lastClr="FFFFFF"/>
                      </a:gs>
                    </a:gsLst>
                    <a:lin ang="21594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defRPr/>
                    </a:pPr>
                    <a:endParaRPr lang="en-US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8100716" y="3773214"/>
                    <a:ext cx="438912" cy="194854"/>
                  </a:xfrm>
                  <a:prstGeom prst="ellipse">
                    <a:avLst/>
                  </a:prstGeom>
                  <a:gradFill>
                    <a:gsLst>
                      <a:gs pos="31000">
                        <a:sysClr val="window" lastClr="FFFFFF"/>
                      </a:gs>
                      <a:gs pos="82000">
                        <a:srgbClr val="007CA8"/>
                      </a:gs>
                    </a:gsLst>
                    <a:lin ang="17400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rtl="0">
                      <a:defRPr/>
                    </a:pPr>
                    <a:endParaRPr lang="en-US">
                      <a:solidFill>
                        <a:sysClr val="window" lastClr="FFFFFF"/>
                      </a:solidFill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85" name="Group 19"/>
          <p:cNvGrpSpPr/>
          <p:nvPr/>
        </p:nvGrpSpPr>
        <p:grpSpPr>
          <a:xfrm>
            <a:off x="2715431" y="1254908"/>
            <a:ext cx="1200500" cy="414327"/>
            <a:chOff x="94286" y="2970427"/>
            <a:chExt cx="1832064" cy="565847"/>
          </a:xfrm>
        </p:grpSpPr>
        <p:pic>
          <p:nvPicPr>
            <p:cNvPr id="86" name="Picture 174" descr="SharePoint_Prod_Tech_bw.png"/>
            <p:cNvPicPr>
              <a:picLocks noChangeAspect="1"/>
            </p:cNvPicPr>
            <p:nvPr/>
          </p:nvPicPr>
          <p:blipFill>
            <a:blip r:embed="rId8" cstate="print">
              <a:lum bright="100000" contrast="100000"/>
            </a:blip>
            <a:stretch>
              <a:fillRect/>
            </a:stretch>
          </p:blipFill>
          <p:spPr>
            <a:xfrm>
              <a:off x="94286" y="3121947"/>
              <a:ext cx="1375162" cy="4143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7" name="Group 186"/>
            <p:cNvGrpSpPr/>
            <p:nvPr/>
          </p:nvGrpSpPr>
          <p:grpSpPr>
            <a:xfrm>
              <a:off x="1284917" y="2970427"/>
              <a:ext cx="641433" cy="538537"/>
              <a:chOff x="1705369" y="2742142"/>
              <a:chExt cx="733168" cy="615556"/>
            </a:xfrm>
          </p:grpSpPr>
          <p:pic>
            <p:nvPicPr>
              <p:cNvPr id="88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05369" y="2742142"/>
                <a:ext cx="615556" cy="615556"/>
              </a:xfrm>
              <a:prstGeom prst="rect">
                <a:avLst/>
              </a:prstGeom>
              <a:noFill/>
            </p:spPr>
          </p:pic>
          <p:grpSp>
            <p:nvGrpSpPr>
              <p:cNvPr id="89" name="Group 16"/>
              <p:cNvGrpSpPr/>
              <p:nvPr/>
            </p:nvGrpSpPr>
            <p:grpSpPr>
              <a:xfrm>
                <a:off x="2114181" y="3040269"/>
                <a:ext cx="324356" cy="317429"/>
                <a:chOff x="6691381" y="3538566"/>
                <a:chExt cx="1282751" cy="1346654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6691381" y="4392090"/>
                  <a:ext cx="1282751" cy="4931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65000"/>
                        <a:lumOff val="35000"/>
                      </a:sysClr>
                    </a:gs>
                    <a:gs pos="92000">
                      <a:sysClr val="windowText" lastClr="000000">
                        <a:lumMod val="50000"/>
                        <a:lumOff val="50000"/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81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1" name="Group 17"/>
                <p:cNvGrpSpPr/>
                <p:nvPr/>
              </p:nvGrpSpPr>
              <p:grpSpPr>
                <a:xfrm flipH="1">
                  <a:off x="6802955" y="3538566"/>
                  <a:ext cx="915230" cy="1242090"/>
                  <a:chOff x="8100716" y="3773214"/>
                  <a:chExt cx="441437" cy="599089"/>
                </a:xfrm>
              </p:grpSpPr>
              <p:sp>
                <p:nvSpPr>
                  <p:cNvPr id="92" name="Flowchart: Magnetic Disk 192"/>
                  <p:cNvSpPr/>
                  <p:nvPr/>
                </p:nvSpPr>
                <p:spPr>
                  <a:xfrm>
                    <a:off x="8100719" y="3773214"/>
                    <a:ext cx="441434" cy="599089"/>
                  </a:xfrm>
                  <a:prstGeom prst="flowChartMagneticDisk">
                    <a:avLst/>
                  </a:prstGeom>
                  <a:gradFill>
                    <a:gsLst>
                      <a:gs pos="0">
                        <a:srgbClr val="691987">
                          <a:lumMod val="60000"/>
                          <a:lumOff val="40000"/>
                        </a:srgbClr>
                      </a:gs>
                      <a:gs pos="38000">
                        <a:sysClr val="window" lastClr="FFFFFF"/>
                      </a:gs>
                      <a:gs pos="82000">
                        <a:srgbClr val="7030A0"/>
                      </a:gs>
                      <a:gs pos="100000">
                        <a:sysClr val="window" lastClr="FFFFFF"/>
                      </a:gs>
                    </a:gsLst>
                    <a:lin ang="21594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8100716" y="3773214"/>
                    <a:ext cx="438912" cy="194854"/>
                  </a:xfrm>
                  <a:prstGeom prst="ellipse">
                    <a:avLst/>
                  </a:prstGeom>
                  <a:gradFill>
                    <a:gsLst>
                      <a:gs pos="31000">
                        <a:sysClr val="window" lastClr="FFFFFF"/>
                      </a:gs>
                      <a:gs pos="82000">
                        <a:srgbClr val="691987">
                          <a:lumMod val="40000"/>
                          <a:lumOff val="60000"/>
                        </a:srgbClr>
                      </a:gs>
                    </a:gsLst>
                    <a:lin ang="17400000" scaled="0"/>
                  </a:gra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94" name="Group 106"/>
          <p:cNvGrpSpPr/>
          <p:nvPr/>
        </p:nvGrpSpPr>
        <p:grpSpPr>
          <a:xfrm>
            <a:off x="6612890" y="1275077"/>
            <a:ext cx="1199470" cy="429438"/>
            <a:chOff x="201799" y="5182788"/>
            <a:chExt cx="1781671" cy="740987"/>
          </a:xfrm>
        </p:grpSpPr>
        <p:sp>
          <p:nvSpPr>
            <p:cNvPr id="95" name="Text Box 61"/>
            <p:cNvSpPr txBox="1">
              <a:spLocks noChangeArrowheads="1"/>
            </p:cNvSpPr>
            <p:nvPr/>
          </p:nvSpPr>
          <p:spPr bwMode="auto">
            <a:xfrm>
              <a:off x="490649" y="5502443"/>
              <a:ext cx="1014301" cy="42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5" tIns="45717" rIns="91435" bIns="45717">
              <a:spAutoFit/>
            </a:bodyPr>
            <a:lstStyle/>
            <a:p>
              <a:pPr algn="l" rtl="0" eaLnBrk="0" hangingPunct="0">
                <a:defRPr/>
              </a:pPr>
              <a:r>
                <a:rPr lang="en-US" sz="800" i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file </a:t>
              </a:r>
              <a:r>
                <a:rPr lang="en-US" sz="800" i="1" kern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services</a:t>
              </a:r>
              <a:endParaRPr lang="en-US" sz="800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</p:txBody>
        </p:sp>
        <p:grpSp>
          <p:nvGrpSpPr>
            <p:cNvPr id="96" name="Group 231"/>
            <p:cNvGrpSpPr/>
            <p:nvPr/>
          </p:nvGrpSpPr>
          <p:grpSpPr>
            <a:xfrm>
              <a:off x="1381163" y="5182788"/>
              <a:ext cx="602307" cy="538012"/>
              <a:chOff x="1705369" y="3512608"/>
              <a:chExt cx="689118" cy="615556"/>
            </a:xfrm>
          </p:grpSpPr>
          <p:pic>
            <p:nvPicPr>
              <p:cNvPr id="98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705369" y="3512608"/>
                <a:ext cx="615556" cy="615556"/>
              </a:xfrm>
              <a:prstGeom prst="rect">
                <a:avLst/>
              </a:prstGeom>
              <a:noFill/>
            </p:spPr>
          </p:pic>
          <p:pic>
            <p:nvPicPr>
              <p:cNvPr id="99" name="Picture 6" descr="D:\ref\air\buttons\All_Vista\VISTA_01\3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070120" y="3769943"/>
                <a:ext cx="324367" cy="324367"/>
              </a:xfrm>
              <a:prstGeom prst="rect">
                <a:avLst/>
              </a:prstGeom>
              <a:noFill/>
            </p:spPr>
          </p:pic>
        </p:grpSp>
        <p:pic>
          <p:nvPicPr>
            <p:cNvPr id="97" name="Picture 5" descr="D:\Pictures\- MediaBank\Windows Server\ws03_rgb_r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/>
            </a:blip>
            <a:srcRect r="14311"/>
            <a:stretch/>
          </p:blipFill>
          <p:spPr bwMode="auto">
            <a:xfrm>
              <a:off x="201799" y="5347734"/>
              <a:ext cx="1244229" cy="220871"/>
            </a:xfrm>
            <a:prstGeom prst="rect">
              <a:avLst/>
            </a:prstGeom>
            <a:extLst/>
          </p:spPr>
        </p:pic>
      </p:grpSp>
      <p:grpSp>
        <p:nvGrpSpPr>
          <p:cNvPr id="100" name="Group 1030"/>
          <p:cNvGrpSpPr/>
          <p:nvPr/>
        </p:nvGrpSpPr>
        <p:grpSpPr>
          <a:xfrm>
            <a:off x="5298929" y="1307475"/>
            <a:ext cx="1218070" cy="393333"/>
            <a:chOff x="143195" y="4685404"/>
            <a:chExt cx="1751064" cy="589004"/>
          </a:xfrm>
        </p:grpSpPr>
        <p:grpSp>
          <p:nvGrpSpPr>
            <p:cNvPr id="101" name="Group 21"/>
            <p:cNvGrpSpPr/>
            <p:nvPr/>
          </p:nvGrpSpPr>
          <p:grpSpPr>
            <a:xfrm>
              <a:off x="143195" y="4685404"/>
              <a:ext cx="1751064" cy="527692"/>
              <a:chOff x="159486" y="4459773"/>
              <a:chExt cx="1751064" cy="527692"/>
            </a:xfrm>
          </p:grpSpPr>
          <p:grpSp>
            <p:nvGrpSpPr>
              <p:cNvPr id="103" name="Group 234"/>
              <p:cNvGrpSpPr/>
              <p:nvPr/>
            </p:nvGrpSpPr>
            <p:grpSpPr>
              <a:xfrm>
                <a:off x="1382858" y="4459773"/>
                <a:ext cx="527692" cy="527692"/>
                <a:chOff x="2636703" y="1590675"/>
                <a:chExt cx="615556" cy="615556"/>
              </a:xfrm>
            </p:grpSpPr>
            <p:pic>
              <p:nvPicPr>
                <p:cNvPr id="105" name="Picture 2" descr="D:\Projects\Microsoft\DPM_Deck\images\Vista (344).pn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636703" y="1590675"/>
                  <a:ext cx="615556" cy="6155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6" name="Picture 6" descr="D:\Projects\Microsoft\DPM PartnerVideo\images\windows.pn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998712" y="1844461"/>
                  <a:ext cx="249053" cy="22229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4" name="Picture 4" descr="D:\Pictures\- MediaBank\Windows Server\HyperV\HyperV-Svr-1_bL_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/>
              </a:blip>
              <a:srcRect/>
              <a:stretch>
                <a:fillRect/>
              </a:stretch>
            </p:blipFill>
            <p:spPr bwMode="auto">
              <a:xfrm>
                <a:off x="159486" y="4655444"/>
                <a:ext cx="1286541" cy="122043"/>
              </a:xfrm>
              <a:prstGeom prst="rect">
                <a:avLst/>
              </a:prstGeom>
              <a:extLst/>
            </p:spPr>
          </p:pic>
        </p:grpSp>
        <p:pic>
          <p:nvPicPr>
            <p:cNvPr id="102" name="Picture 6" descr="D:\Pictures\- MediaBank\Virtualization\HyperV\WS08-HypeV_h_rgb_r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/>
            </a:blip>
            <a:srcRect r="14008"/>
            <a:stretch/>
          </p:blipFill>
          <p:spPr bwMode="auto">
            <a:xfrm>
              <a:off x="379021" y="4992214"/>
              <a:ext cx="1093519" cy="282194"/>
            </a:xfrm>
            <a:prstGeom prst="rect">
              <a:avLst/>
            </a:prstGeom>
            <a:extLst/>
          </p:spPr>
        </p:pic>
      </p:grpSp>
      <p:grpSp>
        <p:nvGrpSpPr>
          <p:cNvPr id="107" name="Grupo 106"/>
          <p:cNvGrpSpPr/>
          <p:nvPr/>
        </p:nvGrpSpPr>
        <p:grpSpPr>
          <a:xfrm>
            <a:off x="4054978" y="1275077"/>
            <a:ext cx="1034043" cy="463633"/>
            <a:chOff x="813068" y="3477372"/>
            <a:chExt cx="1670700" cy="645506"/>
          </a:xfrm>
        </p:grpSpPr>
        <p:pic>
          <p:nvPicPr>
            <p:cNvPr id="108" name="Picture 6" descr="D:\Projects\Microsoft\DPM PartnerVideo\images\windows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39130" y="3932313"/>
              <a:ext cx="213503" cy="190565"/>
            </a:xfrm>
            <a:prstGeom prst="rect">
              <a:avLst/>
            </a:prstGeom>
            <a:noFill/>
          </p:spPr>
        </p:pic>
        <p:grpSp>
          <p:nvGrpSpPr>
            <p:cNvPr id="109" name="Grupo 108"/>
            <p:cNvGrpSpPr/>
            <p:nvPr/>
          </p:nvGrpSpPr>
          <p:grpSpPr>
            <a:xfrm>
              <a:off x="813068" y="3477372"/>
              <a:ext cx="1670700" cy="527692"/>
              <a:chOff x="785786" y="3714752"/>
              <a:chExt cx="1670700" cy="527692"/>
            </a:xfrm>
          </p:grpSpPr>
          <p:pic>
            <p:nvPicPr>
              <p:cNvPr id="110" name="Picture 2" descr="D:\Projects\Microsoft\DPM_Deck\images\Vista (344)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28794" y="3714752"/>
                <a:ext cx="527692" cy="527692"/>
              </a:xfrm>
              <a:prstGeom prst="rect">
                <a:avLst/>
              </a:prstGeom>
              <a:noFill/>
            </p:spPr>
          </p:pic>
          <p:pic>
            <p:nvPicPr>
              <p:cNvPr id="111" name="Picture 5" descr="D:\Pictures\- MediaBank\Windows Server\ws03_rgb_r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/>
              </a:blip>
              <a:srcRect r="14311"/>
              <a:stretch/>
            </p:blipFill>
            <p:spPr bwMode="auto">
              <a:xfrm>
                <a:off x="785786" y="3786190"/>
                <a:ext cx="1244229" cy="220871"/>
              </a:xfrm>
              <a:prstGeom prst="rect">
                <a:avLst/>
              </a:prstGeom>
              <a:extLst/>
            </p:spPr>
          </p:pic>
        </p:grpSp>
      </p:grpSp>
      <p:grpSp>
        <p:nvGrpSpPr>
          <p:cNvPr id="112" name="Grupo 111"/>
          <p:cNvGrpSpPr/>
          <p:nvPr/>
        </p:nvGrpSpPr>
        <p:grpSpPr>
          <a:xfrm>
            <a:off x="8002418" y="1273328"/>
            <a:ext cx="1103455" cy="388255"/>
            <a:chOff x="537075" y="5151451"/>
            <a:chExt cx="1570734" cy="538012"/>
          </a:xfrm>
        </p:grpSpPr>
        <p:pic>
          <p:nvPicPr>
            <p:cNvPr id="113" name="Imagem 11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75" y="5301208"/>
              <a:ext cx="1103455" cy="238499"/>
            </a:xfrm>
            <a:prstGeom prst="rect">
              <a:avLst/>
            </a:prstGeom>
          </p:spPr>
        </p:pic>
        <p:pic>
          <p:nvPicPr>
            <p:cNvPr id="114" name="Picture 2" descr="D:\Projects\Microsoft\DPM_Deck\images\Vista (344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69797" y="5151451"/>
              <a:ext cx="538012" cy="5380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36302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7030A0"/>
                </a:solidFill>
              </a:rPr>
              <a:t>Requisitos Necessários</a:t>
            </a:r>
            <a:endParaRPr lang="pt-PT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47475733"/>
              </p:ext>
            </p:extLst>
          </p:nvPr>
        </p:nvGraphicFramePr>
        <p:xfrm>
          <a:off x="1475656" y="1124744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4630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545" y="247419"/>
            <a:ext cx="8563425" cy="646331"/>
          </a:xfrm>
        </p:spPr>
        <p:txBody>
          <a:bodyPr/>
          <a:lstStyle/>
          <a:p>
            <a:pPr lvl="0" algn="ctr"/>
            <a:r>
              <a:rPr lang="pt-PT" dirty="0" smtClean="0">
                <a:solidFill>
                  <a:srgbClr val="7030A0"/>
                </a:solidFill>
              </a:rPr>
              <a:t>Dúvidas</a:t>
            </a:r>
            <a:endParaRPr lang="pt-PT" dirty="0"/>
          </a:p>
        </p:txBody>
      </p:sp>
      <p:pic>
        <p:nvPicPr>
          <p:cNvPr id="4" name="Imagem 6" descr="duvidas Grande 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11220"/>
            <a:ext cx="4874296" cy="337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75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Kiev Color Palette">
      <a:dk1>
        <a:srgbClr val="000000"/>
      </a:dk1>
      <a:lt1>
        <a:srgbClr val="FFFFFF"/>
      </a:lt1>
      <a:dk2>
        <a:srgbClr val="525051"/>
      </a:dk2>
      <a:lt2>
        <a:srgbClr val="ABD9E9"/>
      </a:lt2>
      <a:accent1>
        <a:srgbClr val="FFA615"/>
      </a:accent1>
      <a:accent2>
        <a:srgbClr val="006DD4"/>
      </a:accent2>
      <a:accent3>
        <a:srgbClr val="525051"/>
      </a:accent3>
      <a:accent4>
        <a:srgbClr val="ABD9E9"/>
      </a:accent4>
      <a:accent5>
        <a:srgbClr val="A1A1A1"/>
      </a:accent5>
      <a:accent6>
        <a:srgbClr val="D4D4D4"/>
      </a:accent6>
      <a:hlink>
        <a:srgbClr val="2E70B8"/>
      </a:hlink>
      <a:folHlink>
        <a:srgbClr val="80C535"/>
      </a:folHlink>
    </a:clrScheme>
    <a:fontScheme name="Kiev Theme Font">
      <a:majorFont>
        <a:latin typeface="Segoe Light"/>
        <a:ea typeface=""/>
        <a:cs typeface=""/>
      </a:majorFont>
      <a:minorFont>
        <a:latin typeface="Sego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2009-09-30T12:14:34Z</outs:dateTime>
      <outs:isPinned>true</outs:isPinned>
    </outs:relatedDate>
    <outs:relatedDate>
      <outs:type>2</outs:type>
      <outs:displayName>Created</outs:displayName>
      <outs:dateTime>2007-03-26T21:17:58Z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jalme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france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5D403D84-F3A0-4EB2-9411-B440F81F3DA7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16325</TotalTime>
  <Words>310</Words>
  <Application>Microsoft Office PowerPoint</Application>
  <PresentationFormat>Apresentação no Ecrã (4:3)</PresentationFormat>
  <Paragraphs>88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Theme1</vt:lpstr>
      <vt:lpstr>Projecto Microsoft Data Protection Manager 2010</vt:lpstr>
      <vt:lpstr>Agenda</vt:lpstr>
      <vt:lpstr>Apresentação do PowerPoint</vt:lpstr>
      <vt:lpstr>Plataformas Alvos</vt:lpstr>
      <vt:lpstr>Requisitos Necessários</vt:lpstr>
      <vt:lpstr>Dúvidas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helder.leal@microsoft.com</dc:creator>
  <cp:lastModifiedBy>DGITA</cp:lastModifiedBy>
  <cp:revision>1409</cp:revision>
  <dcterms:created xsi:type="dcterms:W3CDTF">2007-03-26T21:17:58Z</dcterms:created>
  <dcterms:modified xsi:type="dcterms:W3CDTF">2011-01-05T14:49:53Z</dcterms:modified>
</cp:coreProperties>
</file>