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4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7" autoAdjust="0"/>
    <p:restoredTop sz="93970" autoAdjust="0"/>
  </p:normalViewPr>
  <p:slideViewPr>
    <p:cSldViewPr>
      <p:cViewPr>
        <p:scale>
          <a:sx n="70" d="100"/>
          <a:sy n="70" d="100"/>
        </p:scale>
        <p:origin x="-281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D030-0794-4853-A7B2-10D4FC1894C2}" type="datetimeFigureOut">
              <a:rPr lang="pt-BR" smtClean="0"/>
              <a:pPr/>
              <a:t>05/05/2010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81B5-7980-4609-82A4-9109A22E27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D030-0794-4853-A7B2-10D4FC1894C2}" type="datetimeFigureOut">
              <a:rPr lang="pt-BR" smtClean="0"/>
              <a:pPr/>
              <a:t>05/05/2010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81B5-7980-4609-82A4-9109A22E27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D030-0794-4853-A7B2-10D4FC1894C2}" type="datetimeFigureOut">
              <a:rPr lang="pt-BR" smtClean="0"/>
              <a:pPr/>
              <a:t>05/05/2010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81B5-7980-4609-82A4-9109A22E27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D030-0794-4853-A7B2-10D4FC1894C2}" type="datetimeFigureOut">
              <a:rPr lang="pt-BR" smtClean="0"/>
              <a:pPr/>
              <a:t>05/05/2010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81B5-7980-4609-82A4-9109A22E27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D030-0794-4853-A7B2-10D4FC1894C2}" type="datetimeFigureOut">
              <a:rPr lang="pt-BR" smtClean="0"/>
              <a:pPr/>
              <a:t>05/05/2010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81B5-7980-4609-82A4-9109A22E27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D030-0794-4853-A7B2-10D4FC1894C2}" type="datetimeFigureOut">
              <a:rPr lang="pt-BR" smtClean="0"/>
              <a:pPr/>
              <a:t>05/05/2010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81B5-7980-4609-82A4-9109A22E27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D030-0794-4853-A7B2-10D4FC1894C2}" type="datetimeFigureOut">
              <a:rPr lang="pt-BR" smtClean="0"/>
              <a:pPr/>
              <a:t>05/05/2010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81B5-7980-4609-82A4-9109A22E27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D030-0794-4853-A7B2-10D4FC1894C2}" type="datetimeFigureOut">
              <a:rPr lang="pt-BR" smtClean="0"/>
              <a:pPr/>
              <a:t>05/05/2010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81B5-7980-4609-82A4-9109A22E27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D030-0794-4853-A7B2-10D4FC1894C2}" type="datetimeFigureOut">
              <a:rPr lang="pt-BR" smtClean="0"/>
              <a:pPr/>
              <a:t>05/05/2010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81B5-7980-4609-82A4-9109A22E27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D030-0794-4853-A7B2-10D4FC1894C2}" type="datetimeFigureOut">
              <a:rPr lang="pt-BR" smtClean="0"/>
              <a:pPr/>
              <a:t>05/05/2010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81B5-7980-4609-82A4-9109A22E27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D030-0794-4853-A7B2-10D4FC1894C2}" type="datetimeFigureOut">
              <a:rPr lang="pt-BR" smtClean="0"/>
              <a:pPr/>
              <a:t>05/05/2010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81B5-7980-4609-82A4-9109A22E27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3D030-0794-4853-A7B2-10D4FC1894C2}" type="datetimeFigureOut">
              <a:rPr lang="pt-BR" smtClean="0"/>
              <a:pPr/>
              <a:t>05/05/2010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81B5-7980-4609-82A4-9109A22E27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714380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  <a:bevelB w="139700" prst="cross"/>
          </a:sp3d>
        </p:spPr>
        <p:txBody>
          <a:bodyPr>
            <a:normAutofit fontScale="90000"/>
            <a:sp3d extrusionH="57150" prstMaterial="metal">
              <a:bevelT w="38100" h="38100" prst="convex"/>
            </a:sp3d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Arial" pitchFamily="34" charset="0"/>
              </a:rPr>
              <a:t>Formação de Blocos Econômicos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72560" cy="5786478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</a:sp3d>
        </p:spPr>
        <p:txBody>
          <a:bodyPr>
            <a:normAutofit/>
            <a:sp3d extrusionH="57150" prstMaterial="metal">
              <a:bevelT w="38100" h="38100" prst="convex"/>
            </a:sp3d>
          </a:bodyPr>
          <a:lstStyle/>
          <a:p>
            <a:pPr marL="514350" indent="-514350" algn="l">
              <a:lnSpc>
                <a:spcPct val="90000"/>
              </a:lnSpc>
              <a:buClr>
                <a:schemeClr val="bg1"/>
              </a:buClr>
              <a:buFont typeface="Webdings" pitchFamily="18" charset="2"/>
              <a:buChar char="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Uma necessidade da Nova Ordem</a:t>
            </a:r>
          </a:p>
          <a:p>
            <a:pPr marL="971550" lvl="1" indent="-514350" algn="l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Desnacionalização da economia</a:t>
            </a:r>
          </a:p>
          <a:p>
            <a:pPr marL="514350" indent="-514350" algn="l">
              <a:lnSpc>
                <a:spcPct val="90000"/>
              </a:lnSpc>
              <a:buClr>
                <a:schemeClr val="bg1"/>
              </a:buClr>
              <a:buFont typeface="Webdings" pitchFamily="18" charset="2"/>
              <a:buChar char="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Surgimento de Entidades Supranacionais</a:t>
            </a:r>
          </a:p>
          <a:p>
            <a:pPr marL="514350" indent="-514350" algn="l">
              <a:lnSpc>
                <a:spcPct val="90000"/>
              </a:lnSpc>
              <a:buClr>
                <a:schemeClr val="bg1"/>
              </a:buClr>
              <a:buFont typeface="Webdings" pitchFamily="18" charset="2"/>
              <a:buChar char="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Tentativa de fortalecimento dos Estados</a:t>
            </a:r>
          </a:p>
          <a:p>
            <a:pPr marL="514350" indent="-514350" algn="l">
              <a:lnSpc>
                <a:spcPct val="90000"/>
              </a:lnSpc>
              <a:buClr>
                <a:schemeClr val="bg1"/>
              </a:buClr>
              <a:buFont typeface="Webdings" pitchFamily="18" charset="2"/>
              <a:buChar char="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Aumento da Integração econômica</a:t>
            </a:r>
          </a:p>
          <a:p>
            <a:pPr marL="971550" lvl="1" indent="-514350" algn="l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Fim dos entraves à circulação</a:t>
            </a:r>
          </a:p>
          <a:p>
            <a:pPr marL="514350" indent="-514350" algn="l">
              <a:lnSpc>
                <a:spcPct val="90000"/>
              </a:lnSpc>
              <a:buClr>
                <a:schemeClr val="bg1"/>
              </a:buClr>
              <a:buFont typeface="Webdings" pitchFamily="18" charset="2"/>
              <a:buChar char=""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8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8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38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85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385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385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71438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soft" dir="t"/>
          </a:scene3d>
          <a:sp3d prstMaterial="metal">
            <a:bevelT/>
            <a:bevelB w="139700" prst="cross"/>
          </a:sp3d>
        </p:spPr>
        <p:txBody>
          <a:bodyPr>
            <a:normAutofit fontScale="90000"/>
            <a:sp3d extrusionH="57150" prstMaterial="metal">
              <a:bevelT w="38100" h="38100" prst="convex"/>
            </a:sp3d>
          </a:bodyPr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Verdana" pitchFamily="34" charset="0"/>
                <a:cs typeface="Arial" pitchFamily="34" charset="0"/>
              </a:rPr>
              <a:t>As Economias “Emergentes”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72560" cy="5786478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soft" dir="t"/>
          </a:scene3d>
          <a:sp3d prstMaterial="metal">
            <a:bevelT/>
          </a:sp3d>
        </p:spPr>
        <p:txBody>
          <a:bodyPr>
            <a:normAutofit/>
            <a:sp3d extrusionH="57150" prstMaterial="metal">
              <a:bevelT w="38100" h="38100" prst="convex"/>
            </a:sp3d>
          </a:bodyPr>
          <a:lstStyle/>
          <a:p>
            <a:pPr marL="514350" indent="-514350" algn="l">
              <a:lnSpc>
                <a:spcPct val="90000"/>
              </a:lnSpc>
              <a:buClr>
                <a:schemeClr val="tx1"/>
              </a:buClr>
              <a:buFont typeface="Webdings" pitchFamily="18" charset="2"/>
              <a:buChar char="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Potencialidades dos emergentes</a:t>
            </a:r>
          </a:p>
          <a:p>
            <a:pPr marL="971550" lvl="1" indent="-514350" algn="l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¦"/>
            </a:pP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China e Índia</a:t>
            </a:r>
          </a:p>
          <a:p>
            <a:pPr marL="1428750" lvl="2" indent="-514350" algn="l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Exportadores de bens industrializados baratos</a:t>
            </a:r>
          </a:p>
          <a:p>
            <a:pPr marL="1709738" lvl="3" indent="-358775" algn="l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Tecidos, eletrônicos</a:t>
            </a:r>
          </a:p>
          <a:p>
            <a:pPr marL="1428750" lvl="2" indent="-514350" algn="l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Expansão da exportação de bens com alto valor agregado</a:t>
            </a:r>
          </a:p>
          <a:p>
            <a:pPr marL="1709738" lvl="3" indent="-358775" algn="l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Qualificação da mão-de-obra</a:t>
            </a:r>
          </a:p>
          <a:p>
            <a:pPr marL="1709738" lvl="3" indent="-358775" algn="l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Melhoria da infra-estrutura</a:t>
            </a:r>
            <a:endParaRPr lang="pt-B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Raavi" pitchFamily="2" charset="0"/>
            </a:endParaRPr>
          </a:p>
          <a:p>
            <a:pPr marL="1428750" lvl="2" indent="-514350" algn="l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Captação de investimentos em </a:t>
            </a:r>
            <a:r>
              <a:rPr lang="pt-B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P&amp;D</a:t>
            </a:r>
            <a:endParaRPr lang="pt-B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Raavi" pitchFamily="2" charset="0"/>
            </a:endParaRPr>
          </a:p>
          <a:p>
            <a:pPr marL="1428750" lvl="2" indent="-514350" algn="l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Surgimento de pólos de serviços</a:t>
            </a:r>
          </a:p>
          <a:p>
            <a:pPr marL="1709738" lvl="3" indent="-358775" algn="l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Empresas de TI</a:t>
            </a:r>
          </a:p>
          <a:p>
            <a:pPr marL="971550" lvl="1" indent="-514350" algn="l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¦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Rússia</a:t>
            </a:r>
          </a:p>
          <a:p>
            <a:pPr marL="1428750" lvl="2" indent="-514350" algn="l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Grande desenvolvimento da indústria pesada</a:t>
            </a:r>
          </a:p>
          <a:p>
            <a:pPr marL="1428750" lvl="2" indent="-514350" algn="l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Fornecimento de </a:t>
            </a:r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commodities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 e de energia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714380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soft" dir="t"/>
          </a:scene3d>
          <a:sp3d prstMaterial="metal">
            <a:bevelT/>
            <a:bevelB w="139700" prst="cross"/>
          </a:sp3d>
        </p:spPr>
        <p:txBody>
          <a:bodyPr>
            <a:normAutofit fontScale="90000"/>
            <a:sp3d extrusionH="57150" prstMaterial="metal">
              <a:bevelT w="38100" h="38100" prst="convex"/>
            </a:sp3d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Verdana" pitchFamily="34" charset="0"/>
                <a:cs typeface="Arial" pitchFamily="34" charset="0"/>
              </a:rPr>
              <a:t>O Brasil e a Globalização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72560" cy="5786478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soft" dir="t"/>
          </a:scene3d>
          <a:sp3d prstMaterial="metal">
            <a:bevelT/>
          </a:sp3d>
        </p:spPr>
        <p:txBody>
          <a:bodyPr>
            <a:normAutofit/>
            <a:sp3d extrusionH="57150" prstMaterial="metal">
              <a:bevelT w="38100" h="38100" prst="convex"/>
            </a:sp3d>
          </a:bodyPr>
          <a:lstStyle/>
          <a:p>
            <a:pPr marL="514350" indent="-514350" algn="l">
              <a:lnSpc>
                <a:spcPct val="90000"/>
              </a:lnSpc>
              <a:buClr>
                <a:schemeClr val="tx2"/>
              </a:buClr>
              <a:buFont typeface="Wingdings 3" pitchFamily="18" charset="2"/>
              <a:buChar char="_"/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Mudanças na pauta de exportação</a:t>
            </a:r>
          </a:p>
          <a:p>
            <a:pPr marL="971550" lvl="1" indent="-514350" algn="l">
              <a:lnSpc>
                <a:spcPct val="90000"/>
              </a:lnSpc>
              <a:buClr>
                <a:srgbClr val="FF0000"/>
              </a:buClr>
              <a:buFont typeface="Wingdings 3" pitchFamily="18" charset="2"/>
              <a:buChar char="î"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Aumento de produtos industrializados</a:t>
            </a:r>
          </a:p>
          <a:p>
            <a:pPr marL="1428750" lvl="2" indent="-514350" algn="l">
              <a:lnSpc>
                <a:spcPct val="90000"/>
              </a:lnSpc>
              <a:buClr>
                <a:schemeClr val="bg1"/>
              </a:buClr>
              <a:buFont typeface="Wingdings 3" pitchFamily="18" charset="2"/>
              <a:buChar char=""/>
            </a:pPr>
            <a:r>
              <a:rPr lang="pt-B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Mudança no estigma de “República de bananas”</a:t>
            </a:r>
          </a:p>
          <a:p>
            <a:pPr marL="971550" lvl="1" indent="-514350" algn="l">
              <a:lnSpc>
                <a:spcPct val="90000"/>
              </a:lnSpc>
              <a:buClr>
                <a:srgbClr val="FF0000"/>
              </a:buClr>
              <a:buFont typeface="Wingdings 3" pitchFamily="18" charset="2"/>
              <a:buChar char="î"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Significativa diversificação nas exportações</a:t>
            </a:r>
          </a:p>
          <a:p>
            <a:pPr marL="1428750" lvl="2" indent="-514350" algn="l">
              <a:lnSpc>
                <a:spcPct val="90000"/>
              </a:lnSpc>
              <a:buClr>
                <a:schemeClr val="bg1"/>
              </a:buClr>
              <a:buFont typeface="Wingdings 3" pitchFamily="18" charset="2"/>
              <a:buChar char=""/>
            </a:pPr>
            <a:r>
              <a:rPr lang="pt-B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De commodities à aviões</a:t>
            </a:r>
          </a:p>
          <a:p>
            <a:pPr marL="971550" lvl="1" indent="-514350" algn="l">
              <a:lnSpc>
                <a:spcPct val="90000"/>
              </a:lnSpc>
              <a:buClr>
                <a:srgbClr val="FF0000"/>
              </a:buClr>
              <a:buFont typeface="Wingdings 3" pitchFamily="18" charset="2"/>
              <a:buChar char="î"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Diversificação dos parceiros comerciais</a:t>
            </a:r>
          </a:p>
          <a:p>
            <a:pPr marL="1428750" lvl="2" indent="-514350" algn="l">
              <a:lnSpc>
                <a:spcPct val="90000"/>
              </a:lnSpc>
              <a:buClr>
                <a:schemeClr val="bg1"/>
              </a:buClr>
              <a:buFont typeface="Wingdings 3" pitchFamily="18" charset="2"/>
              <a:buChar char=""/>
            </a:pPr>
            <a:r>
              <a:rPr lang="pt-B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Abertura de novos mercados</a:t>
            </a:r>
          </a:p>
          <a:p>
            <a:pPr marL="1885950" lvl="3" indent="-514350" algn="l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MERCOSUL, Países Árabes, África</a:t>
            </a:r>
          </a:p>
          <a:p>
            <a:pPr marL="514350" indent="-514350" algn="l">
              <a:lnSpc>
                <a:spcPct val="90000"/>
              </a:lnSpc>
              <a:buClr>
                <a:schemeClr val="tx2"/>
              </a:buClr>
              <a:buFont typeface="Wingdings 3" pitchFamily="18" charset="2"/>
              <a:buChar char="_"/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Defasagem tecnológica</a:t>
            </a:r>
          </a:p>
          <a:p>
            <a:pPr marL="971550" lvl="1" indent="-514350" algn="l">
              <a:lnSpc>
                <a:spcPct val="90000"/>
              </a:lnSpc>
              <a:buClr>
                <a:srgbClr val="FF0000"/>
              </a:buClr>
              <a:buFont typeface="Wingdings 3" pitchFamily="18" charset="2"/>
              <a:buChar char="î"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Dependência de tecnologia externa</a:t>
            </a:r>
          </a:p>
          <a:p>
            <a:pPr marL="971550" lvl="1" indent="-514350" algn="l">
              <a:lnSpc>
                <a:spcPct val="90000"/>
              </a:lnSpc>
              <a:buClr>
                <a:srgbClr val="FF0000"/>
              </a:buClr>
              <a:buFont typeface="Wingdings 3" pitchFamily="18" charset="2"/>
              <a:buChar char="î"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Reflexo no setor de Serviços</a:t>
            </a:r>
          </a:p>
          <a:p>
            <a:pPr marL="514350" indent="-514350" algn="l">
              <a:lnSpc>
                <a:spcPct val="90000"/>
              </a:lnSpc>
              <a:buClr>
                <a:schemeClr val="tx2"/>
              </a:buClr>
              <a:buFont typeface="Wingdings 3" pitchFamily="18" charset="2"/>
              <a:buChar char="_"/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Abastecimento da China e Índia</a:t>
            </a:r>
          </a:p>
          <a:p>
            <a:pPr marL="971550" lvl="1" indent="-514350" algn="l">
              <a:lnSpc>
                <a:spcPct val="90000"/>
              </a:lnSpc>
              <a:buClr>
                <a:srgbClr val="FF0000"/>
              </a:buClr>
              <a:buFont typeface="Wingdings 3" pitchFamily="18" charset="2"/>
              <a:buChar char="î"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Em busca do Superávit da Balança Comercial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890587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714380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soft" dir="t"/>
          </a:scene3d>
          <a:sp3d prstMaterial="metal">
            <a:bevelT/>
            <a:bevelB w="139700" prst="cross"/>
          </a:sp3d>
        </p:spPr>
        <p:txBody>
          <a:bodyPr>
            <a:normAutofit fontScale="90000"/>
            <a:sp3d extrusionH="57150" prstMaterial="metal">
              <a:bevelT w="38100" h="38100" prst="convex"/>
            </a:sp3d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Verdana" pitchFamily="34" charset="0"/>
                <a:cs typeface="Arial" pitchFamily="34" charset="0"/>
              </a:rPr>
              <a:t>O Brasil e a Globalização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72560" cy="5786478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soft" dir="t"/>
          </a:scene3d>
          <a:sp3d prstMaterial="metal">
            <a:bevelT/>
          </a:sp3d>
        </p:spPr>
        <p:txBody>
          <a:bodyPr>
            <a:normAutofit/>
            <a:sp3d extrusionH="57150" prstMaterial="metal">
              <a:bevelT w="38100" h="38100" prst="convex"/>
            </a:sp3d>
          </a:bodyPr>
          <a:lstStyle/>
          <a:p>
            <a:pPr marL="514350" indent="-514350" algn="l">
              <a:lnSpc>
                <a:spcPct val="90000"/>
              </a:lnSpc>
              <a:buClr>
                <a:schemeClr val="tx2"/>
              </a:buClr>
              <a:buFont typeface="Wingdings 3" pitchFamily="18" charset="2"/>
              <a:buChar char="_"/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Desafios ao crescimento brasileiro</a:t>
            </a:r>
          </a:p>
          <a:p>
            <a:pPr marL="971550" lvl="1" indent="-514350" algn="l">
              <a:lnSpc>
                <a:spcPct val="90000"/>
              </a:lnSpc>
              <a:buClr>
                <a:srgbClr val="FF0000"/>
              </a:buClr>
              <a:buFont typeface="Wingdings 3" pitchFamily="18" charset="2"/>
              <a:buChar char="î"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Educação de péssima qualidade</a:t>
            </a:r>
          </a:p>
          <a:p>
            <a:pPr marL="1428750" lvl="2" indent="-514350" algn="l">
              <a:lnSpc>
                <a:spcPct val="90000"/>
              </a:lnSpc>
              <a:buClr>
                <a:schemeClr val="bg1"/>
              </a:buClr>
              <a:buFont typeface="Wingdings 3" pitchFamily="18" charset="2"/>
              <a:buChar char=""/>
            </a:pPr>
            <a:r>
              <a:rPr lang="pt-B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Baixos índices de escolaridade</a:t>
            </a:r>
          </a:p>
          <a:p>
            <a:pPr marL="971550" lvl="1" indent="-514350" algn="l">
              <a:lnSpc>
                <a:spcPct val="90000"/>
              </a:lnSpc>
              <a:buClr>
                <a:srgbClr val="FF0000"/>
              </a:buClr>
              <a:buFont typeface="Wingdings 3" pitchFamily="18" charset="2"/>
              <a:buChar char="î"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Altíssima carga tributária</a:t>
            </a:r>
          </a:p>
          <a:p>
            <a:pPr marL="971550" lvl="1" indent="-514350" algn="l">
              <a:lnSpc>
                <a:spcPct val="90000"/>
              </a:lnSpc>
              <a:buClr>
                <a:srgbClr val="FF0000"/>
              </a:buClr>
              <a:buFont typeface="Wingdings 3" pitchFamily="18" charset="2"/>
              <a:buChar char="î"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Falta de políticas públicas para o setor produtivo</a:t>
            </a:r>
          </a:p>
          <a:p>
            <a:pPr marL="971550" lvl="1" indent="-514350" algn="l">
              <a:lnSpc>
                <a:spcPct val="90000"/>
              </a:lnSpc>
              <a:buClr>
                <a:srgbClr val="FF0000"/>
              </a:buClr>
              <a:buFont typeface="Wingdings 3" pitchFamily="18" charset="2"/>
              <a:buChar char="î"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Grande endividamento externo</a:t>
            </a:r>
          </a:p>
          <a:p>
            <a:pPr marL="971550" lvl="1" indent="-514350" algn="l">
              <a:lnSpc>
                <a:spcPct val="90000"/>
              </a:lnSpc>
              <a:buClr>
                <a:srgbClr val="FF0000"/>
              </a:buClr>
              <a:buFont typeface="Wingdings 3" pitchFamily="18" charset="2"/>
              <a:buChar char="î"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O “Risco-País”</a:t>
            </a:r>
          </a:p>
          <a:p>
            <a:pPr marL="1428750" lvl="2" indent="-514350" algn="l">
              <a:lnSpc>
                <a:spcPct val="90000"/>
              </a:lnSpc>
              <a:buClr>
                <a:schemeClr val="bg1"/>
              </a:buClr>
              <a:buFont typeface="Wingdings 3" pitchFamily="18" charset="2"/>
              <a:buChar char=""/>
            </a:pPr>
            <a:r>
              <a:rPr lang="pt-B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Dificuldade na captação de recursos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714380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  <a:bevelB w="139700" prst="cross"/>
          </a:sp3d>
        </p:spPr>
        <p:txBody>
          <a:bodyPr>
            <a:normAutofit fontScale="90000"/>
            <a:sp3d extrusionH="57150" prstMaterial="metal">
              <a:bevelT w="38100" h="38100" prst="convex"/>
            </a:sp3d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Arial" pitchFamily="34" charset="0"/>
              </a:rPr>
              <a:t>Tipos de Blocos Econômicos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72560" cy="5786478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</a:sp3d>
        </p:spPr>
        <p:txBody>
          <a:bodyPr>
            <a:normAutofit/>
            <a:sp3d extrusionH="57150" prstMaterial="metal">
              <a:bevelT w="38100" h="38100" prst="convex"/>
            </a:sp3d>
          </a:bodyPr>
          <a:lstStyle/>
          <a:p>
            <a:pPr marL="514350" indent="-514350" algn="l">
              <a:lnSpc>
                <a:spcPct val="90000"/>
              </a:lnSpc>
              <a:buClr>
                <a:schemeClr val="bg1"/>
              </a:buClr>
              <a:buFont typeface="Webdings" pitchFamily="18" charset="2"/>
              <a:buChar char="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Zona de Livre Comércio</a:t>
            </a: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Ocorre redução ou a eliminação das taxas alfandegárias que incidem sobre a troca de mercadorias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dentro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do bloco</a:t>
            </a: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Ex: NAFTA</a:t>
            </a:r>
          </a:p>
          <a:p>
            <a:pPr marL="514350" indent="-514350" algn="l">
              <a:lnSpc>
                <a:spcPct val="90000"/>
              </a:lnSpc>
              <a:buClr>
                <a:schemeClr val="bg1"/>
              </a:buClr>
              <a:buFont typeface="Webdings" pitchFamily="18" charset="2"/>
              <a:buChar char="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Zona de Preferências Tarifárias ou Área de Investimentos por interesse</a:t>
            </a: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Área onde ocorre redução de tarifas alfandegárias sem necessidade de um Tratado</a:t>
            </a: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Ex: APEC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8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8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85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385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714380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  <a:bevelB w="139700" prst="cross"/>
          </a:sp3d>
        </p:spPr>
        <p:txBody>
          <a:bodyPr>
            <a:normAutofit fontScale="90000"/>
            <a:sp3d extrusionH="57150" prstMaterial="metal">
              <a:bevelT w="38100" h="38100" prst="convex"/>
            </a:sp3d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Arial" pitchFamily="34" charset="0"/>
              </a:rPr>
              <a:t>Tipos de Blocos Econômicos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72560" cy="5786478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</a:sp3d>
        </p:spPr>
        <p:txBody>
          <a:bodyPr>
            <a:normAutofit/>
            <a:sp3d extrusionH="57150" prstMaterial="metal">
              <a:bevelT w="38100" h="38100" prst="convex"/>
            </a:sp3d>
          </a:bodyPr>
          <a:lstStyle/>
          <a:p>
            <a:pPr marL="514350" indent="-514350" algn="l">
              <a:lnSpc>
                <a:spcPct val="90000"/>
              </a:lnSpc>
              <a:buClr>
                <a:schemeClr val="bg1"/>
              </a:buClr>
              <a:buFont typeface="Webdings" pitchFamily="18" charset="2"/>
              <a:buChar char="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União Aduaneira</a:t>
            </a: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Abre mercados inteiros, regulamenta o comércio dos países-membros com nações externas ao bloco</a:t>
            </a: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Adoção da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TEC</a:t>
            </a:r>
          </a:p>
          <a:p>
            <a:pPr marL="1257300" lvl="2" indent="-53340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Tarifa Externa Comum</a:t>
            </a: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Ex: MERCOSUL</a:t>
            </a:r>
          </a:p>
          <a:p>
            <a:pPr marL="514350" indent="-514350" algn="l">
              <a:lnSpc>
                <a:spcPct val="90000"/>
              </a:lnSpc>
              <a:buClr>
                <a:schemeClr val="bg1"/>
              </a:buClr>
              <a:buFont typeface="Webdings" pitchFamily="18" charset="2"/>
              <a:buChar char="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Mercado Comum</a:t>
            </a: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Garante a livre circulação de pessoas, serviços e capitais</a:t>
            </a: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Ex: Comunidade Européia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8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8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85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85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385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385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85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385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385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385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714380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  <a:bevelB w="139700" prst="cross"/>
          </a:sp3d>
        </p:spPr>
        <p:txBody>
          <a:bodyPr>
            <a:normAutofit fontScale="90000"/>
            <a:sp3d extrusionH="57150" prstMaterial="metal">
              <a:bevelT w="38100" h="38100" prst="convex"/>
            </a:sp3d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Arial" pitchFamily="34" charset="0"/>
              </a:rPr>
              <a:t>Tipos de Blocos Econômicos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72560" cy="5786478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</a:sp3d>
        </p:spPr>
        <p:txBody>
          <a:bodyPr>
            <a:normAutofit lnSpcReduction="10000"/>
            <a:sp3d extrusionH="57150" prstMaterial="metal">
              <a:bevelT w="38100" h="38100" prst="convex"/>
            </a:sp3d>
          </a:bodyPr>
          <a:lstStyle/>
          <a:p>
            <a:pPr marL="514350" indent="-514350" algn="l">
              <a:lnSpc>
                <a:spcPct val="90000"/>
              </a:lnSpc>
              <a:buClr>
                <a:schemeClr val="bg1"/>
              </a:buClr>
              <a:buFont typeface="Webdings" pitchFamily="18" charset="2"/>
              <a:buChar char="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União Econômica e Monetária</a:t>
            </a: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Garante a livre circulação de  pessoas, serviços e  capitais  e  ainda conta com uma moeda única</a:t>
            </a: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Ex: Zona do Euro</a:t>
            </a:r>
          </a:p>
          <a:p>
            <a:pPr marL="514350" indent="-514350" algn="l">
              <a:lnSpc>
                <a:spcPct val="90000"/>
              </a:lnSpc>
              <a:buClr>
                <a:schemeClr val="bg1"/>
              </a:buClr>
              <a:buFont typeface="Webdings" pitchFamily="18" charset="2"/>
              <a:buChar char="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União Política</a:t>
            </a: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Tipo mais completo de bloco</a:t>
            </a: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Conta com a participação política dos Estados-membros em </a:t>
            </a: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Organismos </a:t>
            </a: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Supranacionais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Membros adotam políticas externas, econômicas e de segurança em comum</a:t>
            </a:r>
          </a:p>
          <a:p>
            <a:pPr marL="800100" lvl="1" indent="-4445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Ex: União Européia</a:t>
            </a:r>
            <a:endParaRPr lang="pt-BR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8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8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38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85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385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385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85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385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385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385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85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385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385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385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714380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  <a:bevelB w="139700" prst="cross"/>
          </a:sp3d>
        </p:spPr>
        <p:txBody>
          <a:bodyPr>
            <a:normAutofit fontScale="90000"/>
            <a:sp3d extrusionH="57150" prstMaterial="metal">
              <a:bevelT w="38100" h="38100" prst="convex"/>
            </a:sp3d>
          </a:bodyPr>
          <a:lstStyle/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Arial" pitchFamily="34" charset="0"/>
              </a:rPr>
              <a:t>Principais Blocos Econômicos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72560" cy="5786478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</a:sp3d>
        </p:spPr>
        <p:txBody>
          <a:bodyPr>
            <a:normAutofit lnSpcReduction="10000"/>
            <a:sp3d extrusionH="57150" prstMaterial="metal">
              <a:bevelT w="38100" h="38100" prst="convex"/>
            </a:sp3d>
          </a:bodyPr>
          <a:lstStyle/>
          <a:p>
            <a:pPr marL="514350" indent="-514350" algn="l">
              <a:lnSpc>
                <a:spcPct val="90000"/>
              </a:lnSpc>
              <a:buClr>
                <a:schemeClr val="bg1"/>
              </a:buClr>
              <a:buBlip>
                <a:blip r:embed="rId3"/>
              </a:buBlip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MERCOSUL</a:t>
            </a:r>
          </a:p>
          <a:p>
            <a:pPr marL="514350" indent="-5143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Teve como embrião o PICE</a:t>
            </a:r>
          </a:p>
          <a:p>
            <a:pPr marL="971550" lvl="1" indent="-514350" algn="l">
              <a:buClr>
                <a:schemeClr val="tx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Programa de Integração e Cooperação Econômica</a:t>
            </a:r>
          </a:p>
          <a:p>
            <a:pPr marL="742950" indent="-7429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Iniciado em 1991 com assinatura do Tratado de Assunção</a:t>
            </a:r>
          </a:p>
          <a:p>
            <a:pPr marL="971550" lvl="1" indent="-514350" algn="l">
              <a:buClr>
                <a:schemeClr val="tx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Composto por Brasil, Argentina, Uruguai e Paraguai</a:t>
            </a:r>
          </a:p>
          <a:p>
            <a:pPr marL="971550" lvl="1" indent="-514350" algn="l">
              <a:buClr>
                <a:schemeClr val="tx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Chile e Bolívia como países associados</a:t>
            </a:r>
          </a:p>
          <a:p>
            <a:pPr marL="971550" lvl="1" indent="-514350" algn="l">
              <a:buClr>
                <a:schemeClr val="tx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Mantém acordos econômicos com vários países</a:t>
            </a:r>
          </a:p>
          <a:p>
            <a:pPr marL="971550" lvl="1" indent="-514350" algn="l">
              <a:buClr>
                <a:schemeClr val="tx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Despertou grande interesse nos europeus</a:t>
            </a:r>
          </a:p>
          <a:p>
            <a:pPr marL="514350" indent="-5143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Adesão da Venezuela como membro efetivo em 2006</a:t>
            </a:r>
          </a:p>
        </p:txBody>
      </p:sp>
      <p:pic>
        <p:nvPicPr>
          <p:cNvPr id="4" name="Picture 22" descr="logo_mercosul"/>
          <p:cNvPicPr>
            <a:picLocks noChangeAspect="1" noChangeArrowheads="1"/>
          </p:cNvPicPr>
          <p:nvPr/>
        </p:nvPicPr>
        <p:blipFill>
          <a:blip r:embed="rId4" cstate="print"/>
          <a:srcRect l="13744" t="4093" b="4834"/>
          <a:stretch>
            <a:fillRect/>
          </a:stretch>
        </p:blipFill>
        <p:spPr bwMode="auto">
          <a:xfrm>
            <a:off x="785786" y="1285860"/>
            <a:ext cx="2879155" cy="4143404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Imagem 4" descr="mercosu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1285860"/>
            <a:ext cx="5144586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714380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  <a:bevelB w="139700" prst="cross"/>
          </a:sp3d>
        </p:spPr>
        <p:txBody>
          <a:bodyPr>
            <a:normAutofit fontScale="90000"/>
            <a:sp3d extrusionH="57150" prstMaterial="metal">
              <a:bevelT w="38100" h="38100" prst="convex"/>
            </a:sp3d>
          </a:bodyPr>
          <a:lstStyle/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Arial" pitchFamily="34" charset="0"/>
              </a:rPr>
              <a:t>Principais Blocos Econômicos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72560" cy="5786478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</a:sp3d>
        </p:spPr>
        <p:txBody>
          <a:bodyPr>
            <a:normAutofit fontScale="92500" lnSpcReduction="10000"/>
            <a:sp3d extrusionH="57150" prstMaterial="metal">
              <a:bevelT w="38100" h="38100" prst="convex"/>
            </a:sp3d>
          </a:bodyPr>
          <a:lstStyle/>
          <a:p>
            <a:pPr marL="514350" indent="-514350" algn="l">
              <a:lnSpc>
                <a:spcPct val="90000"/>
              </a:lnSpc>
              <a:buClr>
                <a:schemeClr val="bg1"/>
              </a:buClr>
              <a:buBlip>
                <a:blip r:embed="rId3"/>
              </a:buBlip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NAFTA</a:t>
            </a:r>
          </a:p>
          <a:p>
            <a:pPr marL="514350" indent="-5143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North American Free Trade Agreement</a:t>
            </a:r>
            <a:endPara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971550" lvl="1" indent="-514350" algn="l">
              <a:buClr>
                <a:schemeClr val="tx1"/>
              </a:buCl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Iniciado em 1988 entre EUA e Canadá</a:t>
            </a:r>
          </a:p>
          <a:p>
            <a:pPr marL="971550" lvl="1" indent="-514350" algn="l">
              <a:buClr>
                <a:schemeClr val="tx1"/>
              </a:buCl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Recebe a adesão do México em agosto/92</a:t>
            </a:r>
          </a:p>
          <a:p>
            <a:pPr marL="971550" lvl="1" indent="-514350" algn="l">
              <a:buClr>
                <a:schemeClr val="tx1"/>
              </a:buCl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Regulamentado pelo Tratado de Washington</a:t>
            </a:r>
            <a:endParaRPr lang="pt-BR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14350" indent="-5143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Entra em vigor em 01/01/94</a:t>
            </a:r>
          </a:p>
          <a:p>
            <a:pPr marL="971550" lvl="1" indent="-514350" algn="l">
              <a:buClr>
                <a:schemeClr val="tx1"/>
              </a:buCl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Com prazo de 15 anos para eliminação das tarifas entre os membros</a:t>
            </a:r>
          </a:p>
          <a:p>
            <a:pPr marL="514350" indent="-5143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Transformou o Canadá e o México em "colônias" dos EUA</a:t>
            </a:r>
          </a:p>
          <a:p>
            <a:pPr marL="514350" indent="-5143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Piorou a pobreza no México e aumentou o desemprego nos EUA</a:t>
            </a:r>
          </a:p>
          <a:p>
            <a:pPr marL="514350" indent="-5143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Surgimento das “Indústrias Maquiladoras”</a:t>
            </a:r>
          </a:p>
          <a:p>
            <a:pPr algn="l">
              <a:buFontTx/>
              <a:buChar char="•"/>
            </a:pPr>
            <a:endParaRPr lang="pt-BR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6" name="Picture 11" descr="nafta_mapa"/>
          <p:cNvPicPr>
            <a:picLocks noChangeAspect="1" noChangeArrowheads="1"/>
          </p:cNvPicPr>
          <p:nvPr/>
        </p:nvPicPr>
        <p:blipFill>
          <a:blip r:embed="rId4" cstate="print"/>
          <a:srcRect l="24065" t="2812" r="2510" b="38759"/>
          <a:stretch>
            <a:fillRect/>
          </a:stretch>
        </p:blipFill>
        <p:spPr bwMode="auto">
          <a:xfrm>
            <a:off x="4857752" y="2714620"/>
            <a:ext cx="4286280" cy="412039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nafta"/>
          <p:cNvPicPr>
            <a:picLocks noChangeAspect="1" noChangeArrowheads="1"/>
          </p:cNvPicPr>
          <p:nvPr/>
        </p:nvPicPr>
        <p:blipFill>
          <a:blip r:embed="rId5" cstate="print"/>
          <a:srcRect t="20831" r="1003" b="5337"/>
          <a:stretch>
            <a:fillRect/>
          </a:stretch>
        </p:blipFill>
        <p:spPr bwMode="auto">
          <a:xfrm>
            <a:off x="0" y="928646"/>
            <a:ext cx="9144000" cy="5929354"/>
          </a:xfrm>
          <a:prstGeom prst="rect">
            <a:avLst/>
          </a:prstGeom>
          <a:noFill/>
        </p:spPr>
      </p:pic>
      <p:pic>
        <p:nvPicPr>
          <p:cNvPr id="8" name="Picture 5" descr="mx-1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00108"/>
            <a:ext cx="9144000" cy="59039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714380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  <a:bevelB w="139700" prst="cross"/>
          </a:sp3d>
        </p:spPr>
        <p:txBody>
          <a:bodyPr>
            <a:normAutofit fontScale="90000"/>
            <a:sp3d extrusionH="57150" prstMaterial="metal">
              <a:bevelT w="38100" h="38100" prst="convex"/>
            </a:sp3d>
          </a:bodyPr>
          <a:lstStyle/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Arial" pitchFamily="34" charset="0"/>
              </a:rPr>
              <a:t>Principais Blocos Econômicos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72560" cy="5786478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</a:sp3d>
        </p:spPr>
        <p:txBody>
          <a:bodyPr>
            <a:normAutofit fontScale="92500"/>
            <a:sp3d extrusionH="57150" prstMaterial="metal">
              <a:bevelT w="38100" h="38100" prst="convex"/>
            </a:sp3d>
          </a:bodyPr>
          <a:lstStyle/>
          <a:p>
            <a:pPr marL="514350" indent="-514350" algn="l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¶"/>
            </a:pPr>
            <a:r>
              <a:rPr lang="pt-BR" b="1" dirty="0" smtClean="0">
                <a:solidFill>
                  <a:srgbClr val="FFFF00"/>
                </a:solidFill>
                <a:latin typeface="Rockwell" pitchFamily="18" charset="0"/>
                <a:cs typeface="Raavi" pitchFamily="2" charset="0"/>
              </a:rPr>
              <a:t>APEC</a:t>
            </a:r>
          </a:p>
          <a:p>
            <a:pPr marL="514350" indent="-5143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t-BR" b="1" dirty="0" err="1" smtClean="0">
                <a:solidFill>
                  <a:srgbClr val="FFFF00"/>
                </a:solidFill>
                <a:latin typeface="Rockwell" pitchFamily="18" charset="0"/>
                <a:cs typeface="Raavi" pitchFamily="2" charset="0"/>
              </a:rPr>
              <a:t>Asia-Pacific</a:t>
            </a:r>
            <a:r>
              <a:rPr lang="pt-BR" b="1" dirty="0" smtClean="0">
                <a:solidFill>
                  <a:srgbClr val="FFFF00"/>
                </a:solidFill>
                <a:latin typeface="Rockwell" pitchFamily="18" charset="0"/>
                <a:cs typeface="Raavi" pitchFamily="2" charset="0"/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  <a:latin typeface="Rockwell" pitchFamily="18" charset="0"/>
                <a:cs typeface="Raavi" pitchFamily="2" charset="0"/>
              </a:rPr>
              <a:t>Economic</a:t>
            </a:r>
            <a:r>
              <a:rPr lang="pt-BR" b="1" dirty="0" smtClean="0">
                <a:solidFill>
                  <a:srgbClr val="FFFF00"/>
                </a:solidFill>
                <a:latin typeface="Rockwell" pitchFamily="18" charset="0"/>
                <a:cs typeface="Raavi" pitchFamily="2" charset="0"/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  <a:latin typeface="Rockwell" pitchFamily="18" charset="0"/>
                <a:cs typeface="Raavi" pitchFamily="2" charset="0"/>
              </a:rPr>
              <a:t>Cooperation</a:t>
            </a:r>
            <a:endParaRPr lang="pt-BR" sz="2800" b="1" dirty="0" smtClean="0">
              <a:solidFill>
                <a:srgbClr val="FFFF00"/>
              </a:solidFill>
              <a:latin typeface="Rockwell" pitchFamily="18" charset="0"/>
              <a:cs typeface="Raavi" pitchFamily="2" charset="0"/>
            </a:endParaRPr>
          </a:p>
          <a:p>
            <a:pPr marL="971550" lvl="1" indent="-514350" algn="l">
              <a:buClr>
                <a:schemeClr val="tx1"/>
              </a:buClr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FF00"/>
                </a:solidFill>
                <a:latin typeface="Rockwell" pitchFamily="18" charset="0"/>
                <a:cs typeface="Raavi" pitchFamily="2" charset="0"/>
              </a:rPr>
              <a:t>Cooperação Econômica da Ásia e do Pacífico</a:t>
            </a:r>
            <a:endParaRPr lang="pt-BR" sz="2800" b="1" dirty="0" smtClean="0">
              <a:solidFill>
                <a:srgbClr val="FFFF00"/>
              </a:solidFill>
              <a:latin typeface="Rockwell" pitchFamily="18" charset="0"/>
              <a:cs typeface="Raavi" pitchFamily="2" charset="0"/>
            </a:endParaRPr>
          </a:p>
          <a:p>
            <a:pPr marL="514350" indent="-5143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FFFF00"/>
                </a:solidFill>
                <a:latin typeface="Rockwell" pitchFamily="18" charset="0"/>
                <a:cs typeface="Raavi" pitchFamily="2" charset="0"/>
              </a:rPr>
              <a:t>Criado em 1989 e oficializado em 1993</a:t>
            </a:r>
          </a:p>
          <a:p>
            <a:pPr marL="971550" lvl="1" indent="-514350" algn="l">
              <a:buClr>
                <a:schemeClr val="tx1"/>
              </a:buClr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FF00"/>
                </a:solidFill>
                <a:latin typeface="Rockwell" pitchFamily="18" charset="0"/>
                <a:cs typeface="Raavi" pitchFamily="2" charset="0"/>
              </a:rPr>
              <a:t>Engloba economias Asiáticas, Americanas e da Oceania</a:t>
            </a:r>
          </a:p>
          <a:p>
            <a:pPr marL="971550" lvl="1" indent="-514350" algn="l">
              <a:buClr>
                <a:schemeClr val="tx1"/>
              </a:buClr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FF00"/>
                </a:solidFill>
                <a:latin typeface="Rockwell" pitchFamily="18" charset="0"/>
                <a:cs typeface="Raavi" pitchFamily="2" charset="0"/>
              </a:rPr>
              <a:t>Ex: EUA, Canadá, Austrália, China, Rússia, Peru, </a:t>
            </a:r>
            <a:r>
              <a:rPr lang="pt-BR" b="1" dirty="0" err="1" smtClean="0">
                <a:solidFill>
                  <a:srgbClr val="FFFF00"/>
                </a:solidFill>
                <a:latin typeface="Rockwell" pitchFamily="18" charset="0"/>
                <a:cs typeface="Raavi" pitchFamily="2" charset="0"/>
              </a:rPr>
              <a:t>Papua-Nova</a:t>
            </a:r>
            <a:r>
              <a:rPr lang="pt-BR" b="1" dirty="0" smtClean="0">
                <a:solidFill>
                  <a:srgbClr val="FFFF00"/>
                </a:solidFill>
                <a:latin typeface="Rockwell" pitchFamily="18" charset="0"/>
                <a:cs typeface="Raavi" pitchFamily="2" charset="0"/>
              </a:rPr>
              <a:t> Guiné entre outros</a:t>
            </a:r>
            <a:endParaRPr lang="pt-BR" sz="2800" b="1" dirty="0" smtClean="0">
              <a:solidFill>
                <a:srgbClr val="FFFF00"/>
              </a:solidFill>
              <a:latin typeface="Rockwell" pitchFamily="18" charset="0"/>
              <a:cs typeface="Raavi" pitchFamily="2" charset="0"/>
            </a:endParaRPr>
          </a:p>
          <a:p>
            <a:pPr marL="514350" indent="-5143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FFFF00"/>
                </a:solidFill>
                <a:latin typeface="Rockwell" pitchFamily="18" charset="0"/>
                <a:cs typeface="Raavi" pitchFamily="2" charset="0"/>
              </a:rPr>
              <a:t>Pretende estabelecer uma Zona de Livre Comércio até 2010 (desenvolvidos) e 2020 (subdesenvolvidos)</a:t>
            </a:r>
          </a:p>
          <a:p>
            <a:pPr marL="514350" indent="-5143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FFFF00"/>
                </a:solidFill>
                <a:latin typeface="Rockwell" pitchFamily="18" charset="0"/>
                <a:cs typeface="Raavi" pitchFamily="2" charset="0"/>
              </a:rPr>
              <a:t>Desafio: enormes diferenças entre os membros</a:t>
            </a:r>
          </a:p>
        </p:txBody>
      </p:sp>
      <p:pic>
        <p:nvPicPr>
          <p:cNvPr id="9" name="Picture 11" descr="APECMembros"/>
          <p:cNvPicPr>
            <a:picLocks noChangeAspect="1" noChangeArrowheads="1"/>
          </p:cNvPicPr>
          <p:nvPr/>
        </p:nvPicPr>
        <p:blipFill>
          <a:blip r:embed="rId3" cstate="print"/>
          <a:srcRect r="5468"/>
          <a:stretch>
            <a:fillRect/>
          </a:stretch>
        </p:blipFill>
        <p:spPr bwMode="auto">
          <a:xfrm>
            <a:off x="142844" y="1357298"/>
            <a:ext cx="8715436" cy="5258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714380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  <a:bevelB w="139700" prst="cross"/>
          </a:sp3d>
        </p:spPr>
        <p:txBody>
          <a:bodyPr>
            <a:normAutofit fontScale="90000"/>
            <a:sp3d extrusionH="57150" prstMaterial="metal">
              <a:bevelT w="38100" h="38100" prst="convex"/>
            </a:sp3d>
          </a:bodyPr>
          <a:lstStyle/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Arial" pitchFamily="34" charset="0"/>
              </a:rPr>
              <a:t>Outros Blocos Econômicos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72560" cy="5786478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</a:scene3d>
          <a:sp3d prstMaterial="metal">
            <a:bevelT/>
          </a:sp3d>
        </p:spPr>
        <p:txBody>
          <a:bodyPr>
            <a:normAutofit/>
            <a:sp3d extrusionH="57150" prstMaterial="metal">
              <a:bevelT w="38100" h="38100" prst="convex"/>
            </a:sp3d>
          </a:bodyPr>
          <a:lstStyle/>
          <a:p>
            <a:pPr marL="514350" indent="-514350" algn="l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¶"/>
            </a:pPr>
            <a:endParaRPr lang="pt-BR" sz="2800" b="1" dirty="0" smtClean="0">
              <a:solidFill>
                <a:srgbClr val="FFFF00"/>
              </a:solidFill>
              <a:latin typeface="Rockwell" pitchFamily="18" charset="0"/>
              <a:cs typeface="Raavi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706" t="9361" r="17128" b="3713"/>
          <a:stretch>
            <a:fillRect/>
          </a:stretch>
        </p:blipFill>
        <p:spPr bwMode="auto">
          <a:xfrm rot="16200000">
            <a:off x="1635648" y="-706976"/>
            <a:ext cx="5857892" cy="912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71438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soft" dir="t"/>
          </a:scene3d>
          <a:sp3d prstMaterial="metal">
            <a:bevelT/>
            <a:bevelB w="139700" prst="cross"/>
          </a:sp3d>
        </p:spPr>
        <p:txBody>
          <a:bodyPr>
            <a:normAutofit fontScale="90000"/>
            <a:sp3d extrusionH="57150" prstMaterial="metal">
              <a:bevelT w="38100" h="38100" prst="convex"/>
            </a:sp3d>
          </a:bodyPr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Verdana" pitchFamily="34" charset="0"/>
                <a:cs typeface="Arial" pitchFamily="34" charset="0"/>
              </a:rPr>
              <a:t>As Economias “Emergentes”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72560" cy="5786478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soft" dir="t"/>
          </a:scene3d>
          <a:sp3d prstMaterial="metal">
            <a:bevelT/>
          </a:sp3d>
        </p:spPr>
        <p:txBody>
          <a:bodyPr>
            <a:normAutofit/>
            <a:sp3d extrusionH="57150" prstMaterial="metal">
              <a:bevelT w="38100" h="38100" prst="convex"/>
            </a:sp3d>
          </a:bodyPr>
          <a:lstStyle/>
          <a:p>
            <a:pPr marL="514350" indent="-514350" algn="l">
              <a:lnSpc>
                <a:spcPct val="90000"/>
              </a:lnSpc>
              <a:buClr>
                <a:schemeClr val="tx1"/>
              </a:buClr>
              <a:buFont typeface="Webdings" pitchFamily="18" charset="2"/>
              <a:buChar char="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Países Semi-periféricos</a:t>
            </a:r>
          </a:p>
          <a:p>
            <a:pPr marL="971550" lvl="1" indent="-514350" algn="l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¦"/>
            </a:pP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BRIC</a:t>
            </a:r>
          </a:p>
          <a:p>
            <a:pPr marL="1428750" lvl="2" indent="-514350" algn="l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Fruto da expansão dos mercados de investimentos</a:t>
            </a:r>
          </a:p>
          <a:p>
            <a:pPr marL="1428750" lvl="2" indent="-514350" algn="l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Crescimento dos indicadores socioeconômicos</a:t>
            </a:r>
          </a:p>
          <a:p>
            <a:pPr marL="1709738" lvl="3" indent="-358775" algn="l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Educação</a:t>
            </a:r>
          </a:p>
          <a:p>
            <a:pPr marL="1709738" lvl="3" indent="-358775" algn="l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Produtividade</a:t>
            </a:r>
          </a:p>
          <a:p>
            <a:pPr marL="1709738" lvl="3" indent="-358775" algn="l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Investimentos em Infra-estrutura</a:t>
            </a:r>
          </a:p>
          <a:p>
            <a:pPr marL="971550" lvl="1" indent="-514350" algn="l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¦"/>
            </a:pP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Destino das Transnacionais</a:t>
            </a:r>
          </a:p>
          <a:p>
            <a:pPr marL="1428750" lvl="2" indent="-514350" algn="l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Explorar a mão-de-obra muito barata</a:t>
            </a:r>
          </a:p>
          <a:p>
            <a:pPr marL="971550" lvl="1" indent="-514350" algn="l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¦"/>
            </a:pP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Apresentam grandes problemas</a:t>
            </a:r>
          </a:p>
          <a:p>
            <a:pPr marL="1428750" lvl="2" indent="-514350" algn="l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Rússia</a:t>
            </a:r>
          </a:p>
          <a:p>
            <a:pPr marL="1709738" lvl="3" indent="-358775" algn="l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Corrupção e baixas taxas de crescimento populacional</a:t>
            </a:r>
          </a:p>
          <a:p>
            <a:pPr marL="1428750" lvl="2" indent="-514350" algn="l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China</a:t>
            </a:r>
          </a:p>
          <a:p>
            <a:pPr marL="1709738" lvl="3" indent="-358775" algn="l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Falta de transparência política e graves problemas ambientais</a:t>
            </a:r>
          </a:p>
          <a:p>
            <a:pPr marL="1428750" lvl="2" indent="-514350" algn="l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Índia</a:t>
            </a:r>
          </a:p>
          <a:p>
            <a:pPr marL="1709738" lvl="3" indent="-358775" algn="l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Infra-estrutura ineficiente e existência de um “abismo” social</a:t>
            </a:r>
          </a:p>
          <a:p>
            <a:pPr marL="971550" lvl="1" indent="-514350" algn="l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¦"/>
            </a:pP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Raavi" pitchFamily="2" charset="0"/>
              </a:rPr>
              <a:t>Apresentam crescimento do mercado consumidor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08" y="1785926"/>
            <a:ext cx="6516758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6083" t="10156" r="7456" b="5468"/>
          <a:stretch>
            <a:fillRect/>
          </a:stretch>
        </p:blipFill>
        <p:spPr bwMode="auto">
          <a:xfrm>
            <a:off x="71406" y="1357298"/>
            <a:ext cx="902211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632</Words>
  <Application>Microsoft Office PowerPoint</Application>
  <PresentationFormat>Apresentação na tela (4:3)</PresentationFormat>
  <Paragraphs>118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Formação de Blocos Econômicos</vt:lpstr>
      <vt:lpstr>Tipos de Blocos Econômicos</vt:lpstr>
      <vt:lpstr>Tipos de Blocos Econômicos</vt:lpstr>
      <vt:lpstr>Tipos de Blocos Econômicos</vt:lpstr>
      <vt:lpstr>Principais Blocos Econômicos</vt:lpstr>
      <vt:lpstr>Principais Blocos Econômicos</vt:lpstr>
      <vt:lpstr>Principais Blocos Econômicos</vt:lpstr>
      <vt:lpstr>Outros Blocos Econômicos</vt:lpstr>
      <vt:lpstr>As Economias “Emergentes”</vt:lpstr>
      <vt:lpstr>As Economias “Emergentes”</vt:lpstr>
      <vt:lpstr>O Brasil e a Globalização</vt:lpstr>
      <vt:lpstr>O Brasil e a Globalização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Globalização</dc:title>
  <dc:creator>Thor</dc:creator>
  <cp:lastModifiedBy>Andre</cp:lastModifiedBy>
  <cp:revision>90</cp:revision>
  <dcterms:created xsi:type="dcterms:W3CDTF">2009-03-11T23:58:54Z</dcterms:created>
  <dcterms:modified xsi:type="dcterms:W3CDTF">2010-05-05T19:37:56Z</dcterms:modified>
</cp:coreProperties>
</file>