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7"/>
  </p:notesMasterIdLst>
  <p:sldIdLst>
    <p:sldId id="260" r:id="rId2"/>
    <p:sldId id="262" r:id="rId3"/>
    <p:sldId id="266" r:id="rId4"/>
    <p:sldId id="265" r:id="rId5"/>
    <p:sldId id="263" r:id="rId6"/>
    <p:sldId id="264" r:id="rId7"/>
    <p:sldId id="271" r:id="rId8"/>
    <p:sldId id="272" r:id="rId9"/>
    <p:sldId id="269" r:id="rId10"/>
    <p:sldId id="270" r:id="rId11"/>
    <p:sldId id="267" r:id="rId12"/>
    <p:sldId id="282" r:id="rId13"/>
    <p:sldId id="274" r:id="rId14"/>
    <p:sldId id="283" r:id="rId15"/>
    <p:sldId id="284" r:id="rId16"/>
    <p:sldId id="257" r:id="rId17"/>
    <p:sldId id="258" r:id="rId18"/>
    <p:sldId id="259" r:id="rId19"/>
    <p:sldId id="276" r:id="rId20"/>
    <p:sldId id="275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1001236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97"/>
        <p:guide pos="19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ord\Desktop\My%20Backup\2011%20Russia%20Project%20Plan\2010%20MASTER%20RU%20Regional%20Distribution%20Landscape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dlord\Desktop\My%20Backup\2010%20Sales%20Reports\2010%20RU%20Phoenix%20Sales%20Out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dlord\Desktop\My%20Backup\2008%20Sales%20Breakdown%20by%20country\2008%20RUSSIA%20Zoom%20Sales%20Out%20with%20type%20chart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dlord\Desktop\My%20Backup\2009%20Sales%20Out%20Distributors\RU%20Sales%20out%20Value%2009%20October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ord\AppData\Local\Microsoft\Windows\Temporary%20Internet%20Files\Content.Outlook\CTJB3427\Impacto%20Analytics%2015%2011%2010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ord\AppData\Local\Microsoft\Windows\Temporary%20Internet%20Files\Content.Outlook\CTJB3427\Impacto%20Analytics%2015%2011%2010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ord\AppData\Local\Microsoft\Windows\Temporary%20Internet%20Files\Content.Outlook\CTJB3427\Impacto%20Analytics%2015%2011%2010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ord\AppData\Local\Microsoft\Windows\Temporary%20Internet%20Files\Content.Outlook\CTJB3427\Impacto%20Analytics%2015%2011%2010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ord\AppData\Local\Microsoft\Windows\Temporary%20Internet%20Files\Content.Outlook\CTJB3427\Impacto%20Analytics%2015%2011%2010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ord\AppData\Local\Microsoft\Windows\Temporary%20Internet%20Files\Content.Outlook\CTJB3427\Impacto%20Analytics%2015%2011%20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lord\Desktop\My%20Backup\2011%20Russia%20Project%20Plan\2010%20MASTER%20RU%20Regional%20Distribution%20Landscap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dlord\Desktop\My%20Backup\2010%20Sales%20Reports\2010%20RU%20Phoenix%20Sales%20Ou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dlord\Desktop\My%20Backup\2010%20Sales%20Reports\2010%20RU%20Phoenix%20Sales%20Ou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dlord\Desktop\My%20Backup\2009%20Sales%20Out%20Distributors\RU%20Sales%20out%20Value%2009%20October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oleObject" Target="file:///C:\Users\dlord\Desktop\My%20Backup\2009%20Sales%20Out%20Distributors\RU%20Sales%20out%20Value%2009%20October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chartUserShapes" Target="../drawings/drawing4.xml"/><Relationship Id="rId4" Type="http://schemas.openxmlformats.org/officeDocument/2006/relationships/oleObject" Target="file:///C:\Users\dlord\Desktop\My%20Backup\2008%20Sales%20Breakdown%20by%20country\2008%20RUSSIA%20Zoom%20Sales%20Out%20with%20type%20chart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oleObject" Target="file:///C:\Users\dlord\Desktop\My%20Backup\2008%20Sales%20Breakdown%20by%20country\2008%20RUSSIA%20Zoom%20Sales%20Out%20with%20type%20char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Russia; 2010 sales by region in </a:t>
            </a:r>
            <a:r>
              <a:rPr lang="en-US" sz="1600" dirty="0" err="1"/>
              <a:t>TWe</a:t>
            </a:r>
            <a:r>
              <a:rPr lang="en-US" sz="1600" dirty="0"/>
              <a:t> output </a:t>
            </a:r>
            <a:r>
              <a:rPr lang="en-US" sz="1600" dirty="0" smtClean="0"/>
              <a:t>values (</a:t>
            </a:r>
            <a:r>
              <a:rPr lang="en-US" sz="1600" dirty="0" err="1" smtClean="0"/>
              <a:t>ytd</a:t>
            </a:r>
            <a:r>
              <a:rPr lang="en-US" sz="1600" dirty="0" smtClean="0"/>
              <a:t> Oct 10)</a:t>
            </a:r>
            <a:endParaRPr lang="en-US" dirty="0"/>
          </a:p>
        </c:rich>
      </c:tx>
      <c:layout>
        <c:manualLayout>
          <c:xMode val="edge"/>
          <c:yMode val="edge"/>
          <c:x val="0.22741305985400506"/>
          <c:y val="6.0215053763440864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1713576343497621"/>
          <c:y val="0.20674557615781899"/>
          <c:w val="0.86398821768900713"/>
          <c:h val="0.59606807213614477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chemeClr val="tx2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1.5444015444015484E-2"/>
                  <c:y val="7.1684587813620165E-2"/>
                </c:manualLayout>
              </c:layout>
              <c:showVal val="1"/>
            </c:dLbl>
            <c:dLbl>
              <c:idx val="1"/>
              <c:layout>
                <c:manualLayout>
                  <c:x val="1.0296010296010285E-2"/>
                  <c:y val="6.5949820788530469E-2"/>
                </c:manualLayout>
              </c:layout>
              <c:showVal val="1"/>
            </c:dLbl>
            <c:dLbl>
              <c:idx val="2"/>
              <c:layout>
                <c:manualLayout>
                  <c:x val="2.0592020592020591E-2"/>
                  <c:y val="1.7204301075268845E-2"/>
                </c:manualLayout>
              </c:layout>
              <c:showVal val="1"/>
            </c:dLbl>
            <c:dLbl>
              <c:idx val="3"/>
              <c:layout>
                <c:manualLayout>
                  <c:x val="1.5444015444015484E-2"/>
                  <c:y val="3.1541218637992877E-2"/>
                </c:manualLayout>
              </c:layout>
              <c:showVal val="1"/>
            </c:dLbl>
            <c:dLbl>
              <c:idx val="4"/>
              <c:layout>
                <c:manualLayout>
                  <c:x val="1.8876018876018943E-2"/>
                  <c:y val="5.4480286738351383E-2"/>
                </c:manualLayout>
              </c:layout>
              <c:showVal val="1"/>
            </c:dLbl>
            <c:dLbl>
              <c:idx val="5"/>
              <c:layout>
                <c:manualLayout>
                  <c:x val="1.3728013728013742E-2"/>
                  <c:y val="-4.3010752688172046E-2"/>
                </c:manualLayout>
              </c:layout>
              <c:showVal val="1"/>
            </c:dLbl>
            <c:dLbl>
              <c:idx val="6"/>
              <c:layout>
                <c:manualLayout>
                  <c:x val="1.0296010296010311E-2"/>
                  <c:y val="-1.7204301075268845E-2"/>
                </c:manualLayout>
              </c:layout>
              <c:showVal val="1"/>
            </c:dLbl>
            <c:dLbl>
              <c:idx val="7"/>
              <c:layout>
                <c:manualLayout>
                  <c:x val="1.3728013728013742E-2"/>
                  <c:y val="5.734767025089623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'data 2010'!$A$23:$A$30</c:f>
              <c:strCache>
                <c:ptCount val="8"/>
                <c:pt idx="0">
                  <c:v>Moscow</c:v>
                </c:pt>
                <c:pt idx="1">
                  <c:v>St Petersburg</c:v>
                </c:pt>
                <c:pt idx="2">
                  <c:v>Kazan</c:v>
                </c:pt>
                <c:pt idx="3">
                  <c:v>Samara</c:v>
                </c:pt>
                <c:pt idx="4">
                  <c:v>Rostov on Don</c:v>
                </c:pt>
                <c:pt idx="5">
                  <c:v>Volgograd</c:v>
                </c:pt>
                <c:pt idx="6">
                  <c:v>Ekaterinburg</c:v>
                </c:pt>
                <c:pt idx="7">
                  <c:v>other regions</c:v>
                </c:pt>
              </c:strCache>
            </c:strRef>
          </c:cat>
          <c:val>
            <c:numRef>
              <c:f>'data 2010'!$N$23:$N$30</c:f>
              <c:numCache>
                <c:formatCode>"£"#,##0</c:formatCode>
                <c:ptCount val="8"/>
                <c:pt idx="0">
                  <c:v>211446.47188266818</c:v>
                </c:pt>
                <c:pt idx="1">
                  <c:v>50530.872910648053</c:v>
                </c:pt>
                <c:pt idx="2">
                  <c:v>0</c:v>
                </c:pt>
                <c:pt idx="3">
                  <c:v>14710.365473864207</c:v>
                </c:pt>
                <c:pt idx="4">
                  <c:v>31285.84887623366</c:v>
                </c:pt>
                <c:pt idx="5">
                  <c:v>7669.2061697416621</c:v>
                </c:pt>
                <c:pt idx="6">
                  <c:v>4904.6512976355134</c:v>
                </c:pt>
                <c:pt idx="7">
                  <c:v>42473.583389208761</c:v>
                </c:pt>
              </c:numCache>
            </c:numRef>
          </c:val>
        </c:ser>
        <c:gapWidth val="0"/>
        <c:gapDepth val="95"/>
        <c:shape val="cylinder"/>
        <c:axId val="69326720"/>
        <c:axId val="69328256"/>
        <c:axId val="0"/>
      </c:bar3DChart>
      <c:catAx>
        <c:axId val="69326720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9328256"/>
        <c:crosses val="autoZero"/>
        <c:auto val="1"/>
        <c:lblAlgn val="ctr"/>
        <c:lblOffset val="100"/>
      </c:catAx>
      <c:valAx>
        <c:axId val="69328256"/>
        <c:scaling>
          <c:orientation val="minMax"/>
        </c:scaling>
        <c:axPos val="l"/>
        <c:majorGridlines/>
        <c:numFmt formatCode="&quot;£&quot;#,##0" sourceLinked="1"/>
        <c:tickLblPos val="nextTo"/>
        <c:crossAx val="69326720"/>
        <c:crosses val="autoZero"/>
        <c:crossBetween val="between"/>
      </c:valAx>
    </c:plotArea>
    <c:plotVisOnly val="1"/>
  </c:chart>
  <c:txPr>
    <a:bodyPr/>
    <a:lstStyle/>
    <a:p>
      <a:pPr>
        <a:defRPr sz="9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view3D>
      <c:rAngAx val="1"/>
    </c:view3D>
    <c:plotArea>
      <c:layout>
        <c:manualLayout>
          <c:layoutTarget val="inner"/>
          <c:xMode val="edge"/>
          <c:yMode val="edge"/>
          <c:x val="0.10176598735406213"/>
          <c:y val="0.21051637567043274"/>
          <c:w val="0.87763485216618531"/>
          <c:h val="0.62666047056131446"/>
        </c:manualLayout>
      </c:layout>
      <c:bar3DChart>
        <c:barDir val="col"/>
        <c:grouping val="clustered"/>
        <c:ser>
          <c:idx val="0"/>
          <c:order val="0"/>
          <c:tx>
            <c:strRef>
              <c:f>'2008 2013 Development'!$B$4</c:f>
              <c:strCache>
                <c:ptCount val="1"/>
                <c:pt idx="0">
                  <c:v>Twe Sales in </c:v>
                </c:pt>
              </c:strCache>
            </c:strRef>
          </c:tx>
          <c:dLbls>
            <c:showVal val="1"/>
          </c:dLbls>
          <c:cat>
            <c:numRef>
              <c:f>'2008 2013 Development'!$C$3:$H$3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'2008 2013 Development'!$C$4:$H$4</c:f>
              <c:numCache>
                <c:formatCode>"£"#,##0</c:formatCode>
                <c:ptCount val="6"/>
                <c:pt idx="0">
                  <c:v>2200000</c:v>
                </c:pt>
                <c:pt idx="1">
                  <c:v>781296</c:v>
                </c:pt>
                <c:pt idx="2">
                  <c:v>639055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'2008 2013 Development'!$B$5</c:f>
              <c:strCache>
                <c:ptCount val="1"/>
                <c:pt idx="0">
                  <c:v>Russia sales out</c:v>
                </c:pt>
              </c:strCache>
            </c:strRef>
          </c:tx>
          <c:spPr>
            <a:solidFill>
              <a:srgbClr val="66FF33"/>
            </a:solidFill>
          </c:spPr>
          <c:dLbls>
            <c:showVal val="1"/>
          </c:dLbls>
          <c:cat>
            <c:numRef>
              <c:f>'2008 2013 Development'!$C$3:$H$3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'2008 2013 Development'!$C$5:$H$5</c:f>
              <c:numCache>
                <c:formatCode>"£"#,##0</c:formatCode>
                <c:ptCount val="6"/>
                <c:pt idx="0">
                  <c:v>1946675</c:v>
                </c:pt>
                <c:pt idx="1">
                  <c:v>1203556</c:v>
                </c:pt>
                <c:pt idx="2">
                  <c:v>360859.27500000008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'2008 2013 Development'!$B$6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numRef>
              <c:f>'2008 2013 Development'!$C$3:$H$3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'2008 2013 Development'!$C$6:$H$6</c:f>
              <c:numCache>
                <c:formatCode>"£"#,##0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1400000</c:v>
                </c:pt>
                <c:pt idx="4">
                  <c:v>1900000</c:v>
                </c:pt>
                <c:pt idx="5">
                  <c:v>2500000</c:v>
                </c:pt>
              </c:numCache>
            </c:numRef>
          </c:val>
        </c:ser>
        <c:gapWidth val="28"/>
        <c:gapDepth val="0"/>
        <c:shape val="cylinder"/>
        <c:axId val="72029312"/>
        <c:axId val="72030848"/>
        <c:axId val="0"/>
      </c:bar3DChart>
      <c:catAx>
        <c:axId val="72029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2030848"/>
        <c:crosses val="autoZero"/>
        <c:auto val="1"/>
        <c:lblAlgn val="ctr"/>
        <c:lblOffset val="100"/>
      </c:catAx>
      <c:valAx>
        <c:axId val="72030848"/>
        <c:scaling>
          <c:orientation val="minMax"/>
        </c:scaling>
        <c:axPos val="l"/>
        <c:majorGridlines/>
        <c:numFmt formatCode="&quot;£&quot;#,##0" sourceLinked="1"/>
        <c:tickLblPos val="nextTo"/>
        <c:crossAx val="720293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aseline="0"/>
          </a:pPr>
          <a:endParaRPr lang="en-US"/>
        </a:p>
      </c:txPr>
    </c:legend>
    <c:plotVisOnly val="1"/>
  </c:chart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view3D>
      <c:rAngAx val="1"/>
    </c:view3D>
    <c:plotArea>
      <c:layout>
        <c:manualLayout>
          <c:layoutTarget val="inner"/>
          <c:xMode val="edge"/>
          <c:yMode val="edge"/>
          <c:x val="0.10857799531815278"/>
          <c:y val="0.17743930446194237"/>
          <c:w val="0.87160218486202712"/>
          <c:h val="0.62615868328958924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sales in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5"/>
              <c:layout>
                <c:manualLayout>
                  <c:x val="0"/>
                  <c:y val="-3.125E-2"/>
                </c:manualLayout>
              </c:layout>
              <c:showVal val="1"/>
            </c:dLbl>
            <c:dLbl>
              <c:idx val="6"/>
              <c:layout>
                <c:manualLayout>
                  <c:x val="1.261261261261255E-2"/>
                  <c:y val="-2.0833333333333343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"£"#,##0</c:formatCode>
                <c:ptCount val="12"/>
                <c:pt idx="0">
                  <c:v>0</c:v>
                </c:pt>
                <c:pt idx="1">
                  <c:v>45655</c:v>
                </c:pt>
                <c:pt idx="2">
                  <c:v>321208</c:v>
                </c:pt>
                <c:pt idx="3">
                  <c:v>506049</c:v>
                </c:pt>
                <c:pt idx="4">
                  <c:v>203624</c:v>
                </c:pt>
                <c:pt idx="5">
                  <c:v>306923</c:v>
                </c:pt>
                <c:pt idx="6">
                  <c:v>311906</c:v>
                </c:pt>
                <c:pt idx="7">
                  <c:v>504635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sales out</c:v>
                </c:pt>
              </c:strCache>
            </c:strRef>
          </c:tx>
          <c:spPr>
            <a:solidFill>
              <a:srgbClr val="24FC39"/>
            </a:solidFill>
          </c:spPr>
          <c:dLbls>
            <c:dLbl>
              <c:idx val="1"/>
              <c:layout>
                <c:manualLayout>
                  <c:x val="0"/>
                  <c:y val="-3.125E-2"/>
                </c:manualLayout>
              </c:layout>
              <c:showVal val="1"/>
            </c:dLbl>
            <c:dLbl>
              <c:idx val="8"/>
              <c:layout>
                <c:manualLayout>
                  <c:x val="1.6216216216216221E-2"/>
                  <c:y val="-3.125E-2"/>
                </c:manualLayout>
              </c:layout>
              <c:showVal val="1"/>
            </c:dLbl>
            <c:dLbl>
              <c:idx val="9"/>
              <c:layout>
                <c:manualLayout>
                  <c:x val="2.3423423423423434E-2"/>
                  <c:y val="-6.9444444444444475E-3"/>
                </c:manualLayout>
              </c:layout>
              <c:showVal val="1"/>
            </c:dLbl>
            <c:dLbl>
              <c:idx val="11"/>
              <c:layout>
                <c:manualLayout>
                  <c:x val="2.3423423423423434E-2"/>
                  <c:y val="-1.0416666666666666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Sheet1!$B$4:$M$4</c:f>
              <c:numCache>
                <c:formatCode>"£"#,##0</c:formatCode>
                <c:ptCount val="12"/>
                <c:pt idx="0">
                  <c:v>52924.900000000009</c:v>
                </c:pt>
                <c:pt idx="1">
                  <c:v>91477.769999999975</c:v>
                </c:pt>
                <c:pt idx="2">
                  <c:v>181703.75</c:v>
                </c:pt>
                <c:pt idx="3">
                  <c:v>279293.31000000006</c:v>
                </c:pt>
                <c:pt idx="4">
                  <c:v>279884.88</c:v>
                </c:pt>
                <c:pt idx="5">
                  <c:v>230832.90000000002</c:v>
                </c:pt>
                <c:pt idx="6">
                  <c:v>223083.68</c:v>
                </c:pt>
                <c:pt idx="7">
                  <c:v>154647.29000000004</c:v>
                </c:pt>
                <c:pt idx="8">
                  <c:v>147889.50999999992</c:v>
                </c:pt>
                <c:pt idx="9">
                  <c:v>158429.08999999997</c:v>
                </c:pt>
                <c:pt idx="10">
                  <c:v>87464.834999999977</c:v>
                </c:pt>
                <c:pt idx="11">
                  <c:v>59042.830000000009</c:v>
                </c:pt>
              </c:numCache>
            </c:numRef>
          </c:val>
        </c:ser>
        <c:gapWidth val="13"/>
        <c:gapDepth val="419"/>
        <c:shape val="cylinder"/>
        <c:axId val="110859008"/>
        <c:axId val="110860544"/>
        <c:axId val="0"/>
      </c:bar3DChart>
      <c:catAx>
        <c:axId val="110859008"/>
        <c:scaling>
          <c:orientation val="minMax"/>
        </c:scaling>
        <c:axPos val="b"/>
        <c:tickLblPos val="nextTo"/>
        <c:crossAx val="110860544"/>
        <c:crosses val="autoZero"/>
        <c:auto val="1"/>
        <c:lblAlgn val="ctr"/>
        <c:lblOffset val="100"/>
      </c:catAx>
      <c:valAx>
        <c:axId val="110860544"/>
        <c:scaling>
          <c:orientation val="minMax"/>
        </c:scaling>
        <c:axPos val="l"/>
        <c:majorGridlines/>
        <c:numFmt formatCode="&quot;£&quot;#,##0" sourceLinked="1"/>
        <c:tickLblPos val="nextTo"/>
        <c:crossAx val="1108590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view3D>
      <c:rAngAx val="1"/>
    </c:view3D>
    <c:plotArea>
      <c:layout>
        <c:manualLayout>
          <c:layoutTarget val="inner"/>
          <c:xMode val="edge"/>
          <c:yMode val="edge"/>
          <c:x val="0.10036311352553799"/>
          <c:y val="0.18154707584628851"/>
          <c:w val="0.88068770473458269"/>
          <c:h val="0.61679682347398923"/>
        </c:manualLayout>
      </c:layout>
      <c:bar3DChart>
        <c:barDir val="col"/>
        <c:grouping val="clustered"/>
        <c:ser>
          <c:idx val="0"/>
          <c:order val="0"/>
          <c:tx>
            <c:strRef>
              <c:f>Sheet2!$A$3</c:f>
              <c:strCache>
                <c:ptCount val="1"/>
                <c:pt idx="0">
                  <c:v>sales in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4"/>
              <c:layout>
                <c:manualLayout>
                  <c:x val="5.1679586563307478E-3"/>
                  <c:y val="0.1675213675213675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Val val="1"/>
          </c:dLbls>
          <c:cat>
            <c:strRef>
              <c:f>Sheet2!$B$2:$M$2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Sheet2!$B$3:$M$3</c:f>
              <c:numCache>
                <c:formatCode>"£"#,##0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163013</c:v>
                </c:pt>
                <c:pt idx="4">
                  <c:v>228268</c:v>
                </c:pt>
                <c:pt idx="5">
                  <c:v>97274</c:v>
                </c:pt>
                <c:pt idx="6">
                  <c:v>105265</c:v>
                </c:pt>
                <c:pt idx="7">
                  <c:v>2984</c:v>
                </c:pt>
                <c:pt idx="8">
                  <c:v>58146</c:v>
                </c:pt>
                <c:pt idx="9">
                  <c:v>29387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sales out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3"/>
              <c:layout>
                <c:manualLayout>
                  <c:x val="5.1679586563307478E-3"/>
                  <c:y val="0.13333333333333339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Sheet2!$B$2:$M$2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Sheet2!$B$4:$M$4</c:f>
              <c:numCache>
                <c:formatCode>"£"#,##0</c:formatCode>
                <c:ptCount val="12"/>
                <c:pt idx="0">
                  <c:v>56881.055375000018</c:v>
                </c:pt>
                <c:pt idx="1">
                  <c:v>58348.665500000003</c:v>
                </c:pt>
                <c:pt idx="2">
                  <c:v>94416.752437500007</c:v>
                </c:pt>
                <c:pt idx="3">
                  <c:v>232035.33720833337</c:v>
                </c:pt>
                <c:pt idx="4">
                  <c:v>186286.76074999999</c:v>
                </c:pt>
                <c:pt idx="5">
                  <c:v>156781.85620833334</c:v>
                </c:pt>
                <c:pt idx="6">
                  <c:v>120288.20266666665</c:v>
                </c:pt>
                <c:pt idx="7">
                  <c:v>102061.63345833329</c:v>
                </c:pt>
                <c:pt idx="8">
                  <c:v>101648.44054166666</c:v>
                </c:pt>
                <c:pt idx="9">
                  <c:v>97863.786374999981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gapWidth val="22"/>
        <c:shape val="cylinder"/>
        <c:axId val="61620224"/>
        <c:axId val="61623680"/>
        <c:axId val="0"/>
      </c:bar3DChart>
      <c:catAx>
        <c:axId val="61620224"/>
        <c:scaling>
          <c:orientation val="minMax"/>
        </c:scaling>
        <c:axPos val="b"/>
        <c:tickLblPos val="nextTo"/>
        <c:crossAx val="61623680"/>
        <c:crosses val="autoZero"/>
        <c:auto val="1"/>
        <c:lblAlgn val="ctr"/>
        <c:lblOffset val="100"/>
      </c:catAx>
      <c:valAx>
        <c:axId val="61623680"/>
        <c:scaling>
          <c:orientation val="minMax"/>
        </c:scaling>
        <c:axPos val="l"/>
        <c:majorGridlines/>
        <c:numFmt formatCode="&quot;£&quot;#,##0" sourceLinked="1"/>
        <c:tickLblPos val="nextTo"/>
        <c:crossAx val="616202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aseline="0"/>
          </a:pPr>
          <a:endParaRPr lang="en-US"/>
        </a:p>
      </c:txPr>
    </c:legend>
    <c:plotVisOnly val="1"/>
  </c:chart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roundedCorners val="1"/>
  <c:pivotSource>
    <c:name>[Impacto Analytics 15 11 10.xlsx]Summary_h!СводнаяТаблица1</c:name>
    <c:fmtId val="2"/>
  </c:pivotSource>
  <c:chart>
    <c:pivotFmts>
      <c:pivotFmt>
        <c:idx val="0"/>
        <c:spPr>
          <a:solidFill>
            <a:srgbClr val="008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1"/>
        <c:spPr>
          <a:solidFill>
            <a:srgbClr val="FF0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2"/>
        <c:spPr>
          <a:solidFill>
            <a:srgbClr val="003366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3"/>
        <c:spPr>
          <a:solidFill>
            <a:srgbClr val="969696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4"/>
        <c:spPr>
          <a:solidFill>
            <a:srgbClr val="FF99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5"/>
        <c:spPr>
          <a:solidFill>
            <a:srgbClr val="800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6"/>
        <c:spPr>
          <a:solidFill>
            <a:srgbClr val="008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7"/>
        <c:spPr>
          <a:solidFill>
            <a:srgbClr val="FF0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8"/>
        <c:spPr>
          <a:solidFill>
            <a:srgbClr val="003366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9"/>
        <c:spPr>
          <a:solidFill>
            <a:srgbClr val="969696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10"/>
        <c:spPr>
          <a:solidFill>
            <a:srgbClr val="FF99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11"/>
        <c:spPr>
          <a:solidFill>
            <a:srgbClr val="800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</c:pivotFmts>
    <c:plotArea>
      <c:layout/>
      <c:barChart>
        <c:barDir val="col"/>
        <c:grouping val="stacked"/>
        <c:ser>
          <c:idx val="0"/>
          <c:order val="0"/>
          <c:tx>
            <c:strRef>
              <c:f>Summary_h!$B$11:$B$12</c:f>
              <c:strCache>
                <c:ptCount val="1"/>
                <c:pt idx="0">
                  <c:v>TURTLE WAX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Summary_h!$A$13:$A$15</c:f>
              <c:strCache>
                <c:ptCount val="3"/>
                <c:pt idx="0">
                  <c:v>2010.10</c:v>
                </c:pt>
                <c:pt idx="1">
                  <c:v>2010.09</c:v>
                </c:pt>
                <c:pt idx="2">
                  <c:v>2010.08</c:v>
                </c:pt>
              </c:strCache>
            </c:strRef>
          </c:cat>
          <c:val>
            <c:numRef>
              <c:f>Summary_h!$B$13:$B$15</c:f>
              <c:numCache>
                <c:formatCode>0%</c:formatCode>
                <c:ptCount val="3"/>
                <c:pt idx="0">
                  <c:v>0.24318671568006084</c:v>
                </c:pt>
                <c:pt idx="1">
                  <c:v>0.30780964002440542</c:v>
                </c:pt>
                <c:pt idx="2">
                  <c:v>0.33406162464986028</c:v>
                </c:pt>
              </c:numCache>
            </c:numRef>
          </c:val>
        </c:ser>
        <c:ser>
          <c:idx val="1"/>
          <c:order val="1"/>
          <c:tx>
            <c:strRef>
              <c:f>Summary_h!$C$11:$C$12</c:f>
              <c:strCache>
                <c:ptCount val="1"/>
                <c:pt idx="0">
                  <c:v>Sonax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Summary_h!$A$13:$A$15</c:f>
              <c:strCache>
                <c:ptCount val="3"/>
                <c:pt idx="0">
                  <c:v>2010.10</c:v>
                </c:pt>
                <c:pt idx="1">
                  <c:v>2010.09</c:v>
                </c:pt>
                <c:pt idx="2">
                  <c:v>2010.08</c:v>
                </c:pt>
              </c:strCache>
            </c:strRef>
          </c:cat>
          <c:val>
            <c:numRef>
              <c:f>Summary_h!$C$13:$C$15</c:f>
              <c:numCache>
                <c:formatCode>0%</c:formatCode>
                <c:ptCount val="3"/>
                <c:pt idx="0">
                  <c:v>9.8238052985169327E-4</c:v>
                </c:pt>
                <c:pt idx="1">
                  <c:v>1.6778523489932905E-3</c:v>
                </c:pt>
                <c:pt idx="2">
                  <c:v>2.352941176470588E-3</c:v>
                </c:pt>
              </c:numCache>
            </c:numRef>
          </c:val>
        </c:ser>
        <c:ser>
          <c:idx val="2"/>
          <c:order val="2"/>
          <c:tx>
            <c:strRef>
              <c:f>Summary_h!$D$11:$D$12</c:f>
              <c:strCache>
                <c:ptCount val="1"/>
                <c:pt idx="0">
                  <c:v>Sapfire</c:v>
                </c:pt>
              </c:strCache>
            </c:strRef>
          </c:tx>
          <c:spPr>
            <a:solidFill>
              <a:srgbClr val="00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Summary_h!$A$13:$A$15</c:f>
              <c:strCache>
                <c:ptCount val="3"/>
                <c:pt idx="0">
                  <c:v>2010.10</c:v>
                </c:pt>
                <c:pt idx="1">
                  <c:v>2010.09</c:v>
                </c:pt>
                <c:pt idx="2">
                  <c:v>2010.08</c:v>
                </c:pt>
              </c:strCache>
            </c:strRef>
          </c:cat>
          <c:val>
            <c:numRef>
              <c:f>Summary_h!$D$13:$D$15</c:f>
              <c:numCache>
                <c:formatCode>0%</c:formatCode>
                <c:ptCount val="3"/>
                <c:pt idx="0">
                  <c:v>3.1689694511344941E-4</c:v>
                </c:pt>
                <c:pt idx="1">
                  <c:v>3.8133007931665674E-4</c:v>
                </c:pt>
                <c:pt idx="2">
                  <c:v>4.4817927170868419E-4</c:v>
                </c:pt>
              </c:numCache>
            </c:numRef>
          </c:val>
        </c:ser>
        <c:ser>
          <c:idx val="3"/>
          <c:order val="3"/>
          <c:tx>
            <c:strRef>
              <c:f>Summary_h!$E$11:$E$12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Summary_h!$A$13:$A$15</c:f>
              <c:strCache>
                <c:ptCount val="3"/>
                <c:pt idx="0">
                  <c:v>2010.10</c:v>
                </c:pt>
                <c:pt idx="1">
                  <c:v>2010.09</c:v>
                </c:pt>
                <c:pt idx="2">
                  <c:v>2010.08</c:v>
                </c:pt>
              </c:strCache>
            </c:strRef>
          </c:cat>
          <c:val>
            <c:numRef>
              <c:f>Summary_h!$E$13:$E$15</c:f>
              <c:numCache>
                <c:formatCode>0%</c:formatCode>
                <c:ptCount val="3"/>
                <c:pt idx="0">
                  <c:v>0.74182405881607361</c:v>
                </c:pt>
                <c:pt idx="1">
                  <c:v>0.6558877364246497</c:v>
                </c:pt>
                <c:pt idx="2">
                  <c:v>0.65232492997198877</c:v>
                </c:pt>
              </c:numCache>
            </c:numRef>
          </c:val>
        </c:ser>
        <c:ser>
          <c:idx val="4"/>
          <c:order val="4"/>
          <c:tx>
            <c:strRef>
              <c:f>Summary_h!$F$11:$F$12</c:f>
              <c:strCache>
                <c:ptCount val="1"/>
                <c:pt idx="0">
                  <c:v>Dr Wax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Summary_h!$A$13:$A$15</c:f>
              <c:strCache>
                <c:ptCount val="3"/>
                <c:pt idx="0">
                  <c:v>2010.10</c:v>
                </c:pt>
                <c:pt idx="1">
                  <c:v>2010.09</c:v>
                </c:pt>
                <c:pt idx="2">
                  <c:v>2010.08</c:v>
                </c:pt>
              </c:strCache>
            </c:strRef>
          </c:cat>
          <c:val>
            <c:numRef>
              <c:f>Summary_h!$F$13:$F$15</c:f>
              <c:numCache>
                <c:formatCode>0%</c:formatCode>
                <c:ptCount val="3"/>
                <c:pt idx="0">
                  <c:v>1.239067055393586E-2</c:v>
                </c:pt>
                <c:pt idx="1">
                  <c:v>3.2870652837095796E-2</c:v>
                </c:pt>
                <c:pt idx="2">
                  <c:v>1.0364145658263314E-2</c:v>
                </c:pt>
              </c:numCache>
            </c:numRef>
          </c:val>
        </c:ser>
        <c:ser>
          <c:idx val="5"/>
          <c:order val="5"/>
          <c:tx>
            <c:strRef>
              <c:f>Summary_h!$G$11:$G$12</c:f>
              <c:strCache>
                <c:ptCount val="1"/>
                <c:pt idx="0">
                  <c:v>CarPlan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Summary_h!$A$13:$A$15</c:f>
              <c:strCache>
                <c:ptCount val="3"/>
                <c:pt idx="0">
                  <c:v>2010.10</c:v>
                </c:pt>
                <c:pt idx="1">
                  <c:v>2010.09</c:v>
                </c:pt>
                <c:pt idx="2">
                  <c:v>2010.08</c:v>
                </c:pt>
              </c:strCache>
            </c:strRef>
          </c:cat>
          <c:val>
            <c:numRef>
              <c:f>Summary_h!$G$13:$G$15</c:f>
              <c:numCache>
                <c:formatCode>0%</c:formatCode>
                <c:ptCount val="3"/>
                <c:pt idx="0">
                  <c:v>1.2992774749651425E-3</c:v>
                </c:pt>
                <c:pt idx="1">
                  <c:v>1.3727882855399641E-3</c:v>
                </c:pt>
                <c:pt idx="2">
                  <c:v>4.4817927170868419E-4</c:v>
                </c:pt>
              </c:numCache>
            </c:numRef>
          </c:val>
        </c:ser>
        <c:overlap val="100"/>
        <c:axId val="89684224"/>
        <c:axId val="89690112"/>
      </c:barChart>
      <c:catAx>
        <c:axId val="89684224"/>
        <c:scaling>
          <c:orientation val="minMax"/>
        </c:scaling>
        <c:axPos val="b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690112"/>
        <c:crosses val="autoZero"/>
        <c:lblAlgn val="ctr"/>
        <c:lblOffset val="100"/>
        <c:tickLblSkip val="1"/>
        <c:tickMarkSkip val="1"/>
      </c:catAx>
      <c:valAx>
        <c:axId val="8969011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684224"/>
        <c:crosses val="autoZero"/>
        <c:crossBetween val="between"/>
        <c:majorUnit val="0.2"/>
        <c:minorUnit val="0.1"/>
      </c:valAx>
      <c:spPr>
        <a:solidFill>
          <a:srgbClr val="D9D9D9"/>
        </a:solidFill>
        <a:ln w="3175">
          <a:solidFill>
            <a:srgbClr val="C0C0C0"/>
          </a:solidFill>
          <a:prstDash val="solid"/>
        </a:ln>
      </c:spPr>
    </c:plotArea>
    <c:legend>
      <c:legendPos val="b"/>
      <c:layout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3175" cmpd="thinThick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roundedCorners val="1"/>
  <c:pivotSource>
    <c:name>[Impacto Analytics 15 11 10.xlsx]Summary_h!СводнаяТаблица3</c:name>
    <c:fmtId val="2"/>
  </c:pivotSource>
  <c:chart>
    <c:pivotFmts>
      <c:pivotFmt>
        <c:idx val="0"/>
        <c:spPr>
          <a:solidFill>
            <a:srgbClr val="008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1"/>
        <c:spPr>
          <a:solidFill>
            <a:srgbClr val="FF0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2"/>
        <c:spPr>
          <a:solidFill>
            <a:srgbClr val="003366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3"/>
        <c:spPr>
          <a:solidFill>
            <a:srgbClr val="008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4"/>
        <c:spPr>
          <a:solidFill>
            <a:srgbClr val="FF0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5"/>
        <c:spPr>
          <a:solidFill>
            <a:srgbClr val="003366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Summary_h!$AN$11:$AN$12</c:f>
              <c:strCache>
                <c:ptCount val="1"/>
                <c:pt idx="0">
                  <c:v>2010.10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Summary_h!$AM$13:$AM$21</c:f>
              <c:strCache>
                <c:ptCount val="9"/>
                <c:pt idx="0">
                  <c:v>Brochure</c:v>
                </c:pt>
                <c:pt idx="1">
                  <c:v>Dispenser</c:v>
                </c:pt>
                <c:pt idx="2">
                  <c:v>Poster</c:v>
                </c:pt>
                <c:pt idx="3">
                  <c:v>Sticker</c:v>
                </c:pt>
                <c:pt idx="4">
                  <c:v>Wobbler</c:v>
                </c:pt>
                <c:pt idx="5">
                  <c:v>Other</c:v>
                </c:pt>
                <c:pt idx="6">
                  <c:v>Wobbler Zip Wax</c:v>
                </c:pt>
                <c:pt idx="7">
                  <c:v>Wobbler Color Magic</c:v>
                </c:pt>
                <c:pt idx="8">
                  <c:v>Poster Promo</c:v>
                </c:pt>
              </c:strCache>
            </c:strRef>
          </c:cat>
          <c:val>
            <c:numRef>
              <c:f>Summary_h!$AN$13:$AN$21</c:f>
              <c:numCache>
                <c:formatCode>0%</c:formatCode>
                <c:ptCount val="9"/>
                <c:pt idx="0">
                  <c:v>4.2826552462526795E-3</c:v>
                </c:pt>
                <c:pt idx="1">
                  <c:v>1.0706638115631699E-3</c:v>
                </c:pt>
                <c:pt idx="2">
                  <c:v>0.12205567451820136</c:v>
                </c:pt>
                <c:pt idx="3">
                  <c:v>0.13383297644539621</c:v>
                </c:pt>
                <c:pt idx="4">
                  <c:v>0.17130620985010714</c:v>
                </c:pt>
                <c:pt idx="5">
                  <c:v>1.3918629550321198E-2</c:v>
                </c:pt>
                <c:pt idx="6">
                  <c:v>8.6723768736616774E-2</c:v>
                </c:pt>
                <c:pt idx="7">
                  <c:v>8.5653104925053528E-2</c:v>
                </c:pt>
                <c:pt idx="8">
                  <c:v>9.4218415417558848E-2</c:v>
                </c:pt>
              </c:numCache>
            </c:numRef>
          </c:val>
        </c:ser>
        <c:ser>
          <c:idx val="1"/>
          <c:order val="1"/>
          <c:tx>
            <c:strRef>
              <c:f>Summary_h!$AO$11:$AO$12</c:f>
              <c:strCache>
                <c:ptCount val="1"/>
                <c:pt idx="0">
                  <c:v>2010.09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Summary_h!$AM$13:$AM$21</c:f>
              <c:strCache>
                <c:ptCount val="9"/>
                <c:pt idx="0">
                  <c:v>Brochure</c:v>
                </c:pt>
                <c:pt idx="1">
                  <c:v>Dispenser</c:v>
                </c:pt>
                <c:pt idx="2">
                  <c:v>Poster</c:v>
                </c:pt>
                <c:pt idx="3">
                  <c:v>Sticker</c:v>
                </c:pt>
                <c:pt idx="4">
                  <c:v>Wobbler</c:v>
                </c:pt>
                <c:pt idx="5">
                  <c:v>Other</c:v>
                </c:pt>
                <c:pt idx="6">
                  <c:v>Wobbler Zip Wax</c:v>
                </c:pt>
                <c:pt idx="7">
                  <c:v>Wobbler Color Magic</c:v>
                </c:pt>
                <c:pt idx="8">
                  <c:v>Poster Promo</c:v>
                </c:pt>
              </c:strCache>
            </c:strRef>
          </c:cat>
          <c:val>
            <c:numRef>
              <c:f>Summary_h!$AO$13:$AO$21</c:f>
              <c:numCache>
                <c:formatCode>0%</c:formatCode>
                <c:ptCount val="9"/>
                <c:pt idx="0">
                  <c:v>1.7605633802816908E-3</c:v>
                </c:pt>
                <c:pt idx="1">
                  <c:v>0</c:v>
                </c:pt>
                <c:pt idx="2">
                  <c:v>0.125</c:v>
                </c:pt>
                <c:pt idx="3">
                  <c:v>0.13908450704225353</c:v>
                </c:pt>
                <c:pt idx="4">
                  <c:v>0.17429577464788731</c:v>
                </c:pt>
                <c:pt idx="5">
                  <c:v>1.7605633802816902E-2</c:v>
                </c:pt>
                <c:pt idx="6">
                  <c:v>9.5070422535211266E-2</c:v>
                </c:pt>
                <c:pt idx="7">
                  <c:v>9.8591549295774739E-2</c:v>
                </c:pt>
                <c:pt idx="8">
                  <c:v>9.5070422535211266E-2</c:v>
                </c:pt>
              </c:numCache>
            </c:numRef>
          </c:val>
        </c:ser>
        <c:ser>
          <c:idx val="2"/>
          <c:order val="2"/>
          <c:tx>
            <c:strRef>
              <c:f>Summary_h!$AP$11:$AP$12</c:f>
              <c:strCache>
                <c:ptCount val="1"/>
                <c:pt idx="0">
                  <c:v>2010.08</c:v>
                </c:pt>
              </c:strCache>
            </c:strRef>
          </c:tx>
          <c:spPr>
            <a:solidFill>
              <a:srgbClr val="00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Summary_h!$AM$13:$AM$21</c:f>
              <c:strCache>
                <c:ptCount val="9"/>
                <c:pt idx="0">
                  <c:v>Brochure</c:v>
                </c:pt>
                <c:pt idx="1">
                  <c:v>Dispenser</c:v>
                </c:pt>
                <c:pt idx="2">
                  <c:v>Poster</c:v>
                </c:pt>
                <c:pt idx="3">
                  <c:v>Sticker</c:v>
                </c:pt>
                <c:pt idx="4">
                  <c:v>Wobbler</c:v>
                </c:pt>
                <c:pt idx="5">
                  <c:v>Other</c:v>
                </c:pt>
                <c:pt idx="6">
                  <c:v>Wobbler Zip Wax</c:v>
                </c:pt>
                <c:pt idx="7">
                  <c:v>Wobbler Color Magic</c:v>
                </c:pt>
                <c:pt idx="8">
                  <c:v>Poster Promo</c:v>
                </c:pt>
              </c:strCache>
            </c:strRef>
          </c:cat>
          <c:val>
            <c:numRef>
              <c:f>Summary_h!$AP$13:$AP$21</c:f>
              <c:numCache>
                <c:formatCode>0%</c:formatCode>
                <c:ptCount val="9"/>
                <c:pt idx="0">
                  <c:v>3.7453183520599286E-3</c:v>
                </c:pt>
                <c:pt idx="1">
                  <c:v>1.2484394506866421E-3</c:v>
                </c:pt>
                <c:pt idx="2">
                  <c:v>0.20848938826466928</c:v>
                </c:pt>
                <c:pt idx="3">
                  <c:v>0.20099875156054939</c:v>
                </c:pt>
                <c:pt idx="4">
                  <c:v>0.25468164794007492</c:v>
                </c:pt>
                <c:pt idx="5">
                  <c:v>1.1235955056179775E-2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axId val="89779200"/>
        <c:axId val="89785088"/>
      </c:barChart>
      <c:catAx>
        <c:axId val="89779200"/>
        <c:scaling>
          <c:orientation val="minMax"/>
        </c:scaling>
        <c:axPos val="b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785088"/>
        <c:crosses val="autoZero"/>
        <c:lblAlgn val="ctr"/>
        <c:lblOffset val="100"/>
        <c:tickLblSkip val="1"/>
        <c:tickMarkSkip val="1"/>
      </c:catAx>
      <c:valAx>
        <c:axId val="89785088"/>
        <c:scaling>
          <c:orientation val="minMax"/>
        </c:scaling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779200"/>
        <c:crosses val="autoZero"/>
        <c:crossBetween val="between"/>
      </c:valAx>
      <c:spPr>
        <a:solidFill>
          <a:schemeClr val="bg1">
            <a:lumMod val="85000"/>
          </a:schemeClr>
        </a:solidFill>
        <a:ln w="25400">
          <a:noFill/>
        </a:ln>
      </c:spPr>
    </c:plotArea>
    <c:legend>
      <c:legendPos val="b"/>
      <c:layout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 cmpd="thinThick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roundedCorners val="1"/>
  <c:pivotSource>
    <c:name>[Impacto Analytics 15 11 10.xlsx]Summary_h!СводнаяТаблица5</c:name>
    <c:fmtId val="2"/>
  </c:pivotSource>
  <c:chart>
    <c:pivotFmts>
      <c:pivotFmt>
        <c:idx val="0"/>
        <c:spPr>
          <a:solidFill>
            <a:srgbClr val="008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1"/>
        <c:spPr>
          <a:solidFill>
            <a:srgbClr val="FF0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2"/>
        <c:spPr>
          <a:solidFill>
            <a:srgbClr val="003366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3"/>
        <c:spPr>
          <a:solidFill>
            <a:srgbClr val="969696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4"/>
        <c:spPr>
          <a:solidFill>
            <a:srgbClr val="FF99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5"/>
        <c:spPr>
          <a:solidFill>
            <a:srgbClr val="800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6"/>
        <c:spPr>
          <a:solidFill>
            <a:srgbClr val="008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7"/>
        <c:spPr>
          <a:solidFill>
            <a:srgbClr val="FF0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8"/>
        <c:spPr>
          <a:solidFill>
            <a:srgbClr val="003366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9"/>
        <c:spPr>
          <a:solidFill>
            <a:srgbClr val="969696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10"/>
        <c:spPr>
          <a:solidFill>
            <a:srgbClr val="FF99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11"/>
        <c:spPr>
          <a:solidFill>
            <a:srgbClr val="800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Summary_h!$V$32:$V$33</c:f>
              <c:strCache>
                <c:ptCount val="1"/>
                <c:pt idx="0">
                  <c:v>TURTLE WAX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Summary_h!$U$34:$U$36</c:f>
              <c:strCache>
                <c:ptCount val="3"/>
                <c:pt idx="0">
                  <c:v>2010.10</c:v>
                </c:pt>
                <c:pt idx="1">
                  <c:v>2010.09</c:v>
                </c:pt>
                <c:pt idx="2">
                  <c:v>2010.08</c:v>
                </c:pt>
              </c:strCache>
            </c:strRef>
          </c:cat>
          <c:val>
            <c:numRef>
              <c:f>Summary_h!$V$34:$V$36</c:f>
              <c:numCache>
                <c:formatCode>0%</c:formatCode>
                <c:ptCount val="3"/>
                <c:pt idx="0">
                  <c:v>0.70663811563169165</c:v>
                </c:pt>
                <c:pt idx="1">
                  <c:v>0.64084507042253602</c:v>
                </c:pt>
                <c:pt idx="2">
                  <c:v>0.64419475655430791</c:v>
                </c:pt>
              </c:numCache>
            </c:numRef>
          </c:val>
        </c:ser>
        <c:ser>
          <c:idx val="1"/>
          <c:order val="1"/>
          <c:tx>
            <c:strRef>
              <c:f>Summary_h!$W$32:$W$33</c:f>
              <c:strCache>
                <c:ptCount val="1"/>
                <c:pt idx="0">
                  <c:v>Sonax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Summary_h!$U$34:$U$36</c:f>
              <c:strCache>
                <c:ptCount val="3"/>
                <c:pt idx="0">
                  <c:v>2010.10</c:v>
                </c:pt>
                <c:pt idx="1">
                  <c:v>2010.09</c:v>
                </c:pt>
                <c:pt idx="2">
                  <c:v>2010.08</c:v>
                </c:pt>
              </c:strCache>
            </c:strRef>
          </c:cat>
          <c:val>
            <c:numRef>
              <c:f>Summary_h!$W$34:$W$36</c:f>
              <c:numCache>
                <c:formatCode>0%</c:formatCode>
                <c:ptCount val="3"/>
                <c:pt idx="0">
                  <c:v>2.6766595289079244E-2</c:v>
                </c:pt>
                <c:pt idx="1">
                  <c:v>3.345070422535211E-2</c:v>
                </c:pt>
                <c:pt idx="2">
                  <c:v>3.9950062421972556E-2</c:v>
                </c:pt>
              </c:numCache>
            </c:numRef>
          </c:val>
        </c:ser>
        <c:ser>
          <c:idx val="2"/>
          <c:order val="2"/>
          <c:tx>
            <c:strRef>
              <c:f>Summary_h!$X$32:$X$33</c:f>
              <c:strCache>
                <c:ptCount val="1"/>
                <c:pt idx="0">
                  <c:v>Sapfire</c:v>
                </c:pt>
              </c:strCache>
            </c:strRef>
          </c:tx>
          <c:spPr>
            <a:solidFill>
              <a:srgbClr val="00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Summary_h!$U$34:$U$36</c:f>
              <c:strCache>
                <c:ptCount val="3"/>
                <c:pt idx="0">
                  <c:v>2010.10</c:v>
                </c:pt>
                <c:pt idx="1">
                  <c:v>2010.09</c:v>
                </c:pt>
                <c:pt idx="2">
                  <c:v>2010.08</c:v>
                </c:pt>
              </c:strCache>
            </c:strRef>
          </c:cat>
          <c:val>
            <c:numRef>
              <c:f>Summary_h!$X$34:$X$36</c:f>
              <c:numCache>
                <c:formatCode>0%</c:formatCode>
                <c:ptCount val="3"/>
                <c:pt idx="0">
                  <c:v>1.0706638115631691E-2</c:v>
                </c:pt>
                <c:pt idx="1">
                  <c:v>1.2323943661971825E-2</c:v>
                </c:pt>
                <c:pt idx="2">
                  <c:v>9.9875156054931389E-3</c:v>
                </c:pt>
              </c:numCache>
            </c:numRef>
          </c:val>
        </c:ser>
        <c:ser>
          <c:idx val="3"/>
          <c:order val="3"/>
          <c:tx>
            <c:strRef>
              <c:f>Summary_h!$Y$32:$Y$33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Summary_h!$U$34:$U$36</c:f>
              <c:strCache>
                <c:ptCount val="3"/>
                <c:pt idx="0">
                  <c:v>2010.10</c:v>
                </c:pt>
                <c:pt idx="1">
                  <c:v>2010.09</c:v>
                </c:pt>
                <c:pt idx="2">
                  <c:v>2010.08</c:v>
                </c:pt>
              </c:strCache>
            </c:strRef>
          </c:cat>
          <c:val>
            <c:numRef>
              <c:f>Summary_h!$Y$34:$Y$36</c:f>
              <c:numCache>
                <c:formatCode>0%</c:formatCode>
                <c:ptCount val="3"/>
                <c:pt idx="0">
                  <c:v>0.54925053533190549</c:v>
                </c:pt>
                <c:pt idx="1">
                  <c:v>0.389084507042254</c:v>
                </c:pt>
                <c:pt idx="2">
                  <c:v>0.33707865168539347</c:v>
                </c:pt>
              </c:numCache>
            </c:numRef>
          </c:val>
        </c:ser>
        <c:ser>
          <c:idx val="4"/>
          <c:order val="4"/>
          <c:tx>
            <c:strRef>
              <c:f>Summary_h!$Z$32:$Z$33</c:f>
              <c:strCache>
                <c:ptCount val="1"/>
                <c:pt idx="0">
                  <c:v>Dr Wax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Summary_h!$U$34:$U$36</c:f>
              <c:strCache>
                <c:ptCount val="3"/>
                <c:pt idx="0">
                  <c:v>2010.10</c:v>
                </c:pt>
                <c:pt idx="1">
                  <c:v>2010.09</c:v>
                </c:pt>
                <c:pt idx="2">
                  <c:v>2010.08</c:v>
                </c:pt>
              </c:strCache>
            </c:strRef>
          </c:cat>
          <c:val>
            <c:numRef>
              <c:f>Summary_h!$Z$34:$Z$36</c:f>
              <c:numCache>
                <c:formatCode>0%</c:formatCode>
                <c:ptCount val="3"/>
                <c:pt idx="0">
                  <c:v>9.6359743040685231E-2</c:v>
                </c:pt>
                <c:pt idx="1">
                  <c:v>0.10211267605633807</c:v>
                </c:pt>
                <c:pt idx="2">
                  <c:v>8.3645443196005115E-2</c:v>
                </c:pt>
              </c:numCache>
            </c:numRef>
          </c:val>
        </c:ser>
        <c:ser>
          <c:idx val="5"/>
          <c:order val="5"/>
          <c:tx>
            <c:strRef>
              <c:f>Summary_h!$AA$32:$AA$33</c:f>
              <c:strCache>
                <c:ptCount val="1"/>
                <c:pt idx="0">
                  <c:v>CarPlan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Summary_h!$U$34:$U$36</c:f>
              <c:strCache>
                <c:ptCount val="3"/>
                <c:pt idx="0">
                  <c:v>2010.10</c:v>
                </c:pt>
                <c:pt idx="1">
                  <c:v>2010.09</c:v>
                </c:pt>
                <c:pt idx="2">
                  <c:v>2010.08</c:v>
                </c:pt>
              </c:strCache>
            </c:strRef>
          </c:cat>
          <c:val>
            <c:numRef>
              <c:f>Summary_h!$AA$34:$AA$36</c:f>
              <c:numCache>
                <c:formatCode>0%</c:formatCode>
                <c:ptCount val="3"/>
                <c:pt idx="0">
                  <c:v>1.4989293361884364E-2</c:v>
                </c:pt>
                <c:pt idx="1">
                  <c:v>2.1126760563380278E-2</c:v>
                </c:pt>
                <c:pt idx="2">
                  <c:v>9.9875156054931389E-3</c:v>
                </c:pt>
              </c:numCache>
            </c:numRef>
          </c:val>
        </c:ser>
        <c:axId val="89923968"/>
        <c:axId val="89925504"/>
      </c:barChart>
      <c:catAx>
        <c:axId val="89923968"/>
        <c:scaling>
          <c:orientation val="minMax"/>
        </c:scaling>
        <c:axPos val="b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925504"/>
        <c:crosses val="autoZero"/>
        <c:lblAlgn val="ctr"/>
        <c:lblOffset val="100"/>
        <c:tickLblSkip val="1"/>
        <c:tickMarkSkip val="1"/>
      </c:catAx>
      <c:valAx>
        <c:axId val="89925504"/>
        <c:scaling>
          <c:orientation val="minMax"/>
          <c:max val="1.1000000000000001"/>
          <c:min val="0"/>
        </c:scaling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923968"/>
        <c:crosses val="autoZero"/>
        <c:crossBetween val="between"/>
        <c:majorUnit val="0.2"/>
        <c:minorUnit val="0.1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dTable>
      <c:spPr>
        <a:solidFill>
          <a:srgbClr val="D9D9D9"/>
        </a:solidFill>
        <a:ln w="3175">
          <a:solidFill>
            <a:srgbClr val="C0C0C0"/>
          </a:solidFill>
          <a:prstDash val="solid"/>
        </a:ln>
      </c:spPr>
    </c:plotArea>
    <c:plotVisOnly val="1"/>
    <c:dispBlanksAs val="gap"/>
  </c:chart>
  <c:spPr>
    <a:noFill/>
    <a:ln w="9525" cmpd="thinThick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roundedCorners val="1"/>
  <c:pivotSource>
    <c:name>[Impacto Analytics 15 11 10.xlsx]Summary_h!СводнаяТаблица2</c:name>
    <c:fmtId val="2"/>
  </c:pivotSource>
  <c:chart>
    <c:pivotFmts>
      <c:pivotFmt>
        <c:idx val="0"/>
        <c:spPr>
          <a:solidFill>
            <a:srgbClr val="008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1"/>
        <c:spPr>
          <a:solidFill>
            <a:srgbClr val="FF0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2"/>
        <c:spPr>
          <a:solidFill>
            <a:srgbClr val="003366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3"/>
        <c:spPr>
          <a:solidFill>
            <a:srgbClr val="008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4"/>
        <c:spPr>
          <a:solidFill>
            <a:srgbClr val="FF0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5"/>
        <c:spPr>
          <a:solidFill>
            <a:srgbClr val="003366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Summary_h!$BB$32:$BB$33</c:f>
              <c:strCache>
                <c:ptCount val="1"/>
                <c:pt idx="0">
                  <c:v>2010.10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Summary_h!$BA$34:$BA$40</c:f>
              <c:strCache>
                <c:ptCount val="7"/>
                <c:pt idx="0">
                  <c:v>Ekaterinburg</c:v>
                </c:pt>
                <c:pt idx="1">
                  <c:v>Kazan</c:v>
                </c:pt>
                <c:pt idx="2">
                  <c:v>Moscow</c:v>
                </c:pt>
                <c:pt idx="3">
                  <c:v>Rostov-on-Don</c:v>
                </c:pt>
                <c:pt idx="4">
                  <c:v>Samara</c:v>
                </c:pt>
                <c:pt idx="5">
                  <c:v>St.Petersburg</c:v>
                </c:pt>
                <c:pt idx="6">
                  <c:v>Volgograd</c:v>
                </c:pt>
              </c:strCache>
            </c:strRef>
          </c:cat>
          <c:val>
            <c:numRef>
              <c:f>Summary_h!$BB$34:$BB$40</c:f>
              <c:numCache>
                <c:formatCode>0%</c:formatCode>
                <c:ptCount val="7"/>
                <c:pt idx="0">
                  <c:v>0.90476190476190443</c:v>
                </c:pt>
                <c:pt idx="1">
                  <c:v>0.59090909090909094</c:v>
                </c:pt>
                <c:pt idx="2">
                  <c:v>0.81411764705882361</c:v>
                </c:pt>
                <c:pt idx="3">
                  <c:v>0.95918367346938804</c:v>
                </c:pt>
                <c:pt idx="4">
                  <c:v>0.57692307692307754</c:v>
                </c:pt>
                <c:pt idx="5">
                  <c:v>0.44954128440366975</c:v>
                </c:pt>
                <c:pt idx="6">
                  <c:v>0.62962962962963021</c:v>
                </c:pt>
              </c:numCache>
            </c:numRef>
          </c:val>
        </c:ser>
        <c:ser>
          <c:idx val="1"/>
          <c:order val="1"/>
          <c:tx>
            <c:strRef>
              <c:f>Summary_h!$BC$32:$BC$33</c:f>
              <c:strCache>
                <c:ptCount val="1"/>
                <c:pt idx="0">
                  <c:v>2010.09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Summary_h!$BA$34:$BA$40</c:f>
              <c:strCache>
                <c:ptCount val="7"/>
                <c:pt idx="0">
                  <c:v>Ekaterinburg</c:v>
                </c:pt>
                <c:pt idx="1">
                  <c:v>Kazan</c:v>
                </c:pt>
                <c:pt idx="2">
                  <c:v>Moscow</c:v>
                </c:pt>
                <c:pt idx="3">
                  <c:v>Rostov-on-Don</c:v>
                </c:pt>
                <c:pt idx="4">
                  <c:v>Samara</c:v>
                </c:pt>
                <c:pt idx="5">
                  <c:v>St.Petersburg</c:v>
                </c:pt>
                <c:pt idx="6">
                  <c:v>Volgograd</c:v>
                </c:pt>
              </c:strCache>
            </c:strRef>
          </c:cat>
          <c:val>
            <c:numRef>
              <c:f>Summary_h!$BC$34:$BC$40</c:f>
              <c:numCache>
                <c:formatCode>0%</c:formatCode>
                <c:ptCount val="7"/>
                <c:pt idx="0">
                  <c:v>0.65384615384615385</c:v>
                </c:pt>
                <c:pt idx="1">
                  <c:v>0.43902439024390277</c:v>
                </c:pt>
                <c:pt idx="2">
                  <c:v>0.85555555555555562</c:v>
                </c:pt>
                <c:pt idx="3">
                  <c:v>0.96428571428571463</c:v>
                </c:pt>
                <c:pt idx="4">
                  <c:v>0.46739130434782628</c:v>
                </c:pt>
                <c:pt idx="5">
                  <c:v>0.47727272727272751</c:v>
                </c:pt>
                <c:pt idx="6">
                  <c:v>0.8400000000000003</c:v>
                </c:pt>
              </c:numCache>
            </c:numRef>
          </c:val>
        </c:ser>
        <c:ser>
          <c:idx val="2"/>
          <c:order val="2"/>
          <c:tx>
            <c:strRef>
              <c:f>Summary_h!$BD$32:$BD$33</c:f>
              <c:strCache>
                <c:ptCount val="1"/>
                <c:pt idx="0">
                  <c:v>2010.08</c:v>
                </c:pt>
              </c:strCache>
            </c:strRef>
          </c:tx>
          <c:spPr>
            <a:solidFill>
              <a:srgbClr val="00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Summary_h!$BA$34:$BA$40</c:f>
              <c:strCache>
                <c:ptCount val="7"/>
                <c:pt idx="0">
                  <c:v>Ekaterinburg</c:v>
                </c:pt>
                <c:pt idx="1">
                  <c:v>Kazan</c:v>
                </c:pt>
                <c:pt idx="2">
                  <c:v>Moscow</c:v>
                </c:pt>
                <c:pt idx="3">
                  <c:v>Rostov-on-Don</c:v>
                </c:pt>
                <c:pt idx="4">
                  <c:v>Samara</c:v>
                </c:pt>
                <c:pt idx="5">
                  <c:v>St.Petersburg</c:v>
                </c:pt>
                <c:pt idx="6">
                  <c:v>Volgograd</c:v>
                </c:pt>
              </c:strCache>
            </c:strRef>
          </c:cat>
          <c:val>
            <c:numRef>
              <c:f>Summary_h!$BD$34:$BD$40</c:f>
              <c:numCache>
                <c:formatCode>0%</c:formatCode>
                <c:ptCount val="7"/>
                <c:pt idx="0">
                  <c:v>0.45098039215686297</c:v>
                </c:pt>
                <c:pt idx="1">
                  <c:v>0.5</c:v>
                </c:pt>
                <c:pt idx="2">
                  <c:v>0.70138888888888884</c:v>
                </c:pt>
                <c:pt idx="3">
                  <c:v>0.88800000000000001</c:v>
                </c:pt>
                <c:pt idx="4">
                  <c:v>0.5942028985507245</c:v>
                </c:pt>
                <c:pt idx="5">
                  <c:v>0.48500000000000021</c:v>
                </c:pt>
                <c:pt idx="6">
                  <c:v>0.80769230769230771</c:v>
                </c:pt>
              </c:numCache>
            </c:numRef>
          </c:val>
        </c:ser>
        <c:axId val="89999616"/>
        <c:axId val="90017792"/>
      </c:barChart>
      <c:catAx>
        <c:axId val="89999616"/>
        <c:scaling>
          <c:orientation val="minMax"/>
        </c:scaling>
        <c:axPos val="b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017792"/>
        <c:crosses val="autoZero"/>
        <c:lblAlgn val="ctr"/>
        <c:lblOffset val="100"/>
        <c:tickLblSkip val="1"/>
        <c:tickMarkSkip val="1"/>
      </c:catAx>
      <c:valAx>
        <c:axId val="90017792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9999616"/>
        <c:crosses val="autoZero"/>
        <c:crossBetween val="between"/>
      </c:valAx>
      <c:spPr>
        <a:solidFill>
          <a:schemeClr val="bg1">
            <a:lumMod val="85000"/>
          </a:schemeClr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 cmpd="thinThick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roundedCorners val="1"/>
  <c:pivotSource>
    <c:name>[Impacto Analytics 15 11 10.xlsx]Summary_h!СводнаяТаблица4</c:name>
    <c:fmtId val="2"/>
  </c:pivotSource>
  <c:chart>
    <c:pivotFmts>
      <c:pivotFmt>
        <c:idx val="0"/>
        <c:spPr>
          <a:solidFill>
            <a:srgbClr val="008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1"/>
        <c:spPr>
          <a:solidFill>
            <a:srgbClr val="FF0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2"/>
        <c:spPr>
          <a:solidFill>
            <a:srgbClr val="003366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3"/>
        <c:spPr>
          <a:solidFill>
            <a:srgbClr val="008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4"/>
        <c:spPr>
          <a:solidFill>
            <a:srgbClr val="FF0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5"/>
        <c:spPr>
          <a:solidFill>
            <a:srgbClr val="003366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Summary_h!$BQ$11:$BQ$12</c:f>
              <c:strCache>
                <c:ptCount val="1"/>
                <c:pt idx="0">
                  <c:v>2010.10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Summary_h!$BP$13:$BP$19</c:f>
              <c:strCache>
                <c:ptCount val="7"/>
                <c:pt idx="0">
                  <c:v>Ekaterinburg</c:v>
                </c:pt>
                <c:pt idx="1">
                  <c:v>Kazan</c:v>
                </c:pt>
                <c:pt idx="2">
                  <c:v>Moscow</c:v>
                </c:pt>
                <c:pt idx="3">
                  <c:v>Rostov-on-Don</c:v>
                </c:pt>
                <c:pt idx="4">
                  <c:v>Samara</c:v>
                </c:pt>
                <c:pt idx="5">
                  <c:v>St.Petersburg</c:v>
                </c:pt>
                <c:pt idx="6">
                  <c:v>Volgograd</c:v>
                </c:pt>
              </c:strCache>
            </c:strRef>
          </c:cat>
          <c:val>
            <c:numRef>
              <c:f>Summary_h!$BQ$13:$BQ$19</c:f>
              <c:numCache>
                <c:formatCode>0</c:formatCode>
                <c:ptCount val="7"/>
                <c:pt idx="0">
                  <c:v>14.666666666666673</c:v>
                </c:pt>
                <c:pt idx="1">
                  <c:v>8.3939393939394016</c:v>
                </c:pt>
                <c:pt idx="2">
                  <c:v>7.5811764705882352</c:v>
                </c:pt>
                <c:pt idx="3">
                  <c:v>10.704081632653061</c:v>
                </c:pt>
                <c:pt idx="4">
                  <c:v>6.0192307692307692</c:v>
                </c:pt>
                <c:pt idx="5">
                  <c:v>3.6513761467889911</c:v>
                </c:pt>
                <c:pt idx="6">
                  <c:v>4.8703703703703702</c:v>
                </c:pt>
              </c:numCache>
            </c:numRef>
          </c:val>
        </c:ser>
        <c:ser>
          <c:idx val="1"/>
          <c:order val="1"/>
          <c:tx>
            <c:strRef>
              <c:f>Summary_h!$BR$11:$BR$12</c:f>
              <c:strCache>
                <c:ptCount val="1"/>
                <c:pt idx="0">
                  <c:v>2010.09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Summary_h!$BP$13:$BP$19</c:f>
              <c:strCache>
                <c:ptCount val="7"/>
                <c:pt idx="0">
                  <c:v>Ekaterinburg</c:v>
                </c:pt>
                <c:pt idx="1">
                  <c:v>Kazan</c:v>
                </c:pt>
                <c:pt idx="2">
                  <c:v>Moscow</c:v>
                </c:pt>
                <c:pt idx="3">
                  <c:v>Rostov-on-Don</c:v>
                </c:pt>
                <c:pt idx="4">
                  <c:v>Samara</c:v>
                </c:pt>
                <c:pt idx="5">
                  <c:v>St.Petersburg</c:v>
                </c:pt>
                <c:pt idx="6">
                  <c:v>Volgograd</c:v>
                </c:pt>
              </c:strCache>
            </c:strRef>
          </c:cat>
          <c:val>
            <c:numRef>
              <c:f>Summary_h!$BR$13:$BR$19</c:f>
              <c:numCache>
                <c:formatCode>0</c:formatCode>
                <c:ptCount val="7"/>
                <c:pt idx="0">
                  <c:v>9.4230769230769234</c:v>
                </c:pt>
                <c:pt idx="1">
                  <c:v>10.829268292682929</c:v>
                </c:pt>
                <c:pt idx="2">
                  <c:v>9.75</c:v>
                </c:pt>
                <c:pt idx="3">
                  <c:v>10.785714285714286</c:v>
                </c:pt>
                <c:pt idx="4">
                  <c:v>4.6086956521739104</c:v>
                </c:pt>
                <c:pt idx="5">
                  <c:v>3.9772727272727271</c:v>
                </c:pt>
                <c:pt idx="6">
                  <c:v>7.92</c:v>
                </c:pt>
              </c:numCache>
            </c:numRef>
          </c:val>
        </c:ser>
        <c:ser>
          <c:idx val="2"/>
          <c:order val="2"/>
          <c:tx>
            <c:strRef>
              <c:f>Summary_h!$BS$11:$BS$12</c:f>
              <c:strCache>
                <c:ptCount val="1"/>
                <c:pt idx="0">
                  <c:v>2010.08</c:v>
                </c:pt>
              </c:strCache>
            </c:strRef>
          </c:tx>
          <c:spPr>
            <a:solidFill>
              <a:srgbClr val="00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Summary_h!$BP$13:$BP$19</c:f>
              <c:strCache>
                <c:ptCount val="7"/>
                <c:pt idx="0">
                  <c:v>Ekaterinburg</c:v>
                </c:pt>
                <c:pt idx="1">
                  <c:v>Kazan</c:v>
                </c:pt>
                <c:pt idx="2">
                  <c:v>Moscow</c:v>
                </c:pt>
                <c:pt idx="3">
                  <c:v>Rostov-on-Don</c:v>
                </c:pt>
                <c:pt idx="4">
                  <c:v>Samara</c:v>
                </c:pt>
                <c:pt idx="5">
                  <c:v>St.Petersburg</c:v>
                </c:pt>
                <c:pt idx="6">
                  <c:v>Volgograd</c:v>
                </c:pt>
              </c:strCache>
            </c:strRef>
          </c:cat>
          <c:val>
            <c:numRef>
              <c:f>Summary_h!$BS$13:$BS$19</c:f>
              <c:numCache>
                <c:formatCode>0</c:formatCode>
                <c:ptCount val="7"/>
                <c:pt idx="0">
                  <c:v>5.2352941176470589</c:v>
                </c:pt>
                <c:pt idx="1">
                  <c:v>10.047619047619047</c:v>
                </c:pt>
                <c:pt idx="2">
                  <c:v>7.3402777777777777</c:v>
                </c:pt>
                <c:pt idx="3">
                  <c:v>8.6</c:v>
                </c:pt>
                <c:pt idx="4">
                  <c:v>6.4927536231884062</c:v>
                </c:pt>
                <c:pt idx="5">
                  <c:v>3.65</c:v>
                </c:pt>
                <c:pt idx="6">
                  <c:v>8.3076923076923155</c:v>
                </c:pt>
              </c:numCache>
            </c:numRef>
          </c:val>
        </c:ser>
        <c:axId val="90078592"/>
        <c:axId val="90109056"/>
      </c:barChart>
      <c:catAx>
        <c:axId val="90078592"/>
        <c:scaling>
          <c:orientation val="minMax"/>
        </c:scaling>
        <c:axPos val="b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109056"/>
        <c:crosses val="autoZero"/>
        <c:lblAlgn val="ctr"/>
        <c:lblOffset val="100"/>
        <c:tickLblSkip val="1"/>
        <c:tickMarkSkip val="1"/>
      </c:catAx>
      <c:valAx>
        <c:axId val="90109056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078592"/>
        <c:crosses val="autoZero"/>
        <c:crossBetween val="between"/>
      </c:valAx>
      <c:spPr>
        <a:solidFill>
          <a:schemeClr val="bg1">
            <a:lumMod val="85000"/>
          </a:schemeClr>
        </a:solidFill>
        <a:ln w="0">
          <a:solidFill>
            <a:srgbClr val="808080"/>
          </a:solidFill>
          <a:prstDash val="solid"/>
        </a:ln>
      </c:spPr>
    </c:plotArea>
    <c:legend>
      <c:legendPos val="b"/>
      <c:layout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 cmpd="thinThick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roundedCorners val="1"/>
  <c:pivotSource>
    <c:name>[Impacto Analytics 15 11 10.xlsx]Summary_h!СводнаяТаблица10</c:name>
    <c:fmtId val="2"/>
  </c:pivotSource>
  <c:chart>
    <c:pivotFmts>
      <c:pivotFmt>
        <c:idx val="0"/>
        <c:spPr>
          <a:solidFill>
            <a:srgbClr val="008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1"/>
        <c:spPr>
          <a:solidFill>
            <a:srgbClr val="FF0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2"/>
        <c:spPr>
          <a:solidFill>
            <a:srgbClr val="003366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3"/>
        <c:spPr>
          <a:solidFill>
            <a:srgbClr val="008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4"/>
        <c:spPr>
          <a:solidFill>
            <a:srgbClr val="FF0000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  <c:pivotFmt>
        <c:idx val="5"/>
        <c:spPr>
          <a:solidFill>
            <a:srgbClr val="003366"/>
          </a:solidFill>
          <a:ln w="12700">
            <a:solidFill>
              <a:srgbClr val="000000"/>
            </a:solidFill>
            <a:prstDash val="solid"/>
          </a:ln>
        </c:spPr>
        <c:marker>
          <c:symbol val="none"/>
        </c:marker>
        <c:dLbl>
          <c:idx val="0"/>
          <c:spPr>
            <a:noFill/>
            <a:ln w="25400">
              <a:noFill/>
            </a:ln>
          </c:spPr>
          <c:txPr>
            <a:bodyPr/>
            <a:lstStyle/>
            <a:p>
              <a:pPr>
                <a:defRPr sz="1000" b="0" i="0" u="none" strike="noStrike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  <c:showVal val="1"/>
        </c:dLbl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Summary_h!$CH$31:$CH$32</c:f>
              <c:strCache>
                <c:ptCount val="1"/>
                <c:pt idx="0">
                  <c:v>2010.10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multiLvlStrRef>
              <c:f>Summary_h!$CF$33:$CG$38</c:f>
              <c:multiLvlStrCache>
                <c:ptCount val="6"/>
                <c:lvl>
                  <c:pt idx="0">
                    <c:v> Partial</c:v>
                  </c:pt>
                  <c:pt idx="1">
                    <c:v> Full</c:v>
                  </c:pt>
                  <c:pt idx="2">
                    <c:v> Partial</c:v>
                  </c:pt>
                  <c:pt idx="3">
                    <c:v> Full</c:v>
                  </c:pt>
                  <c:pt idx="4">
                    <c:v> Partial</c:v>
                  </c:pt>
                  <c:pt idx="5">
                    <c:v> Full</c:v>
                  </c:pt>
                </c:lvl>
                <c:lvl>
                  <c:pt idx="0">
                    <c:v>Extreme Range Focus</c:v>
                  </c:pt>
                  <c:pt idx="2">
                    <c:v>Full Option</c:v>
                  </c:pt>
                  <c:pt idx="4">
                    <c:v>Ice Range Focus</c:v>
                  </c:pt>
                </c:lvl>
              </c:multiLvlStrCache>
            </c:multiLvlStrRef>
          </c:cat>
          <c:val>
            <c:numRef>
              <c:f>Summary_h!$CH$33:$CH$38</c:f>
              <c:numCache>
                <c:formatCode>0.00%</c:formatCode>
                <c:ptCount val="6"/>
                <c:pt idx="0">
                  <c:v>3.6402569593147749E-2</c:v>
                </c:pt>
                <c:pt idx="1">
                  <c:v>0</c:v>
                </c:pt>
                <c:pt idx="2">
                  <c:v>3.2119914346895075E-2</c:v>
                </c:pt>
                <c:pt idx="3">
                  <c:v>0</c:v>
                </c:pt>
                <c:pt idx="4">
                  <c:v>2.1413276231263406E-3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Summary_h!$CI$31:$CI$32</c:f>
              <c:strCache>
                <c:ptCount val="1"/>
                <c:pt idx="0">
                  <c:v>2010.09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multiLvlStrRef>
              <c:f>Summary_h!$CF$33:$CG$38</c:f>
              <c:multiLvlStrCache>
                <c:ptCount val="6"/>
                <c:lvl>
                  <c:pt idx="0">
                    <c:v> Partial</c:v>
                  </c:pt>
                  <c:pt idx="1">
                    <c:v> Full</c:v>
                  </c:pt>
                  <c:pt idx="2">
                    <c:v> Partial</c:v>
                  </c:pt>
                  <c:pt idx="3">
                    <c:v> Full</c:v>
                  </c:pt>
                  <c:pt idx="4">
                    <c:v> Partial</c:v>
                  </c:pt>
                  <c:pt idx="5">
                    <c:v> Full</c:v>
                  </c:pt>
                </c:lvl>
                <c:lvl>
                  <c:pt idx="0">
                    <c:v>Extreme Range Focus</c:v>
                  </c:pt>
                  <c:pt idx="2">
                    <c:v>Full Option</c:v>
                  </c:pt>
                  <c:pt idx="4">
                    <c:v>Ice Range Focus</c:v>
                  </c:pt>
                </c:lvl>
              </c:multiLvlStrCache>
            </c:multiLvlStrRef>
          </c:cat>
          <c:val>
            <c:numRef>
              <c:f>Summary_h!$CI$33:$CI$38</c:f>
              <c:numCache>
                <c:formatCode>0.00%</c:formatCode>
                <c:ptCount val="6"/>
                <c:pt idx="0">
                  <c:v>3.345070422535211E-2</c:v>
                </c:pt>
                <c:pt idx="1">
                  <c:v>0</c:v>
                </c:pt>
                <c:pt idx="2">
                  <c:v>6.6901408450704219E-2</c:v>
                </c:pt>
                <c:pt idx="3">
                  <c:v>1.7605633802816908E-3</c:v>
                </c:pt>
                <c:pt idx="4">
                  <c:v>5.2816901408450755E-3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Summary_h!$CJ$31:$CJ$32</c:f>
              <c:strCache>
                <c:ptCount val="1"/>
                <c:pt idx="0">
                  <c:v>2010.08</c:v>
                </c:pt>
              </c:strCache>
            </c:strRef>
          </c:tx>
          <c:spPr>
            <a:solidFill>
              <a:srgbClr val="00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multiLvlStrRef>
              <c:f>Summary_h!$CF$33:$CG$38</c:f>
              <c:multiLvlStrCache>
                <c:ptCount val="6"/>
                <c:lvl>
                  <c:pt idx="0">
                    <c:v> Partial</c:v>
                  </c:pt>
                  <c:pt idx="1">
                    <c:v> Full</c:v>
                  </c:pt>
                  <c:pt idx="2">
                    <c:v> Partial</c:v>
                  </c:pt>
                  <c:pt idx="3">
                    <c:v> Full</c:v>
                  </c:pt>
                  <c:pt idx="4">
                    <c:v> Partial</c:v>
                  </c:pt>
                  <c:pt idx="5">
                    <c:v> Full</c:v>
                  </c:pt>
                </c:lvl>
                <c:lvl>
                  <c:pt idx="0">
                    <c:v>Extreme Range Focus</c:v>
                  </c:pt>
                  <c:pt idx="2">
                    <c:v>Full Option</c:v>
                  </c:pt>
                  <c:pt idx="4">
                    <c:v>Ice Range Focus</c:v>
                  </c:pt>
                </c:lvl>
              </c:multiLvlStrCache>
            </c:multiLvlStrRef>
          </c:cat>
          <c:val>
            <c:numRef>
              <c:f>Summary_h!$CJ$33:$CJ$38</c:f>
              <c:numCache>
                <c:formatCode>0.00%</c:formatCode>
                <c:ptCount val="6"/>
                <c:pt idx="0">
                  <c:v>1.8726591760299637E-2</c:v>
                </c:pt>
                <c:pt idx="1">
                  <c:v>2.4968789013732821E-3</c:v>
                </c:pt>
                <c:pt idx="2">
                  <c:v>7.6154806491885149E-2</c:v>
                </c:pt>
                <c:pt idx="3">
                  <c:v>1.2484394506866421E-3</c:v>
                </c:pt>
                <c:pt idx="4">
                  <c:v>9.9875156054931389E-3</c:v>
                </c:pt>
                <c:pt idx="5">
                  <c:v>2.4968789013732821E-3</c:v>
                </c:pt>
              </c:numCache>
            </c:numRef>
          </c:val>
        </c:ser>
        <c:axId val="90186112"/>
        <c:axId val="90187648"/>
      </c:barChart>
      <c:catAx>
        <c:axId val="90186112"/>
        <c:scaling>
          <c:orientation val="minMax"/>
        </c:scaling>
        <c:axPos val="b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187648"/>
        <c:crosses val="autoZero"/>
        <c:lblAlgn val="ctr"/>
        <c:lblOffset val="100"/>
      </c:catAx>
      <c:valAx>
        <c:axId val="90187648"/>
        <c:scaling>
          <c:orientation val="minMax"/>
        </c:scaling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numFmt formatCode="0.00%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186112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b"/>
      <c:layout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 cmpd="thinThick"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Russia regional sales by percentage translated from Twe output values</a:t>
            </a:r>
          </a:p>
        </c:rich>
      </c:tx>
      <c:layout/>
    </c:title>
    <c:view3D>
      <c:rotX val="90"/>
      <c:depthPercent val="100"/>
      <c:rAngAx val="1"/>
    </c:view3D>
    <c:plotArea>
      <c:layout>
        <c:manualLayout>
          <c:layoutTarget val="inner"/>
          <c:xMode val="edge"/>
          <c:yMode val="edge"/>
          <c:x val="0.19405684432076736"/>
          <c:y val="0.15481383207843041"/>
          <c:w val="0.61188614497672666"/>
          <c:h val="0.84485811264839372"/>
        </c:manualLayout>
      </c:layout>
      <c:pie3DChart>
        <c:varyColors val="1"/>
        <c:ser>
          <c:idx val="0"/>
          <c:order val="0"/>
          <c:tx>
            <c:strRef>
              <c:f>'data 2010'!$B$19</c:f>
              <c:strCache>
                <c:ptCount val="1"/>
                <c:pt idx="0">
                  <c:v>Percentage translated into Twe output values</c:v>
                </c:pt>
              </c:strCache>
            </c:strRef>
          </c:tx>
          <c:spPr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explosion val="25"/>
          <c:dPt>
            <c:idx val="0"/>
            <c:spPr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spPr>
              <a:solidFill>
                <a:schemeClr val="tx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spPr>
              <a:solidFill>
                <a:srgbClr val="FFC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spPr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4"/>
            <c:spPr>
              <a:solidFill>
                <a:srgbClr val="92D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5"/>
            <c:spPr>
              <a:solidFill>
                <a:srgbClr val="00B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6"/>
            <c:spPr>
              <a:solidFill>
                <a:srgbClr val="00B0F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7"/>
            <c:spPr>
              <a:solidFill>
                <a:srgbClr val="0070C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0"/>
              <c:layout>
                <c:manualLayout>
                  <c:x val="-0.18574258249414574"/>
                  <c:y val="-9.6386223056910011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2223284292316097"/>
                  <c:y val="-9.7916458473325405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9.9573646796527707E-2"/>
                  <c:y val="-1.5620760752827142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7.4593092662149404E-2"/>
                  <c:y val="4.1703222545759464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5.9413753946366978E-2"/>
                  <c:y val="6.5250837080813473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9.7144307040859246E-2"/>
                  <c:y val="0.12106158502616067"/>
                </c:manualLayout>
              </c:layout>
              <c:showCatName val="1"/>
              <c:showPercent val="1"/>
            </c:dLbl>
            <c:spPr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'data 2010'!$A$23:$A$30</c:f>
              <c:strCache>
                <c:ptCount val="8"/>
                <c:pt idx="0">
                  <c:v>Moscow</c:v>
                </c:pt>
                <c:pt idx="1">
                  <c:v>St Petersburg</c:v>
                </c:pt>
                <c:pt idx="2">
                  <c:v>Kazan</c:v>
                </c:pt>
                <c:pt idx="3">
                  <c:v>Samara</c:v>
                </c:pt>
                <c:pt idx="4">
                  <c:v>Rostov on Don</c:v>
                </c:pt>
                <c:pt idx="5">
                  <c:v>Volgograd</c:v>
                </c:pt>
                <c:pt idx="6">
                  <c:v>Ekaterinburg</c:v>
                </c:pt>
                <c:pt idx="7">
                  <c:v>other regions</c:v>
                </c:pt>
              </c:strCache>
            </c:strRef>
          </c:cat>
          <c:val>
            <c:numRef>
              <c:f>'data 2010'!$N$23:$N$30</c:f>
              <c:numCache>
                <c:formatCode>"£"#,##0</c:formatCode>
                <c:ptCount val="8"/>
                <c:pt idx="0">
                  <c:v>211446.47188266818</c:v>
                </c:pt>
                <c:pt idx="1">
                  <c:v>50530.872910648053</c:v>
                </c:pt>
                <c:pt idx="2">
                  <c:v>0</c:v>
                </c:pt>
                <c:pt idx="3">
                  <c:v>14710.365473864207</c:v>
                </c:pt>
                <c:pt idx="4">
                  <c:v>31285.84887623366</c:v>
                </c:pt>
                <c:pt idx="5">
                  <c:v>7669.2061697416621</c:v>
                </c:pt>
                <c:pt idx="6">
                  <c:v>4904.6512976355179</c:v>
                </c:pt>
                <c:pt idx="7">
                  <c:v>42473.583389208761</c:v>
                </c:pt>
              </c:numCache>
            </c:numRef>
          </c:val>
        </c:ser>
      </c:pie3DChart>
    </c:plotArea>
    <c:plotVisOnly val="1"/>
  </c:chart>
  <c:spPr>
    <a:effectLst>
      <a:innerShdw blurRad="63500" dist="50800" dir="18900000">
        <a:prstClr val="black">
          <a:alpha val="50000"/>
        </a:prstClr>
      </a:innerShdw>
    </a:effectLst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view3D>
      <c:rAngAx val="1"/>
    </c:view3D>
    <c:plotArea>
      <c:layout>
        <c:manualLayout>
          <c:layoutTarget val="inner"/>
          <c:xMode val="edge"/>
          <c:yMode val="edge"/>
          <c:x val="0.11773553343768325"/>
          <c:y val="0.2038422409588182"/>
          <c:w val="0.86000852321381072"/>
          <c:h val="0.55584721157643036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dPt>
            <c:idx val="0"/>
            <c:spPr>
              <a:solidFill>
                <a:schemeClr val="tx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spPr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spPr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spPr>
              <a:solidFill>
                <a:srgbClr val="66FF33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4"/>
            <c:spPr>
              <a:solidFill>
                <a:srgbClr val="0B5537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5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6"/>
            <c:spPr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7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8"/>
            <c:spPr>
              <a:solidFill>
                <a:schemeClr val="bg1">
                  <a:lumMod val="6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9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10"/>
            <c:spPr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11"/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Lbl>
              <c:idx val="8"/>
              <c:layout/>
              <c:showVal val="1"/>
            </c:dLbl>
            <c:dLbl>
              <c:idx val="9"/>
              <c:layout/>
              <c:showVal val="1"/>
            </c:dLbl>
            <c:dLbl>
              <c:idx val="10"/>
              <c:layout/>
              <c:showVal val="1"/>
            </c:dLbl>
            <c:dLbl>
              <c:idx val="11"/>
              <c:layout/>
              <c:showVal val="1"/>
            </c:dLbl>
            <c:delete val="1"/>
          </c:dLbls>
          <c:cat>
            <c:strRef>
              <c:f>'charts  by product type'!$B$3:$M$3</c:f>
              <c:strCache>
                <c:ptCount val="12"/>
                <c:pt idx="0">
                  <c:v>Ice</c:v>
                </c:pt>
                <c:pt idx="1">
                  <c:v>Black Box</c:v>
                </c:pt>
                <c:pt idx="2">
                  <c:v>Color Magic</c:v>
                </c:pt>
                <c:pt idx="3">
                  <c:v>Extreme</c:v>
                </c:pt>
                <c:pt idx="4">
                  <c:v>Original</c:v>
                </c:pt>
                <c:pt idx="5">
                  <c:v>Core Wash n Wax</c:v>
                </c:pt>
                <c:pt idx="6">
                  <c:v>Polish &amp; Restorers</c:v>
                </c:pt>
                <c:pt idx="7">
                  <c:v>Tyre Wheel</c:v>
                </c:pt>
                <c:pt idx="8">
                  <c:v>Trim protectant</c:v>
                </c:pt>
                <c:pt idx="9">
                  <c:v>Interior Cleaners</c:v>
                </c:pt>
                <c:pt idx="10">
                  <c:v>Fresh Shine</c:v>
                </c:pt>
                <c:pt idx="11">
                  <c:v>Glass</c:v>
                </c:pt>
              </c:strCache>
            </c:strRef>
          </c:cat>
          <c:val>
            <c:numRef>
              <c:f>'charts  by product type'!$B$4:$M$4</c:f>
              <c:numCache>
                <c:formatCode>"£"#,##0</c:formatCode>
                <c:ptCount val="12"/>
                <c:pt idx="0">
                  <c:v>8621.5500000000011</c:v>
                </c:pt>
                <c:pt idx="1">
                  <c:v>1069.4250000000006</c:v>
                </c:pt>
                <c:pt idx="2">
                  <c:v>54661.950000000012</c:v>
                </c:pt>
                <c:pt idx="3">
                  <c:v>27595.575000000001</c:v>
                </c:pt>
                <c:pt idx="4">
                  <c:v>29734.425000000014</c:v>
                </c:pt>
                <c:pt idx="5">
                  <c:v>59435.774999999994</c:v>
                </c:pt>
                <c:pt idx="6">
                  <c:v>31288.95</c:v>
                </c:pt>
                <c:pt idx="7">
                  <c:v>18808.649999999991</c:v>
                </c:pt>
                <c:pt idx="8">
                  <c:v>16129.575000000001</c:v>
                </c:pt>
                <c:pt idx="9">
                  <c:v>48057.975000000006</c:v>
                </c:pt>
                <c:pt idx="10">
                  <c:v>35676.9</c:v>
                </c:pt>
                <c:pt idx="11">
                  <c:v>29778.525000000001</c:v>
                </c:pt>
              </c:numCache>
            </c:numRef>
          </c:val>
        </c:ser>
        <c:gapWidth val="27"/>
        <c:gapDepth val="34"/>
        <c:shape val="cylinder"/>
        <c:axId val="71054464"/>
        <c:axId val="71056000"/>
        <c:axId val="0"/>
      </c:bar3DChart>
      <c:catAx>
        <c:axId val="71054464"/>
        <c:scaling>
          <c:orientation val="minMax"/>
        </c:scaling>
        <c:axPos val="b"/>
        <c:tickLblPos val="nextTo"/>
        <c:crossAx val="71056000"/>
        <c:crosses val="autoZero"/>
        <c:auto val="1"/>
        <c:lblAlgn val="ctr"/>
        <c:lblOffset val="100"/>
      </c:catAx>
      <c:valAx>
        <c:axId val="71056000"/>
        <c:scaling>
          <c:orientation val="minMax"/>
        </c:scaling>
        <c:axPos val="l"/>
        <c:majorGridlines/>
        <c:numFmt formatCode="&quot;£&quot;#,##0" sourceLinked="1"/>
        <c:tickLblPos val="nextTo"/>
        <c:crossAx val="71054464"/>
        <c:crosses val="autoZero"/>
        <c:crossBetween val="between"/>
      </c:valAx>
    </c:plotArea>
    <c:plotVisOnly val="1"/>
  </c:chart>
  <c:externalData r:id="rId4"/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Russia; sales out by product type 2010</a:t>
            </a:r>
          </a:p>
        </c:rich>
      </c:tx>
      <c:layout/>
    </c:title>
    <c:view3D>
      <c:rotX val="20"/>
      <c:hPercent val="100"/>
      <c:depthPercent val="130"/>
      <c:perspective val="0"/>
    </c:view3D>
    <c:plotArea>
      <c:layout>
        <c:manualLayout>
          <c:layoutTarget val="inner"/>
          <c:xMode val="edge"/>
          <c:yMode val="edge"/>
          <c:x val="1.555831304605626E-3"/>
          <c:y val="1.8127881729691449E-4"/>
          <c:w val="0.98800625612356363"/>
          <c:h val="0.99981872118270221"/>
        </c:manualLayout>
      </c:layout>
      <c:pie3DChart>
        <c:varyColors val="1"/>
        <c:ser>
          <c:idx val="0"/>
          <c:order val="0"/>
          <c:tx>
            <c:v>Russia; sales out by product type 2009</c:v>
          </c:tx>
          <c:explosion val="35"/>
          <c:dPt>
            <c:idx val="2"/>
            <c:spPr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</c:spPr>
          </c:dPt>
          <c:dPt>
            <c:idx val="3"/>
            <c:spPr>
              <a:solidFill>
                <a:srgbClr val="66FF33"/>
              </a:solidFill>
            </c:spPr>
          </c:dPt>
          <c:dPt>
            <c:idx val="4"/>
            <c:spPr>
              <a:solidFill>
                <a:srgbClr val="0B5537"/>
              </a:solidFill>
            </c:spPr>
          </c:dPt>
          <c:dPt>
            <c:idx val="5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8"/>
            <c:spPr>
              <a:solidFill>
                <a:schemeClr val="bg1">
                  <a:lumMod val="75000"/>
                </a:schemeClr>
              </a:solidFill>
            </c:spPr>
          </c:dPt>
          <c:dPt>
            <c:idx val="9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10"/>
            <c:spPr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c:spPr>
          </c:dPt>
          <c:dPt>
            <c:idx val="11"/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5.1538857480740354E-3"/>
                  <c:y val="0.11024326657154447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1"/>
              <c:layout>
                <c:manualLayout>
                  <c:x val="3.2406051230372038E-3"/>
                  <c:y val="6.3401504342158577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4958923288207784"/>
                  <c:y val="6.5389501223632032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6.0258759650189508E-2"/>
                  <c:y val="2.784770575259638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-0.11748359198472755"/>
                  <c:y val="-0.1106520435087380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5"/>
              <c:layout>
                <c:manualLayout>
                  <c:x val="-0.18202132985713759"/>
                  <c:y val="-0.16383004792046324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0.11675342686435278"/>
                  <c:y val="-0.1495449981503994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9.4346047622554052E-2"/>
                  <c:y val="-0.10331084453369503"/>
                </c:manualLayout>
              </c:layout>
              <c:tx>
                <c:rich>
                  <a:bodyPr/>
                  <a:lstStyle/>
                  <a:p>
                    <a:pPr>
                      <a:defRPr sz="1200" baseline="0">
                        <a:solidFill>
                          <a:schemeClr val="bg1"/>
                        </a:solidFill>
                      </a:defRPr>
                    </a:pPr>
                    <a:r>
                      <a:rPr lang="en-US" sz="1200" baseline="0">
                        <a:solidFill>
                          <a:schemeClr val="bg1"/>
                        </a:solidFill>
                      </a:rPr>
                      <a:t>Tyre Wheel
5%</a:t>
                    </a:r>
                  </a:p>
                </c:rich>
              </c:tx>
              <c:spPr/>
              <c:showCatName val="1"/>
              <c:showPercent val="1"/>
            </c:dLbl>
            <c:dLbl>
              <c:idx val="8"/>
              <c:layout>
                <c:manualLayout>
                  <c:x val="0.10391319628555526"/>
                  <c:y val="-0.14108798262638408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>
                        <a:solidFill>
                          <a:schemeClr val="bg1"/>
                        </a:solidFill>
                      </a:rPr>
                      <a:t>Trim protectant</a:t>
                    </a:r>
                    <a:r>
                      <a:rPr lang="en-US" sz="1200"/>
                      <a:t>
</a:t>
                    </a:r>
                    <a:r>
                      <a:rPr lang="en-US" sz="1200" baseline="0">
                        <a:solidFill>
                          <a:schemeClr val="bg1"/>
                        </a:solidFill>
                      </a:rPr>
                      <a:t>5%</a:t>
                    </a:r>
                  </a:p>
                </c:rich>
              </c:tx>
              <c:showCatName val="1"/>
              <c:showPercent val="1"/>
            </c:dLbl>
            <c:dLbl>
              <c:idx val="9"/>
              <c:layout>
                <c:manualLayout>
                  <c:x val="4.6779925997929864E-2"/>
                  <c:y val="3.3650449803758848E-3"/>
                </c:manualLayout>
              </c:layout>
              <c:showCatName val="1"/>
              <c:showPercent val="1"/>
            </c:dLbl>
            <c:dLbl>
              <c:idx val="10"/>
              <c:layout>
                <c:manualLayout>
                  <c:x val="0.1493292577638024"/>
                  <c:y val="5.115455932167106E-2"/>
                </c:manualLayout>
              </c:layout>
              <c:showCatName val="1"/>
              <c:showPercent val="1"/>
            </c:dLbl>
            <c:dLbl>
              <c:idx val="11"/>
              <c:layout>
                <c:manualLayout>
                  <c:x val="8.1498903667080097E-2"/>
                  <c:y val="0.11306719659596631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'charts  by product type'!$B$3:$M$3</c:f>
              <c:strCache>
                <c:ptCount val="12"/>
                <c:pt idx="0">
                  <c:v>Ice</c:v>
                </c:pt>
                <c:pt idx="1">
                  <c:v>Black Box</c:v>
                </c:pt>
                <c:pt idx="2">
                  <c:v>Color Magic</c:v>
                </c:pt>
                <c:pt idx="3">
                  <c:v>Extreme</c:v>
                </c:pt>
                <c:pt idx="4">
                  <c:v>Original</c:v>
                </c:pt>
                <c:pt idx="5">
                  <c:v>Core Wash n Wax</c:v>
                </c:pt>
                <c:pt idx="6">
                  <c:v>Polish &amp; Restorers</c:v>
                </c:pt>
                <c:pt idx="7">
                  <c:v>Tyre Wheel</c:v>
                </c:pt>
                <c:pt idx="8">
                  <c:v>Trim protectant</c:v>
                </c:pt>
                <c:pt idx="9">
                  <c:v>Interior Cleaners</c:v>
                </c:pt>
                <c:pt idx="10">
                  <c:v>Fresh Shine</c:v>
                </c:pt>
                <c:pt idx="11">
                  <c:v>Glass</c:v>
                </c:pt>
              </c:strCache>
            </c:strRef>
          </c:cat>
          <c:val>
            <c:numRef>
              <c:f>'charts  by product type'!$B$4:$M$4</c:f>
              <c:numCache>
                <c:formatCode>"£"#,##0</c:formatCode>
                <c:ptCount val="12"/>
                <c:pt idx="0">
                  <c:v>8621.5500000000011</c:v>
                </c:pt>
                <c:pt idx="1">
                  <c:v>1069.4250000000006</c:v>
                </c:pt>
                <c:pt idx="2">
                  <c:v>54661.950000000012</c:v>
                </c:pt>
                <c:pt idx="3">
                  <c:v>27595.575000000001</c:v>
                </c:pt>
                <c:pt idx="4">
                  <c:v>29734.425000000014</c:v>
                </c:pt>
                <c:pt idx="5">
                  <c:v>59435.774999999994</c:v>
                </c:pt>
                <c:pt idx="6">
                  <c:v>31288.95</c:v>
                </c:pt>
                <c:pt idx="7">
                  <c:v>18808.649999999991</c:v>
                </c:pt>
                <c:pt idx="8">
                  <c:v>16129.575000000001</c:v>
                </c:pt>
                <c:pt idx="9">
                  <c:v>48057.975000000006</c:v>
                </c:pt>
                <c:pt idx="10">
                  <c:v>35676.9</c:v>
                </c:pt>
                <c:pt idx="11">
                  <c:v>29778.525000000001</c:v>
                </c:pt>
              </c:numCache>
            </c:numRef>
          </c:val>
        </c:ser>
      </c:pie3DChart>
      <c:spPr>
        <a:effectLst>
          <a:outerShdw blurRad="50800" dist="1968500" dir="6120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 prstMaterial="metal"/>
      </c:spPr>
    </c:plotArea>
    <c:plotVisOnly val="1"/>
  </c:chart>
  <c:spPr>
    <a:scene3d>
      <a:camera prst="orthographicFront"/>
      <a:lightRig rig="threePt" dir="t"/>
    </a:scene3d>
    <a:sp3d>
      <a:bevelT h="38100"/>
      <a:bevelB h="0"/>
    </a:sp3d>
  </c:spPr>
  <c:externalData r:id="rId4"/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Russia: Sales out by product type 2009</a:t>
            </a:r>
          </a:p>
        </c:rich>
      </c:tx>
      <c:layout/>
    </c:title>
    <c:view3D>
      <c:depthPercent val="10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v>Russia:Sales Out by product type 2009</c:v>
          </c:tx>
          <c:dPt>
            <c:idx val="1"/>
            <c:spPr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c:spPr>
          </c:dPt>
          <c:dPt>
            <c:idx val="2"/>
            <c:spPr>
              <a:solidFill>
                <a:srgbClr val="6BF71D"/>
              </a:solidFill>
            </c:spPr>
          </c:dPt>
          <c:dPt>
            <c:idx val="3"/>
            <c:spPr>
              <a:solidFill>
                <a:srgbClr val="3F4B4B"/>
              </a:solidFill>
            </c:spPr>
          </c:dPt>
          <c:dPt>
            <c:idx val="4"/>
            <c:spPr>
              <a:solidFill>
                <a:srgbClr val="1B6F31"/>
              </a:solidFill>
            </c:spPr>
          </c:dPt>
          <c:dPt>
            <c:idx val="5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  <c:pictureOptions>
              <c:pictureFormat val="stretch"/>
            </c:pictureOptions>
          </c:dPt>
          <c:dPt>
            <c:idx val="6"/>
            <c:spPr>
              <a:solidFill>
                <a:srgbClr val="FFC000"/>
              </a:solidFill>
            </c:spPr>
          </c:dPt>
          <c:dPt>
            <c:idx val="7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pictureOptions>
              <c:pictureFormat val="stretch"/>
            </c:pictureOptions>
          </c:dPt>
          <c:dPt>
            <c:idx val="8"/>
            <c:spPr>
              <a:solidFill>
                <a:schemeClr val="bg1">
                  <a:lumMod val="65000"/>
                </a:schemeClr>
              </a:solidFill>
            </c:spPr>
          </c:dPt>
          <c:dPt>
            <c:idx val="9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10"/>
            <c:spPr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c:spPr>
          </c:dPt>
          <c:dPt>
            <c:idx val="11"/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</c:dPt>
          <c:dLbls>
            <c:dLbl>
              <c:idx val="5"/>
              <c:layout>
                <c:manualLayout>
                  <c:x val="7.6738597520557839E-3"/>
                  <c:y val="-2.660753260877667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Val val="1"/>
            </c:dLbl>
            <c:dLbl>
              <c:idx val="10"/>
              <c:layout>
                <c:manualLayout>
                  <c:x val="2.4940044194181277E-2"/>
                  <c:y val="-2.956392512086293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Val val="1"/>
            </c:dLbl>
            <c:showVal val="1"/>
          </c:dLbls>
          <c:cat>
            <c:strRef>
              <c:f>Sheet1!$B$3:$M$3</c:f>
              <c:strCache>
                <c:ptCount val="12"/>
                <c:pt idx="0">
                  <c:v>Ice</c:v>
                </c:pt>
                <c:pt idx="1">
                  <c:v>Color Magic</c:v>
                </c:pt>
                <c:pt idx="2">
                  <c:v>Extreme</c:v>
                </c:pt>
                <c:pt idx="3">
                  <c:v>Platinum</c:v>
                </c:pt>
                <c:pt idx="4">
                  <c:v>Original &amp; Core Wax</c:v>
                </c:pt>
                <c:pt idx="5">
                  <c:v>Core Wash n Wax</c:v>
                </c:pt>
                <c:pt idx="6">
                  <c:v>Polish &amp; Restorers</c:v>
                </c:pt>
                <c:pt idx="7">
                  <c:v>Tyre Wheel Ext.</c:v>
                </c:pt>
                <c:pt idx="8">
                  <c:v>Trim Protectant</c:v>
                </c:pt>
                <c:pt idx="9">
                  <c:v>Interior Cleaners</c:v>
                </c:pt>
                <c:pt idx="10">
                  <c:v>Fresh Shine</c:v>
                </c:pt>
                <c:pt idx="11">
                  <c:v>Glass</c:v>
                </c:pt>
              </c:strCache>
            </c:strRef>
          </c:cat>
          <c:val>
            <c:numRef>
              <c:f>Sheet1!$B$4:$M$4</c:f>
              <c:numCache>
                <c:formatCode>"£"#,##0</c:formatCode>
                <c:ptCount val="12"/>
                <c:pt idx="0">
                  <c:v>53532</c:v>
                </c:pt>
                <c:pt idx="1">
                  <c:v>201610.60675000004</c:v>
                </c:pt>
                <c:pt idx="2">
                  <c:v>91102.818333333329</c:v>
                </c:pt>
                <c:pt idx="3">
                  <c:v>34307.472750000001</c:v>
                </c:pt>
                <c:pt idx="4">
                  <c:v>131244.37787500009</c:v>
                </c:pt>
                <c:pt idx="5">
                  <c:v>130851.68499999998</c:v>
                </c:pt>
                <c:pt idx="6">
                  <c:v>108616.93999999999</c:v>
                </c:pt>
                <c:pt idx="7">
                  <c:v>69398.311750000023</c:v>
                </c:pt>
                <c:pt idx="8">
                  <c:v>62907.201895833299</c:v>
                </c:pt>
                <c:pt idx="9">
                  <c:v>127778.48725000001</c:v>
                </c:pt>
                <c:pt idx="10">
                  <c:v>129544.02</c:v>
                </c:pt>
                <c:pt idx="11">
                  <c:v>62662.49225000001</c:v>
                </c:pt>
              </c:numCache>
            </c:numRef>
          </c:val>
        </c:ser>
        <c:gapWidth val="17"/>
        <c:shape val="cylinder"/>
        <c:axId val="71768320"/>
        <c:axId val="71774208"/>
        <c:axId val="0"/>
      </c:bar3DChart>
      <c:catAx>
        <c:axId val="71768320"/>
        <c:scaling>
          <c:orientation val="minMax"/>
        </c:scaling>
        <c:axPos val="b"/>
        <c:numFmt formatCode="General" sourceLinked="1"/>
        <c:tickLblPos val="nextTo"/>
        <c:crossAx val="71774208"/>
        <c:crosses val="autoZero"/>
        <c:auto val="1"/>
        <c:lblAlgn val="ctr"/>
        <c:lblOffset val="100"/>
      </c:catAx>
      <c:valAx>
        <c:axId val="71774208"/>
        <c:scaling>
          <c:orientation val="minMax"/>
        </c:scaling>
        <c:axPos val="l"/>
        <c:majorGridlines/>
        <c:numFmt formatCode="&quot;£&quot;#,##0" sourceLinked="1"/>
        <c:tickLblPos val="nextTo"/>
        <c:crossAx val="71768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4"/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Russia; Sales out by product type in % 2009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6175588778839487E-2"/>
          <c:y val="0.12083780425270105"/>
          <c:w val="0.96966292081374017"/>
          <c:h val="0.85723278037965356"/>
        </c:manualLayout>
      </c:layout>
      <c:pie3DChart>
        <c:varyColors val="1"/>
        <c:ser>
          <c:idx val="0"/>
          <c:order val="0"/>
          <c:tx>
            <c:v>Russia ; Sales out by product type in % 2009</c:v>
          </c:tx>
          <c:explosion val="25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c:spPr>
          </c:dPt>
          <c:dPt>
            <c:idx val="2"/>
            <c:spPr>
              <a:solidFill>
                <a:srgbClr val="6BF71D"/>
              </a:solidFill>
            </c:spPr>
          </c:dPt>
          <c:dPt>
            <c:idx val="3"/>
            <c:spPr>
              <a:solidFill>
                <a:srgbClr val="3F4B4B"/>
              </a:solidFill>
            </c:spPr>
          </c:dPt>
          <c:dPt>
            <c:idx val="4"/>
            <c:spPr>
              <a:solidFill>
                <a:srgbClr val="1B6F31"/>
              </a:solidFill>
            </c:spPr>
          </c:dPt>
          <c:dPt>
            <c:idx val="5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  <c:pictureOptions>
              <c:pictureFormat val="stretch"/>
            </c:pictureOptions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blipFill dpi="0" rotWithShape="1">
                <a:blip xmlns:r="http://schemas.openxmlformats.org/officeDocument/2006/relationships" r:embed="rId2"/>
                <a:srcRect/>
                <a:tile tx="0" ty="0" sx="100000" sy="100000" flip="none" algn="tl"/>
              </a:blipFill>
            </c:spPr>
          </c:dPt>
          <c:dPt>
            <c:idx val="8"/>
            <c:spPr>
              <a:solidFill>
                <a:schemeClr val="bg1">
                  <a:lumMod val="65000"/>
                </a:schemeClr>
              </a:solidFill>
            </c:spPr>
          </c:dPt>
          <c:dPt>
            <c:idx val="9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10"/>
            <c:spPr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c:spPr>
          </c:dPt>
          <c:dPt>
            <c:idx val="11"/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</c:dPt>
          <c:dLbls>
            <c:dLbl>
              <c:idx val="3"/>
              <c:layout>
                <c:manualLayout>
                  <c:x val="-5.6017309193122061E-2"/>
                  <c:y val="-0.12394225172958977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Platinum 3%</a:t>
                    </a:r>
                  </a:p>
                </c:rich>
              </c:tx>
              <c:dLblPos val="bestFit"/>
            </c:dLbl>
            <c:dLbl>
              <c:idx val="7"/>
              <c:layout>
                <c:manualLayout>
                  <c:x val="5.2855016159571194E-2"/>
                  <c:y val="-0.16476792518701083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Tyre Wheel Ext. 6%</a:t>
                    </a:r>
                  </a:p>
                </c:rich>
              </c:tx>
              <c:dLblPos val="bestFit"/>
            </c:dLbl>
            <c:dLbl>
              <c:idx val="8"/>
              <c:layout>
                <c:manualLayout>
                  <c:x val="4.1087606776949392E-2"/>
                  <c:y val="-0.1291005904708156"/>
                </c:manualLayout>
              </c:layout>
              <c:dLblPos val="bestFit"/>
              <c:showCatName val="1"/>
              <c:showPercent val="1"/>
              <c:separator> </c:separator>
            </c:dLbl>
            <c:dLbl>
              <c:idx val="11"/>
              <c:layout>
                <c:manualLayout>
                  <c:x val="6.0790087971693586E-2"/>
                  <c:y val="7.0740966488792661E-2"/>
                </c:manualLayout>
              </c:layout>
              <c:dLblPos val="bestFit"/>
              <c:showCatName val="1"/>
              <c:showPercent val="1"/>
              <c:separator> </c:separator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CatName val="1"/>
            <c:showPercent val="1"/>
            <c:separator> </c:separator>
            <c:showLeaderLines val="1"/>
          </c:dLbls>
          <c:cat>
            <c:strRef>
              <c:f>Sheet1!$B$3:$M$3</c:f>
              <c:strCache>
                <c:ptCount val="12"/>
                <c:pt idx="0">
                  <c:v>Ice</c:v>
                </c:pt>
                <c:pt idx="1">
                  <c:v>Color Magic</c:v>
                </c:pt>
                <c:pt idx="2">
                  <c:v>Extreme</c:v>
                </c:pt>
                <c:pt idx="3">
                  <c:v>Platinum</c:v>
                </c:pt>
                <c:pt idx="4">
                  <c:v>Original &amp; Core Wax</c:v>
                </c:pt>
                <c:pt idx="5">
                  <c:v>Core Wash n Wax</c:v>
                </c:pt>
                <c:pt idx="6">
                  <c:v>Polish &amp; Restorers</c:v>
                </c:pt>
                <c:pt idx="7">
                  <c:v>Tyre Wheel Ext.</c:v>
                </c:pt>
                <c:pt idx="8">
                  <c:v>Trim Protectant</c:v>
                </c:pt>
                <c:pt idx="9">
                  <c:v>Interior Cleaners</c:v>
                </c:pt>
                <c:pt idx="10">
                  <c:v>Fresh Shine</c:v>
                </c:pt>
                <c:pt idx="11">
                  <c:v>Glass</c:v>
                </c:pt>
              </c:strCache>
            </c:strRef>
          </c:cat>
          <c:val>
            <c:numRef>
              <c:f>Sheet1!$B$4:$M$4</c:f>
              <c:numCache>
                <c:formatCode>"£"#,##0</c:formatCode>
                <c:ptCount val="12"/>
                <c:pt idx="0">
                  <c:v>53532</c:v>
                </c:pt>
                <c:pt idx="1">
                  <c:v>201610.60675000004</c:v>
                </c:pt>
                <c:pt idx="2">
                  <c:v>91102.818333333329</c:v>
                </c:pt>
                <c:pt idx="3">
                  <c:v>34307.472750000001</c:v>
                </c:pt>
                <c:pt idx="4">
                  <c:v>131244.37787500009</c:v>
                </c:pt>
                <c:pt idx="5">
                  <c:v>130851.68499999998</c:v>
                </c:pt>
                <c:pt idx="6">
                  <c:v>108616.93999999999</c:v>
                </c:pt>
                <c:pt idx="7">
                  <c:v>69398.311750000023</c:v>
                </c:pt>
                <c:pt idx="8">
                  <c:v>62907.201895833299</c:v>
                </c:pt>
                <c:pt idx="9">
                  <c:v>127778.48725000001</c:v>
                </c:pt>
                <c:pt idx="10">
                  <c:v>129544.02</c:v>
                </c:pt>
                <c:pt idx="11">
                  <c:v>62662.49225000001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  <c:dispBlanksAs val="zero"/>
  </c:chart>
  <c:externalData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/>
              <a:t>Russia; Sales out by product type 2008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3585002942247879"/>
          <c:y val="0.15488911712122963"/>
          <c:w val="0.86414997057752219"/>
          <c:h val="0.54294343641827514"/>
        </c:manualLayout>
      </c:layout>
      <c:bar3DChart>
        <c:barDir val="col"/>
        <c:grouping val="clustered"/>
        <c:ser>
          <c:idx val="0"/>
          <c:order val="0"/>
          <c:tx>
            <c:v>Russia; Sales out by type 2008</c:v>
          </c:tx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4"/>
            <c:spPr>
              <a:solidFill>
                <a:srgbClr val="3C4B4E"/>
              </a:solidFill>
            </c:spPr>
          </c:dPt>
          <c:dPt>
            <c:idx val="5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8"/>
            <c:spPr>
              <a:solidFill>
                <a:schemeClr val="bg1">
                  <a:lumMod val="65000"/>
                </a:schemeClr>
              </a:solidFill>
            </c:spPr>
          </c:dPt>
          <c:dPt>
            <c:idx val="9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10"/>
            <c:spPr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c:spPr>
          </c:dPt>
          <c:dPt>
            <c:idx val="11"/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</c:dPt>
          <c:dLbls>
            <c:dLbl>
              <c:idx val="8"/>
              <c:layout>
                <c:manualLayout>
                  <c:x val="-8.698990058148948E-17"/>
                  <c:y val="6.1835748792270447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6.1835748792270447E-2"/>
                </c:manualLayout>
              </c:layout>
              <c:showVal val="1"/>
            </c:dLbl>
            <c:showVal val="1"/>
          </c:dLbls>
          <c:cat>
            <c:strRef>
              <c:f>Sheet2!$A$2:$L$2</c:f>
              <c:strCache>
                <c:ptCount val="12"/>
                <c:pt idx="0">
                  <c:v>Air Care</c:v>
                </c:pt>
                <c:pt idx="1">
                  <c:v>Color Magic</c:v>
                </c:pt>
                <c:pt idx="2">
                  <c:v>Extreme</c:v>
                </c:pt>
                <c:pt idx="3">
                  <c:v>Platinum</c:v>
                </c:pt>
                <c:pt idx="4">
                  <c:v>Original &amp; Core Wax</c:v>
                </c:pt>
                <c:pt idx="5">
                  <c:v>Core Wash n Wax</c:v>
                </c:pt>
                <c:pt idx="6">
                  <c:v>Polish &amp; Restorers</c:v>
                </c:pt>
                <c:pt idx="7">
                  <c:v>Tyre Wheel Ext.</c:v>
                </c:pt>
                <c:pt idx="8">
                  <c:v>Trim Protectant</c:v>
                </c:pt>
                <c:pt idx="9">
                  <c:v>Interior Cleaners</c:v>
                </c:pt>
                <c:pt idx="10">
                  <c:v>Fresh Shine</c:v>
                </c:pt>
                <c:pt idx="11">
                  <c:v>Glass</c:v>
                </c:pt>
              </c:strCache>
            </c:strRef>
          </c:cat>
          <c:val>
            <c:numRef>
              <c:f>Sheet2!$A$3:$L$3</c:f>
              <c:numCache>
                <c:formatCode>"£"#,##0</c:formatCode>
                <c:ptCount val="12"/>
                <c:pt idx="0">
                  <c:v>8850.0749999999935</c:v>
                </c:pt>
                <c:pt idx="1">
                  <c:v>310592.38</c:v>
                </c:pt>
                <c:pt idx="2">
                  <c:v>171516.58</c:v>
                </c:pt>
                <c:pt idx="3">
                  <c:v>80361.03</c:v>
                </c:pt>
                <c:pt idx="4">
                  <c:v>204588.06999999995</c:v>
                </c:pt>
                <c:pt idx="5">
                  <c:v>229607.44</c:v>
                </c:pt>
                <c:pt idx="6">
                  <c:v>171806.36000000002</c:v>
                </c:pt>
                <c:pt idx="7">
                  <c:v>126380.61000000002</c:v>
                </c:pt>
                <c:pt idx="8">
                  <c:v>121062.36</c:v>
                </c:pt>
                <c:pt idx="9">
                  <c:v>203457.75</c:v>
                </c:pt>
                <c:pt idx="10">
                  <c:v>210153.62</c:v>
                </c:pt>
                <c:pt idx="11">
                  <c:v>108298.47</c:v>
                </c:pt>
              </c:numCache>
            </c:numRef>
          </c:val>
        </c:ser>
        <c:gapWidth val="23"/>
        <c:shape val="cylinder"/>
        <c:axId val="71869568"/>
        <c:axId val="71871104"/>
        <c:axId val="0"/>
      </c:bar3DChart>
      <c:catAx>
        <c:axId val="71869568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aseline="0"/>
            </a:pPr>
            <a:endParaRPr lang="en-US"/>
          </a:p>
        </c:txPr>
        <c:crossAx val="71871104"/>
        <c:crosses val="autoZero"/>
        <c:auto val="1"/>
        <c:lblAlgn val="ctr"/>
        <c:lblOffset val="100"/>
      </c:catAx>
      <c:valAx>
        <c:axId val="71871104"/>
        <c:scaling>
          <c:orientation val="minMax"/>
        </c:scaling>
        <c:axPos val="l"/>
        <c:majorGridlines/>
        <c:numFmt formatCode="&quot;£&quot;#,##0" sourceLinked="1"/>
        <c:tickLblPos val="nextTo"/>
        <c:crossAx val="71869568"/>
        <c:crosses val="autoZero"/>
        <c:crossBetween val="between"/>
      </c:valAx>
    </c:plotArea>
    <c:plotVisOnly val="1"/>
  </c:chart>
  <c:externalData r:id="rId4"/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layout/>
    </c:title>
    <c:view3D>
      <c:rotX val="30"/>
      <c:perspective val="30"/>
    </c:view3D>
    <c:plotArea>
      <c:layout/>
      <c:pie3DChart>
        <c:ser>
          <c:idx val="0"/>
          <c:order val="0"/>
          <c:tx>
            <c:v>Russia; Sales out by product type in % 2008</c:v>
          </c:tx>
          <c:explosion val="25"/>
          <c:dPt>
            <c:idx val="1"/>
            <c:spPr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c:spPr>
          </c:dPt>
          <c:dPt>
            <c:idx val="2"/>
            <c:spPr>
              <a:solidFill>
                <a:srgbClr val="24FC39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3C4B4E"/>
              </a:solidFill>
            </c:spPr>
          </c:dPt>
          <c:dPt>
            <c:idx val="5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8"/>
            <c:spPr>
              <a:solidFill>
                <a:schemeClr val="bg1">
                  <a:lumMod val="75000"/>
                </a:schemeClr>
              </a:solidFill>
            </c:spPr>
          </c:dPt>
          <c:dPt>
            <c:idx val="9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10"/>
            <c:spPr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c:spPr>
          </c:dPt>
          <c:dPt>
            <c:idx val="11"/>
            <c:spPr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2.4474484937170464E-2"/>
                  <c:y val="5.4997216257058898E-3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3.4997050147492624E-2"/>
                  <c:y val="5.3094726795514247E-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0809444469924036"/>
                  <c:y val="5.1263072871782578E-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6.8650059966499977E-2"/>
                  <c:y val="-0.11532783894882551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0.12004970036589076"/>
                  <c:y val="-0.1595228157832313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7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8"/>
              <c:layout>
                <c:manualLayout>
                  <c:x val="9.9643702012066598E-2"/>
                  <c:y val="-0.13477087380681427"/>
                </c:manualLayout>
              </c:layout>
              <c:showCatName val="1"/>
              <c:showPercent val="1"/>
            </c:dLbl>
            <c:dLbl>
              <c:idx val="10"/>
              <c:layout>
                <c:manualLayout>
                  <c:x val="9.0400913717443368E-2"/>
                  <c:y val="7.1756291343003986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showCatName val="1"/>
            <c:showPercent val="1"/>
          </c:dLbls>
          <c:cat>
            <c:strRef>
              <c:f>Sheet2!$A$2:$L$2</c:f>
              <c:strCache>
                <c:ptCount val="12"/>
                <c:pt idx="0">
                  <c:v>Air Care</c:v>
                </c:pt>
                <c:pt idx="1">
                  <c:v>Color Magic</c:v>
                </c:pt>
                <c:pt idx="2">
                  <c:v>Extreme</c:v>
                </c:pt>
                <c:pt idx="3">
                  <c:v>Platinum</c:v>
                </c:pt>
                <c:pt idx="4">
                  <c:v>Original &amp; Core Wax</c:v>
                </c:pt>
                <c:pt idx="5">
                  <c:v>Core Wash n Wax</c:v>
                </c:pt>
                <c:pt idx="6">
                  <c:v>Polish &amp; Restorers</c:v>
                </c:pt>
                <c:pt idx="7">
                  <c:v>Tyre Wheel Ext.</c:v>
                </c:pt>
                <c:pt idx="8">
                  <c:v>Trim Protectant</c:v>
                </c:pt>
                <c:pt idx="9">
                  <c:v>Interior Cleaners</c:v>
                </c:pt>
                <c:pt idx="10">
                  <c:v>Fresh Shine</c:v>
                </c:pt>
                <c:pt idx="11">
                  <c:v>Glass</c:v>
                </c:pt>
              </c:strCache>
            </c:strRef>
          </c:cat>
          <c:val>
            <c:numRef>
              <c:f>Sheet2!$A$3:$L$3</c:f>
              <c:numCache>
                <c:formatCode>"£"#,##0</c:formatCode>
                <c:ptCount val="12"/>
                <c:pt idx="0">
                  <c:v>8850.0749999999935</c:v>
                </c:pt>
                <c:pt idx="1">
                  <c:v>310592.38</c:v>
                </c:pt>
                <c:pt idx="2">
                  <c:v>171516.58</c:v>
                </c:pt>
                <c:pt idx="3">
                  <c:v>80361.03</c:v>
                </c:pt>
                <c:pt idx="4">
                  <c:v>204588.06999999995</c:v>
                </c:pt>
                <c:pt idx="5">
                  <c:v>229607.44</c:v>
                </c:pt>
                <c:pt idx="6">
                  <c:v>171806.36000000002</c:v>
                </c:pt>
                <c:pt idx="7">
                  <c:v>126380.61000000002</c:v>
                </c:pt>
                <c:pt idx="8">
                  <c:v>121062.36</c:v>
                </c:pt>
                <c:pt idx="9">
                  <c:v>203457.75</c:v>
                </c:pt>
                <c:pt idx="10">
                  <c:v>210153.62</c:v>
                </c:pt>
                <c:pt idx="11">
                  <c:v>108298.47</c:v>
                </c:pt>
              </c:numCache>
            </c:numRef>
          </c:val>
        </c:ser>
      </c:pie3DChart>
    </c:plotArea>
    <c:plotVisOnly val="1"/>
  </c:chart>
  <c:externalData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view3D>
      <c:rotX val="10"/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Moscow</c:v>
                </c:pt>
              </c:strCache>
            </c:strRef>
          </c:tx>
          <c:spPr>
            <a:gradFill>
              <a:gsLst>
                <a:gs pos="56000">
                  <a:srgbClr val="C00000"/>
                </a:gs>
                <a:gs pos="100000">
                  <a:srgbClr val="000000"/>
                </a:gs>
              </a:gsLst>
              <a:lin ang="2700000" scaled="1"/>
            </a:gradFill>
          </c:spPr>
          <c:dLbls>
            <c:dLbl>
              <c:idx val="0"/>
              <c:layout>
                <c:manualLayout>
                  <c:x val="2.6234567901234612E-2"/>
                  <c:y val="-2.2448261287156011E-2"/>
                </c:manualLayout>
              </c:layout>
              <c:showVal val="1"/>
            </c:dLbl>
            <c:dLbl>
              <c:idx val="1"/>
              <c:layout>
                <c:manualLayout>
                  <c:x val="3.4975945158710289E-2"/>
                  <c:y val="-1.1429295784916025E-2"/>
                </c:manualLayout>
              </c:layout>
              <c:showVal val="1"/>
            </c:dLbl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0.65000000000000024</c:v>
                </c:pt>
                <c:pt idx="2">
                  <c:v>0.58000000000000007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 Petersburg</c:v>
                </c:pt>
              </c:strCache>
            </c:strRef>
          </c:tx>
          <c:spPr>
            <a:gradFill>
              <a:gsLst>
                <a:gs pos="56000">
                  <a:srgbClr val="0070C0"/>
                </a:gs>
                <a:gs pos="100000">
                  <a:srgbClr val="000000"/>
                </a:gs>
              </a:gsLst>
              <a:lin ang="2700000" scaled="1"/>
            </a:gradFill>
          </c:spPr>
          <c:dLbls>
            <c:dLbl>
              <c:idx val="0"/>
              <c:layout>
                <c:manualLayout>
                  <c:x val="2.7915323441768496E-2"/>
                  <c:y val="-2.6007786362622202E-3"/>
                </c:manualLayout>
              </c:layout>
              <c:showVal val="1"/>
            </c:dLbl>
            <c:dLbl>
              <c:idx val="1"/>
              <c:layout>
                <c:manualLayout>
                  <c:x val="3.1012154329512803E-2"/>
                  <c:y val="6.1579065820792432E-4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0.1</c:v>
                </c:pt>
                <c:pt idx="1">
                  <c:v>0.13</c:v>
                </c:pt>
                <c:pt idx="2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Regions</c:v>
                </c:pt>
              </c:strCache>
            </c:strRef>
          </c:tx>
          <c:spPr>
            <a:gradFill>
              <a:gsLst>
                <a:gs pos="56000">
                  <a:schemeClr val="bg1">
                    <a:lumMod val="85000"/>
                  </a:schemeClr>
                </a:gs>
                <a:gs pos="100000">
                  <a:srgbClr val="000000"/>
                </a:gs>
              </a:gsLst>
              <a:lin ang="2700000" scaled="1"/>
            </a:gradFill>
          </c:spPr>
          <c:dLbls>
            <c:dLbl>
              <c:idx val="0"/>
              <c:layout>
                <c:manualLayout>
                  <c:x val="3.2407407407407579E-2"/>
                  <c:y val="-5.612065321788976E-3"/>
                </c:manualLayout>
              </c:layout>
              <c:showVal val="1"/>
            </c:dLbl>
            <c:dLbl>
              <c:idx val="1"/>
              <c:layout>
                <c:manualLayout>
                  <c:x val="3.5493876791734602E-2"/>
                  <c:y val="7.5340666163854232E-4"/>
                </c:manualLayout>
              </c:layout>
              <c:showVal val="1"/>
            </c:dLbl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0.34</c:v>
                </c:pt>
                <c:pt idx="1">
                  <c:v>0.22</c:v>
                </c:pt>
                <c:pt idx="2">
                  <c:v>0.28000000000000008</c:v>
                </c:pt>
              </c:numCache>
            </c:numRef>
          </c:val>
        </c:ser>
        <c:gapWidth val="10"/>
        <c:shape val="cylinder"/>
        <c:axId val="102453248"/>
        <c:axId val="102454784"/>
        <c:axId val="0"/>
      </c:bar3DChart>
      <c:catAx>
        <c:axId val="102453248"/>
        <c:scaling>
          <c:orientation val="minMax"/>
        </c:scaling>
        <c:axPos val="b"/>
        <c:numFmt formatCode="General" sourceLinked="1"/>
        <c:tickLblPos val="nextTo"/>
        <c:crossAx val="102454784"/>
        <c:crosses val="autoZero"/>
        <c:auto val="1"/>
        <c:lblAlgn val="ctr"/>
        <c:lblOffset val="100"/>
      </c:catAx>
      <c:valAx>
        <c:axId val="102454784"/>
        <c:scaling>
          <c:orientation val="minMax"/>
        </c:scaling>
        <c:axPos val="l"/>
        <c:majorGridlines/>
        <c:numFmt formatCode="0%" sourceLinked="1"/>
        <c:tickLblPos val="nextTo"/>
        <c:crossAx val="10245324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F6E6B-1911-456D-AB27-8AC12C31DD0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A584004-A63F-43AE-999C-9B9D3311C8B0}">
      <dgm:prSet phldrT="[Text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en-GB" sz="1600" b="1" dirty="0" smtClean="0">
              <a:solidFill>
                <a:schemeClr val="tx1"/>
              </a:solidFill>
            </a:rPr>
            <a:t>Hypermarket</a:t>
          </a:r>
        </a:p>
        <a:p>
          <a:pPr algn="l"/>
          <a:r>
            <a:rPr lang="en-GB" sz="1200" dirty="0" smtClean="0">
              <a:solidFill>
                <a:schemeClr val="tx1"/>
              </a:solidFill>
            </a:rPr>
            <a:t>Metro C &amp; C</a:t>
          </a:r>
        </a:p>
        <a:p>
          <a:pPr algn="l"/>
          <a:r>
            <a:rPr lang="en-GB" sz="1200" dirty="0" err="1" smtClean="0">
              <a:solidFill>
                <a:schemeClr val="tx1"/>
              </a:solidFill>
            </a:rPr>
            <a:t>Lenta</a:t>
          </a:r>
          <a:endParaRPr lang="en-GB" sz="1200" dirty="0" smtClean="0">
            <a:solidFill>
              <a:schemeClr val="tx1"/>
            </a:solidFill>
          </a:endParaRPr>
        </a:p>
        <a:p>
          <a:pPr algn="l"/>
          <a:r>
            <a:rPr lang="en-GB" sz="1200" dirty="0" err="1" smtClean="0">
              <a:solidFill>
                <a:schemeClr val="tx1"/>
              </a:solidFill>
            </a:rPr>
            <a:t>Karousel</a:t>
          </a:r>
          <a:endParaRPr lang="en-GB" sz="1200" dirty="0" smtClean="0">
            <a:solidFill>
              <a:schemeClr val="tx1"/>
            </a:solidFill>
          </a:endParaRPr>
        </a:p>
        <a:p>
          <a:pPr algn="l"/>
          <a:r>
            <a:rPr lang="en-GB" sz="1200" dirty="0" err="1" smtClean="0">
              <a:solidFill>
                <a:schemeClr val="tx1"/>
              </a:solidFill>
            </a:rPr>
            <a:t>Maxidom</a:t>
          </a:r>
          <a:endParaRPr lang="en-GB" sz="1200" dirty="0" smtClean="0">
            <a:solidFill>
              <a:schemeClr val="tx1"/>
            </a:solidFill>
          </a:endParaRPr>
        </a:p>
        <a:p>
          <a:pPr algn="l"/>
          <a:r>
            <a:rPr lang="en-GB" sz="1200" dirty="0" smtClean="0">
              <a:solidFill>
                <a:schemeClr val="tx1"/>
              </a:solidFill>
            </a:rPr>
            <a:t>7</a:t>
          </a:r>
          <a:r>
            <a:rPr lang="en-GB" sz="1200" baseline="30000" dirty="0" smtClean="0">
              <a:solidFill>
                <a:schemeClr val="tx1"/>
              </a:solidFill>
            </a:rPr>
            <a:t>th</a:t>
          </a:r>
          <a:r>
            <a:rPr lang="en-GB" sz="1200" dirty="0" smtClean="0">
              <a:solidFill>
                <a:schemeClr val="tx1"/>
              </a:solidFill>
            </a:rPr>
            <a:t> Continent</a:t>
          </a:r>
        </a:p>
        <a:p>
          <a:pPr algn="l"/>
          <a:r>
            <a:rPr lang="en-GB" sz="1200" dirty="0" err="1" smtClean="0">
              <a:solidFill>
                <a:schemeClr val="tx1"/>
              </a:solidFill>
            </a:rPr>
            <a:t>Auchan</a:t>
          </a:r>
          <a:endParaRPr lang="en-GB" sz="1200" dirty="0" smtClean="0">
            <a:solidFill>
              <a:schemeClr val="tx1"/>
            </a:solidFill>
          </a:endParaRPr>
        </a:p>
        <a:p>
          <a:pPr algn="l"/>
          <a:r>
            <a:rPr lang="en-GB" sz="1200" dirty="0" smtClean="0">
              <a:solidFill>
                <a:schemeClr val="tx1"/>
              </a:solidFill>
            </a:rPr>
            <a:t>Real</a:t>
          </a:r>
          <a:endParaRPr lang="en-GB" sz="1200" dirty="0">
            <a:solidFill>
              <a:schemeClr val="tx1"/>
            </a:solidFill>
          </a:endParaRPr>
        </a:p>
      </dgm:t>
    </dgm:pt>
    <dgm:pt modelId="{B44C907D-FBBF-44B2-8810-B1640EF2D8F6}" type="parTrans" cxnId="{D8C04C89-D703-4864-865F-38313A7982F5}">
      <dgm:prSet/>
      <dgm:spPr/>
      <dgm:t>
        <a:bodyPr/>
        <a:lstStyle/>
        <a:p>
          <a:endParaRPr lang="en-GB"/>
        </a:p>
      </dgm:t>
    </dgm:pt>
    <dgm:pt modelId="{B023877C-C6B7-4A91-9B0D-D31E777CEB36}" type="sibTrans" cxnId="{D8C04C89-D703-4864-865F-38313A7982F5}">
      <dgm:prSet/>
      <dgm:spPr/>
      <dgm:t>
        <a:bodyPr/>
        <a:lstStyle/>
        <a:p>
          <a:endParaRPr lang="en-GB"/>
        </a:p>
      </dgm:t>
    </dgm:pt>
    <dgm:pt modelId="{7CF5E342-49E8-4E1B-A66C-495E68ED706D}">
      <dgm:prSet phldrT="[Text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en-GB" sz="1600" b="1" baseline="0" dirty="0" err="1" smtClean="0">
              <a:solidFill>
                <a:schemeClr val="tx1"/>
              </a:solidFill>
            </a:rPr>
            <a:t>Diy</a:t>
          </a:r>
          <a:r>
            <a:rPr lang="en-GB" sz="1600" b="1" baseline="0" dirty="0" smtClean="0">
              <a:solidFill>
                <a:schemeClr val="tx1"/>
              </a:solidFill>
            </a:rPr>
            <a:t> Multiples</a:t>
          </a:r>
        </a:p>
        <a:p>
          <a:pPr algn="l"/>
          <a:r>
            <a:rPr lang="en-GB" sz="1200" b="0" baseline="0" dirty="0" err="1" smtClean="0">
              <a:solidFill>
                <a:schemeClr val="tx1"/>
              </a:solidFill>
            </a:rPr>
            <a:t>Castorama</a:t>
          </a:r>
          <a:endParaRPr lang="en-GB" sz="1200" b="0" baseline="0" dirty="0" smtClean="0">
            <a:solidFill>
              <a:schemeClr val="tx1"/>
            </a:solidFill>
          </a:endParaRPr>
        </a:p>
        <a:p>
          <a:pPr algn="l"/>
          <a:r>
            <a:rPr lang="en-GB" sz="1200" b="0" baseline="0" dirty="0" smtClean="0">
              <a:solidFill>
                <a:schemeClr val="tx1"/>
              </a:solidFill>
            </a:rPr>
            <a:t>Leroy Merlin</a:t>
          </a:r>
        </a:p>
        <a:p>
          <a:pPr algn="l"/>
          <a:r>
            <a:rPr lang="en-GB" sz="1200" b="0" baseline="0" dirty="0" err="1" smtClean="0">
              <a:solidFill>
                <a:schemeClr val="tx1"/>
              </a:solidFill>
            </a:rPr>
            <a:t>Praktiker</a:t>
          </a:r>
          <a:endParaRPr lang="en-GB" sz="1200" b="0" baseline="0" dirty="0" smtClean="0">
            <a:solidFill>
              <a:schemeClr val="tx1"/>
            </a:solidFill>
          </a:endParaRPr>
        </a:p>
        <a:p>
          <a:pPr algn="l"/>
          <a:r>
            <a:rPr lang="en-GB" sz="1200" b="0" baseline="0" dirty="0" smtClean="0">
              <a:solidFill>
                <a:schemeClr val="tx1"/>
              </a:solidFill>
            </a:rPr>
            <a:t>OBI</a:t>
          </a:r>
        </a:p>
        <a:p>
          <a:pPr algn="l"/>
          <a:endParaRPr lang="en-GB" sz="1200" b="0" baseline="0" dirty="0" smtClean="0">
            <a:solidFill>
              <a:schemeClr val="tx1"/>
            </a:solidFill>
          </a:endParaRPr>
        </a:p>
      </dgm:t>
    </dgm:pt>
    <dgm:pt modelId="{323ECEC2-DA2E-42AD-B484-B375C48B334E}" type="parTrans" cxnId="{444C7F95-7942-470D-9B56-1DC83249CD9F}">
      <dgm:prSet/>
      <dgm:spPr/>
      <dgm:t>
        <a:bodyPr/>
        <a:lstStyle/>
        <a:p>
          <a:endParaRPr lang="en-GB"/>
        </a:p>
      </dgm:t>
    </dgm:pt>
    <dgm:pt modelId="{BB15ED89-910A-4598-942D-8DE175FB62B5}" type="sibTrans" cxnId="{444C7F95-7942-470D-9B56-1DC83249CD9F}">
      <dgm:prSet/>
      <dgm:spPr/>
      <dgm:t>
        <a:bodyPr/>
        <a:lstStyle/>
        <a:p>
          <a:endParaRPr lang="en-GB"/>
        </a:p>
      </dgm:t>
    </dgm:pt>
    <dgm:pt modelId="{FF6FA381-A26C-465E-9A6A-43EEC52B9368}">
      <dgm:prSet phldrT="[Text]"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en-GB" sz="1600" b="1" baseline="0" dirty="0" smtClean="0">
              <a:solidFill>
                <a:schemeClr val="tx1"/>
              </a:solidFill>
            </a:rPr>
            <a:t>Petrol sites </a:t>
          </a:r>
        </a:p>
        <a:p>
          <a:pPr algn="l"/>
          <a:r>
            <a:rPr lang="en-GB" sz="1200" baseline="0" dirty="0" err="1" smtClean="0">
              <a:solidFill>
                <a:schemeClr val="tx1"/>
              </a:solidFill>
            </a:rPr>
            <a:t>Luk</a:t>
          </a:r>
          <a:r>
            <a:rPr lang="en-GB" sz="1200" baseline="0" dirty="0" smtClean="0">
              <a:solidFill>
                <a:schemeClr val="tx1"/>
              </a:solidFill>
            </a:rPr>
            <a:t> Oil</a:t>
          </a:r>
        </a:p>
        <a:p>
          <a:pPr algn="l"/>
          <a:r>
            <a:rPr lang="en-GB" sz="1200" baseline="0" dirty="0" smtClean="0">
              <a:solidFill>
                <a:schemeClr val="tx1"/>
              </a:solidFill>
            </a:rPr>
            <a:t>BP</a:t>
          </a:r>
        </a:p>
        <a:p>
          <a:pPr algn="l"/>
          <a:r>
            <a:rPr lang="en-GB" sz="1200" baseline="0" dirty="0" err="1" smtClean="0">
              <a:solidFill>
                <a:schemeClr val="tx1"/>
              </a:solidFill>
            </a:rPr>
            <a:t>Rosneft</a:t>
          </a:r>
          <a:endParaRPr lang="en-GB" sz="1200" baseline="0" dirty="0" smtClean="0">
            <a:solidFill>
              <a:schemeClr val="tx1"/>
            </a:solidFill>
          </a:endParaRPr>
        </a:p>
        <a:p>
          <a:pPr algn="l"/>
          <a:r>
            <a:rPr lang="en-GB" sz="1200" baseline="0" dirty="0" smtClean="0">
              <a:solidFill>
                <a:schemeClr val="tx1"/>
              </a:solidFill>
            </a:rPr>
            <a:t>TNK</a:t>
          </a:r>
        </a:p>
        <a:p>
          <a:pPr algn="l"/>
          <a:r>
            <a:rPr lang="en-GB" sz="1200" baseline="0" dirty="0" smtClean="0">
              <a:solidFill>
                <a:schemeClr val="tx1"/>
              </a:solidFill>
            </a:rPr>
            <a:t>EK</a:t>
          </a:r>
        </a:p>
        <a:p>
          <a:pPr algn="l"/>
          <a:r>
            <a:rPr lang="en-GB" sz="1200" baseline="0" dirty="0" smtClean="0">
              <a:solidFill>
                <a:schemeClr val="tx1"/>
              </a:solidFill>
            </a:rPr>
            <a:t>MTK</a:t>
          </a:r>
        </a:p>
        <a:p>
          <a:pPr algn="l"/>
          <a:endParaRPr lang="en-GB" sz="1600" baseline="0" dirty="0">
            <a:solidFill>
              <a:schemeClr val="tx1"/>
            </a:solidFill>
          </a:endParaRPr>
        </a:p>
      </dgm:t>
    </dgm:pt>
    <dgm:pt modelId="{E48588DE-5E8F-4A91-8F4C-3F08B8E65B9B}" type="parTrans" cxnId="{4ED41FF4-B7B9-4A68-9311-633514480037}">
      <dgm:prSet/>
      <dgm:spPr/>
      <dgm:t>
        <a:bodyPr/>
        <a:lstStyle/>
        <a:p>
          <a:endParaRPr lang="en-GB"/>
        </a:p>
      </dgm:t>
    </dgm:pt>
    <dgm:pt modelId="{6D70F0CB-F230-4005-91FC-B92E211AB82F}" type="sibTrans" cxnId="{4ED41FF4-B7B9-4A68-9311-633514480037}">
      <dgm:prSet/>
      <dgm:spPr/>
      <dgm:t>
        <a:bodyPr/>
        <a:lstStyle/>
        <a:p>
          <a:endParaRPr lang="en-GB"/>
        </a:p>
      </dgm:t>
    </dgm:pt>
    <dgm:pt modelId="{EBEF91F5-CD39-480D-B626-BD87D4870EB8}">
      <dgm:prSet custT="1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en-GB" sz="1600" b="1" dirty="0" smtClean="0">
              <a:solidFill>
                <a:schemeClr val="tx1"/>
              </a:solidFill>
            </a:rPr>
            <a:t>Automotive</a:t>
          </a:r>
        </a:p>
        <a:p>
          <a:pPr algn="l"/>
          <a:r>
            <a:rPr lang="en-GB" sz="1200" b="0" dirty="0" smtClean="0">
              <a:solidFill>
                <a:schemeClr val="tx1"/>
              </a:solidFill>
            </a:rPr>
            <a:t>Kemp</a:t>
          </a:r>
        </a:p>
        <a:p>
          <a:pPr algn="l"/>
          <a:r>
            <a:rPr lang="en-GB" sz="1200" b="0" dirty="0" err="1" smtClean="0">
              <a:solidFill>
                <a:schemeClr val="tx1"/>
              </a:solidFill>
            </a:rPr>
            <a:t>Tekhkom</a:t>
          </a:r>
          <a:endParaRPr lang="en-GB" sz="1200" b="0" dirty="0" smtClean="0">
            <a:solidFill>
              <a:schemeClr val="tx1"/>
            </a:solidFill>
          </a:endParaRPr>
        </a:p>
        <a:p>
          <a:pPr algn="l"/>
          <a:r>
            <a:rPr lang="en-GB" sz="1200" b="0" dirty="0" err="1" smtClean="0">
              <a:solidFill>
                <a:schemeClr val="tx1"/>
              </a:solidFill>
            </a:rPr>
            <a:t>Rus</a:t>
          </a:r>
          <a:r>
            <a:rPr lang="en-GB" sz="1200" b="0" dirty="0" smtClean="0">
              <a:solidFill>
                <a:schemeClr val="tx1"/>
              </a:solidFill>
            </a:rPr>
            <a:t> Auto</a:t>
          </a:r>
        </a:p>
        <a:p>
          <a:pPr algn="l"/>
          <a:r>
            <a:rPr lang="en-GB" sz="1200" b="0" dirty="0" smtClean="0">
              <a:solidFill>
                <a:schemeClr val="tx1"/>
              </a:solidFill>
            </a:rPr>
            <a:t>MVO</a:t>
          </a:r>
        </a:p>
        <a:p>
          <a:pPr algn="l"/>
          <a:r>
            <a:rPr lang="en-GB" sz="1200" b="0" dirty="0" smtClean="0">
              <a:solidFill>
                <a:schemeClr val="tx1"/>
              </a:solidFill>
            </a:rPr>
            <a:t>AGA</a:t>
          </a:r>
        </a:p>
        <a:p>
          <a:pPr algn="l"/>
          <a:endParaRPr lang="en-GB" sz="1200" b="0" dirty="0" smtClean="0">
            <a:solidFill>
              <a:schemeClr val="tx1"/>
            </a:solidFill>
          </a:endParaRPr>
        </a:p>
        <a:p>
          <a:pPr algn="l"/>
          <a:endParaRPr lang="en-GB" sz="1200" b="0" dirty="0">
            <a:solidFill>
              <a:schemeClr val="tx1"/>
            </a:solidFill>
          </a:endParaRPr>
        </a:p>
      </dgm:t>
    </dgm:pt>
    <dgm:pt modelId="{76E816AB-CD0F-43AC-9C0F-DF204ED04293}" type="parTrans" cxnId="{8DFB4AE7-9B92-4AEA-AA93-B73AAA6BA81F}">
      <dgm:prSet/>
      <dgm:spPr/>
      <dgm:t>
        <a:bodyPr/>
        <a:lstStyle/>
        <a:p>
          <a:endParaRPr lang="en-GB"/>
        </a:p>
      </dgm:t>
    </dgm:pt>
    <dgm:pt modelId="{8706034B-7B43-475C-A316-03D5CC2DC731}" type="sibTrans" cxnId="{8DFB4AE7-9B92-4AEA-AA93-B73AAA6BA81F}">
      <dgm:prSet/>
      <dgm:spPr/>
      <dgm:t>
        <a:bodyPr/>
        <a:lstStyle/>
        <a:p>
          <a:endParaRPr lang="en-GB"/>
        </a:p>
      </dgm:t>
    </dgm:pt>
    <dgm:pt modelId="{9B433A08-CE77-4255-8997-AE1D40809AB9}" type="pres">
      <dgm:prSet presAssocID="{3D3F6E6B-1911-456D-AB27-8AC12C31DD07}" presName="Name0" presStyleCnt="0">
        <dgm:presLayoutVars>
          <dgm:dir/>
          <dgm:resizeHandles val="exact"/>
        </dgm:presLayoutVars>
      </dgm:prSet>
      <dgm:spPr/>
    </dgm:pt>
    <dgm:pt modelId="{A4892815-AE47-4943-B119-383EDA22B6AF}" type="pres">
      <dgm:prSet presAssocID="{3D3F6E6B-1911-456D-AB27-8AC12C31DD07}" presName="bkgdShp" presStyleLbl="alignAccFollowNode1" presStyleIdx="0" presStyleCnt="1" custLinFactNeighborX="926"/>
      <dgm:spPr>
        <a:solidFill>
          <a:schemeClr val="accent1">
            <a:lumMod val="75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</dgm:pt>
    <dgm:pt modelId="{D3BAEAB1-5BAA-41F1-99FF-963A9B2DEABA}" type="pres">
      <dgm:prSet presAssocID="{3D3F6E6B-1911-456D-AB27-8AC12C31DD07}" presName="linComp" presStyleCnt="0"/>
      <dgm:spPr/>
    </dgm:pt>
    <dgm:pt modelId="{195C9644-73F9-410C-9E45-4CFF6AA8A1DF}" type="pres">
      <dgm:prSet presAssocID="{7A584004-A63F-43AE-999C-9B9D3311C8B0}" presName="compNode" presStyleCnt="0"/>
      <dgm:spPr/>
    </dgm:pt>
    <dgm:pt modelId="{1EA34E1B-4224-479D-AA67-E2070C156440}" type="pres">
      <dgm:prSet presAssocID="{7A584004-A63F-43AE-999C-9B9D3311C8B0}" presName="node" presStyleLbl="node1" presStyleIdx="0" presStyleCnt="4" custLinFactNeighborX="-2648" custLinFactNeighborY="8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CDD323-F066-4B55-BC9E-EA694E482005}" type="pres">
      <dgm:prSet presAssocID="{7A584004-A63F-43AE-999C-9B9D3311C8B0}" presName="invisiNode" presStyleLbl="node1" presStyleIdx="0" presStyleCnt="4"/>
      <dgm:spPr/>
    </dgm:pt>
    <dgm:pt modelId="{962CCADF-19E7-417D-AC69-2F9D0C0F6CD3}" type="pres">
      <dgm:prSet presAssocID="{7A584004-A63F-43AE-999C-9B9D3311C8B0}" presName="imagNode" presStyleLbl="fgImgPlace1" presStyleIdx="0" presStyleCnt="4" custLinFactNeighborX="-6430" custLinFactNeighborY="-16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47FDB93-5155-4B2F-9AEC-7FFF9B3A7534}" type="pres">
      <dgm:prSet presAssocID="{B023877C-C6B7-4A91-9B0D-D31E777CEB3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823E594A-2D30-4630-B2A6-B67E8AFBD65D}" type="pres">
      <dgm:prSet presAssocID="{7CF5E342-49E8-4E1B-A66C-495E68ED706D}" presName="compNode" presStyleCnt="0"/>
      <dgm:spPr/>
    </dgm:pt>
    <dgm:pt modelId="{5AB92454-7CB5-48A1-8F55-52A75B12DEF8}" type="pres">
      <dgm:prSet presAssocID="{7CF5E342-49E8-4E1B-A66C-495E68ED706D}" presName="node" presStyleLbl="node1" presStyleIdx="1" presStyleCnt="4" custLinFactNeighborX="-953" custLinFactNeighborY="16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BF46EC-5690-4AB5-B0F2-B679CE25BAE0}" type="pres">
      <dgm:prSet presAssocID="{7CF5E342-49E8-4E1B-A66C-495E68ED706D}" presName="invisiNode" presStyleLbl="node1" presStyleIdx="1" presStyleCnt="4"/>
      <dgm:spPr/>
    </dgm:pt>
    <dgm:pt modelId="{A1ED881A-1B4F-41BD-8BA1-9799250D898F}" type="pres">
      <dgm:prSet presAssocID="{7CF5E342-49E8-4E1B-A66C-495E68ED706D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236B3AE-0CBF-4B9E-895A-F672D1B7E6AA}" type="pres">
      <dgm:prSet presAssocID="{BB15ED89-910A-4598-942D-8DE175FB62B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84DC6FD7-DF9E-4FCA-905A-22B092F4FEEE}" type="pres">
      <dgm:prSet presAssocID="{EBEF91F5-CD39-480D-B626-BD87D4870EB8}" presName="compNode" presStyleCnt="0"/>
      <dgm:spPr/>
    </dgm:pt>
    <dgm:pt modelId="{A3D95B23-3F6E-4207-9AC8-4548C17A1662}" type="pres">
      <dgm:prSet presAssocID="{EBEF91F5-CD39-480D-B626-BD87D4870EB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D6B9AC-D3C1-4310-A6EB-6B1BAC334154}" type="pres">
      <dgm:prSet presAssocID="{EBEF91F5-CD39-480D-B626-BD87D4870EB8}" presName="invisiNode" presStyleLbl="node1" presStyleIdx="2" presStyleCnt="4"/>
      <dgm:spPr/>
    </dgm:pt>
    <dgm:pt modelId="{D3E51C3C-4862-4483-82E9-F06D96A63111}" type="pres">
      <dgm:prSet presAssocID="{EBEF91F5-CD39-480D-B626-BD87D4870EB8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747270A-1F86-42D9-B12A-9C6027C05E33}" type="pres">
      <dgm:prSet presAssocID="{8706034B-7B43-475C-A316-03D5CC2DC73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77EF014-BBB9-4FEA-B28D-EC3BB09211E0}" type="pres">
      <dgm:prSet presAssocID="{FF6FA381-A26C-465E-9A6A-43EEC52B9368}" presName="compNode" presStyleCnt="0"/>
      <dgm:spPr/>
    </dgm:pt>
    <dgm:pt modelId="{0B57FCD5-CB1E-450C-AC19-CF37076981E8}" type="pres">
      <dgm:prSet presAssocID="{FF6FA381-A26C-465E-9A6A-43EEC52B9368}" presName="node" presStyleLbl="node1" presStyleIdx="3" presStyleCnt="4" custLinFactNeighborX="-3262" custLinFactNeighborY="8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62F125-E43B-452C-B25D-A8C3A27FC067}" type="pres">
      <dgm:prSet presAssocID="{FF6FA381-A26C-465E-9A6A-43EEC52B9368}" presName="invisiNode" presStyleLbl="node1" presStyleIdx="3" presStyleCnt="4"/>
      <dgm:spPr/>
    </dgm:pt>
    <dgm:pt modelId="{54AD84D7-EDCD-4A6A-A1F8-39F563E8C9C0}" type="pres">
      <dgm:prSet presAssocID="{FF6FA381-A26C-465E-9A6A-43EEC52B9368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ED41FF4-B7B9-4A68-9311-633514480037}" srcId="{3D3F6E6B-1911-456D-AB27-8AC12C31DD07}" destId="{FF6FA381-A26C-465E-9A6A-43EEC52B9368}" srcOrd="3" destOrd="0" parTransId="{E48588DE-5E8F-4A91-8F4C-3F08B8E65B9B}" sibTransId="{6D70F0CB-F230-4005-91FC-B92E211AB82F}"/>
    <dgm:cxn modelId="{1DDE7121-3820-4BD6-A4B0-CA1056A2434E}" type="presOf" srcId="{EBEF91F5-CD39-480D-B626-BD87D4870EB8}" destId="{A3D95B23-3F6E-4207-9AC8-4548C17A1662}" srcOrd="0" destOrd="0" presId="urn:microsoft.com/office/officeart/2005/8/layout/pList2"/>
    <dgm:cxn modelId="{20260E21-D3E1-4C34-91D6-7A55AB09C5F6}" type="presOf" srcId="{BB15ED89-910A-4598-942D-8DE175FB62B5}" destId="{1236B3AE-0CBF-4B9E-895A-F672D1B7E6AA}" srcOrd="0" destOrd="0" presId="urn:microsoft.com/office/officeart/2005/8/layout/pList2"/>
    <dgm:cxn modelId="{D8C04C89-D703-4864-865F-38313A7982F5}" srcId="{3D3F6E6B-1911-456D-AB27-8AC12C31DD07}" destId="{7A584004-A63F-43AE-999C-9B9D3311C8B0}" srcOrd="0" destOrd="0" parTransId="{B44C907D-FBBF-44B2-8810-B1640EF2D8F6}" sibTransId="{B023877C-C6B7-4A91-9B0D-D31E777CEB36}"/>
    <dgm:cxn modelId="{AFB1118A-39E3-4D2A-A2FB-E20F0FA5AB30}" type="presOf" srcId="{B023877C-C6B7-4A91-9B0D-D31E777CEB36}" destId="{347FDB93-5155-4B2F-9AEC-7FFF9B3A7534}" srcOrd="0" destOrd="0" presId="urn:microsoft.com/office/officeart/2005/8/layout/pList2"/>
    <dgm:cxn modelId="{444C7F95-7942-470D-9B56-1DC83249CD9F}" srcId="{3D3F6E6B-1911-456D-AB27-8AC12C31DD07}" destId="{7CF5E342-49E8-4E1B-A66C-495E68ED706D}" srcOrd="1" destOrd="0" parTransId="{323ECEC2-DA2E-42AD-B484-B375C48B334E}" sibTransId="{BB15ED89-910A-4598-942D-8DE175FB62B5}"/>
    <dgm:cxn modelId="{811A2F5F-AF35-4AA4-AAC4-CAAB14F736E7}" type="presOf" srcId="{FF6FA381-A26C-465E-9A6A-43EEC52B9368}" destId="{0B57FCD5-CB1E-450C-AC19-CF37076981E8}" srcOrd="0" destOrd="0" presId="urn:microsoft.com/office/officeart/2005/8/layout/pList2"/>
    <dgm:cxn modelId="{E87A8221-487A-4A60-9843-5BC4773538D6}" type="presOf" srcId="{7CF5E342-49E8-4E1B-A66C-495E68ED706D}" destId="{5AB92454-7CB5-48A1-8F55-52A75B12DEF8}" srcOrd="0" destOrd="0" presId="urn:microsoft.com/office/officeart/2005/8/layout/pList2"/>
    <dgm:cxn modelId="{B26118C3-FF61-429A-8C62-5426B3925EAF}" type="presOf" srcId="{8706034B-7B43-475C-A316-03D5CC2DC731}" destId="{6747270A-1F86-42D9-B12A-9C6027C05E33}" srcOrd="0" destOrd="0" presId="urn:microsoft.com/office/officeart/2005/8/layout/pList2"/>
    <dgm:cxn modelId="{9FC31EC3-CFCA-4D80-BAD0-6DBF8D9E2ADE}" type="presOf" srcId="{3D3F6E6B-1911-456D-AB27-8AC12C31DD07}" destId="{9B433A08-CE77-4255-8997-AE1D40809AB9}" srcOrd="0" destOrd="0" presId="urn:microsoft.com/office/officeart/2005/8/layout/pList2"/>
    <dgm:cxn modelId="{8DFB4AE7-9B92-4AEA-AA93-B73AAA6BA81F}" srcId="{3D3F6E6B-1911-456D-AB27-8AC12C31DD07}" destId="{EBEF91F5-CD39-480D-B626-BD87D4870EB8}" srcOrd="2" destOrd="0" parTransId="{76E816AB-CD0F-43AC-9C0F-DF204ED04293}" sibTransId="{8706034B-7B43-475C-A316-03D5CC2DC731}"/>
    <dgm:cxn modelId="{AEC12184-0A32-4F2F-BDC8-5832D2829199}" type="presOf" srcId="{7A584004-A63F-43AE-999C-9B9D3311C8B0}" destId="{1EA34E1B-4224-479D-AA67-E2070C156440}" srcOrd="0" destOrd="0" presId="urn:microsoft.com/office/officeart/2005/8/layout/pList2"/>
    <dgm:cxn modelId="{CADF2FB2-8CA6-41FC-8740-DE38DA264323}" type="presParOf" srcId="{9B433A08-CE77-4255-8997-AE1D40809AB9}" destId="{A4892815-AE47-4943-B119-383EDA22B6AF}" srcOrd="0" destOrd="0" presId="urn:microsoft.com/office/officeart/2005/8/layout/pList2"/>
    <dgm:cxn modelId="{432CDCDD-F448-4184-9A90-449AED0B42FB}" type="presParOf" srcId="{9B433A08-CE77-4255-8997-AE1D40809AB9}" destId="{D3BAEAB1-5BAA-41F1-99FF-963A9B2DEABA}" srcOrd="1" destOrd="0" presId="urn:microsoft.com/office/officeart/2005/8/layout/pList2"/>
    <dgm:cxn modelId="{83101100-3B1D-4A92-9AE5-C21FE1A32BD1}" type="presParOf" srcId="{D3BAEAB1-5BAA-41F1-99FF-963A9B2DEABA}" destId="{195C9644-73F9-410C-9E45-4CFF6AA8A1DF}" srcOrd="0" destOrd="0" presId="urn:microsoft.com/office/officeart/2005/8/layout/pList2"/>
    <dgm:cxn modelId="{9779B9C7-B86E-4596-ABE5-51018B9A077B}" type="presParOf" srcId="{195C9644-73F9-410C-9E45-4CFF6AA8A1DF}" destId="{1EA34E1B-4224-479D-AA67-E2070C156440}" srcOrd="0" destOrd="0" presId="urn:microsoft.com/office/officeart/2005/8/layout/pList2"/>
    <dgm:cxn modelId="{8EBA6F18-030D-4505-A305-09917AB46608}" type="presParOf" srcId="{195C9644-73F9-410C-9E45-4CFF6AA8A1DF}" destId="{CCCDD323-F066-4B55-BC9E-EA694E482005}" srcOrd="1" destOrd="0" presId="urn:microsoft.com/office/officeart/2005/8/layout/pList2"/>
    <dgm:cxn modelId="{D5A26F2C-D78E-476B-8794-FFD474D5D27E}" type="presParOf" srcId="{195C9644-73F9-410C-9E45-4CFF6AA8A1DF}" destId="{962CCADF-19E7-417D-AC69-2F9D0C0F6CD3}" srcOrd="2" destOrd="0" presId="urn:microsoft.com/office/officeart/2005/8/layout/pList2"/>
    <dgm:cxn modelId="{86FAA0FD-D155-4172-A3AC-352986D043B7}" type="presParOf" srcId="{D3BAEAB1-5BAA-41F1-99FF-963A9B2DEABA}" destId="{347FDB93-5155-4B2F-9AEC-7FFF9B3A7534}" srcOrd="1" destOrd="0" presId="urn:microsoft.com/office/officeart/2005/8/layout/pList2"/>
    <dgm:cxn modelId="{3DB7973C-3BB4-4F6A-87A8-2633558D2DC8}" type="presParOf" srcId="{D3BAEAB1-5BAA-41F1-99FF-963A9B2DEABA}" destId="{823E594A-2D30-4630-B2A6-B67E8AFBD65D}" srcOrd="2" destOrd="0" presId="urn:microsoft.com/office/officeart/2005/8/layout/pList2"/>
    <dgm:cxn modelId="{21FE15D8-D340-45F4-A10C-A66FCB8DAF64}" type="presParOf" srcId="{823E594A-2D30-4630-B2A6-B67E8AFBD65D}" destId="{5AB92454-7CB5-48A1-8F55-52A75B12DEF8}" srcOrd="0" destOrd="0" presId="urn:microsoft.com/office/officeart/2005/8/layout/pList2"/>
    <dgm:cxn modelId="{1FFCB47E-18EA-410A-AE60-DA4C836132C6}" type="presParOf" srcId="{823E594A-2D30-4630-B2A6-B67E8AFBD65D}" destId="{C3BF46EC-5690-4AB5-B0F2-B679CE25BAE0}" srcOrd="1" destOrd="0" presId="urn:microsoft.com/office/officeart/2005/8/layout/pList2"/>
    <dgm:cxn modelId="{1759AE2B-9158-447B-9A4E-17FF97DE1EFB}" type="presParOf" srcId="{823E594A-2D30-4630-B2A6-B67E8AFBD65D}" destId="{A1ED881A-1B4F-41BD-8BA1-9799250D898F}" srcOrd="2" destOrd="0" presId="urn:microsoft.com/office/officeart/2005/8/layout/pList2"/>
    <dgm:cxn modelId="{D5B9603D-FE02-475D-81E0-2AD4B913FC7D}" type="presParOf" srcId="{D3BAEAB1-5BAA-41F1-99FF-963A9B2DEABA}" destId="{1236B3AE-0CBF-4B9E-895A-F672D1B7E6AA}" srcOrd="3" destOrd="0" presId="urn:microsoft.com/office/officeart/2005/8/layout/pList2"/>
    <dgm:cxn modelId="{178776CD-A496-4FCF-AB93-BCB51B67E079}" type="presParOf" srcId="{D3BAEAB1-5BAA-41F1-99FF-963A9B2DEABA}" destId="{84DC6FD7-DF9E-4FCA-905A-22B092F4FEEE}" srcOrd="4" destOrd="0" presId="urn:microsoft.com/office/officeart/2005/8/layout/pList2"/>
    <dgm:cxn modelId="{C34CC92A-BF7C-4F1E-B1FD-120EBDA3B577}" type="presParOf" srcId="{84DC6FD7-DF9E-4FCA-905A-22B092F4FEEE}" destId="{A3D95B23-3F6E-4207-9AC8-4548C17A1662}" srcOrd="0" destOrd="0" presId="urn:microsoft.com/office/officeart/2005/8/layout/pList2"/>
    <dgm:cxn modelId="{4B1EE75B-88BA-4BC4-9313-DC27E38F6939}" type="presParOf" srcId="{84DC6FD7-DF9E-4FCA-905A-22B092F4FEEE}" destId="{83D6B9AC-D3C1-4310-A6EB-6B1BAC334154}" srcOrd="1" destOrd="0" presId="urn:microsoft.com/office/officeart/2005/8/layout/pList2"/>
    <dgm:cxn modelId="{7DED13B8-58EF-4833-A98C-92414DB78994}" type="presParOf" srcId="{84DC6FD7-DF9E-4FCA-905A-22B092F4FEEE}" destId="{D3E51C3C-4862-4483-82E9-F06D96A63111}" srcOrd="2" destOrd="0" presId="urn:microsoft.com/office/officeart/2005/8/layout/pList2"/>
    <dgm:cxn modelId="{856CC4A8-3AF9-4E9C-B8AE-44A16C9C552D}" type="presParOf" srcId="{D3BAEAB1-5BAA-41F1-99FF-963A9B2DEABA}" destId="{6747270A-1F86-42D9-B12A-9C6027C05E33}" srcOrd="5" destOrd="0" presId="urn:microsoft.com/office/officeart/2005/8/layout/pList2"/>
    <dgm:cxn modelId="{D9CB2798-79EA-4AF6-9E83-1E34445404AB}" type="presParOf" srcId="{D3BAEAB1-5BAA-41F1-99FF-963A9B2DEABA}" destId="{777EF014-BBB9-4FEA-B28D-EC3BB09211E0}" srcOrd="6" destOrd="0" presId="urn:microsoft.com/office/officeart/2005/8/layout/pList2"/>
    <dgm:cxn modelId="{0126E91B-1DF1-455E-B72E-F61BC60644CB}" type="presParOf" srcId="{777EF014-BBB9-4FEA-B28D-EC3BB09211E0}" destId="{0B57FCD5-CB1E-450C-AC19-CF37076981E8}" srcOrd="0" destOrd="0" presId="urn:microsoft.com/office/officeart/2005/8/layout/pList2"/>
    <dgm:cxn modelId="{C8EFCA09-C579-4D8A-A616-EC942C71723F}" type="presParOf" srcId="{777EF014-BBB9-4FEA-B28D-EC3BB09211E0}" destId="{F862F125-E43B-452C-B25D-A8C3A27FC067}" srcOrd="1" destOrd="0" presId="urn:microsoft.com/office/officeart/2005/8/layout/pList2"/>
    <dgm:cxn modelId="{EDE4B7CF-1342-4441-944C-2E8D94093A50}" type="presParOf" srcId="{777EF014-BBB9-4FEA-B28D-EC3BB09211E0}" destId="{54AD84D7-EDCD-4A6A-A1F8-39F563E8C9C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892815-AE47-4943-B119-383EDA22B6AF}">
      <dsp:nvSpPr>
        <dsp:cNvPr id="0" name=""/>
        <dsp:cNvSpPr/>
      </dsp:nvSpPr>
      <dsp:spPr>
        <a:xfrm>
          <a:off x="0" y="0"/>
          <a:ext cx="7715303" cy="196097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CCADF-19E7-417D-AC69-2F9D0C0F6CD3}">
      <dsp:nvSpPr>
        <dsp:cNvPr id="0" name=""/>
        <dsp:cNvSpPr/>
      </dsp:nvSpPr>
      <dsp:spPr>
        <a:xfrm>
          <a:off x="125198" y="237692"/>
          <a:ext cx="1685613" cy="14380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34E1B-4224-479D-AA67-E2070C156440}">
      <dsp:nvSpPr>
        <dsp:cNvPr id="0" name=""/>
        <dsp:cNvSpPr/>
      </dsp:nvSpPr>
      <dsp:spPr>
        <a:xfrm rot="10800000">
          <a:off x="188948" y="1960973"/>
          <a:ext cx="1685613" cy="2396744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Hypermarket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Metro C &amp; C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>
              <a:solidFill>
                <a:schemeClr val="tx1"/>
              </a:solidFill>
            </a:rPr>
            <a:t>Lenta</a:t>
          </a:r>
          <a:endParaRPr lang="en-GB" sz="12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>
              <a:solidFill>
                <a:schemeClr val="tx1"/>
              </a:solidFill>
            </a:rPr>
            <a:t>Karousel</a:t>
          </a:r>
          <a:endParaRPr lang="en-GB" sz="12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>
              <a:solidFill>
                <a:schemeClr val="tx1"/>
              </a:solidFill>
            </a:rPr>
            <a:t>Maxidom</a:t>
          </a:r>
          <a:endParaRPr lang="en-GB" sz="12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7</a:t>
          </a:r>
          <a:r>
            <a:rPr lang="en-GB" sz="1200" kern="1200" baseline="30000" dirty="0" smtClean="0">
              <a:solidFill>
                <a:schemeClr val="tx1"/>
              </a:solidFill>
            </a:rPr>
            <a:t>th</a:t>
          </a:r>
          <a:r>
            <a:rPr lang="en-GB" sz="1200" kern="1200" dirty="0" smtClean="0">
              <a:solidFill>
                <a:schemeClr val="tx1"/>
              </a:solidFill>
            </a:rPr>
            <a:t> Continent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>
              <a:solidFill>
                <a:schemeClr val="tx1"/>
              </a:solidFill>
            </a:rPr>
            <a:t>Auchan</a:t>
          </a:r>
          <a:endParaRPr lang="en-GB" sz="12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</a:rPr>
            <a:t>Real</a:t>
          </a:r>
          <a:endParaRPr lang="en-GB" sz="1200" kern="1200" dirty="0">
            <a:solidFill>
              <a:schemeClr val="tx1"/>
            </a:solidFill>
          </a:endParaRPr>
        </a:p>
      </dsp:txBody>
      <dsp:txXfrm rot="10800000">
        <a:off x="188948" y="1960973"/>
        <a:ext cx="1685613" cy="2396744"/>
      </dsp:txXfrm>
    </dsp:sp>
    <dsp:sp modelId="{A1ED881A-1B4F-41BD-8BA1-9799250D898F}">
      <dsp:nvSpPr>
        <dsp:cNvPr id="0" name=""/>
        <dsp:cNvSpPr/>
      </dsp:nvSpPr>
      <dsp:spPr>
        <a:xfrm>
          <a:off x="2087758" y="261463"/>
          <a:ext cx="1685613" cy="14380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92454-7CB5-48A1-8F55-52A75B12DEF8}">
      <dsp:nvSpPr>
        <dsp:cNvPr id="0" name=""/>
        <dsp:cNvSpPr/>
      </dsp:nvSpPr>
      <dsp:spPr>
        <a:xfrm rot="10800000">
          <a:off x="2071694" y="1960973"/>
          <a:ext cx="1685613" cy="2396744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 err="1" smtClean="0">
              <a:solidFill>
                <a:schemeClr val="tx1"/>
              </a:solidFill>
            </a:rPr>
            <a:t>Diy</a:t>
          </a:r>
          <a:r>
            <a:rPr lang="en-GB" sz="1600" b="1" kern="1200" baseline="0" dirty="0" smtClean="0">
              <a:solidFill>
                <a:schemeClr val="tx1"/>
              </a:solidFill>
            </a:rPr>
            <a:t> Multiples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baseline="0" dirty="0" err="1" smtClean="0">
              <a:solidFill>
                <a:schemeClr val="tx1"/>
              </a:solidFill>
            </a:rPr>
            <a:t>Castorama</a:t>
          </a:r>
          <a:endParaRPr lang="en-GB" sz="1200" b="0" kern="1200" baseline="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baseline="0" dirty="0" smtClean="0">
              <a:solidFill>
                <a:schemeClr val="tx1"/>
              </a:solidFill>
            </a:rPr>
            <a:t>Leroy Merlin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baseline="0" dirty="0" err="1" smtClean="0">
              <a:solidFill>
                <a:schemeClr val="tx1"/>
              </a:solidFill>
            </a:rPr>
            <a:t>Praktiker</a:t>
          </a:r>
          <a:endParaRPr lang="en-GB" sz="1200" b="0" kern="1200" baseline="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baseline="0" dirty="0" smtClean="0">
              <a:solidFill>
                <a:schemeClr val="tx1"/>
              </a:solidFill>
            </a:rPr>
            <a:t>OBI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baseline="0" dirty="0" smtClean="0">
            <a:solidFill>
              <a:schemeClr val="tx1"/>
            </a:solidFill>
          </a:endParaRPr>
        </a:p>
      </dsp:txBody>
      <dsp:txXfrm rot="10800000">
        <a:off x="2071694" y="1960973"/>
        <a:ext cx="1685613" cy="2396744"/>
      </dsp:txXfrm>
    </dsp:sp>
    <dsp:sp modelId="{D3E51C3C-4862-4483-82E9-F06D96A63111}">
      <dsp:nvSpPr>
        <dsp:cNvPr id="0" name=""/>
        <dsp:cNvSpPr/>
      </dsp:nvSpPr>
      <dsp:spPr>
        <a:xfrm>
          <a:off x="3941932" y="261463"/>
          <a:ext cx="1685613" cy="14380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95B23-3F6E-4207-9AC8-4548C17A1662}">
      <dsp:nvSpPr>
        <dsp:cNvPr id="0" name=""/>
        <dsp:cNvSpPr/>
      </dsp:nvSpPr>
      <dsp:spPr>
        <a:xfrm rot="10800000">
          <a:off x="3941932" y="1960973"/>
          <a:ext cx="1685613" cy="2396744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Automotive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>
              <a:solidFill>
                <a:schemeClr val="tx1"/>
              </a:solidFill>
            </a:rPr>
            <a:t>Kemp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err="1" smtClean="0">
              <a:solidFill>
                <a:schemeClr val="tx1"/>
              </a:solidFill>
            </a:rPr>
            <a:t>Tekhkom</a:t>
          </a:r>
          <a:endParaRPr lang="en-GB" sz="1200" b="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err="1" smtClean="0">
              <a:solidFill>
                <a:schemeClr val="tx1"/>
              </a:solidFill>
            </a:rPr>
            <a:t>Rus</a:t>
          </a:r>
          <a:r>
            <a:rPr lang="en-GB" sz="1200" b="0" kern="1200" dirty="0" smtClean="0">
              <a:solidFill>
                <a:schemeClr val="tx1"/>
              </a:solidFill>
            </a:rPr>
            <a:t> Auto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>
              <a:solidFill>
                <a:schemeClr val="tx1"/>
              </a:solidFill>
            </a:rPr>
            <a:t>MVO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>
              <a:solidFill>
                <a:schemeClr val="tx1"/>
              </a:solidFill>
            </a:rPr>
            <a:t>AGA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0" kern="1200" dirty="0">
            <a:solidFill>
              <a:schemeClr val="tx1"/>
            </a:solidFill>
          </a:endParaRPr>
        </a:p>
      </dsp:txBody>
      <dsp:txXfrm rot="10800000">
        <a:off x="3941932" y="1960973"/>
        <a:ext cx="1685613" cy="2396744"/>
      </dsp:txXfrm>
    </dsp:sp>
    <dsp:sp modelId="{54AD84D7-EDCD-4A6A-A1F8-39F563E8C9C0}">
      <dsp:nvSpPr>
        <dsp:cNvPr id="0" name=""/>
        <dsp:cNvSpPr/>
      </dsp:nvSpPr>
      <dsp:spPr>
        <a:xfrm>
          <a:off x="5796107" y="261463"/>
          <a:ext cx="1685613" cy="14380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7FCD5-CB1E-450C-AC19-CF37076981E8}">
      <dsp:nvSpPr>
        <dsp:cNvPr id="0" name=""/>
        <dsp:cNvSpPr/>
      </dsp:nvSpPr>
      <dsp:spPr>
        <a:xfrm rot="10800000">
          <a:off x="5741122" y="1960973"/>
          <a:ext cx="1685613" cy="2396744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baseline="0" dirty="0" smtClean="0">
              <a:solidFill>
                <a:schemeClr val="tx1"/>
              </a:solidFill>
            </a:rPr>
            <a:t>Petrol sites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baseline="0" dirty="0" err="1" smtClean="0">
              <a:solidFill>
                <a:schemeClr val="tx1"/>
              </a:solidFill>
            </a:rPr>
            <a:t>Luk</a:t>
          </a:r>
          <a:r>
            <a:rPr lang="en-GB" sz="1200" kern="1200" baseline="0" dirty="0" smtClean="0">
              <a:solidFill>
                <a:schemeClr val="tx1"/>
              </a:solidFill>
            </a:rPr>
            <a:t> Oil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baseline="0" dirty="0" smtClean="0">
              <a:solidFill>
                <a:schemeClr val="tx1"/>
              </a:solidFill>
            </a:rPr>
            <a:t>BP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baseline="0" dirty="0" err="1" smtClean="0">
              <a:solidFill>
                <a:schemeClr val="tx1"/>
              </a:solidFill>
            </a:rPr>
            <a:t>Rosneft</a:t>
          </a:r>
          <a:endParaRPr lang="en-GB" sz="1200" kern="1200" baseline="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baseline="0" dirty="0" smtClean="0">
              <a:solidFill>
                <a:schemeClr val="tx1"/>
              </a:solidFill>
            </a:rPr>
            <a:t>TNK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baseline="0" dirty="0" smtClean="0">
              <a:solidFill>
                <a:schemeClr val="tx1"/>
              </a:solidFill>
            </a:rPr>
            <a:t>EK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baseline="0" dirty="0" smtClean="0">
              <a:solidFill>
                <a:schemeClr val="tx1"/>
              </a:solidFill>
            </a:rPr>
            <a:t>MTK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baseline="0" dirty="0">
            <a:solidFill>
              <a:schemeClr val="tx1"/>
            </a:solidFill>
          </a:endParaRPr>
        </a:p>
      </dsp:txBody>
      <dsp:txXfrm rot="10800000">
        <a:off x="5741122" y="1960973"/>
        <a:ext cx="1685613" cy="2396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0.27618</cdr:x>
      <cdr:y>0.06195</cdr:y>
    </cdr:from>
    <cdr:to>
      <cdr:x>0.79818</cdr:x>
      <cdr:y>0.15487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33550" y="266700"/>
          <a:ext cx="3276601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400" b="1"/>
            <a:t>Russia 2010  ytd Sales out by product type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0.16694</cdr:x>
      <cdr:y>0.04474</cdr:y>
    </cdr:from>
    <cdr:to>
      <cdr:x>0.32253</cdr:x>
      <cdr:y>0.1566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1076" y="190501"/>
          <a:ext cx="914400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0.78561</cdr:x>
      <cdr:y>0.12639</cdr:y>
    </cdr:from>
    <cdr:to>
      <cdr:x>0.9741</cdr:x>
      <cdr:y>0.27122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5200650" y="542926"/>
          <a:ext cx="1247775" cy="622173"/>
        </a:xfrm>
        <a:prstGeom xmlns:a="http://schemas.openxmlformats.org/drawingml/2006/main" prst="wedgeRoundRectCallout">
          <a:avLst>
            <a:gd name="adj1" fmla="val -64877"/>
            <a:gd name="adj2" fmla="val 62762"/>
            <a:gd name="adj3" fmla="val 1666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>
              <a:solidFill>
                <a:schemeClr val="tx1"/>
              </a:solidFill>
            </a:rPr>
            <a:t>Total Sales Out</a:t>
          </a:r>
        </a:p>
        <a:p xmlns:a="http://schemas.openxmlformats.org/drawingml/2006/main">
          <a:r>
            <a:rPr lang="en-US">
              <a:solidFill>
                <a:schemeClr val="tx1"/>
              </a:solidFill>
            </a:rPr>
            <a:t>£1,203,556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0.7669</cdr:x>
      <cdr:y>0.13044</cdr:y>
    </cdr:from>
    <cdr:to>
      <cdr:x>0.97331</cdr:x>
      <cdr:y>0.26667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4105275" y="428626"/>
          <a:ext cx="1104900" cy="447675"/>
        </a:xfrm>
        <a:prstGeom xmlns:a="http://schemas.openxmlformats.org/drawingml/2006/main" prst="wedgeRectCallou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/>
            <a:t>Total Year Sales out £1,946,675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0.125</cdr:x>
      <cdr:y>0.06793</cdr:y>
    </cdr:from>
    <cdr:to>
      <cdr:x>0.86657</cdr:x>
      <cdr:y>0.18207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7725" y="238125"/>
          <a:ext cx="502920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/>
            <a:t>Russia ;</a:t>
          </a:r>
          <a:r>
            <a:rPr lang="en-GB" sz="2000" baseline="0" dirty="0"/>
            <a:t> </a:t>
          </a:r>
          <a:r>
            <a:rPr lang="en-GB" sz="2000" baseline="0" dirty="0" err="1"/>
            <a:t>TWe</a:t>
          </a:r>
          <a:r>
            <a:rPr lang="en-GB" sz="2000" baseline="0" dirty="0"/>
            <a:t> sales in / Distributor sales out / Future targets</a:t>
          </a:r>
          <a:endParaRPr lang="en-GB" sz="2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0.24189</cdr:x>
      <cdr:y>0.05469</cdr:y>
    </cdr:from>
    <cdr:to>
      <cdr:x>0.79054</cdr:x>
      <cdr:y>0.14063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04975" y="200025"/>
          <a:ext cx="3867149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>
              <a:solidFill>
                <a:srgbClr val="008000"/>
              </a:solidFill>
              <a:latin typeface="+mn-lt"/>
            </a:rPr>
            <a:t>2008 Sales in (TWe)  v Sales</a:t>
          </a:r>
          <a:r>
            <a:rPr lang="en-GB" sz="1800" b="1" baseline="0">
              <a:solidFill>
                <a:srgbClr val="008000"/>
              </a:solidFill>
              <a:latin typeface="+mn-lt"/>
            </a:rPr>
            <a:t> out (Zoom)</a:t>
          </a:r>
          <a:endParaRPr lang="en-GB" sz="1800" b="1">
            <a:solidFill>
              <a:srgbClr val="008000"/>
            </a:solidFill>
            <a:latin typeface="+mn-lt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0.27132</cdr:x>
      <cdr:y>0.06667</cdr:y>
    </cdr:from>
    <cdr:to>
      <cdr:x>0.81395</cdr:x>
      <cdr:y>0.15897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0250" y="247650"/>
          <a:ext cx="40005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 dirty="0">
              <a:solidFill>
                <a:srgbClr val="009242"/>
              </a:solidFill>
            </a:rPr>
            <a:t>2009</a:t>
          </a:r>
          <a:r>
            <a:rPr lang="en-GB" sz="1800" b="1" dirty="0">
              <a:solidFill>
                <a:srgbClr val="009242"/>
              </a:solidFill>
              <a:latin typeface="+mn-lt"/>
              <a:ea typeface="+mn-ea"/>
              <a:cs typeface="+mn-cs"/>
            </a:rPr>
            <a:t> Sales in (</a:t>
          </a:r>
          <a:r>
            <a:rPr lang="en-GB" sz="1800" b="1" dirty="0" err="1">
              <a:solidFill>
                <a:srgbClr val="009242"/>
              </a:solidFill>
              <a:latin typeface="+mn-lt"/>
              <a:ea typeface="+mn-ea"/>
              <a:cs typeface="+mn-cs"/>
            </a:rPr>
            <a:t>TWe</a:t>
          </a:r>
          <a:r>
            <a:rPr lang="en-GB" sz="1800" b="1" dirty="0">
              <a:solidFill>
                <a:srgbClr val="009242"/>
              </a:solidFill>
              <a:latin typeface="+mn-lt"/>
              <a:ea typeface="+mn-ea"/>
              <a:cs typeface="+mn-cs"/>
            </a:rPr>
            <a:t>)  v Sales</a:t>
          </a:r>
          <a:r>
            <a:rPr lang="en-GB" sz="1800" b="1" baseline="0" dirty="0">
              <a:solidFill>
                <a:srgbClr val="009242"/>
              </a:solidFill>
              <a:latin typeface="+mn-lt"/>
              <a:ea typeface="+mn-ea"/>
              <a:cs typeface="+mn-cs"/>
            </a:rPr>
            <a:t> out (Zoom</a:t>
          </a:r>
          <a:r>
            <a:rPr lang="en-GB" sz="1800" b="0" baseline="0" dirty="0">
              <a:solidFill>
                <a:srgbClr val="009242"/>
              </a:solidFill>
              <a:latin typeface="+mn-lt"/>
              <a:ea typeface="+mn-ea"/>
              <a:cs typeface="+mn-cs"/>
            </a:rPr>
            <a:t>)</a:t>
          </a:r>
          <a:endParaRPr lang="en-GB" sz="1800" dirty="0">
            <a:solidFill>
              <a:srgbClr val="00924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100123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4518" tIns="42259" rIns="84518" bIns="42259" anchor="ctr"/>
          <a:lstStyle/>
          <a:p>
            <a:pPr>
              <a:defRPr/>
            </a:pPr>
            <a:endParaRPr lang="en-GB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100123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518" tIns="42259" rIns="84518" bIns="42259" anchor="ctr"/>
          <a:lstStyle/>
          <a:p>
            <a:pPr>
              <a:defRPr/>
            </a:pPr>
            <a:endParaRPr lang="en-GB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100123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518" tIns="42259" rIns="84518" bIns="42259" anchor="ctr"/>
          <a:lstStyle/>
          <a:p>
            <a:pPr>
              <a:defRPr/>
            </a:pPr>
            <a:endParaRPr lang="en-GB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6858000" cy="100123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518" tIns="42259" rIns="84518" bIns="42259" anchor="ctr"/>
          <a:lstStyle/>
          <a:p>
            <a:pPr>
              <a:defRPr/>
            </a:pPr>
            <a:endParaRPr lang="en-GB"/>
          </a:p>
        </p:txBody>
      </p:sp>
      <p:sp>
        <p:nvSpPr>
          <p:cNvPr id="6150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60413"/>
            <a:ext cx="4994275" cy="374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512" y="4755687"/>
            <a:ext cx="5479776" cy="44985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9592" cy="49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13786" algn="l"/>
                <a:tab pos="829040" algn="l"/>
                <a:tab pos="1244293" algn="l"/>
                <a:tab pos="1659546" algn="l"/>
                <a:tab pos="2074799" algn="l"/>
                <a:tab pos="2490053" algn="l"/>
                <a:tab pos="2905306" algn="l"/>
                <a:tab pos="3320560" algn="l"/>
                <a:tab pos="3735813" algn="l"/>
                <a:tab pos="4151066" algn="l"/>
                <a:tab pos="4566319" algn="l"/>
                <a:tab pos="4981573" algn="l"/>
                <a:tab pos="5396826" algn="l"/>
                <a:tab pos="5812080" algn="l"/>
                <a:tab pos="6227333" algn="l"/>
                <a:tab pos="6642586" algn="l"/>
                <a:tab pos="7057839" algn="l"/>
                <a:tab pos="7473093" algn="l"/>
                <a:tab pos="7888346" algn="l"/>
                <a:tab pos="8303600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1208" y="0"/>
            <a:ext cx="2969592" cy="49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13786" algn="l"/>
                <a:tab pos="829040" algn="l"/>
                <a:tab pos="1244293" algn="l"/>
                <a:tab pos="1659546" algn="l"/>
                <a:tab pos="2074799" algn="l"/>
                <a:tab pos="2490053" algn="l"/>
                <a:tab pos="2905306" algn="l"/>
                <a:tab pos="3320560" algn="l"/>
                <a:tab pos="3735813" algn="l"/>
                <a:tab pos="4151066" algn="l"/>
                <a:tab pos="4566319" algn="l"/>
                <a:tab pos="4981573" algn="l"/>
                <a:tab pos="5396826" algn="l"/>
                <a:tab pos="5812080" algn="l"/>
                <a:tab pos="6227333" algn="l"/>
                <a:tab pos="6642586" algn="l"/>
                <a:tab pos="7057839" algn="l"/>
                <a:tab pos="7473093" algn="l"/>
                <a:tab pos="7888346" algn="l"/>
                <a:tab pos="8303600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9509886"/>
            <a:ext cx="2969592" cy="49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13786" algn="l"/>
                <a:tab pos="829040" algn="l"/>
                <a:tab pos="1244293" algn="l"/>
                <a:tab pos="1659546" algn="l"/>
                <a:tab pos="2074799" algn="l"/>
                <a:tab pos="2490053" algn="l"/>
                <a:tab pos="2905306" algn="l"/>
                <a:tab pos="3320560" algn="l"/>
                <a:tab pos="3735813" algn="l"/>
                <a:tab pos="4151066" algn="l"/>
                <a:tab pos="4566319" algn="l"/>
                <a:tab pos="4981573" algn="l"/>
                <a:tab pos="5396826" algn="l"/>
                <a:tab pos="5812080" algn="l"/>
                <a:tab pos="6227333" algn="l"/>
                <a:tab pos="6642586" algn="l"/>
                <a:tab pos="7057839" algn="l"/>
                <a:tab pos="7473093" algn="l"/>
                <a:tab pos="7888346" algn="l"/>
                <a:tab pos="8303600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1208" y="9509886"/>
            <a:ext cx="2969592" cy="493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13786" algn="l"/>
                <a:tab pos="829040" algn="l"/>
                <a:tab pos="1244293" algn="l"/>
                <a:tab pos="1659546" algn="l"/>
                <a:tab pos="2074799" algn="l"/>
                <a:tab pos="2490053" algn="l"/>
                <a:tab pos="2905306" algn="l"/>
                <a:tab pos="3320560" algn="l"/>
                <a:tab pos="3735813" algn="l"/>
                <a:tab pos="4151066" algn="l"/>
                <a:tab pos="4566319" algn="l"/>
                <a:tab pos="4981573" algn="l"/>
                <a:tab pos="5396826" algn="l"/>
                <a:tab pos="5812080" algn="l"/>
                <a:tab pos="6227333" algn="l"/>
                <a:tab pos="6642586" algn="l"/>
                <a:tab pos="7057839" algn="l"/>
                <a:tab pos="7473093" algn="l"/>
                <a:tab pos="7888346" algn="l"/>
                <a:tab pos="8303600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D0565959-CAB0-48B7-8950-8123D52E5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8616DE-A883-4419-850B-4169AAA977EE}" type="slidenum">
              <a:rPr lang="ru-RU"/>
              <a:pPr/>
              <a:t>16</a:t>
            </a:fld>
            <a:endParaRPr lang="ru-RU"/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60413"/>
            <a:ext cx="5005387" cy="3754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3" y="4755687"/>
            <a:ext cx="5481215" cy="44999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8801A13-EE73-42A6-817B-7634735DB27B}" type="slidenum">
              <a:rPr lang="ru-RU"/>
              <a:pPr/>
              <a:t>17</a:t>
            </a:fld>
            <a:endParaRPr lang="ru-RU"/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60413"/>
            <a:ext cx="5005387" cy="3754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3" y="4755687"/>
            <a:ext cx="5481215" cy="44999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585712D-76C3-424A-BD07-8F21921B0470}" type="slidenum">
              <a:rPr lang="ru-RU"/>
              <a:pPr/>
              <a:t>18</a:t>
            </a:fld>
            <a:endParaRPr lang="ru-RU"/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60413"/>
            <a:ext cx="5005387" cy="3754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3" y="4755687"/>
            <a:ext cx="5481215" cy="44999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CFC-B257-45FD-813B-18508CD3CBE3}" type="datetimeFigureOut">
              <a:rPr lang="en-GB" smtClean="0"/>
              <a:pPr/>
              <a:t>17/11/2010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5947-4380-4B8C-A88D-27642A90F8C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CFC-B257-45FD-813B-18508CD3CBE3}" type="datetimeFigureOut">
              <a:rPr lang="en-GB" smtClean="0"/>
              <a:pPr/>
              <a:t>17/11/2010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5947-4380-4B8C-A88D-27642A90F8C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CFC-B257-45FD-813B-18508CD3CBE3}" type="datetimeFigureOut">
              <a:rPr lang="en-GB" smtClean="0"/>
              <a:pPr/>
              <a:t>17/11/2010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5947-4380-4B8C-A88D-27642A90F8C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CFC-B257-45FD-813B-18508CD3CBE3}" type="datetimeFigureOut">
              <a:rPr lang="en-GB" smtClean="0"/>
              <a:pPr/>
              <a:t>17/11/2010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5947-4380-4B8C-A88D-27642A90F8C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1663" cy="124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221663" cy="4518025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6" name="Picture 5" descr="2009 Logo low 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1008112" cy="513939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CFC-B257-45FD-813B-18508CD3CBE3}" type="datetimeFigureOut">
              <a:rPr lang="en-GB" smtClean="0"/>
              <a:pPr/>
              <a:t>17/11/2010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5947-4380-4B8C-A88D-27642A90F8C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CFC-B257-45FD-813B-18508CD3CBE3}" type="datetimeFigureOut">
              <a:rPr lang="en-GB" smtClean="0"/>
              <a:pPr/>
              <a:t>17/11/2010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5947-4380-4B8C-A88D-27642A90F8C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CFC-B257-45FD-813B-18508CD3CBE3}" type="datetimeFigureOut">
              <a:rPr lang="en-GB" smtClean="0"/>
              <a:pPr/>
              <a:t>17/11/2010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5947-4380-4B8C-A88D-27642A90F8C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CFC-B257-45FD-813B-18508CD3CBE3}" type="datetimeFigureOut">
              <a:rPr lang="en-GB" smtClean="0"/>
              <a:pPr/>
              <a:t>17/11/2010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5947-4380-4B8C-A88D-27642A90F8C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CFC-B257-45FD-813B-18508CD3CBE3}" type="datetimeFigureOut">
              <a:rPr lang="en-GB" smtClean="0"/>
              <a:pPr/>
              <a:t>17/11/2010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5947-4380-4B8C-A88D-27642A90F8C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CFC-B257-45FD-813B-18508CD3CBE3}" type="datetimeFigureOut">
              <a:rPr lang="en-GB" smtClean="0"/>
              <a:pPr/>
              <a:t>17/11/2010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5947-4380-4B8C-A88D-27642A90F8C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0CFC-B257-45FD-813B-18508CD3CBE3}" type="datetimeFigureOut">
              <a:rPr lang="en-GB" smtClean="0"/>
              <a:pPr/>
              <a:t>17/11/2010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5947-4380-4B8C-A88D-27642A90F8C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0CFC-B257-45FD-813B-18508CD3CBE3}" type="datetimeFigureOut">
              <a:rPr lang="en-GB" smtClean="0"/>
              <a:pPr/>
              <a:t>17/11/2010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75947-4380-4B8C-A88D-27642A90F8C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2009 Logo low re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5536" y="332656"/>
            <a:ext cx="1224137" cy="6240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/>
            <a:r>
              <a:rPr lang="en-GB" b="1" dirty="0" smtClean="0">
                <a:solidFill>
                  <a:srgbClr val="009900"/>
                </a:solidFill>
              </a:rPr>
              <a:t>Russia</a:t>
            </a:r>
            <a:br>
              <a:rPr lang="en-GB" b="1" dirty="0" smtClean="0">
                <a:solidFill>
                  <a:srgbClr val="009900"/>
                </a:solidFill>
              </a:rPr>
            </a:br>
            <a:r>
              <a:rPr lang="en-GB" b="1" dirty="0" smtClean="0">
                <a:solidFill>
                  <a:srgbClr val="009900"/>
                </a:solidFill>
              </a:rPr>
              <a:t>Sales and retail distribution landscape</a:t>
            </a:r>
          </a:p>
        </p:txBody>
      </p:sp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 lnSpcReduction="10000"/>
          </a:bodyPr>
          <a:lstStyle/>
          <a:p>
            <a:pPr eaLnBrk="1"/>
            <a:r>
              <a:rPr lang="en-GB" dirty="0" smtClean="0"/>
              <a:t>David Lord</a:t>
            </a:r>
          </a:p>
          <a:p>
            <a:pPr eaLnBrk="1"/>
            <a:r>
              <a:rPr lang="en-GB" dirty="0" smtClean="0"/>
              <a:t>November 2010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056784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B050"/>
                </a:solidFill>
              </a:rPr>
              <a:t>Russia</a:t>
            </a:r>
            <a:r>
              <a:rPr lang="en-GB" sz="3600" dirty="0" smtClean="0">
                <a:solidFill>
                  <a:srgbClr val="00B050"/>
                </a:solidFill>
              </a:rPr>
              <a:t> – 2008 sales out by type in %</a:t>
            </a:r>
            <a:endParaRPr lang="en-GB" sz="36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323528" y="1268760"/>
          <a:ext cx="8568951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056784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rgbClr val="009900"/>
                </a:solidFill>
              </a:rPr>
              <a:t>Russia</a:t>
            </a:r>
            <a:r>
              <a:rPr lang="en-GB" sz="6000" dirty="0" smtClean="0">
                <a:solidFill>
                  <a:srgbClr val="009900"/>
                </a:solidFill>
              </a:rPr>
              <a:t> </a:t>
            </a:r>
            <a:r>
              <a:rPr lang="en-GB" sz="3600" dirty="0" smtClean="0">
                <a:solidFill>
                  <a:srgbClr val="009900"/>
                </a:solidFill>
              </a:rPr>
              <a:t>– retail targets 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844" y="1357298"/>
            <a:ext cx="8786874" cy="614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000" dirty="0" smtClean="0"/>
              <a:t>Retail distribution in all main hypermarkets, supermarkets, automotive chains, petrol forecourts.</a:t>
            </a:r>
            <a:endParaRPr lang="en-GB" sz="20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71472" y="2071678"/>
          <a:ext cx="771530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128792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9900"/>
                </a:solidFill>
              </a:rPr>
              <a:t>Russia – regional split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44" y="1268760"/>
          <a:ext cx="90011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7290" y="135729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Regional percentage change in sales</a:t>
            </a:r>
            <a:endParaRPr lang="en-GB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056784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9900"/>
                </a:solidFill>
              </a:rPr>
              <a:t>Russia</a:t>
            </a:r>
            <a:r>
              <a:rPr lang="en-GB" sz="3200" dirty="0" smtClean="0">
                <a:solidFill>
                  <a:srgbClr val="009900"/>
                </a:solidFill>
              </a:rPr>
              <a:t> - development</a:t>
            </a:r>
            <a:endParaRPr lang="en-GB" sz="3200" dirty="0">
              <a:solidFill>
                <a:srgbClr val="009900"/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79512" y="1196752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624736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009900"/>
                </a:solidFill>
              </a:rPr>
              <a:t>2008 – comparison sales in/ out</a:t>
            </a:r>
            <a:endParaRPr lang="en-GB" sz="3600" dirty="0">
              <a:solidFill>
                <a:srgbClr val="009900"/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79512" y="1556792"/>
          <a:ext cx="8712968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056784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009900"/>
                </a:solidFill>
              </a:rPr>
              <a:t>2009 </a:t>
            </a:r>
            <a:r>
              <a:rPr lang="en-GB" sz="3600" dirty="0" smtClean="0">
                <a:solidFill>
                  <a:srgbClr val="009900"/>
                </a:solidFill>
              </a:rPr>
              <a:t>– comparison sales in/ out</a:t>
            </a:r>
            <a:endParaRPr lang="en-GB" sz="36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79512" y="1196752"/>
          <a:ext cx="878497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ChangeArrowheads="1"/>
          </p:cNvSpPr>
          <p:nvPr/>
        </p:nvSpPr>
        <p:spPr bwMode="auto">
          <a:xfrm>
            <a:off x="1187450" y="274638"/>
            <a:ext cx="7497763" cy="84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66700"/>
            <a:ext cx="6849517" cy="858044"/>
          </a:xfrm>
        </p:spPr>
        <p:txBody>
          <a:bodyPr/>
          <a:lstStyle/>
          <a:p>
            <a:pPr algn="l"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9900"/>
                </a:solidFill>
              </a:rPr>
              <a:t>Russia</a:t>
            </a:r>
            <a:r>
              <a:rPr lang="ru-RU" sz="3600" dirty="0" smtClean="0">
                <a:solidFill>
                  <a:srgbClr val="009900"/>
                </a:solidFill>
              </a:rPr>
              <a:t> </a:t>
            </a:r>
            <a:r>
              <a:rPr lang="ru-RU" sz="3200" dirty="0" smtClean="0">
                <a:solidFill>
                  <a:srgbClr val="009900"/>
                </a:solidFill>
              </a:rPr>
              <a:t>– hypermarkets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51521" y="1196751"/>
          <a:ext cx="8640960" cy="5577821"/>
        </p:xfrm>
        <a:graphic>
          <a:graphicData uri="http://schemas.openxmlformats.org/presentationml/2006/ole">
            <p:oleObj spid="_x0000_s1026" name="Worksheet" r:id="rId4" imgW="6943689" imgH="4143480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1116013" y="274638"/>
            <a:ext cx="75707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6700"/>
            <a:ext cx="6921525" cy="1002060"/>
          </a:xfrm>
        </p:spPr>
        <p:txBody>
          <a:bodyPr/>
          <a:lstStyle/>
          <a:p>
            <a:pPr algn="l"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9900"/>
                </a:solidFill>
              </a:rPr>
              <a:t>Russia</a:t>
            </a:r>
            <a:r>
              <a:rPr lang="ru-RU" sz="3600" dirty="0" smtClean="0">
                <a:solidFill>
                  <a:srgbClr val="009900"/>
                </a:solidFill>
              </a:rPr>
              <a:t> </a:t>
            </a:r>
            <a:r>
              <a:rPr lang="ru-RU" sz="3200" dirty="0" smtClean="0">
                <a:solidFill>
                  <a:srgbClr val="009900"/>
                </a:solidFill>
              </a:rPr>
              <a:t>– petrol stations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61949" y="1979612"/>
          <a:ext cx="8600207" cy="3537619"/>
        </p:xfrm>
        <a:graphic>
          <a:graphicData uri="http://schemas.openxmlformats.org/presentationml/2006/ole">
            <p:oleObj spid="_x0000_s2050" name="Worksheet" r:id="rId4" imgW="6610312" imgH="2619435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1187450" y="285750"/>
            <a:ext cx="7524750" cy="173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40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>
              <a:solidFill>
                <a:srgbClr val="0099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600">
              <a:solidFill>
                <a:srgbClr val="009900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6700"/>
            <a:ext cx="6921525" cy="1157288"/>
          </a:xfrm>
        </p:spPr>
        <p:txBody>
          <a:bodyPr/>
          <a:lstStyle/>
          <a:p>
            <a:pPr algn="l"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9900"/>
                </a:solidFill>
              </a:rPr>
              <a:t>Russia</a:t>
            </a:r>
            <a:r>
              <a:rPr lang="ru-RU" sz="3600" dirty="0" smtClean="0">
                <a:solidFill>
                  <a:srgbClr val="009900"/>
                </a:solidFill>
              </a:rPr>
              <a:t> – </a:t>
            </a:r>
            <a:r>
              <a:rPr lang="ru-RU" sz="3200" dirty="0" smtClean="0">
                <a:solidFill>
                  <a:srgbClr val="009900"/>
                </a:solidFill>
              </a:rPr>
              <a:t>automotive chains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60363" y="2700338"/>
          <a:ext cx="8340725" cy="1946275"/>
        </p:xfrm>
        <a:graphic>
          <a:graphicData uri="http://schemas.openxmlformats.org/presentationml/2006/ole">
            <p:oleObj spid="_x0000_s3074" name="Worksheet" r:id="rId4" imgW="6543637" imgH="1504880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Impacto</a:t>
            </a:r>
            <a:r>
              <a:rPr lang="en-GB" dirty="0" smtClean="0"/>
              <a:t> data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15</a:t>
            </a:r>
            <a:r>
              <a:rPr lang="en-GB" baseline="30000" dirty="0" smtClean="0"/>
              <a:t>th</a:t>
            </a:r>
            <a:r>
              <a:rPr lang="en-GB" dirty="0" smtClean="0"/>
              <a:t> November 2010</a:t>
            </a:r>
            <a:endParaRPr lang="en-GB" dirty="0"/>
          </a:p>
        </p:txBody>
      </p:sp>
    </p:spTree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ussia_sm_20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548680"/>
            <a:ext cx="6501675" cy="33123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520" y="1124744"/>
          <a:ext cx="1800200" cy="5461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96144"/>
                <a:gridCol w="504056"/>
              </a:tblGrid>
              <a:tr h="280040">
                <a:tc>
                  <a:txBody>
                    <a:bodyPr/>
                    <a:lstStyle/>
                    <a:p>
                      <a:r>
                        <a:rPr lang="en-GB" dirty="0" smtClean="0"/>
                        <a:t>Sub</a:t>
                      </a:r>
                      <a:r>
                        <a:rPr lang="en-GB" baseline="0" dirty="0" smtClean="0"/>
                        <a:t> -distributors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City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No.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Moscow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St Petersburg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Novosibirsk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Nizhniy Novgorod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Yekaterinburg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Samara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Kazan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Chelyabinsk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Rostov</a:t>
                      </a:r>
                      <a:r>
                        <a:rPr lang="en-GB" sz="1200" baseline="0" dirty="0" smtClean="0"/>
                        <a:t> o Don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Ufa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Volgograd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Perm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95736" y="4005064"/>
          <a:ext cx="2088232" cy="2595880"/>
        </p:xfrm>
        <a:graphic>
          <a:graphicData uri="http://schemas.openxmlformats.org/drawingml/2006/table">
            <a:tbl>
              <a:tblPr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84176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err="1" smtClean="0">
                          <a:solidFill>
                            <a:schemeClr val="tx1"/>
                          </a:solidFill>
                        </a:rPr>
                        <a:t>Kraznoyarsk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Voronezh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Krasnodar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Vladivostok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Irkutsk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Khabarovsk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Novokyzneck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0" y="4005064"/>
          <a:ext cx="2088232" cy="2595880"/>
        </p:xfrm>
        <a:graphic>
          <a:graphicData uri="http://schemas.openxmlformats.org/drawingml/2006/table">
            <a:tbl>
              <a:tblPr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84176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Orenburg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Penza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Lipeck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Kemerovo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Tyla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Kirov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Tiver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76256" y="4077072"/>
          <a:ext cx="2088232" cy="1854200"/>
        </p:xfrm>
        <a:graphic>
          <a:graphicData uri="http://schemas.openxmlformats.org/drawingml/2006/table">
            <a:tbl>
              <a:tblPr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84176"/>
                <a:gridCol w="50405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</a:rPr>
                        <a:t>Stavropol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Arkhangelsk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Tambov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Vologda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2"/>
                          </a:solidFill>
                        </a:rPr>
                        <a:t>Updated  07.11.10</a:t>
                      </a:r>
                      <a:endParaRPr lang="en-GB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128792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Shelf share by brand</a:t>
            </a:r>
            <a:endParaRPr lang="en-GB" sz="3600" dirty="0"/>
          </a:p>
        </p:txBody>
      </p:sp>
      <p:graphicFrame>
        <p:nvGraphicFramePr>
          <p:cNvPr id="6" name="Диаграмма 3"/>
          <p:cNvGraphicFramePr>
            <a:graphicFrameLocks/>
          </p:cNvGraphicFramePr>
          <p:nvPr/>
        </p:nvGraphicFramePr>
        <p:xfrm>
          <a:off x="467544" y="1340768"/>
          <a:ext cx="842493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008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POS placement by % outlets</a:t>
            </a:r>
            <a:endParaRPr lang="en-GB" sz="3600" dirty="0"/>
          </a:p>
        </p:txBody>
      </p:sp>
      <p:graphicFrame>
        <p:nvGraphicFramePr>
          <p:cNvPr id="3" name="Диаграмма 7"/>
          <p:cNvGraphicFramePr>
            <a:graphicFrameLocks/>
          </p:cNvGraphicFramePr>
          <p:nvPr/>
        </p:nvGraphicFramePr>
        <p:xfrm>
          <a:off x="179512" y="1772816"/>
          <a:ext cx="87849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45232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Distribution by brand </a:t>
            </a:r>
            <a:r>
              <a:rPr lang="en-GB" sz="2000" dirty="0" smtClean="0"/>
              <a:t>(outlets % with at least 1 </a:t>
            </a:r>
            <a:r>
              <a:rPr lang="en-GB" sz="2000" dirty="0" err="1" smtClean="0"/>
              <a:t>sku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graphicFrame>
        <p:nvGraphicFramePr>
          <p:cNvPr id="3" name="Диаграмма 4"/>
          <p:cNvGraphicFramePr>
            <a:graphicFrameLocks/>
          </p:cNvGraphicFramePr>
          <p:nvPr/>
        </p:nvGraphicFramePr>
        <p:xfrm>
          <a:off x="251520" y="1412776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84076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TW distribution by region</a:t>
            </a:r>
            <a:endParaRPr lang="en-GB" sz="3600" dirty="0"/>
          </a:p>
        </p:txBody>
      </p:sp>
      <p:graphicFrame>
        <p:nvGraphicFramePr>
          <p:cNvPr id="3" name="Диаграмма 17"/>
          <p:cNvGraphicFramePr>
            <a:graphicFrameLocks/>
          </p:cNvGraphicFramePr>
          <p:nvPr/>
        </p:nvGraphicFramePr>
        <p:xfrm>
          <a:off x="251521" y="1268760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056784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Product availability by outlet</a:t>
            </a:r>
            <a:br>
              <a:rPr lang="en-GB" sz="3600" dirty="0" smtClean="0"/>
            </a:br>
            <a:r>
              <a:rPr lang="en-GB" sz="2800" dirty="0" smtClean="0"/>
              <a:t>-average number of </a:t>
            </a:r>
            <a:r>
              <a:rPr lang="en-GB" sz="2800" dirty="0" err="1" smtClean="0"/>
              <a:t>sku’s</a:t>
            </a:r>
            <a:r>
              <a:rPr lang="en-GB" sz="2800" dirty="0" smtClean="0"/>
              <a:t> per outlet</a:t>
            </a:r>
            <a:endParaRPr lang="en-GB" sz="2800" dirty="0"/>
          </a:p>
        </p:txBody>
      </p:sp>
      <p:graphicFrame>
        <p:nvGraphicFramePr>
          <p:cNvPr id="3" name="Диаграмма 64"/>
          <p:cNvGraphicFramePr>
            <a:graphicFrameLocks/>
          </p:cNvGraphicFramePr>
          <p:nvPr/>
        </p:nvGraphicFramePr>
        <p:xfrm>
          <a:off x="251520" y="1628800"/>
          <a:ext cx="8640960" cy="499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128792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err="1" smtClean="0"/>
              <a:t>Planogram</a:t>
            </a:r>
            <a:r>
              <a:rPr lang="en-GB" sz="3600" dirty="0" smtClean="0"/>
              <a:t> maintenance</a:t>
            </a:r>
            <a:br>
              <a:rPr lang="en-GB" sz="3600" dirty="0" smtClean="0"/>
            </a:br>
            <a:r>
              <a:rPr lang="en-GB" sz="2800" dirty="0" smtClean="0"/>
              <a:t>- % outlets with </a:t>
            </a:r>
            <a:r>
              <a:rPr lang="en-GB" sz="2800" dirty="0" err="1" smtClean="0"/>
              <a:t>planogram</a:t>
            </a:r>
            <a:endParaRPr lang="en-GB" sz="2800" dirty="0"/>
          </a:p>
        </p:txBody>
      </p:sp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179511" y="1484784"/>
          <a:ext cx="8712969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008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B050"/>
                </a:solidFill>
              </a:rPr>
              <a:t>Russia</a:t>
            </a:r>
            <a:r>
              <a:rPr lang="en-GB" sz="3600" dirty="0" smtClean="0">
                <a:solidFill>
                  <a:srgbClr val="00B050"/>
                </a:solidFill>
              </a:rPr>
              <a:t> – 2010 sales by region</a:t>
            </a:r>
            <a:endParaRPr lang="en-GB" sz="3600" dirty="0">
              <a:solidFill>
                <a:srgbClr val="00B050"/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395536" y="1268760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128792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B050"/>
                </a:solidFill>
              </a:rPr>
              <a:t>Russia</a:t>
            </a:r>
            <a:r>
              <a:rPr lang="en-GB" sz="3600" dirty="0" smtClean="0">
                <a:solidFill>
                  <a:srgbClr val="00B050"/>
                </a:solidFill>
              </a:rPr>
              <a:t> – 2010 sales by region in %</a:t>
            </a:r>
            <a:endParaRPr lang="en-GB" sz="3600" dirty="0">
              <a:solidFill>
                <a:srgbClr val="00B050"/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043608" y="1124744"/>
          <a:ext cx="72008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476672"/>
            <a:ext cx="6738961" cy="607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B050"/>
                </a:solidFill>
                <a:latin typeface="+mj-lt"/>
              </a:rPr>
              <a:t>Russia</a:t>
            </a:r>
            <a:r>
              <a:rPr lang="en-GB" sz="3600" dirty="0" smtClean="0">
                <a:solidFill>
                  <a:srgbClr val="00B050"/>
                </a:solidFill>
                <a:latin typeface="+mj-lt"/>
              </a:rPr>
              <a:t> – 2010 </a:t>
            </a:r>
            <a:r>
              <a:rPr lang="en-GB" sz="3600" dirty="0" err="1" smtClean="0">
                <a:solidFill>
                  <a:srgbClr val="00B050"/>
                </a:solidFill>
                <a:latin typeface="+mj-lt"/>
              </a:rPr>
              <a:t>ytd</a:t>
            </a:r>
            <a:r>
              <a:rPr lang="en-GB" sz="3600" dirty="0" smtClean="0">
                <a:solidFill>
                  <a:srgbClr val="00B050"/>
                </a:solidFill>
                <a:latin typeface="+mj-lt"/>
              </a:rPr>
              <a:t> sales out by type</a:t>
            </a:r>
            <a:endParaRPr lang="en-GB" sz="3600" dirty="0">
              <a:solidFill>
                <a:srgbClr val="00B050"/>
              </a:solidFill>
              <a:latin typeface="+mj-lt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79512" y="1196752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7020272" y="1556792"/>
            <a:ext cx="1418456" cy="900680"/>
          </a:xfrm>
          <a:prstGeom prst="wedgeRectCallout">
            <a:avLst>
              <a:gd name="adj1" fmla="val -107427"/>
              <a:gd name="adj2" fmla="val 74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Sales out July to Oct</a:t>
            </a:r>
          </a:p>
          <a:p>
            <a:pPr algn="ctr"/>
            <a:r>
              <a:rPr lang="en-GB" dirty="0" smtClean="0"/>
              <a:t>£360,859</a:t>
            </a:r>
            <a:endParaRPr lang="en-GB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00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 smtClean="0">
                <a:solidFill>
                  <a:srgbClr val="00B050"/>
                </a:solidFill>
              </a:rPr>
              <a:t>Russia</a:t>
            </a:r>
            <a:r>
              <a:rPr lang="en-GB" sz="3600" dirty="0" smtClean="0">
                <a:solidFill>
                  <a:srgbClr val="00B050"/>
                </a:solidFill>
              </a:rPr>
              <a:t> – 2010 </a:t>
            </a:r>
            <a:r>
              <a:rPr lang="en-GB" sz="3600" dirty="0" err="1" smtClean="0">
                <a:solidFill>
                  <a:srgbClr val="00B050"/>
                </a:solidFill>
              </a:rPr>
              <a:t>ytd</a:t>
            </a:r>
            <a:r>
              <a:rPr lang="en-GB" sz="3600" dirty="0" smtClean="0">
                <a:solidFill>
                  <a:srgbClr val="00B050"/>
                </a:solidFill>
              </a:rPr>
              <a:t> sales out by type in %</a:t>
            </a:r>
            <a:endParaRPr lang="en-GB" sz="3600" dirty="0">
              <a:solidFill>
                <a:srgbClr val="00B050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51520" y="1233486"/>
          <a:ext cx="8640960" cy="543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624736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>
                <a:solidFill>
                  <a:srgbClr val="00B050"/>
                </a:solidFill>
              </a:rPr>
              <a:t>Russia</a:t>
            </a:r>
            <a:r>
              <a:rPr lang="en-GB" sz="3600" dirty="0" smtClean="0">
                <a:solidFill>
                  <a:srgbClr val="00B050"/>
                </a:solidFill>
              </a:rPr>
              <a:t> – 2009 sales out by type</a:t>
            </a:r>
            <a:endParaRPr lang="en-GB" sz="3600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51520" y="1281112"/>
          <a:ext cx="8640960" cy="557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00800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00B050"/>
                </a:solidFill>
              </a:rPr>
              <a:t>Russia</a:t>
            </a:r>
            <a:r>
              <a:rPr lang="en-GB" sz="3600" dirty="0" smtClean="0">
                <a:solidFill>
                  <a:srgbClr val="00B050"/>
                </a:solidFill>
              </a:rPr>
              <a:t> – 2009 sales out by type in %</a:t>
            </a:r>
            <a:endParaRPr lang="en-GB" sz="3600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323528" y="1247774"/>
          <a:ext cx="8568952" cy="5349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128792" cy="1143000"/>
          </a:xfrm>
        </p:spPr>
        <p:txBody>
          <a:bodyPr>
            <a:noAutofit/>
          </a:bodyPr>
          <a:lstStyle/>
          <a:p>
            <a:pPr algn="l"/>
            <a:r>
              <a:rPr lang="en-GB" sz="3600" b="1" dirty="0" smtClean="0">
                <a:solidFill>
                  <a:srgbClr val="00B050"/>
                </a:solidFill>
              </a:rPr>
              <a:t>Russia</a:t>
            </a:r>
            <a:r>
              <a:rPr lang="en-GB" sz="3600" dirty="0" smtClean="0">
                <a:solidFill>
                  <a:srgbClr val="00B050"/>
                </a:solidFill>
              </a:rPr>
              <a:t> – 2008 sales out by type</a:t>
            </a:r>
            <a:endParaRPr lang="en-GB" sz="36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251520" y="1556793"/>
          <a:ext cx="86409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Presentation Space T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Induction to Dirk Hendrickx</Template>
  <TotalTime>35321</TotalTime>
  <Words>541</Words>
  <Application>Microsoft Office PowerPoint</Application>
  <PresentationFormat>On-screen Show (4:3)</PresentationFormat>
  <Paragraphs>206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Presentation Space TW</vt:lpstr>
      <vt:lpstr>Worksheet</vt:lpstr>
      <vt:lpstr>Russia Sales and retail distribution landscape</vt:lpstr>
      <vt:lpstr>Slide 2</vt:lpstr>
      <vt:lpstr>Russia – 2010 sales by region</vt:lpstr>
      <vt:lpstr>Russia – 2010 sales by region in %</vt:lpstr>
      <vt:lpstr>Slide 5</vt:lpstr>
      <vt:lpstr>Russia – 2010 ytd sales out by type in %</vt:lpstr>
      <vt:lpstr>Russia – 2009 sales out by type</vt:lpstr>
      <vt:lpstr>Russia – 2009 sales out by type in %</vt:lpstr>
      <vt:lpstr>Russia – 2008 sales out by type</vt:lpstr>
      <vt:lpstr>Russia – 2008 sales out by type in %</vt:lpstr>
      <vt:lpstr>Russia – retail targets </vt:lpstr>
      <vt:lpstr>Russia – regional split</vt:lpstr>
      <vt:lpstr>Russia - development</vt:lpstr>
      <vt:lpstr>2008 – comparison sales in/ out</vt:lpstr>
      <vt:lpstr>2009 – comparison sales in/ out</vt:lpstr>
      <vt:lpstr>Russia – hypermarkets</vt:lpstr>
      <vt:lpstr>Russia – petrol stations</vt:lpstr>
      <vt:lpstr>Russia – automotive chains</vt:lpstr>
      <vt:lpstr>Impacto data</vt:lpstr>
      <vt:lpstr>Shelf share by brand</vt:lpstr>
      <vt:lpstr>POS placement by % outlets</vt:lpstr>
      <vt:lpstr>Distribution by brand (outlets % with at least 1 sku)</vt:lpstr>
      <vt:lpstr>TW distribution by region</vt:lpstr>
      <vt:lpstr>Product availability by outlet -average number of sku’s per outlet</vt:lpstr>
      <vt:lpstr>Planogram maintenance - % outlets with planogram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 Retail distribution landscape</dc:title>
  <dc:creator>David Lord</dc:creator>
  <cp:lastModifiedBy>dlord</cp:lastModifiedBy>
  <cp:revision>75</cp:revision>
  <cp:lastPrinted>1601-01-01T00:00:00Z</cp:lastPrinted>
  <dcterms:created xsi:type="dcterms:W3CDTF">1601-01-01T00:00:00Z</dcterms:created>
  <dcterms:modified xsi:type="dcterms:W3CDTF">2010-11-17T19:00:59Z</dcterms:modified>
</cp:coreProperties>
</file>