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80" d="100"/>
          <a:sy n="80" d="100"/>
        </p:scale>
        <p:origin x="-1908"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1CD6D3-582C-4A4E-9685-1D8EA3C670E2}"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D6D3-582C-4A4E-9685-1D8EA3C670E2}"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D6D3-582C-4A4E-9685-1D8EA3C670E2}"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68DA0B-4927-428A-84D9-4717082A42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8DA0B-4927-428A-84D9-4717082A42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8DA0B-4927-428A-84D9-4717082A42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68DA0B-4927-428A-84D9-4717082A421F}"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68DA0B-4927-428A-84D9-4717082A421F}" type="datetimeFigureOut">
              <a:rPr lang="en-US" smtClean="0"/>
              <a:pPr/>
              <a:t>5/3/2010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68DA0B-4927-428A-84D9-4717082A421F}"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8DA0B-4927-428A-84D9-4717082A421F}"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DA0B-4927-428A-84D9-4717082A421F}"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D6D3-582C-4A4E-9685-1D8EA3C670E2}"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DA0B-4927-428A-84D9-4717082A421F}"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8DA0B-4927-428A-84D9-4717082A42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8DA0B-4927-428A-84D9-4717082A42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8E5DA-497D-4FDC-871E-BD136391FC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CD6D3-582C-4A4E-9685-1D8EA3C670E2}"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1CD6D3-582C-4A4E-9685-1D8EA3C670E2}"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1CD6D3-582C-4A4E-9685-1D8EA3C670E2}" type="datetimeFigureOut">
              <a:rPr lang="en-US" smtClean="0"/>
              <a:pPr/>
              <a:t>5/3/2010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1CD6D3-582C-4A4E-9685-1D8EA3C670E2}"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CD6D3-582C-4A4E-9685-1D8EA3C670E2}"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D6D3-582C-4A4E-9685-1D8EA3C670E2}"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D6D3-582C-4A4E-9685-1D8EA3C670E2}"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44E62-3F8B-4F18-8E66-B3E77F63EE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CD6D3-582C-4A4E-9685-1D8EA3C670E2}" type="datetimeFigureOut">
              <a:rPr lang="en-US" smtClean="0"/>
              <a:pPr/>
              <a:t>5/3/2010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44E62-3F8B-4F18-8E66-B3E77F63EE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8DA0B-4927-428A-84D9-4717082A421F}" type="datetimeFigureOut">
              <a:rPr lang="en-US" smtClean="0"/>
              <a:pPr/>
              <a:t>5/3/2010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8E5DA-497D-4FDC-871E-BD136391FC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25682" r="25924" b="5546"/>
          <a:stretch>
            <a:fillRect/>
          </a:stretch>
        </p:blipFill>
        <p:spPr bwMode="auto">
          <a:xfrm>
            <a:off x="2558011" y="1134318"/>
            <a:ext cx="4583574" cy="4734047"/>
          </a:xfrm>
          <a:prstGeom prst="rect">
            <a:avLst/>
          </a:prstGeom>
          <a:noFill/>
          <a:ln w="9525">
            <a:noFill/>
            <a:miter lim="800000"/>
            <a:headEnd/>
            <a:tailEnd/>
          </a:ln>
        </p:spPr>
      </p:pic>
      <p:sp>
        <p:nvSpPr>
          <p:cNvPr id="4" name="Rounded Rectangle 3"/>
          <p:cNvSpPr/>
          <p:nvPr/>
        </p:nvSpPr>
        <p:spPr>
          <a:xfrm>
            <a:off x="5679934" y="3356422"/>
            <a:ext cx="1387178" cy="2477217"/>
          </a:xfrm>
          <a:prstGeom prst="roundRect">
            <a:avLst>
              <a:gd name="adj" fmla="val 6090"/>
            </a:avLst>
          </a:prstGeom>
          <a:solidFill>
            <a:schemeClr val="accent2">
              <a:alpha val="39000"/>
            </a:schemeClr>
          </a:solidFill>
          <a:ln w="31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708481" y="3472407"/>
            <a:ext cx="2777929" cy="2326511"/>
          </a:xfrm>
          <a:prstGeom prst="roundRect">
            <a:avLst>
              <a:gd name="adj" fmla="val 3105"/>
            </a:avLst>
          </a:prstGeom>
          <a:solidFill>
            <a:srgbClr val="008000">
              <a:alpha val="38824"/>
            </a:srgbClr>
          </a:solidFill>
          <a:ln w="3175">
            <a:solidFill>
              <a:srgbClr val="008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Elbow Connector 8"/>
          <p:cNvCxnSpPr>
            <a:stCxn id="8" idx="0"/>
            <a:endCxn id="12" idx="3"/>
          </p:cNvCxnSpPr>
          <p:nvPr/>
        </p:nvCxnSpPr>
        <p:spPr>
          <a:xfrm rot="16200000" flipH="1" flipV="1">
            <a:off x="2591210" y="3369752"/>
            <a:ext cx="1403581" cy="1608890"/>
          </a:xfrm>
          <a:prstGeom prst="bentConnector4">
            <a:avLst>
              <a:gd name="adj1" fmla="val -16287"/>
              <a:gd name="adj2" fmla="val 93165"/>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6301" y="3162698"/>
            <a:ext cx="2534857" cy="3426579"/>
          </a:xfrm>
          <a:prstGeom prst="rect">
            <a:avLst/>
          </a:prstGeom>
        </p:spPr>
        <p:txBody>
          <a:bodyPr wrap="square">
            <a:spAutoFit/>
          </a:bodyPr>
          <a:lstStyle/>
          <a:p>
            <a:r>
              <a:rPr lang="en-US" sz="1200" dirty="0" smtClean="0">
                <a:latin typeface="Times" pitchFamily="18" charset="0"/>
              </a:rPr>
              <a:t>Why Sync Up?</a:t>
            </a:r>
          </a:p>
          <a:p>
            <a:endParaRPr lang="en-US" sz="1200" dirty="0" smtClean="0">
              <a:latin typeface="Times" pitchFamily="18" charset="0"/>
            </a:endParaRPr>
          </a:p>
          <a:p>
            <a:r>
              <a:rPr lang="en-US" sz="1200" dirty="0" smtClean="0"/>
              <a:t>Get Up and Go</a:t>
            </a:r>
          </a:p>
          <a:p>
            <a:r>
              <a:rPr lang="en-US" sz="1000" dirty="0" smtClean="0"/>
              <a:t>Doing online research from the office, only to see it's time to head home? Now you can go back to your opened tabs and search history in an instant from your phone or any PC. Your Firefox is as you left it, no matter where you log in.</a:t>
            </a:r>
          </a:p>
          <a:p>
            <a:pPr>
              <a:spcBef>
                <a:spcPts val="400"/>
              </a:spcBef>
            </a:pPr>
            <a:r>
              <a:rPr lang="en-US" sz="1200" dirty="0" smtClean="0">
                <a:latin typeface="Times" pitchFamily="18" charset="0"/>
              </a:rPr>
              <a:t>Backup Your Info</a:t>
            </a:r>
          </a:p>
          <a:p>
            <a:r>
              <a:rPr lang="en-US" sz="1000" dirty="0" smtClean="0"/>
              <a:t>All your settings, passwords, bookmarks, and other customizations are saved in a more universal way, not tethered to a single machine. If you replace a device, you don't lose your Firefox.</a:t>
            </a:r>
          </a:p>
          <a:p>
            <a:pPr>
              <a:spcBef>
                <a:spcPts val="400"/>
              </a:spcBef>
            </a:pPr>
            <a:r>
              <a:rPr lang="en-US" sz="1200" dirty="0" smtClean="0">
                <a:latin typeface="Times" pitchFamily="18" charset="0"/>
              </a:rPr>
              <a:t>Security</a:t>
            </a:r>
          </a:p>
          <a:p>
            <a:r>
              <a:rPr lang="en-US" sz="1000" dirty="0" smtClean="0"/>
              <a:t>Your information is encrypted so only you can access it when you enter a Secret Phrase. Firefox puts security as a top priority and syncing is no exception.</a:t>
            </a:r>
            <a:endParaRPr lang="en-US" sz="1000" dirty="0"/>
          </a:p>
        </p:txBody>
      </p:sp>
      <p:pic>
        <p:nvPicPr>
          <p:cNvPr id="1027" name="Picture 3"/>
          <p:cNvPicPr>
            <a:picLocks noChangeAspect="1" noChangeArrowheads="1"/>
          </p:cNvPicPr>
          <p:nvPr/>
        </p:nvPicPr>
        <p:blipFill>
          <a:blip r:embed="rId3" cstate="print"/>
          <a:srcRect/>
          <a:stretch>
            <a:fillRect/>
          </a:stretch>
        </p:blipFill>
        <p:spPr bwMode="auto">
          <a:xfrm>
            <a:off x="4896346" y="1552816"/>
            <a:ext cx="1314600" cy="1317706"/>
          </a:xfrm>
          <a:prstGeom prst="rect">
            <a:avLst/>
          </a:prstGeom>
          <a:noFill/>
          <a:ln w="9525">
            <a:noFill/>
            <a:miter lim="800000"/>
            <a:headEnd/>
            <a:tailEnd/>
          </a:ln>
        </p:spPr>
      </p:pic>
      <p:sp>
        <p:nvSpPr>
          <p:cNvPr id="14" name="Rounded Rectangle 13"/>
          <p:cNvSpPr/>
          <p:nvPr/>
        </p:nvSpPr>
        <p:spPr>
          <a:xfrm>
            <a:off x="2615889" y="1543057"/>
            <a:ext cx="2291783" cy="1443211"/>
          </a:xfrm>
          <a:prstGeom prst="roundRect">
            <a:avLst>
              <a:gd name="adj" fmla="val 6090"/>
            </a:avLst>
          </a:prstGeom>
          <a:solidFill>
            <a:srgbClr val="7030A0">
              <a:alpha val="38824"/>
            </a:srgbClr>
          </a:solidFill>
          <a:ln w="31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Elbow Connector 28"/>
          <p:cNvCxnSpPr>
            <a:stCxn id="14" idx="0"/>
            <a:endCxn id="30" idx="0"/>
          </p:cNvCxnSpPr>
          <p:nvPr/>
        </p:nvCxnSpPr>
        <p:spPr>
          <a:xfrm rot="16200000" flipV="1">
            <a:off x="1898803" y="-319922"/>
            <a:ext cx="1225816" cy="2500141"/>
          </a:xfrm>
          <a:prstGeom prst="bentConnector3">
            <a:avLst>
              <a:gd name="adj1" fmla="val 118649"/>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 y="317241"/>
            <a:ext cx="2523282" cy="2031325"/>
          </a:xfrm>
          <a:prstGeom prst="rect">
            <a:avLst/>
          </a:prstGeom>
        </p:spPr>
        <p:txBody>
          <a:bodyPr wrap="square">
            <a:spAutoFit/>
          </a:bodyPr>
          <a:lstStyle/>
          <a:p>
            <a:r>
              <a:rPr lang="en-US" dirty="0" smtClean="0"/>
              <a:t>Stay in Sync With Your </a:t>
            </a:r>
            <a:r>
              <a:rPr lang="en-US" dirty="0" smtClean="0"/>
              <a:t>Firefox</a:t>
            </a:r>
          </a:p>
          <a:p>
            <a:endParaRPr lang="en-US" dirty="0" smtClean="0"/>
          </a:p>
          <a:p>
            <a:r>
              <a:rPr lang="en-US" sz="1200" dirty="0" smtClean="0"/>
              <a:t>Access your history, bookmarks and even open tabs on your phone or any computer.</a:t>
            </a:r>
            <a:endParaRPr lang="en-US" sz="1200" dirty="0" smtClean="0">
              <a:solidFill>
                <a:srgbClr val="0070C0"/>
              </a:solidFill>
              <a:latin typeface="Times" pitchFamily="18" charset="0"/>
            </a:endParaRPr>
          </a:p>
          <a:p>
            <a:endParaRPr lang="en-US" sz="1200" dirty="0" smtClean="0">
              <a:solidFill>
                <a:srgbClr val="0070C0"/>
              </a:solidFill>
              <a:latin typeface="Times" pitchFamily="18" charset="0"/>
            </a:endParaRPr>
          </a:p>
          <a:p>
            <a:r>
              <a:rPr lang="en-US" sz="1200" dirty="0" smtClean="0">
                <a:solidFill>
                  <a:srgbClr val="0070C0"/>
                </a:solidFill>
                <a:latin typeface="Times" pitchFamily="18" charset="0"/>
              </a:rPr>
              <a:t>Get the Free Firefox Sync Add-on Now</a:t>
            </a:r>
            <a:endParaRPr lang="en-US" sz="1000" dirty="0" smtClean="0">
              <a:solidFill>
                <a:srgbClr val="0070C0"/>
              </a:solidFill>
              <a:latin typeface="Times" pitchFamily="18" charset="0"/>
            </a:endParaRPr>
          </a:p>
        </p:txBody>
      </p:sp>
      <p:pic>
        <p:nvPicPr>
          <p:cNvPr id="1026" name="Picture 2"/>
          <p:cNvPicPr>
            <a:picLocks noChangeAspect="1" noChangeArrowheads="1"/>
          </p:cNvPicPr>
          <p:nvPr/>
        </p:nvPicPr>
        <p:blipFill>
          <a:blip r:embed="rId4" cstate="print"/>
          <a:srcRect/>
          <a:stretch>
            <a:fillRect/>
          </a:stretch>
        </p:blipFill>
        <p:spPr bwMode="auto">
          <a:xfrm>
            <a:off x="6037743" y="1495892"/>
            <a:ext cx="1071776" cy="1250405"/>
          </a:xfrm>
          <a:prstGeom prst="rect">
            <a:avLst/>
          </a:prstGeom>
          <a:noFill/>
          <a:ln w="9525">
            <a:noFill/>
            <a:miter lim="800000"/>
            <a:headEnd/>
            <a:tailEnd/>
          </a:ln>
        </p:spPr>
      </p:pic>
      <p:sp>
        <p:nvSpPr>
          <p:cNvPr id="3" name="Rectangle 2"/>
          <p:cNvSpPr/>
          <p:nvPr/>
        </p:nvSpPr>
        <p:spPr>
          <a:xfrm>
            <a:off x="7292050" y="3733256"/>
            <a:ext cx="1851949" cy="1877437"/>
          </a:xfrm>
          <a:prstGeom prst="rect">
            <a:avLst/>
          </a:prstGeom>
        </p:spPr>
        <p:txBody>
          <a:bodyPr wrap="square" lIns="0" tIns="0" rIns="0" bIns="0">
            <a:spAutoFit/>
          </a:bodyPr>
          <a:lstStyle/>
          <a:p>
            <a:r>
              <a:rPr lang="en-US" sz="1200" dirty="0" smtClean="0">
                <a:latin typeface="Times" pitchFamily="18" charset="0"/>
              </a:rPr>
              <a:t>Get Started</a:t>
            </a:r>
          </a:p>
          <a:p>
            <a:pPr marL="115888" indent="-115888">
              <a:buFont typeface="+mj-lt"/>
              <a:buAutoNum type="arabicPeriod"/>
            </a:pPr>
            <a:r>
              <a:rPr lang="en-US" sz="1000" dirty="0" smtClean="0"/>
              <a:t>Install the free </a:t>
            </a:r>
            <a:r>
              <a:rPr lang="en-US" sz="1000" u="sng" dirty="0" smtClean="0">
                <a:solidFill>
                  <a:srgbClr val="00B0F0"/>
                </a:solidFill>
              </a:rPr>
              <a:t>Firefox Sync Add-on</a:t>
            </a:r>
            <a:r>
              <a:rPr lang="en-US" sz="1000" dirty="0" smtClean="0"/>
              <a:t>. </a:t>
            </a:r>
          </a:p>
          <a:p>
            <a:pPr marL="115888" indent="-115888">
              <a:buFont typeface="+mj-lt"/>
              <a:buAutoNum type="arabicPeriod"/>
            </a:pPr>
            <a:r>
              <a:rPr lang="en-US" sz="1000" dirty="0" smtClean="0"/>
              <a:t>Restart Firefox and follow prompts to create an account with both a password and a Secret Phrase.</a:t>
            </a:r>
          </a:p>
          <a:p>
            <a:pPr marL="115888" indent="-115888">
              <a:buFont typeface="+mj-lt"/>
              <a:buAutoNum type="arabicPeriod"/>
            </a:pPr>
            <a:r>
              <a:rPr lang="en-US" sz="1000" dirty="0" smtClean="0"/>
              <a:t>Install Firefox Sync on all the other devices you use. </a:t>
            </a:r>
          </a:p>
          <a:p>
            <a:pPr marL="115888" indent="-115888">
              <a:buFont typeface="+mj-lt"/>
              <a:buAutoNum type="arabicPeriod"/>
            </a:pPr>
            <a:r>
              <a:rPr lang="en-US" sz="1000" dirty="0" smtClean="0"/>
              <a:t>Sign-in and choose how to sync, then start browsing where you left off.  </a:t>
            </a:r>
            <a:endParaRPr lang="en-US" sz="1000" dirty="0"/>
          </a:p>
        </p:txBody>
      </p:sp>
      <p:cxnSp>
        <p:nvCxnSpPr>
          <p:cNvPr id="5" name="Elbow Connector 4"/>
          <p:cNvCxnSpPr>
            <a:stCxn id="4" idx="3"/>
            <a:endCxn id="3" idx="1"/>
          </p:cNvCxnSpPr>
          <p:nvPr/>
        </p:nvCxnSpPr>
        <p:spPr>
          <a:xfrm>
            <a:off x="7067112" y="4595031"/>
            <a:ext cx="224938" cy="76944"/>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4967479" y="1498687"/>
            <a:ext cx="1097655" cy="1175065"/>
          </a:xfrm>
          <a:prstGeom prst="roundRect">
            <a:avLst>
              <a:gd name="adj" fmla="val 6090"/>
            </a:avLst>
          </a:prstGeom>
          <a:solidFill>
            <a:srgbClr val="00B0F0">
              <a:alpha val="38824"/>
            </a:srgbClr>
          </a:solidFill>
          <a:ln w="31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p:cNvPicPr>
            <a:picLocks noChangeAspect="1" noChangeArrowheads="1"/>
          </p:cNvPicPr>
          <p:nvPr/>
        </p:nvPicPr>
        <p:blipFill>
          <a:blip r:embed="rId5" cstate="print"/>
          <a:srcRect/>
          <a:stretch>
            <a:fillRect/>
          </a:stretch>
        </p:blipFill>
        <p:spPr bwMode="auto">
          <a:xfrm>
            <a:off x="5247613" y="178745"/>
            <a:ext cx="523875" cy="504825"/>
          </a:xfrm>
          <a:prstGeom prst="rect">
            <a:avLst/>
          </a:prstGeom>
          <a:noFill/>
          <a:ln w="9525">
            <a:noFill/>
            <a:miter lim="800000"/>
            <a:headEnd/>
            <a:tailEnd/>
          </a:ln>
        </p:spPr>
      </p:pic>
      <p:cxnSp>
        <p:nvCxnSpPr>
          <p:cNvPr id="18" name="Elbow Connector 17"/>
          <p:cNvCxnSpPr>
            <a:endCxn id="6" idx="2"/>
          </p:cNvCxnSpPr>
          <p:nvPr/>
        </p:nvCxnSpPr>
        <p:spPr>
          <a:xfrm rot="16200000" flipV="1">
            <a:off x="5064860" y="1128261"/>
            <a:ext cx="896140" cy="6757"/>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6" cstate="print"/>
          <a:srcRect r="-1238" b="20329"/>
          <a:stretch>
            <a:fillRect/>
          </a:stretch>
        </p:blipFill>
        <p:spPr bwMode="auto">
          <a:xfrm>
            <a:off x="6055911" y="2681891"/>
            <a:ext cx="1062519" cy="616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5429</TotalTime>
  <Words>215</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Custom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mmatsuno</dc:creator>
  <cp:lastModifiedBy>mmatsuno</cp:lastModifiedBy>
  <cp:revision>282</cp:revision>
  <dcterms:created xsi:type="dcterms:W3CDTF">2010-04-14T23:21:22Z</dcterms:created>
  <dcterms:modified xsi:type="dcterms:W3CDTF">2010-05-04T04:51:24Z</dcterms:modified>
</cp:coreProperties>
</file>