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D6D3-582C-4A4E-9685-1D8EA3C670E2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44E62-3F8B-4F18-8E66-B3E77F63E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8DA0B-4927-428A-84D9-4717082A421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E5DA-497D-4FDC-871E-BD136391F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5682" r="25924" b="5546"/>
          <a:stretch>
            <a:fillRect/>
          </a:stretch>
        </p:blipFill>
        <p:spPr bwMode="auto">
          <a:xfrm>
            <a:off x="2558011" y="1134318"/>
            <a:ext cx="4583574" cy="473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5679934" y="3356422"/>
            <a:ext cx="1387178" cy="2477217"/>
          </a:xfrm>
          <a:prstGeom prst="roundRect">
            <a:avLst>
              <a:gd name="adj" fmla="val 6090"/>
            </a:avLst>
          </a:prstGeom>
          <a:solidFill>
            <a:schemeClr val="accent2">
              <a:alpha val="39000"/>
            </a:schemeClr>
          </a:solidFill>
          <a:ln w="31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708481" y="3472407"/>
            <a:ext cx="2777929" cy="2326511"/>
          </a:xfrm>
          <a:prstGeom prst="roundRect">
            <a:avLst>
              <a:gd name="adj" fmla="val 3105"/>
            </a:avLst>
          </a:prstGeom>
          <a:solidFill>
            <a:srgbClr val="008000">
              <a:alpha val="38824"/>
            </a:srgbClr>
          </a:solidFill>
          <a:ln w="31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>
            <a:stCxn id="8" idx="0"/>
            <a:endCxn id="12" idx="3"/>
          </p:cNvCxnSpPr>
          <p:nvPr/>
        </p:nvCxnSpPr>
        <p:spPr>
          <a:xfrm rot="16200000" flipH="1" flipV="1">
            <a:off x="2591210" y="3369752"/>
            <a:ext cx="1403581" cy="1608890"/>
          </a:xfrm>
          <a:prstGeom prst="bentConnector4">
            <a:avLst>
              <a:gd name="adj1" fmla="val -16287"/>
              <a:gd name="adj2" fmla="val 93165"/>
            </a:avLst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46301" y="3162698"/>
            <a:ext cx="2534857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" pitchFamily="18" charset="0"/>
              </a:rPr>
              <a:t>Why </a:t>
            </a:r>
            <a:r>
              <a:rPr lang="en-US" sz="1200" dirty="0" smtClean="0">
                <a:latin typeface="Times" pitchFamily="18" charset="0"/>
              </a:rPr>
              <a:t>Sync Up?</a:t>
            </a:r>
          </a:p>
          <a:p>
            <a:endParaRPr lang="en-US" sz="1200" dirty="0" smtClean="0">
              <a:latin typeface="Times" pitchFamily="18" charset="0"/>
            </a:endParaRPr>
          </a:p>
          <a:p>
            <a:r>
              <a:rPr lang="en-US" sz="1200" dirty="0" smtClean="0"/>
              <a:t>Get Up and Go</a:t>
            </a:r>
            <a:endParaRPr lang="en-US" sz="1200" dirty="0" smtClean="0"/>
          </a:p>
          <a:p>
            <a:r>
              <a:rPr lang="en-US" sz="1000" dirty="0" smtClean="0"/>
              <a:t>Doing online research from </a:t>
            </a:r>
            <a:r>
              <a:rPr lang="en-US" sz="1000" dirty="0" smtClean="0"/>
              <a:t>the office, </a:t>
            </a:r>
            <a:r>
              <a:rPr lang="en-US" sz="1000" dirty="0" smtClean="0"/>
              <a:t>only to see it's time to head </a:t>
            </a:r>
            <a:r>
              <a:rPr lang="en-US" sz="1000" dirty="0" smtClean="0"/>
              <a:t>home? </a:t>
            </a:r>
            <a:r>
              <a:rPr lang="en-US" sz="1000" dirty="0" smtClean="0"/>
              <a:t>Now you can go back to your opened tabs and search history in an instant from your phone or </a:t>
            </a:r>
            <a:r>
              <a:rPr lang="en-US" sz="1000" dirty="0" smtClean="0"/>
              <a:t>any PC</a:t>
            </a:r>
            <a:r>
              <a:rPr lang="en-US" sz="1000" dirty="0" smtClean="0"/>
              <a:t>. Your Firefox is as you left it, no </a:t>
            </a:r>
            <a:r>
              <a:rPr lang="en-US" sz="1000" dirty="0" smtClean="0"/>
              <a:t>matter </a:t>
            </a:r>
            <a:r>
              <a:rPr lang="en-US" sz="1000" dirty="0" smtClean="0"/>
              <a:t>where you log in.</a:t>
            </a:r>
          </a:p>
          <a:p>
            <a:pPr>
              <a:spcBef>
                <a:spcPts val="400"/>
              </a:spcBef>
            </a:pPr>
            <a:r>
              <a:rPr lang="en-US" sz="1200" dirty="0" smtClean="0">
                <a:latin typeface="Times" pitchFamily="18" charset="0"/>
              </a:rPr>
              <a:t>Backup Your </a:t>
            </a:r>
            <a:r>
              <a:rPr lang="en-US" sz="1200" dirty="0" smtClean="0">
                <a:latin typeface="Times" pitchFamily="18" charset="0"/>
              </a:rPr>
              <a:t>I</a:t>
            </a:r>
            <a:r>
              <a:rPr lang="en-US" sz="1200" dirty="0" smtClean="0">
                <a:latin typeface="Times" pitchFamily="18" charset="0"/>
              </a:rPr>
              <a:t>nfo</a:t>
            </a:r>
            <a:endParaRPr lang="en-US" sz="1200" dirty="0" smtClean="0">
              <a:latin typeface="Times" pitchFamily="18" charset="0"/>
            </a:endParaRPr>
          </a:p>
          <a:p>
            <a:r>
              <a:rPr lang="en-US" sz="1000" dirty="0" smtClean="0"/>
              <a:t>All your settings, passwords, bookmarks, and other customizations are saved in a more universal way, not tethered to a single machine. If you </a:t>
            </a:r>
            <a:r>
              <a:rPr lang="en-US" sz="1000" dirty="0" smtClean="0"/>
              <a:t>replace a </a:t>
            </a:r>
            <a:r>
              <a:rPr lang="en-US" sz="1000" dirty="0" smtClean="0"/>
              <a:t>device, you don't lose your Firefox.</a:t>
            </a:r>
          </a:p>
          <a:p>
            <a:pPr>
              <a:spcBef>
                <a:spcPts val="400"/>
              </a:spcBef>
            </a:pPr>
            <a:r>
              <a:rPr lang="en-US" sz="1200" dirty="0" smtClean="0">
                <a:latin typeface="Times" pitchFamily="18" charset="0"/>
              </a:rPr>
              <a:t>Security</a:t>
            </a:r>
            <a:endParaRPr lang="en-US" sz="1200" dirty="0" smtClean="0">
              <a:latin typeface="Times" pitchFamily="18" charset="0"/>
            </a:endParaRPr>
          </a:p>
          <a:p>
            <a:r>
              <a:rPr lang="en-US" sz="1000" dirty="0" smtClean="0"/>
              <a:t>Your </a:t>
            </a:r>
            <a:r>
              <a:rPr lang="en-US" sz="1000" dirty="0" smtClean="0"/>
              <a:t>information is encrypted </a:t>
            </a:r>
            <a:r>
              <a:rPr lang="en-US" sz="1000" dirty="0" smtClean="0"/>
              <a:t>so only you can access it when you enter a Secret Phrase. Firefox puts security as a top priority and syncing is no exception.</a:t>
            </a:r>
            <a:endParaRPr 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6346" y="1552816"/>
            <a:ext cx="1314600" cy="131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13"/>
          <p:cNvSpPr/>
          <p:nvPr/>
        </p:nvSpPr>
        <p:spPr>
          <a:xfrm>
            <a:off x="2615889" y="1543057"/>
            <a:ext cx="2291783" cy="1443211"/>
          </a:xfrm>
          <a:prstGeom prst="roundRect">
            <a:avLst>
              <a:gd name="adj" fmla="val 6090"/>
            </a:avLst>
          </a:prstGeom>
          <a:solidFill>
            <a:srgbClr val="7030A0">
              <a:alpha val="38824"/>
            </a:srgbClr>
          </a:solidFill>
          <a:ln w="31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Elbow Connector 28"/>
          <p:cNvCxnSpPr>
            <a:stCxn id="14" idx="0"/>
            <a:endCxn id="30" idx="0"/>
          </p:cNvCxnSpPr>
          <p:nvPr/>
        </p:nvCxnSpPr>
        <p:spPr>
          <a:xfrm rot="16200000" flipV="1">
            <a:off x="1898803" y="-319922"/>
            <a:ext cx="1225816" cy="2500141"/>
          </a:xfrm>
          <a:prstGeom prst="bentConnector3">
            <a:avLst>
              <a:gd name="adj1" fmla="val 118649"/>
            </a:avLst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1" y="317241"/>
            <a:ext cx="25232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Experience the </a:t>
            </a:r>
            <a:r>
              <a:rPr lang="en-US" dirty="0" smtClean="0"/>
              <a:t>Web Your Way, Wherever</a:t>
            </a:r>
          </a:p>
          <a:p>
            <a:endParaRPr lang="en-US" sz="1200" dirty="0" smtClean="0">
              <a:latin typeface="Times" pitchFamily="18" charset="0"/>
            </a:endParaRPr>
          </a:p>
          <a:p>
            <a:r>
              <a:rPr lang="en-US" sz="1200" dirty="0" smtClean="0"/>
              <a:t>Get a consistent and secure Firefox experience on your phone and </a:t>
            </a:r>
            <a:r>
              <a:rPr lang="en-US" sz="1200" dirty="0" smtClean="0"/>
              <a:t>any computer you use.  All </a:t>
            </a:r>
            <a:r>
              <a:rPr lang="en-US" sz="1200" dirty="0" smtClean="0"/>
              <a:t>your settings, history, saved passwords—even open tabs!—show up just as you left </a:t>
            </a:r>
            <a:r>
              <a:rPr lang="en-US" sz="1200" dirty="0" smtClean="0"/>
              <a:t>them. Log </a:t>
            </a:r>
            <a:r>
              <a:rPr lang="en-US" sz="1200" dirty="0" smtClean="0"/>
              <a:t>on and sync from any </a:t>
            </a:r>
            <a:r>
              <a:rPr lang="en-US" sz="1200" dirty="0" smtClean="0"/>
              <a:t>device. </a:t>
            </a:r>
            <a:endParaRPr lang="en-US" sz="1200" dirty="0" smtClean="0"/>
          </a:p>
          <a:p>
            <a:endParaRPr lang="en-US" sz="1200" dirty="0" smtClean="0">
              <a:latin typeface="Times" pitchFamily="18" charset="0"/>
            </a:endParaRPr>
          </a:p>
          <a:p>
            <a:endParaRPr lang="en-US" sz="1200" dirty="0" smtClean="0">
              <a:solidFill>
                <a:srgbClr val="0070C0"/>
              </a:solidFill>
              <a:latin typeface="Times" pitchFamily="18" charset="0"/>
            </a:endParaRPr>
          </a:p>
          <a:p>
            <a:endParaRPr lang="en-US" sz="1200" dirty="0" smtClean="0">
              <a:solidFill>
                <a:srgbClr val="0070C0"/>
              </a:solidFill>
              <a:latin typeface="Times" pitchFamily="18" charset="0"/>
            </a:endParaRPr>
          </a:p>
          <a:p>
            <a:r>
              <a:rPr lang="en-US" sz="1200" dirty="0" smtClean="0">
                <a:solidFill>
                  <a:srgbClr val="0070C0"/>
                </a:solidFill>
                <a:latin typeface="Times" pitchFamily="18" charset="0"/>
              </a:rPr>
              <a:t>Get </a:t>
            </a:r>
            <a:r>
              <a:rPr lang="en-US" sz="1200" dirty="0" smtClean="0">
                <a:solidFill>
                  <a:srgbClr val="0070C0"/>
                </a:solidFill>
                <a:latin typeface="Times" pitchFamily="18" charset="0"/>
              </a:rPr>
              <a:t>the </a:t>
            </a:r>
            <a:r>
              <a:rPr lang="en-US" sz="1200" dirty="0" smtClean="0">
                <a:solidFill>
                  <a:srgbClr val="0070C0"/>
                </a:solidFill>
                <a:latin typeface="Times" pitchFamily="18" charset="0"/>
              </a:rPr>
              <a:t>Free Firefox </a:t>
            </a:r>
            <a:r>
              <a:rPr lang="en-US" sz="1200" dirty="0" smtClean="0">
                <a:solidFill>
                  <a:srgbClr val="0070C0"/>
                </a:solidFill>
                <a:latin typeface="Times" pitchFamily="18" charset="0"/>
              </a:rPr>
              <a:t>Sync </a:t>
            </a:r>
            <a:r>
              <a:rPr lang="en-US" sz="1200" dirty="0" smtClean="0">
                <a:solidFill>
                  <a:srgbClr val="0070C0"/>
                </a:solidFill>
                <a:latin typeface="Times" pitchFamily="18" charset="0"/>
              </a:rPr>
              <a:t>Add-on Now</a:t>
            </a:r>
            <a:endParaRPr lang="en-US" sz="1000" dirty="0" smtClean="0">
              <a:solidFill>
                <a:srgbClr val="0070C0"/>
              </a:solidFill>
              <a:latin typeface="Times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7743" y="1495892"/>
            <a:ext cx="1071776" cy="12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292050" y="3733256"/>
            <a:ext cx="1851949" cy="18774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latin typeface="Times" pitchFamily="18" charset="0"/>
              </a:rPr>
              <a:t>Get Started</a:t>
            </a:r>
            <a:endParaRPr lang="en-US" sz="1200" dirty="0" smtClean="0">
              <a:latin typeface="Times" pitchFamily="18" charset="0"/>
            </a:endParaRPr>
          </a:p>
          <a:p>
            <a:pPr marL="115888" indent="-115888">
              <a:buFont typeface="+mj-lt"/>
              <a:buAutoNum type="arabicPeriod"/>
            </a:pPr>
            <a:r>
              <a:rPr lang="en-US" sz="1000" dirty="0" smtClean="0"/>
              <a:t>Install the free </a:t>
            </a:r>
            <a:r>
              <a:rPr lang="en-US" sz="1000" u="sng" dirty="0" smtClean="0">
                <a:solidFill>
                  <a:srgbClr val="00B0F0"/>
                </a:solidFill>
              </a:rPr>
              <a:t>Firefox Sync Add-on</a:t>
            </a:r>
            <a:r>
              <a:rPr lang="en-US" sz="1000" dirty="0" smtClean="0"/>
              <a:t>. </a:t>
            </a:r>
            <a:endParaRPr lang="en-US" sz="1000" dirty="0" smtClean="0"/>
          </a:p>
          <a:p>
            <a:pPr marL="115888" indent="-115888">
              <a:buFont typeface="+mj-lt"/>
              <a:buAutoNum type="arabicPeriod"/>
            </a:pPr>
            <a:r>
              <a:rPr lang="en-US" sz="1000" dirty="0" smtClean="0"/>
              <a:t>Restart </a:t>
            </a:r>
            <a:r>
              <a:rPr lang="en-US" sz="1000" dirty="0" smtClean="0"/>
              <a:t>Firefox and follow prompts to create an account with both a password and a Secret </a:t>
            </a:r>
            <a:r>
              <a:rPr lang="en-US" sz="1000" dirty="0" smtClean="0"/>
              <a:t>Phrase.</a:t>
            </a:r>
          </a:p>
          <a:p>
            <a:pPr marL="115888" indent="-115888">
              <a:buFont typeface="+mj-lt"/>
              <a:buAutoNum type="arabicPeriod"/>
            </a:pPr>
            <a:r>
              <a:rPr lang="en-US" sz="1000" dirty="0" smtClean="0"/>
              <a:t>Install </a:t>
            </a:r>
            <a:r>
              <a:rPr lang="en-US" sz="1000" dirty="0" smtClean="0"/>
              <a:t>Firefox Sync on all the other devices you use. </a:t>
            </a:r>
            <a:endParaRPr lang="en-US" sz="1000" dirty="0" smtClean="0"/>
          </a:p>
          <a:p>
            <a:pPr marL="115888" indent="-115888">
              <a:buFont typeface="+mj-lt"/>
              <a:buAutoNum type="arabicPeriod"/>
            </a:pPr>
            <a:r>
              <a:rPr lang="en-US" sz="1000" dirty="0" smtClean="0"/>
              <a:t>Sign-in </a:t>
            </a:r>
            <a:r>
              <a:rPr lang="en-US" sz="1000" dirty="0" smtClean="0"/>
              <a:t>and choose how to sync, </a:t>
            </a:r>
            <a:r>
              <a:rPr lang="en-US" sz="1000" dirty="0" smtClean="0"/>
              <a:t>then start </a:t>
            </a:r>
            <a:r>
              <a:rPr lang="en-US" sz="1000" dirty="0" smtClean="0"/>
              <a:t>browsing where you left off.  </a:t>
            </a:r>
            <a:endParaRPr lang="en-US" sz="1000" dirty="0"/>
          </a:p>
        </p:txBody>
      </p:sp>
      <p:cxnSp>
        <p:nvCxnSpPr>
          <p:cNvPr id="5" name="Elbow Connector 4"/>
          <p:cNvCxnSpPr>
            <a:stCxn id="4" idx="3"/>
            <a:endCxn id="3" idx="1"/>
          </p:cNvCxnSpPr>
          <p:nvPr/>
        </p:nvCxnSpPr>
        <p:spPr>
          <a:xfrm>
            <a:off x="7067112" y="4595031"/>
            <a:ext cx="224938" cy="76944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967479" y="1498687"/>
            <a:ext cx="1097655" cy="1175065"/>
          </a:xfrm>
          <a:prstGeom prst="roundRect">
            <a:avLst>
              <a:gd name="adj" fmla="val 6090"/>
            </a:avLst>
          </a:prstGeom>
          <a:solidFill>
            <a:srgbClr val="00B0F0">
              <a:alpha val="38824"/>
            </a:srgbClr>
          </a:solidFill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47613" y="178745"/>
            <a:ext cx="5238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Elbow Connector 17"/>
          <p:cNvCxnSpPr>
            <a:endCxn id="6" idx="2"/>
          </p:cNvCxnSpPr>
          <p:nvPr/>
        </p:nvCxnSpPr>
        <p:spPr>
          <a:xfrm rot="16200000" flipV="1">
            <a:off x="5064860" y="1128261"/>
            <a:ext cx="896140" cy="6757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 r="-1238" b="20329"/>
          <a:stretch>
            <a:fillRect/>
          </a:stretch>
        </p:blipFill>
        <p:spPr bwMode="auto">
          <a:xfrm>
            <a:off x="6055911" y="2681891"/>
            <a:ext cx="1062519" cy="61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5423</TotalTime>
  <Words>243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mmatsuno</dc:creator>
  <cp:lastModifiedBy>mmatsuno</cp:lastModifiedBy>
  <cp:revision>279</cp:revision>
  <dcterms:created xsi:type="dcterms:W3CDTF">2010-04-14T23:21:22Z</dcterms:created>
  <dcterms:modified xsi:type="dcterms:W3CDTF">2010-05-04T00:10:57Z</dcterms:modified>
</cp:coreProperties>
</file>