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_rels/presentation.xml.rels" ContentType="application/vnd.openxmlformats-package.relationships+xml"/>
  <Override PartName="/ppt/media/image9.png" ContentType="image/png"/>
  <Override PartName="/ppt/media/image8.wmf" ContentType="image/x-wmf"/>
  <Override PartName="/ppt/media/image7.wmf" ContentType="image/x-wmf"/>
  <Override PartName="/ppt/media/image6.wmf" ContentType="image/x-wmf"/>
  <Override PartName="/ppt/media/image1.png" ContentType="image/png"/>
  <Override PartName="/ppt/media/image2.png" ContentType="image/png"/>
  <Override PartName="/ppt/media/image3.wmf" ContentType="image/x-wmf"/>
  <Override PartName="/ppt/media/image5.wmf" ContentType="image/x-wmf"/>
  <Override PartName="/ppt/media/image4.png" ContentType="image/png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</p:sldIdLst>
  <p:sldSz cx="12192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4" name="" descr="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5" name="" descr=""/>
          <p:cNvPicPr/>
          <p:nvPr/>
        </p:nvPicPr>
        <p:blipFill>
          <a:blip r:embed="rId3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wmf"/><Relationship Id="rId2" Type="http://schemas.openxmlformats.org/officeDocument/2006/relationships/image" Target="../media/image4.png"/><Relationship Id="rId3" Type="http://schemas.openxmlformats.org/officeDocument/2006/relationships/image" Target="../media/image5.wmf"/><Relationship Id="rId4" Type="http://schemas.openxmlformats.org/officeDocument/2006/relationships/image" Target="../media/image6.wmf"/><Relationship Id="rId5" Type="http://schemas.openxmlformats.org/officeDocument/2006/relationships/image" Target="../media/image7.wmf"/><Relationship Id="rId6" Type="http://schemas.openxmlformats.org/officeDocument/2006/relationships/image" Target="../media/image8.wmf"/><Relationship Id="rId7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ustomShape 1"/>
          <p:cNvSpPr/>
          <p:nvPr/>
        </p:nvSpPr>
        <p:spPr>
          <a:xfrm>
            <a:off x="2224080" y="3124080"/>
            <a:ext cx="7626960" cy="712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Radius of the Fermi sphere ( Fermi wave vector K</a:t>
            </a:r>
            <a:r>
              <a:rPr b="0" lang="en-US" sz="1800" spc="-1" strike="noStrike" baseline="-25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) and the Fermi Energy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</a:t>
            </a:r>
            <a:r>
              <a:rPr b="0" lang="en-US" sz="1800" spc="-1" strike="noStrike" baseline="-25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depends on the electron concentration N/V.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Line 2"/>
          <p:cNvSpPr/>
          <p:nvPr/>
        </p:nvSpPr>
        <p:spPr>
          <a:xfrm>
            <a:off x="5257800" y="914400"/>
            <a:ext cx="761760" cy="360"/>
          </a:xfrm>
          <a:prstGeom prst="line">
            <a:avLst/>
          </a:prstGeom>
          <a:ln w="9360">
            <a:solidFill>
              <a:schemeClr val="tx1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8" name="Line 3"/>
          <p:cNvSpPr/>
          <p:nvPr/>
        </p:nvSpPr>
        <p:spPr>
          <a:xfrm>
            <a:off x="4495680" y="2438280"/>
            <a:ext cx="914400" cy="360"/>
          </a:xfrm>
          <a:prstGeom prst="line">
            <a:avLst/>
          </a:prstGeom>
          <a:ln w="9360">
            <a:solidFill>
              <a:schemeClr val="tx1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9" name="CustomShape 4"/>
          <p:cNvSpPr/>
          <p:nvPr/>
        </p:nvSpPr>
        <p:spPr>
          <a:xfrm>
            <a:off x="2209680" y="5257800"/>
            <a:ext cx="7740000" cy="401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18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Fermi Temperature T</a:t>
            </a:r>
            <a:r>
              <a:rPr b="0" lang="en-US" sz="1800" spc="-1" strike="noStrike" u="sng" baseline="-25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</a:t>
            </a:r>
            <a:r>
              <a:rPr b="0" lang="en-US" sz="1800" spc="-1" strike="noStrike" baseline="-25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is the temperature at which the thermal energy ~ E</a:t>
            </a:r>
            <a:r>
              <a:rPr b="0" lang="en-US" sz="1800" spc="-1" strike="noStrike" baseline="-25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CustomShape 5"/>
          <p:cNvSpPr/>
          <p:nvPr/>
        </p:nvSpPr>
        <p:spPr>
          <a:xfrm>
            <a:off x="7005960" y="6056280"/>
            <a:ext cx="1207800" cy="401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cc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</a:t>
            </a:r>
            <a:r>
              <a:rPr b="0" lang="en-US" sz="1800" spc="-1" strike="noStrike" baseline="-25000">
                <a:solidFill>
                  <a:srgbClr val="cc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</a:t>
            </a:r>
            <a:r>
              <a:rPr b="0" lang="en-US" sz="1800" spc="-1" strike="noStrike">
                <a:solidFill>
                  <a:srgbClr val="cc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~ 10 </a:t>
            </a:r>
            <a:r>
              <a:rPr b="0" lang="en-US" sz="1800" spc="-1" strike="noStrike" baseline="30000">
                <a:solidFill>
                  <a:srgbClr val="cc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4</a:t>
            </a:r>
            <a:r>
              <a:rPr b="0" lang="en-US" sz="1800" spc="-1" strike="noStrike">
                <a:solidFill>
                  <a:srgbClr val="cc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K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CustomShape 6"/>
          <p:cNvSpPr/>
          <p:nvPr/>
        </p:nvSpPr>
        <p:spPr>
          <a:xfrm>
            <a:off x="8983080" y="2093760"/>
            <a:ext cx="1526040" cy="401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cc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</a:t>
            </a:r>
            <a:r>
              <a:rPr b="0" lang="en-US" sz="1800" spc="-1" strike="noStrike" baseline="-25000">
                <a:solidFill>
                  <a:srgbClr val="cc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</a:t>
            </a:r>
            <a:r>
              <a:rPr b="0" lang="en-US" sz="1800" spc="-1" strike="noStrike">
                <a:solidFill>
                  <a:srgbClr val="cc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~ 1 to 5 eV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CustomShape 7"/>
          <p:cNvSpPr/>
          <p:nvPr/>
        </p:nvSpPr>
        <p:spPr>
          <a:xfrm>
            <a:off x="2149560" y="3962520"/>
            <a:ext cx="1908720" cy="401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18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Fermi Velocity V</a:t>
            </a:r>
            <a:r>
              <a:rPr b="0" lang="en-US" sz="1800" spc="-1" strike="noStrike" u="sng" baseline="-25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CustomShape 8"/>
          <p:cNvSpPr/>
          <p:nvPr/>
        </p:nvSpPr>
        <p:spPr>
          <a:xfrm>
            <a:off x="6397560" y="4379760"/>
            <a:ext cx="1485000" cy="401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cc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V</a:t>
            </a:r>
            <a:r>
              <a:rPr b="0" lang="en-US" sz="1800" spc="-1" strike="noStrike" baseline="-25000">
                <a:solidFill>
                  <a:srgbClr val="cc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</a:t>
            </a:r>
            <a:r>
              <a:rPr b="0" lang="en-US" sz="1800" spc="-1" strike="noStrike">
                <a:solidFill>
                  <a:srgbClr val="cc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~ 10</a:t>
            </a:r>
            <a:r>
              <a:rPr b="0" lang="en-US" sz="1800" spc="-1" strike="noStrike" baseline="30000">
                <a:solidFill>
                  <a:srgbClr val="cc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8</a:t>
            </a:r>
            <a:r>
              <a:rPr b="0" lang="en-US" sz="1800" spc="-1" strike="noStrike">
                <a:solidFill>
                  <a:srgbClr val="cc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cm/s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2971800" y="291960"/>
            <a:ext cx="1714320" cy="1218960"/>
          </a:xfrm>
          <a:prstGeom prst="rect">
            <a:avLst/>
          </a:prstGeom>
          <a:ln>
            <a:noFill/>
          </a:ln>
        </p:spPr>
      </p:pic>
      <p:pic>
        <p:nvPicPr>
          <p:cNvPr id="45" name="" descr=""/>
          <p:cNvPicPr/>
          <p:nvPr/>
        </p:nvPicPr>
        <p:blipFill>
          <a:blip r:embed="rId2"/>
          <a:stretch/>
        </p:blipFill>
        <p:spPr>
          <a:xfrm>
            <a:off x="2666880" y="1905120"/>
            <a:ext cx="1752120" cy="914040"/>
          </a:xfrm>
          <a:prstGeom prst="rect">
            <a:avLst/>
          </a:prstGeom>
          <a:ln>
            <a:noFill/>
          </a:ln>
        </p:spPr>
      </p:pic>
      <p:pic>
        <p:nvPicPr>
          <p:cNvPr id="46" name="" descr=""/>
          <p:cNvPicPr/>
          <p:nvPr/>
        </p:nvPicPr>
        <p:blipFill>
          <a:blip r:embed="rId3"/>
          <a:stretch/>
        </p:blipFill>
        <p:spPr>
          <a:xfrm>
            <a:off x="6324480" y="0"/>
            <a:ext cx="2971440" cy="1574280"/>
          </a:xfrm>
          <a:prstGeom prst="rect">
            <a:avLst/>
          </a:prstGeom>
          <a:ln>
            <a:noFill/>
          </a:ln>
        </p:spPr>
      </p:pic>
      <p:pic>
        <p:nvPicPr>
          <p:cNvPr id="47" name="" descr=""/>
          <p:cNvPicPr/>
          <p:nvPr/>
        </p:nvPicPr>
        <p:blipFill>
          <a:blip r:embed="rId4"/>
          <a:stretch/>
        </p:blipFill>
        <p:spPr>
          <a:xfrm>
            <a:off x="5638680" y="1790640"/>
            <a:ext cx="3047760" cy="1218960"/>
          </a:xfrm>
          <a:prstGeom prst="rect">
            <a:avLst/>
          </a:prstGeom>
          <a:ln>
            <a:noFill/>
          </a:ln>
        </p:spPr>
      </p:pic>
      <p:pic>
        <p:nvPicPr>
          <p:cNvPr id="48" name="" descr=""/>
          <p:cNvPicPr/>
          <p:nvPr/>
        </p:nvPicPr>
        <p:blipFill>
          <a:blip r:embed="rId5"/>
          <a:stretch/>
        </p:blipFill>
        <p:spPr>
          <a:xfrm>
            <a:off x="4724280" y="5549760"/>
            <a:ext cx="1523520" cy="1294920"/>
          </a:xfrm>
          <a:prstGeom prst="rect">
            <a:avLst/>
          </a:prstGeom>
          <a:ln>
            <a:noFill/>
          </a:ln>
        </p:spPr>
      </p:pic>
      <p:pic>
        <p:nvPicPr>
          <p:cNvPr id="49" name="" descr=""/>
          <p:cNvPicPr/>
          <p:nvPr/>
        </p:nvPicPr>
        <p:blipFill>
          <a:blip r:embed="rId6"/>
          <a:stretch/>
        </p:blipFill>
        <p:spPr>
          <a:xfrm>
            <a:off x="2209680" y="4267080"/>
            <a:ext cx="2895120" cy="9903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nodeType="clickEffect" fill="hold">
                      <p:stCondLst>
                        <p:cond delay="indefinite"/>
                      </p:stCondLst>
                      <p:childTnLst>
                        <p:par>
                          <p:cTn id="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nodeType="clickEffect" fill="hold">
                      <p:stCondLst>
                        <p:cond delay="indefinite"/>
                      </p:stCondLst>
                      <p:childTnLst>
                        <p:par>
                          <p:cTn id="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nodeType="clickEffect" fill="hold">
                      <p:stCondLst>
                        <p:cond delay="indefinite"/>
                      </p:stCondLst>
                      <p:childTnLst>
                        <p:par>
                          <p:cTn id="1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nodeType="clickEffect" fill="hold">
                      <p:stCondLst>
                        <p:cond delay="indefinite"/>
                      </p:stCondLst>
                      <p:childTnLst>
                        <p:par>
                          <p:cTn id="1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nodeType="clickEffect" fill="hold">
                      <p:stCondLst>
                        <p:cond delay="indefinite"/>
                      </p:stCondLst>
                      <p:childTnLst>
                        <p:par>
                          <p:cTn id="2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nodeType="clickEffect" fill="hold">
                      <p:stCondLst>
                        <p:cond delay="indefinite"/>
                      </p:stCondLst>
                      <p:childTnLst>
                        <p:par>
                          <p:cTn id="2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nodeType="clickEffect" fill="hold">
                      <p:stCondLst>
                        <p:cond delay="indefinite"/>
                      </p:stCondLst>
                      <p:childTnLst>
                        <p:par>
                          <p:cTn id="2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" descr=""/>
          <p:cNvPicPr/>
          <p:nvPr/>
        </p:nvPicPr>
        <p:blipFill>
          <a:blip r:embed="rId1"/>
          <a:stretch/>
        </p:blipFill>
        <p:spPr>
          <a:xfrm>
            <a:off x="2864880" y="1528560"/>
            <a:ext cx="6598800" cy="4963680"/>
          </a:xfrm>
          <a:prstGeom prst="rect">
            <a:avLst/>
          </a:prstGeom>
          <a:ln>
            <a:noFill/>
          </a:ln>
        </p:spPr>
      </p:pic>
      <p:sp>
        <p:nvSpPr>
          <p:cNvPr id="51" name="TextShape 1"/>
          <p:cNvSpPr txBox="1"/>
          <p:nvPr/>
        </p:nvSpPr>
        <p:spPr>
          <a:xfrm>
            <a:off x="2051280" y="822960"/>
            <a:ext cx="7710840" cy="4028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1" lang="en-US" sz="22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Portable App version of Libreoffice 5.1.1.3 on Windows 7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Application>LibreOffice/5.1.1.3$Linux_X86_64 LibreOffice_project/10m0$Build-3</Application>
  <Words>54</Words>
  <Paragraphs>7</Paragraphs>
  <Company>Towson University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2016-04-19T16:54:54Z</dcterms:created>
  <dc:creator>Johnson, Anthony</dc:creator>
  <dc:description/>
  <dc:language>en-US</dc:language>
  <cp:lastModifiedBy>Anthony Johnson</cp:lastModifiedBy>
  <dcterms:modified xsi:type="dcterms:W3CDTF">2016-04-19T13:24:09Z</dcterms:modified>
  <cp:revision>3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Company">
    <vt:lpwstr>Towson University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Widescreen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2</vt:i4>
  </property>
</Properties>
</file>