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80" r:id="rId2"/>
  </p:sldIdLst>
  <p:sldSz cx="9144000" cy="6858000" type="screen4x3"/>
  <p:notesSz cx="68580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5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1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DE0C"/>
    <a:srgbClr val="FF3300"/>
    <a:srgbClr val="FFCC66"/>
    <a:srgbClr val="007A77"/>
    <a:srgbClr val="DB0707"/>
    <a:srgbClr val="CCECFF"/>
    <a:srgbClr val="66CCFF"/>
    <a:srgbClr val="BD0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6167" autoAdjust="0"/>
  </p:normalViewPr>
  <p:slideViewPr>
    <p:cSldViewPr snapToGrid="0">
      <p:cViewPr varScale="1">
        <p:scale>
          <a:sx n="95" d="100"/>
          <a:sy n="95" d="100"/>
        </p:scale>
        <p:origin x="708" y="66"/>
      </p:cViewPr>
      <p:guideLst>
        <p:guide orient="horz" pos="3600"/>
        <p:guide pos="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372" y="24"/>
      </p:cViewPr>
      <p:guideLst>
        <p:guide orient="horz" pos="2181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175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3175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268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0268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F2D40A93-EDF8-4742-8B4A-A2CC7B4B44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8014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DC790826-D90E-4A37-A94F-5762D5AE02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832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4479-F6F0-41D6-820A-57A10007F44B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817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IMA Page couverture 030822"/>
          <p:cNvPicPr>
            <a:picLocks noChangeAspect="1" noChangeArrowheads="1"/>
          </p:cNvPicPr>
          <p:nvPr userDrawn="1"/>
        </p:nvPicPr>
        <p:blipFill>
          <a:blip r:embed="rId2" cstate="print"/>
          <a:srcRect r="36909"/>
          <a:stretch>
            <a:fillRect/>
          </a:stretch>
        </p:blipFill>
        <p:spPr bwMode="auto">
          <a:xfrm>
            <a:off x="0" y="881063"/>
            <a:ext cx="3705225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25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531225" y="1398588"/>
            <a:ext cx="304800" cy="304800"/>
          </a:xfrm>
          <a:prstGeom prst="rect">
            <a:avLst/>
          </a:prstGeom>
          <a:solidFill>
            <a:srgbClr val="99BD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9900" y="15017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229600" y="1127125"/>
            <a:ext cx="411163" cy="473075"/>
          </a:xfrm>
          <a:prstGeom prst="rect">
            <a:avLst/>
          </a:prstGeom>
          <a:solidFill>
            <a:srgbClr val="185FA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056563" y="928688"/>
            <a:ext cx="304800" cy="304800"/>
          </a:xfrm>
          <a:prstGeom prst="rect">
            <a:avLst/>
          </a:prstGeom>
          <a:solidFill>
            <a:srgbClr val="69A6E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57600" y="1295400"/>
            <a:ext cx="5105400" cy="4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30000"/>
              </a:lnSpc>
              <a:spcBef>
                <a:spcPct val="50000"/>
              </a:spcBef>
              <a:defRPr/>
            </a:pPr>
            <a:r>
              <a:rPr lang="fr-CA" sz="2200" dirty="0" smtClean="0">
                <a:solidFill>
                  <a:srgbClr val="004982"/>
                </a:solidFill>
                <a:latin typeface="Arial Black" pitchFamily="34" charset="0"/>
              </a:rPr>
              <a:t> </a:t>
            </a:r>
            <a:endParaRPr lang="fr-CA" sz="2200" dirty="0">
              <a:solidFill>
                <a:srgbClr val="004982"/>
              </a:solidFill>
              <a:latin typeface="Arial Black" pitchFamily="34" charset="0"/>
            </a:endParaRPr>
          </a:p>
          <a:p>
            <a:pPr eaLnBrk="0" hangingPunct="0">
              <a:lnSpc>
                <a:spcPct val="30000"/>
              </a:lnSpc>
              <a:spcBef>
                <a:spcPct val="50000"/>
              </a:spcBef>
              <a:defRPr/>
            </a:pPr>
            <a:r>
              <a:rPr lang="fr-CA" sz="2200" dirty="0">
                <a:solidFill>
                  <a:srgbClr val="004982"/>
                </a:solidFill>
                <a:latin typeface="Arial Black" pitchFamily="34" charset="0"/>
              </a:rPr>
              <a:t>Gestion des opérations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733800" y="6418263"/>
            <a:ext cx="5410200" cy="0"/>
          </a:xfrm>
          <a:prstGeom prst="line">
            <a:avLst/>
          </a:prstGeom>
          <a:noFill/>
          <a:ln w="9525">
            <a:solidFill>
              <a:srgbClr val="00498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12" name="Text Box 17"/>
          <p:cNvSpPr txBox="1">
            <a:spLocks noChangeArrowheads="1"/>
          </p:cNvSpPr>
          <p:nvPr userDrawn="1"/>
        </p:nvSpPr>
        <p:spPr bwMode="auto">
          <a:xfrm>
            <a:off x="3303588" y="6400800"/>
            <a:ext cx="584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/>
              <a:t>©</a:t>
            </a:r>
            <a:r>
              <a:rPr lang="en-US" sz="1000" dirty="0"/>
              <a:t>  2009, Service </a:t>
            </a:r>
            <a:r>
              <a:rPr lang="en-US" sz="1000" dirty="0" err="1"/>
              <a:t>d’enseignement</a:t>
            </a:r>
            <a:r>
              <a:rPr lang="en-US" sz="1000" dirty="0"/>
              <a:t>  de la </a:t>
            </a:r>
            <a:r>
              <a:rPr lang="en-US" sz="1000" dirty="0" err="1"/>
              <a:t>Gestion</a:t>
            </a:r>
            <a:r>
              <a:rPr lang="en-US" sz="1000" dirty="0"/>
              <a:t> des </a:t>
            </a:r>
            <a:r>
              <a:rPr lang="en-US" sz="1000" dirty="0" err="1"/>
              <a:t>Opérations</a:t>
            </a:r>
            <a:r>
              <a:rPr lang="en-US" sz="1000" dirty="0"/>
              <a:t> et de la </a:t>
            </a:r>
            <a:r>
              <a:rPr lang="en-US" sz="1000" dirty="0" err="1"/>
              <a:t>Logistique</a:t>
            </a:r>
            <a:r>
              <a:rPr lang="en-US" sz="1000" dirty="0"/>
              <a:t>, HEC Montréal.</a:t>
            </a:r>
          </a:p>
        </p:txBody>
      </p:sp>
      <p:cxnSp>
        <p:nvCxnSpPr>
          <p:cNvPr id="13" name="Connecteur droit 22"/>
          <p:cNvCxnSpPr>
            <a:cxnSpLocks noChangeShapeType="1"/>
          </p:cNvCxnSpPr>
          <p:nvPr userDrawn="1"/>
        </p:nvCxnSpPr>
        <p:spPr bwMode="auto">
          <a:xfrm>
            <a:off x="3770313" y="1790700"/>
            <a:ext cx="3457575" cy="1588"/>
          </a:xfrm>
          <a:prstGeom prst="line">
            <a:avLst/>
          </a:prstGeom>
          <a:noFill/>
          <a:ln w="12700" algn="ctr">
            <a:solidFill>
              <a:srgbClr val="002060"/>
            </a:solidFill>
            <a:round/>
            <a:headEnd type="none" w="sm" len="sm"/>
            <a:tailEnd type="none" w="sm" len="sm"/>
          </a:ln>
        </p:spPr>
      </p:cxn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708400" y="2420938"/>
            <a:ext cx="5435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981450"/>
            <a:ext cx="5435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94500" y="0"/>
            <a:ext cx="2025650" cy="63817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17550" y="0"/>
            <a:ext cx="5924550" cy="63817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550" y="0"/>
            <a:ext cx="7062788" cy="10652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87425" y="1446213"/>
            <a:ext cx="7832725" cy="4935537"/>
          </a:xfrm>
        </p:spPr>
        <p:txBody>
          <a:bodyPr/>
          <a:lstStyle/>
          <a:p>
            <a:pPr lvl="0"/>
            <a:endParaRPr lang="fr-CA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550" y="0"/>
            <a:ext cx="7062788" cy="10652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87425" y="1446213"/>
            <a:ext cx="3840163" cy="49355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9988" y="1446213"/>
            <a:ext cx="3840162" cy="49355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550" y="0"/>
            <a:ext cx="7062788" cy="10652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87425" y="1446213"/>
            <a:ext cx="3840163" cy="49355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79988" y="1446213"/>
            <a:ext cx="3840162" cy="2390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79988" y="3989388"/>
            <a:ext cx="3840162" cy="23923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7550" y="0"/>
            <a:ext cx="7062788" cy="10652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87425" y="1446213"/>
            <a:ext cx="3840163" cy="49355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79988" y="1446213"/>
            <a:ext cx="3840162" cy="2390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79988" y="3989388"/>
            <a:ext cx="3840162" cy="23923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87425" y="1446213"/>
            <a:ext cx="3840163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9988" y="1446213"/>
            <a:ext cx="3840162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7" descr="IMA Page de presentation 030822"/>
          <p:cNvPicPr>
            <a:picLocks noChangeAspect="1" noChangeArrowheads="1"/>
          </p:cNvPicPr>
          <p:nvPr userDrawn="1"/>
        </p:nvPicPr>
        <p:blipFill>
          <a:blip r:embed="rId17" cstate="print"/>
          <a:srcRect r="69205" b="15379"/>
          <a:stretch>
            <a:fillRect/>
          </a:stretch>
        </p:blipFill>
        <p:spPr bwMode="auto">
          <a:xfrm>
            <a:off x="-11113" y="5322888"/>
            <a:ext cx="739776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7550" y="0"/>
            <a:ext cx="7062788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819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7425" y="1446213"/>
            <a:ext cx="7832725" cy="493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763" y="6405563"/>
            <a:ext cx="534987" cy="452437"/>
          </a:xfrm>
          <a:prstGeom prst="rect">
            <a:avLst/>
          </a:prstGeom>
          <a:solidFill>
            <a:srgbClr val="00498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8575" y="6462713"/>
            <a:ext cx="45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06809E39-FAF1-4F62-8526-B3D4F2B2E897}" type="slidenum">
              <a:rPr lang="en-US" sz="1600">
                <a:solidFill>
                  <a:schemeClr val="bg1"/>
                </a:solidFill>
                <a:latin typeface="Arial Black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528763" y="6442075"/>
            <a:ext cx="7615237" cy="0"/>
          </a:xfrm>
          <a:prstGeom prst="line">
            <a:avLst/>
          </a:prstGeom>
          <a:noFill/>
          <a:ln w="9525">
            <a:solidFill>
              <a:srgbClr val="00498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28690" name="Text Box 18"/>
          <p:cNvSpPr txBox="1">
            <a:spLocks noChangeArrowheads="1"/>
          </p:cNvSpPr>
          <p:nvPr userDrawn="1"/>
        </p:nvSpPr>
        <p:spPr bwMode="auto">
          <a:xfrm>
            <a:off x="3022600" y="6430963"/>
            <a:ext cx="5872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/>
              <a:t>©</a:t>
            </a:r>
            <a:r>
              <a:rPr lang="en-US" sz="1000" dirty="0"/>
              <a:t>  2009, Service </a:t>
            </a:r>
            <a:r>
              <a:rPr lang="en-US" sz="1000" dirty="0" err="1"/>
              <a:t>d’enseignement</a:t>
            </a:r>
            <a:r>
              <a:rPr lang="en-US" sz="1000" dirty="0"/>
              <a:t>  de la </a:t>
            </a:r>
            <a:r>
              <a:rPr lang="en-US" sz="1000" dirty="0" err="1"/>
              <a:t>Gestion</a:t>
            </a:r>
            <a:r>
              <a:rPr lang="en-US" sz="1000" dirty="0"/>
              <a:t> des </a:t>
            </a:r>
            <a:r>
              <a:rPr lang="en-US" sz="1000" dirty="0" err="1"/>
              <a:t>Opérations</a:t>
            </a:r>
            <a:r>
              <a:rPr lang="en-US" sz="1000" dirty="0"/>
              <a:t> et de la </a:t>
            </a:r>
            <a:r>
              <a:rPr lang="en-US" sz="1000" dirty="0" err="1"/>
              <a:t>Logistique</a:t>
            </a:r>
            <a:r>
              <a:rPr lang="en-US" sz="1000" dirty="0"/>
              <a:t>, HEC Montréal.</a:t>
            </a:r>
          </a:p>
        </p:txBody>
      </p:sp>
      <p:sp>
        <p:nvSpPr>
          <p:cNvPr id="28692" name="Line 20"/>
          <p:cNvSpPr>
            <a:spLocks noChangeShapeType="1"/>
          </p:cNvSpPr>
          <p:nvPr userDrawn="1"/>
        </p:nvSpPr>
        <p:spPr bwMode="auto">
          <a:xfrm>
            <a:off x="674688" y="1063625"/>
            <a:ext cx="7929562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28693" name="Rectangle 21"/>
          <p:cNvSpPr>
            <a:spLocks noChangeArrowheads="1"/>
          </p:cNvSpPr>
          <p:nvPr userDrawn="1"/>
        </p:nvSpPr>
        <p:spPr bwMode="auto">
          <a:xfrm>
            <a:off x="8655050" y="1041400"/>
            <a:ext cx="304800" cy="304800"/>
          </a:xfrm>
          <a:prstGeom prst="rect">
            <a:avLst/>
          </a:prstGeom>
          <a:solidFill>
            <a:srgbClr val="99BD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pic>
        <p:nvPicPr>
          <p:cNvPr id="8203" name="Picture 2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13725" y="11445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5" name="Rectangle 23"/>
          <p:cNvSpPr>
            <a:spLocks noChangeArrowheads="1"/>
          </p:cNvSpPr>
          <p:nvPr userDrawn="1"/>
        </p:nvSpPr>
        <p:spPr bwMode="auto">
          <a:xfrm>
            <a:off x="8353425" y="769938"/>
            <a:ext cx="411163" cy="473075"/>
          </a:xfrm>
          <a:prstGeom prst="rect">
            <a:avLst/>
          </a:prstGeom>
          <a:solidFill>
            <a:srgbClr val="185FA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28696" name="Rectangle 24"/>
          <p:cNvSpPr>
            <a:spLocks noChangeArrowheads="1"/>
          </p:cNvSpPr>
          <p:nvPr userDrawn="1"/>
        </p:nvSpPr>
        <p:spPr bwMode="auto">
          <a:xfrm>
            <a:off x="8180388" y="571500"/>
            <a:ext cx="304800" cy="304800"/>
          </a:xfrm>
          <a:prstGeom prst="rect">
            <a:avLst/>
          </a:prstGeom>
          <a:solidFill>
            <a:srgbClr val="69A6E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85FA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7A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85FA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Utilisation des 2 modèles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36104" y="1545117"/>
          <a:ext cx="8184045" cy="36234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417062"/>
                <a:gridCol w="2851688"/>
                <a:gridCol w="2915295"/>
              </a:tblGrid>
              <a:tr h="423020">
                <a:tc>
                  <a:txBody>
                    <a:bodyPr/>
                    <a:lstStyle/>
                    <a:p>
                      <a:r>
                        <a:rPr lang="fr-CA" dirty="0" smtClean="0"/>
                        <a:t>Caractéristiques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Modèle PC</a:t>
                      </a:r>
                    </a:p>
                    <a:p>
                      <a:r>
                        <a:rPr lang="fr-CA" dirty="0" smtClean="0"/>
                        <a:t>Période</a:t>
                      </a:r>
                      <a:r>
                        <a:rPr lang="fr-CA" baseline="0" dirty="0" smtClean="0"/>
                        <a:t> var. – </a:t>
                      </a:r>
                      <a:r>
                        <a:rPr lang="fr-CA" baseline="0" dirty="0" err="1" smtClean="0"/>
                        <a:t>Qté</a:t>
                      </a:r>
                      <a:r>
                        <a:rPr lang="fr-CA" baseline="0" dirty="0" smtClean="0"/>
                        <a:t> fixe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Modèle</a:t>
                      </a:r>
                      <a:r>
                        <a:rPr lang="fr-CA" baseline="0" dirty="0" smtClean="0"/>
                        <a:t> RP</a:t>
                      </a:r>
                      <a:endParaRPr lang="fr-CA" dirty="0" smtClean="0"/>
                    </a:p>
                    <a:p>
                      <a:r>
                        <a:rPr lang="fr-CA" dirty="0" smtClean="0"/>
                        <a:t>Période</a:t>
                      </a:r>
                      <a:r>
                        <a:rPr lang="fr-CA" baseline="0" dirty="0" smtClean="0"/>
                        <a:t> fixe – </a:t>
                      </a:r>
                      <a:r>
                        <a:rPr lang="fr-CA" baseline="0" dirty="0" err="1" smtClean="0"/>
                        <a:t>Qté</a:t>
                      </a:r>
                      <a:r>
                        <a:rPr lang="fr-CA" baseline="0" dirty="0" smtClean="0"/>
                        <a:t> var.</a:t>
                      </a:r>
                      <a:endParaRPr lang="fr-CA" dirty="0"/>
                    </a:p>
                  </a:txBody>
                  <a:tcPr/>
                </a:tc>
              </a:tr>
              <a:tr h="423020">
                <a:tc>
                  <a:txBody>
                    <a:bodyPr/>
                    <a:lstStyle/>
                    <a:p>
                      <a:r>
                        <a:rPr lang="fr-CA" dirty="0" smtClean="0"/>
                        <a:t>Combien commander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Quantité fixe</a:t>
                      </a:r>
                      <a:r>
                        <a:rPr lang="fr-CA" sz="1600" baseline="0" dirty="0" smtClean="0"/>
                        <a:t> (la QEC)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Variable (différente</a:t>
                      </a:r>
                      <a:r>
                        <a:rPr lang="fr-CA" sz="1600" baseline="0" dirty="0" smtClean="0"/>
                        <a:t> à chaque commande)</a:t>
                      </a:r>
                      <a:endParaRPr lang="fr-CA" sz="1600" dirty="0"/>
                    </a:p>
                  </a:txBody>
                  <a:tcPr/>
                </a:tc>
              </a:tr>
              <a:tr h="423020">
                <a:tc>
                  <a:txBody>
                    <a:bodyPr/>
                    <a:lstStyle/>
                    <a:p>
                      <a:r>
                        <a:rPr lang="fr-CA" dirty="0" smtClean="0"/>
                        <a:t>Quand commander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Quand on atteint le PC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À intervalle fixe I</a:t>
                      </a:r>
                      <a:endParaRPr lang="fr-CA" sz="1600" dirty="0"/>
                    </a:p>
                  </a:txBody>
                  <a:tcPr/>
                </a:tc>
              </a:tr>
              <a:tr h="423020">
                <a:tc>
                  <a:txBody>
                    <a:bodyPr/>
                    <a:lstStyle/>
                    <a:p>
                      <a:r>
                        <a:rPr lang="fr-CA" dirty="0" smtClean="0"/>
                        <a:t>Inventaire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Permanent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Décompte</a:t>
                      </a:r>
                      <a:r>
                        <a:rPr lang="fr-CA" sz="1600" baseline="0" dirty="0" smtClean="0"/>
                        <a:t> périodique au moment de la commande</a:t>
                      </a:r>
                      <a:endParaRPr lang="fr-CA" sz="1600" dirty="0"/>
                    </a:p>
                  </a:txBody>
                  <a:tcPr/>
                </a:tc>
              </a:tr>
              <a:tr h="423020">
                <a:tc>
                  <a:txBody>
                    <a:bodyPr/>
                    <a:lstStyle/>
                    <a:p>
                      <a:r>
                        <a:rPr lang="fr-CA" dirty="0" smtClean="0"/>
                        <a:t>Stock de sécurité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À</a:t>
                      </a:r>
                      <a:r>
                        <a:rPr lang="fr-CA" sz="1600" baseline="0" dirty="0" smtClean="0"/>
                        <a:t> niveau de service égal, </a:t>
                      </a:r>
                      <a:r>
                        <a:rPr lang="fr-CA" sz="1600" b="0" u="sng" baseline="0" dirty="0" smtClean="0"/>
                        <a:t>plus petit</a:t>
                      </a:r>
                      <a:r>
                        <a:rPr lang="fr-CA" sz="1600" b="1" baseline="0" dirty="0" smtClean="0"/>
                        <a:t> </a:t>
                      </a:r>
                      <a:r>
                        <a:rPr lang="fr-CA" sz="1600" baseline="0" dirty="0" smtClean="0"/>
                        <a:t>que dans le modèle RP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À niveau de service égal, </a:t>
                      </a:r>
                      <a:r>
                        <a:rPr lang="fr-CA" sz="1600" u="sng" dirty="0" smtClean="0"/>
                        <a:t>plus grand</a:t>
                      </a:r>
                      <a:r>
                        <a:rPr lang="fr-CA" sz="1600" dirty="0" smtClean="0"/>
                        <a:t> que dans le modèle PC</a:t>
                      </a:r>
                      <a:endParaRPr lang="fr-CA" sz="1600" dirty="0"/>
                    </a:p>
                  </a:txBody>
                  <a:tcPr/>
                </a:tc>
              </a:tr>
              <a:tr h="423020">
                <a:tc>
                  <a:txBody>
                    <a:bodyPr/>
                    <a:lstStyle/>
                    <a:p>
                      <a:r>
                        <a:rPr lang="fr-CA" dirty="0" smtClean="0"/>
                        <a:t>Type</a:t>
                      </a:r>
                      <a:r>
                        <a:rPr lang="fr-CA" baseline="0" dirty="0" smtClean="0"/>
                        <a:t> d’item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Classes A et</a:t>
                      </a:r>
                      <a:r>
                        <a:rPr lang="fr-CA" sz="1600" baseline="0" dirty="0" smtClean="0"/>
                        <a:t> B (items critiques et/ou dispendieux)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Classes B et C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07096" y="6029739"/>
            <a:ext cx="6175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0" dirty="0" smtClean="0"/>
              <a:t>Source: Jacobs and </a:t>
            </a:r>
            <a:r>
              <a:rPr lang="fr-CA" sz="1200" b="0" dirty="0" err="1" smtClean="0"/>
              <a:t>Chase,</a:t>
            </a:r>
            <a:r>
              <a:rPr lang="fr-CA" sz="1200" b="0" i="1" dirty="0" err="1" smtClean="0"/>
              <a:t>The</a:t>
            </a:r>
            <a:r>
              <a:rPr lang="fr-CA" sz="1200" b="0" i="1" dirty="0" smtClean="0"/>
              <a:t> </a:t>
            </a:r>
            <a:r>
              <a:rPr lang="fr-CA" sz="1200" b="0" i="1" dirty="0" err="1" smtClean="0"/>
              <a:t>Core</a:t>
            </a:r>
            <a:r>
              <a:rPr lang="fr-CA" sz="1200" b="0" i="1" dirty="0" smtClean="0"/>
              <a:t>, </a:t>
            </a:r>
            <a:r>
              <a:rPr lang="fr-CA" sz="1200" b="0" dirty="0" err="1" smtClean="0"/>
              <a:t>exhibit</a:t>
            </a:r>
            <a:r>
              <a:rPr lang="fr-CA" sz="1200" b="0" dirty="0" smtClean="0"/>
              <a:t> 12.2, p. 319.</a:t>
            </a:r>
            <a:endParaRPr lang="fr-CA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 HEC GOP Modele 030823">
  <a:themeElements>
    <a:clrScheme name="PRE HEC GOP Modele 0308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 HEC GOP Modele 03082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 HEC GOP Modele 0308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 HEC GOP Modele 0308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 HEC GOP Modele 0308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 HEC GOP Modele 0308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 HEC GOP Modele 0308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 HEC GOP Modele 0308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 HEC GOP Modele 0308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 HEC GOP Modele 0308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 HEC GOP Modele 0308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 HEC GOP Modele 0308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 HEC GOP Modele 0308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 HEC GOP Modele 0308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5204</TotalTime>
  <Words>116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PRE HEC GOP Modele 030823</vt:lpstr>
      <vt:lpstr>Utilisation des 2 modèles</vt:lpstr>
    </vt:vector>
  </TitlesOfParts>
  <Manager/>
  <Company>HEC Montréal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des stocks</dc:title>
  <dc:creator>Nicolas Hien</dc:creator>
  <cp:lastModifiedBy>t</cp:lastModifiedBy>
  <cp:revision>581</cp:revision>
  <cp:lastPrinted>1997-08-06T15:09:28Z</cp:lastPrinted>
  <dcterms:created xsi:type="dcterms:W3CDTF">1996-07-17T01:49:40Z</dcterms:created>
  <dcterms:modified xsi:type="dcterms:W3CDTF">2017-05-03T15:04:18Z</dcterms:modified>
</cp:coreProperties>
</file>