
<file path=[Content_Types].xml><?xml version="1.0" encoding="utf-8"?>
<Types xmlns="http://schemas.openxmlformats.org/package/2006/content-types">
  <Override PartName="/_rels/.rels" ContentType="application/vnd.openxmlformats-package.relationships+xml"/>
  <Override PartName="/ppt/slides/_rels/slide36.xml.rels" ContentType="application/vnd.openxmlformats-package.relationships+xml"/>
  <Override PartName="/ppt/slides/_rels/slide35.xml.rels" ContentType="application/vnd.openxmlformats-package.relationships+xml"/>
  <Override PartName="/ppt/slides/_rels/slide34.xml.rels" ContentType="application/vnd.openxmlformats-package.relationships+xml"/>
  <Override PartName="/ppt/slides/_rels/slide33.xml.rels" ContentType="application/vnd.openxmlformats-package.relationships+xml"/>
  <Override PartName="/ppt/slides/_rels/slide30.xml.rels" ContentType="application/vnd.openxmlformats-package.relationships+xml"/>
  <Override PartName="/ppt/slides/_rels/slide26.xml.rels" ContentType="application/vnd.openxmlformats-package.relationships+xml"/>
  <Override PartName="/ppt/slides/_rels/slide10.xml.rels" ContentType="application/vnd.openxmlformats-package.relationships+xml"/>
  <Override PartName="/ppt/slides/_rels/slide17.xml.rels" ContentType="application/vnd.openxmlformats-package.relationships+xml"/>
  <Override PartName="/ppt/slides/_rels/slide9.xml.rels" ContentType="application/vnd.openxmlformats-package.relationships+xml"/>
  <Override PartName="/ppt/slides/_rels/slide24.xml.rels" ContentType="application/vnd.openxmlformats-package.relationships+xml"/>
  <Override PartName="/ppt/slides/_rels/slide2.xml.rels" ContentType="application/vnd.openxmlformats-package.relationships+xml"/>
  <Override PartName="/ppt/slides/_rels/slide8.xml.rels" ContentType="application/vnd.openxmlformats-package.relationships+xml"/>
  <Override PartName="/ppt/slides/_rels/slide23.xml.rels" ContentType="application/vnd.openxmlformats-package.relationships+xml"/>
  <Override PartName="/ppt/slides/_rels/slide1.xml.rels" ContentType="application/vnd.openxmlformats-package.relationships+xml"/>
  <Override PartName="/ppt/slides/_rels/slide29.xml.rels" ContentType="application/vnd.openxmlformats-package.relationships+xml"/>
  <Override PartName="/ppt/slides/_rels/slide7.xml.rels" ContentType="application/vnd.openxmlformats-package.relationships+xml"/>
  <Override PartName="/ppt/slides/_rels/slide28.xml.rels" ContentType="application/vnd.openxmlformats-package.relationships+xml"/>
  <Override PartName="/ppt/slides/_rels/slide6.xml.rels" ContentType="application/vnd.openxmlformats-package.relationships+xml"/>
  <Override PartName="/ppt/slides/_rels/slide2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8.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5.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31.xml.rels" ContentType="application/vnd.openxmlformats-package.relationships+xml"/>
  <Override PartName="/ppt/slides/_rels/slide20.xml.rels" ContentType="application/vnd.openxmlformats-package.relationships+xml"/>
  <Override PartName="/ppt/slides/_rels/slide32.xml.rels" ContentType="application/vnd.openxmlformats-package.relationships+xml"/>
  <Override PartName="/ppt/slides/_rels/slide21.xml.rels" ContentType="application/vnd.openxmlformats-package.relationships+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2.xml" ContentType="application/vnd.openxmlformats-officedocument.presentationml.slide+xml"/>
  <Override PartName="/ppt/slides/slide29.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27.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26.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_rels/presentation.xml.rels" ContentType="application/vnd.openxmlformats-package.relationships+xml"/>
  <Override PartName="/ppt/media/image20.png" ContentType="image/png"/>
  <Override PartName="/ppt/media/image19.png" ContentType="image/png"/>
  <Override PartName="/ppt/media/image18.png" ContentType="image/png"/>
  <Override PartName="/ppt/media/image17.png" ContentType="image/png"/>
  <Override PartName="/ppt/media/image16.png" ContentType="image/png"/>
  <Override PartName="/ppt/media/image15.png" ContentType="image/png"/>
  <Override PartName="/ppt/media/image14.png" ContentType="image/png"/>
  <Override PartName="/ppt/media/image13.png" ContentType="image/png"/>
  <Override PartName="/ppt/media/image12.png" ContentType="image/png"/>
  <Override PartName="/ppt/media/image11.png" ContentType="image/png"/>
  <Override PartName="/ppt/media/image4.png" ContentType="image/png"/>
  <Override PartName="/ppt/media/image3.png" ContentType="image/png"/>
  <Override PartName="/ppt/media/image2.png" ContentType="image/png"/>
  <Override PartName="/ppt/media/image21.png" ContentType="image/png"/>
  <Override PartName="/ppt/media/image1.png" ContentType="image/png"/>
  <Override PartName="/ppt/media/image5.png" ContentType="image/png"/>
  <Override PartName="/ppt/media/image6.png" ContentType="image/png"/>
  <Override PartName="/ppt/media/image7.png" ContentType="image/png"/>
  <Override PartName="/ppt/media/image8.png" ContentType="image/png"/>
  <Override PartName="/ppt/media/image10.png" ContentType="image/png"/>
  <Override PartName="/ppt/media/image9.png" ContentType="image/png"/>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Lst>
  <p:sldSz cx="10080625"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1640" cy="126216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7" name="PlaceHolder 2"/>
          <p:cNvSpPr>
            <a:spLocks noGrp="1"/>
          </p:cNvSpPr>
          <p:nvPr>
            <p:ph type="body"/>
          </p:nvPr>
        </p:nvSpPr>
        <p:spPr>
          <a:xfrm>
            <a:off x="504000" y="1769040"/>
            <a:ext cx="9071640" cy="20912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8" name="PlaceHolder 3"/>
          <p:cNvSpPr>
            <a:spLocks noGrp="1"/>
          </p:cNvSpPr>
          <p:nvPr>
            <p:ph type="body"/>
          </p:nvPr>
        </p:nvSpPr>
        <p:spPr>
          <a:xfrm>
            <a:off x="504000" y="4059360"/>
            <a:ext cx="9071640" cy="20912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301320"/>
            <a:ext cx="9071640" cy="126216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30" name="PlaceHolder 2"/>
          <p:cNvSpPr>
            <a:spLocks noGrp="1"/>
          </p:cNvSpPr>
          <p:nvPr>
            <p:ph type="body"/>
          </p:nvPr>
        </p:nvSpPr>
        <p:spPr>
          <a:xfrm>
            <a:off x="504000" y="1769040"/>
            <a:ext cx="4426920" cy="20912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31" name="PlaceHolder 3"/>
          <p:cNvSpPr>
            <a:spLocks noGrp="1"/>
          </p:cNvSpPr>
          <p:nvPr>
            <p:ph type="body"/>
          </p:nvPr>
        </p:nvSpPr>
        <p:spPr>
          <a:xfrm>
            <a:off x="5152680" y="1769040"/>
            <a:ext cx="4426920" cy="20912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32" name="PlaceHolder 4"/>
          <p:cNvSpPr>
            <a:spLocks noGrp="1"/>
          </p:cNvSpPr>
          <p:nvPr>
            <p:ph type="body"/>
          </p:nvPr>
        </p:nvSpPr>
        <p:spPr>
          <a:xfrm>
            <a:off x="5152680" y="4059360"/>
            <a:ext cx="4426920" cy="20912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33" name="PlaceHolder 5"/>
          <p:cNvSpPr>
            <a:spLocks noGrp="1"/>
          </p:cNvSpPr>
          <p:nvPr>
            <p:ph type="body"/>
          </p:nvPr>
        </p:nvSpPr>
        <p:spPr>
          <a:xfrm>
            <a:off x="504000" y="4059360"/>
            <a:ext cx="4426920" cy="20912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301320"/>
            <a:ext cx="9071640" cy="126216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35" name="PlaceHolder 2"/>
          <p:cNvSpPr>
            <a:spLocks noGrp="1"/>
          </p:cNvSpPr>
          <p:nvPr>
            <p:ph type="body"/>
          </p:nvPr>
        </p:nvSpPr>
        <p:spPr>
          <a:xfrm>
            <a:off x="504000" y="1769040"/>
            <a:ext cx="9071640" cy="4384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36" name="PlaceHolder 3"/>
          <p:cNvSpPr>
            <a:spLocks noGrp="1"/>
          </p:cNvSpPr>
          <p:nvPr>
            <p:ph type="body"/>
          </p:nvPr>
        </p:nvSpPr>
        <p:spPr>
          <a:xfrm>
            <a:off x="504000" y="1769040"/>
            <a:ext cx="9071640" cy="4384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37" name="" descr=""/>
          <p:cNvPicPr/>
          <p:nvPr/>
        </p:nvPicPr>
        <p:blipFill>
          <a:blip r:embed="rId2"/>
          <a:stretch/>
        </p:blipFill>
        <p:spPr>
          <a:xfrm>
            <a:off x="2292120" y="1768680"/>
            <a:ext cx="5495040" cy="4384440"/>
          </a:xfrm>
          <a:prstGeom prst="rect">
            <a:avLst/>
          </a:prstGeom>
          <a:ln>
            <a:noFill/>
          </a:ln>
        </p:spPr>
      </p:pic>
      <p:pic>
        <p:nvPicPr>
          <p:cNvPr id="38" name="" descr=""/>
          <p:cNvPicPr/>
          <p:nvPr/>
        </p:nvPicPr>
        <p:blipFill>
          <a:blip r:embed="rId3"/>
          <a:stretch/>
        </p:blipFill>
        <p:spPr>
          <a:xfrm>
            <a:off x="2292120" y="1768680"/>
            <a:ext cx="5495040" cy="4384440"/>
          </a:xfrm>
          <a:prstGeom prst="rect">
            <a:avLst/>
          </a:prstGeom>
          <a:ln>
            <a:noFill/>
          </a:ln>
        </p:spPr>
      </p:pic>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1640" cy="126216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6" name="PlaceHolder 2"/>
          <p:cNvSpPr>
            <a:spLocks noGrp="1"/>
          </p:cNvSpPr>
          <p:nvPr>
            <p:ph type="subTitle"/>
          </p:nvPr>
        </p:nvSpPr>
        <p:spPr>
          <a:xfrm>
            <a:off x="504000" y="1769040"/>
            <a:ext cx="9071640" cy="438444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301320"/>
            <a:ext cx="9071640" cy="126216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8" name="PlaceHolder 2"/>
          <p:cNvSpPr>
            <a:spLocks noGrp="1"/>
          </p:cNvSpPr>
          <p:nvPr>
            <p:ph type="body"/>
          </p:nvPr>
        </p:nvSpPr>
        <p:spPr>
          <a:xfrm>
            <a:off x="504000" y="1769040"/>
            <a:ext cx="9071640" cy="4384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1640" cy="126216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0" name="PlaceHolder 2"/>
          <p:cNvSpPr>
            <a:spLocks noGrp="1"/>
          </p:cNvSpPr>
          <p:nvPr>
            <p:ph type="body"/>
          </p:nvPr>
        </p:nvSpPr>
        <p:spPr>
          <a:xfrm>
            <a:off x="504000" y="1769040"/>
            <a:ext cx="4426920" cy="4384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1" name="PlaceHolder 3"/>
          <p:cNvSpPr>
            <a:spLocks noGrp="1"/>
          </p:cNvSpPr>
          <p:nvPr>
            <p:ph type="body"/>
          </p:nvPr>
        </p:nvSpPr>
        <p:spPr>
          <a:xfrm>
            <a:off x="5152680" y="1769040"/>
            <a:ext cx="4426920" cy="4384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301320"/>
            <a:ext cx="9071640" cy="126216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301320"/>
            <a:ext cx="9071640" cy="585180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301320"/>
            <a:ext cx="9071640" cy="126216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5" name="PlaceHolder 2"/>
          <p:cNvSpPr>
            <a:spLocks noGrp="1"/>
          </p:cNvSpPr>
          <p:nvPr>
            <p:ph type="body"/>
          </p:nvPr>
        </p:nvSpPr>
        <p:spPr>
          <a:xfrm>
            <a:off x="504000" y="1769040"/>
            <a:ext cx="4426920" cy="20912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6" name="PlaceHolder 3"/>
          <p:cNvSpPr>
            <a:spLocks noGrp="1"/>
          </p:cNvSpPr>
          <p:nvPr>
            <p:ph type="body"/>
          </p:nvPr>
        </p:nvSpPr>
        <p:spPr>
          <a:xfrm>
            <a:off x="504000" y="4059360"/>
            <a:ext cx="4426920" cy="20912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7" name="PlaceHolder 4"/>
          <p:cNvSpPr>
            <a:spLocks noGrp="1"/>
          </p:cNvSpPr>
          <p:nvPr>
            <p:ph type="body"/>
          </p:nvPr>
        </p:nvSpPr>
        <p:spPr>
          <a:xfrm>
            <a:off x="5152680" y="1769040"/>
            <a:ext cx="4426920" cy="4384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301320"/>
            <a:ext cx="9071640" cy="126216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9" name="PlaceHolder 2"/>
          <p:cNvSpPr>
            <a:spLocks noGrp="1"/>
          </p:cNvSpPr>
          <p:nvPr>
            <p:ph type="body"/>
          </p:nvPr>
        </p:nvSpPr>
        <p:spPr>
          <a:xfrm>
            <a:off x="504000" y="1769040"/>
            <a:ext cx="4426920" cy="4384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0" name="PlaceHolder 3"/>
          <p:cNvSpPr>
            <a:spLocks noGrp="1"/>
          </p:cNvSpPr>
          <p:nvPr>
            <p:ph type="body"/>
          </p:nvPr>
        </p:nvSpPr>
        <p:spPr>
          <a:xfrm>
            <a:off x="5152680" y="1769040"/>
            <a:ext cx="4426920" cy="20912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1" name="PlaceHolder 4"/>
          <p:cNvSpPr>
            <a:spLocks noGrp="1"/>
          </p:cNvSpPr>
          <p:nvPr>
            <p:ph type="body"/>
          </p:nvPr>
        </p:nvSpPr>
        <p:spPr>
          <a:xfrm>
            <a:off x="5152680" y="4059360"/>
            <a:ext cx="4426920" cy="20912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301320"/>
            <a:ext cx="9071640" cy="126216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3" name="PlaceHolder 2"/>
          <p:cNvSpPr>
            <a:spLocks noGrp="1"/>
          </p:cNvSpPr>
          <p:nvPr>
            <p:ph type="body"/>
          </p:nvPr>
        </p:nvSpPr>
        <p:spPr>
          <a:xfrm>
            <a:off x="504000" y="1769040"/>
            <a:ext cx="4426920" cy="20912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4" name="PlaceHolder 3"/>
          <p:cNvSpPr>
            <a:spLocks noGrp="1"/>
          </p:cNvSpPr>
          <p:nvPr>
            <p:ph type="body"/>
          </p:nvPr>
        </p:nvSpPr>
        <p:spPr>
          <a:xfrm>
            <a:off x="5152680" y="1769040"/>
            <a:ext cx="4426920" cy="20912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5" name="PlaceHolder 4"/>
          <p:cNvSpPr>
            <a:spLocks noGrp="1"/>
          </p:cNvSpPr>
          <p:nvPr>
            <p:ph type="body"/>
          </p:nvPr>
        </p:nvSpPr>
        <p:spPr>
          <a:xfrm>
            <a:off x="504000" y="4059360"/>
            <a:ext cx="9071640" cy="20912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301320"/>
            <a:ext cx="9071640" cy="1262160"/>
          </a:xfrm>
          <a:prstGeom prst="rect">
            <a:avLst/>
          </a:prstGeom>
        </p:spPr>
        <p:txBody>
          <a:bodyPr lIns="0" rIns="0" tIns="0" bIns="0" anchor="ctr"/>
          <a:p>
            <a:pPr algn="ctr"/>
            <a:r>
              <a:rPr b="0" lang="en-US" sz="4400" spc="-1" strike="noStrike">
                <a:solidFill>
                  <a:srgbClr val="000000"/>
                </a:solidFill>
                <a:uFill>
                  <a:solidFill>
                    <a:srgbClr val="ffffff"/>
                  </a:solidFill>
                </a:uFill>
                <a:latin typeface="Arial"/>
              </a:rPr>
              <a:t>Click to edit the title text format</a:t>
            </a:r>
            <a:endParaRPr b="0" lang="en-US" sz="4400" spc="-1" strike="noStrike">
              <a:solidFill>
                <a:srgbClr val="000000"/>
              </a:solidFill>
              <a:uFill>
                <a:solidFill>
                  <a:srgbClr val="ffffff"/>
                </a:solidFill>
              </a:uFill>
              <a:latin typeface="Arial"/>
            </a:endParaRPr>
          </a:p>
        </p:txBody>
      </p:sp>
      <p:sp>
        <p:nvSpPr>
          <p:cNvPr id="1" name="PlaceHolder 2"/>
          <p:cNvSpPr>
            <a:spLocks noGrp="1"/>
          </p:cNvSpPr>
          <p:nvPr>
            <p:ph type="body"/>
          </p:nvPr>
        </p:nvSpPr>
        <p:spPr>
          <a:xfrm>
            <a:off x="504000" y="1769040"/>
            <a:ext cx="9071640" cy="4384440"/>
          </a:xfrm>
          <a:prstGeom prst="rect">
            <a:avLst/>
          </a:prstGeom>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
        <p:nvSpPr>
          <p:cNvPr id="2" name="PlaceHolder 3"/>
          <p:cNvSpPr>
            <a:spLocks noGrp="1"/>
          </p:cNvSpPr>
          <p:nvPr>
            <p:ph type="dt"/>
          </p:nvPr>
        </p:nvSpPr>
        <p:spPr>
          <a:xfrm>
            <a:off x="504000" y="6887160"/>
            <a:ext cx="2348280" cy="521280"/>
          </a:xfrm>
          <a:prstGeom prst="rect">
            <a:avLst/>
          </a:prstGeom>
        </p:spPr>
        <p:txBody>
          <a:bodyPr lIns="0" rIns="0" tIns="0" bIns="0"/>
          <a:p>
            <a:r>
              <a:rPr b="0" lang="en-US" sz="1400" spc="-1" strike="noStrike">
                <a:solidFill>
                  <a:srgbClr val="000000"/>
                </a:solidFill>
                <a:uFill>
                  <a:solidFill>
                    <a:srgbClr val="ffffff"/>
                  </a:solidFill>
                </a:uFill>
                <a:latin typeface="Times New Roman"/>
              </a:rPr>
              <a:t>&lt;date/time&gt;</a:t>
            </a:r>
            <a:endParaRPr b="0" lang="en-US" sz="1400" spc="-1" strike="noStrike">
              <a:solidFill>
                <a:srgbClr val="000000"/>
              </a:solidFill>
              <a:uFill>
                <a:solidFill>
                  <a:srgbClr val="ffffff"/>
                </a:solidFill>
              </a:uFill>
              <a:latin typeface="Times New Roman"/>
            </a:endParaRPr>
          </a:p>
        </p:txBody>
      </p:sp>
      <p:sp>
        <p:nvSpPr>
          <p:cNvPr id="3" name="PlaceHolder 4"/>
          <p:cNvSpPr>
            <a:spLocks noGrp="1"/>
          </p:cNvSpPr>
          <p:nvPr>
            <p:ph type="ftr"/>
          </p:nvPr>
        </p:nvSpPr>
        <p:spPr>
          <a:xfrm>
            <a:off x="3447360" y="6887160"/>
            <a:ext cx="3195000" cy="521280"/>
          </a:xfrm>
          <a:prstGeom prst="rect">
            <a:avLst/>
          </a:prstGeom>
        </p:spPr>
        <p:txBody>
          <a:bodyPr lIns="0" rIns="0" tIns="0" bIns="0"/>
          <a:p>
            <a:pPr algn="ctr"/>
            <a:r>
              <a:rPr b="0" lang="en-US" sz="1400" spc="-1" strike="noStrike">
                <a:solidFill>
                  <a:srgbClr val="000000"/>
                </a:solidFill>
                <a:uFill>
                  <a:solidFill>
                    <a:srgbClr val="ffffff"/>
                  </a:solidFill>
                </a:uFill>
                <a:latin typeface="Times New Roman"/>
              </a:rPr>
              <a:t>&lt;footer&gt;</a:t>
            </a:r>
            <a:endParaRPr b="0" lang="en-US" sz="1400" spc="-1" strike="noStrike">
              <a:solidFill>
                <a:srgbClr val="000000"/>
              </a:solidFill>
              <a:uFill>
                <a:solidFill>
                  <a:srgbClr val="ffffff"/>
                </a:solidFill>
              </a:uFill>
              <a:latin typeface="Times New Roman"/>
            </a:endParaRPr>
          </a:p>
        </p:txBody>
      </p:sp>
      <p:sp>
        <p:nvSpPr>
          <p:cNvPr id="4" name="PlaceHolder 5"/>
          <p:cNvSpPr>
            <a:spLocks noGrp="1"/>
          </p:cNvSpPr>
          <p:nvPr>
            <p:ph type="sldNum"/>
          </p:nvPr>
        </p:nvSpPr>
        <p:spPr>
          <a:xfrm>
            <a:off x="7227360" y="6887160"/>
            <a:ext cx="2348280" cy="521280"/>
          </a:xfrm>
          <a:prstGeom prst="rect">
            <a:avLst/>
          </a:prstGeom>
        </p:spPr>
        <p:txBody>
          <a:bodyPr lIns="0" rIns="0" tIns="0" bIns="0"/>
          <a:p>
            <a:pPr algn="r"/>
            <a:fld id="{FB6554A9-289E-4937-8938-0FEF798C4EE9}" type="slidenum">
              <a:rPr b="0" lang="en-US" sz="1400" spc="-1" strike="noStrike">
                <a:solidFill>
                  <a:srgbClr val="000000"/>
                </a:solidFill>
                <a:uFill>
                  <a:solidFill>
                    <a:srgbClr val="ffffff"/>
                  </a:solidFill>
                </a:uFill>
                <a:latin typeface="Times New Roman"/>
              </a:rPr>
              <a:t>&lt;number&gt;</a:t>
            </a:fld>
            <a:endParaRPr b="0" lang="en-US"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3.xml"/>
</Relationships>
</file>

<file path=ppt/slides/_rels/slide17.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3.xml"/>
</Relationships>
</file>

<file path=ppt/slides/_rels/slide18.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3.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3.xml"/>
</Relationships>
</file>

<file path=ppt/slides/_rels/slide24.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3.xml"/>
</Relationships>
</file>

<file path=ppt/slides/_rels/slide25.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3.xml"/>
</Relationships>
</file>

<file path=ppt/slides/_rels/slide26.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slideLayout" Target="../slideLayouts/slideLayout3.xml"/>
</Relationships>
</file>

<file path=ppt/slides/_rels/slide27.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slideLayout" Target="../slideLayouts/slideLayout3.xml"/>
</Relationships>
</file>

<file path=ppt/slides/_rels/slide28.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slideLayout" Target="../slideLayouts/slideLayout3.xml"/>
</Relationships>
</file>

<file path=ppt/slides/_rels/slide29.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3.xml"/>
</Relationships>
</file>

<file path=ppt/slides/_rels/slide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3.xml"/>
</Relationships>
</file>

<file path=ppt/slides/_rels/slide30.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3.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36.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sp>
        <p:nvSpPr>
          <p:cNvPr id="39" name="TextShape 1"/>
          <p:cNvSpPr txBox="1"/>
          <p:nvPr/>
        </p:nvSpPr>
        <p:spPr>
          <a:xfrm>
            <a:off x="503640" y="300960"/>
            <a:ext cx="9071640" cy="1262160"/>
          </a:xfrm>
          <a:prstGeom prst="rect">
            <a:avLst/>
          </a:prstGeom>
          <a:noFill/>
          <a:ln>
            <a:noFill/>
          </a:ln>
        </p:spPr>
        <p:txBody>
          <a:bodyPr lIns="0" rIns="0" tIns="0" bIns="0" anchor="ctr"/>
          <a:p>
            <a:pPr algn="ctr"/>
            <a:r>
              <a:rPr b="0" lang="en-US" sz="4400" spc="-1" strike="noStrike">
                <a:solidFill>
                  <a:srgbClr val="000000"/>
                </a:solidFill>
                <a:uFill>
                  <a:solidFill>
                    <a:srgbClr val="ffffff"/>
                  </a:solidFill>
                </a:uFill>
                <a:latin typeface="Arial"/>
              </a:rPr>
              <a:t>Jawien-03</a:t>
            </a:r>
            <a:endParaRPr b="0" lang="en-US" sz="4400" spc="-1" strike="noStrike">
              <a:solidFill>
                <a:srgbClr val="000000"/>
              </a:solidFill>
              <a:uFill>
                <a:solidFill>
                  <a:srgbClr val="ffffff"/>
                </a:solidFill>
              </a:uFill>
              <a:latin typeface="Arial"/>
            </a:endParaRPr>
          </a:p>
        </p:txBody>
      </p:sp>
      <p:sp>
        <p:nvSpPr>
          <p:cNvPr id="40" name="TextShape 2"/>
          <p:cNvSpPr txBox="1"/>
          <p:nvPr/>
        </p:nvSpPr>
        <p:spPr>
          <a:xfrm>
            <a:off x="503640" y="5486040"/>
            <a:ext cx="9071640" cy="667080"/>
          </a:xfrm>
          <a:prstGeom prst="rect">
            <a:avLst/>
          </a:prstGeom>
          <a:noFill/>
          <a:ln>
            <a:noFill/>
          </a:ln>
        </p:spPr>
        <p:txBody>
          <a:bodyPr lIns="0" rIns="0" tIns="0" bIns="0" anchor="ctr"/>
          <a:p>
            <a:pPr algn="ctr"/>
            <a:r>
              <a:rPr b="0" lang="en-US" sz="3200" spc="-1" strike="noStrike">
                <a:solidFill>
                  <a:srgbClr val="000000"/>
                </a:solidFill>
                <a:uFill>
                  <a:solidFill>
                    <a:srgbClr val="ffffff"/>
                  </a:solidFill>
                </a:uFill>
                <a:latin typeface="Arial"/>
              </a:rPr>
              <a:t>Jeff Martin </a:t>
            </a:r>
            <a:endParaRPr b="0" lang="en-US" sz="3200" spc="-1" strike="noStrike">
              <a:solidFill>
                <a:srgbClr val="000000"/>
              </a:solidFill>
              <a:uFill>
                <a:solidFill>
                  <a:srgbClr val="ffffff"/>
                </a:solidFill>
              </a:uFill>
              <a:latin typeface="Arial"/>
            </a:endParaRPr>
          </a:p>
        </p:txBody>
      </p:sp>
      <p:sp>
        <p:nvSpPr>
          <p:cNvPr id="41" name="TextShape 3"/>
          <p:cNvSpPr txBox="1"/>
          <p:nvPr/>
        </p:nvSpPr>
        <p:spPr>
          <a:xfrm>
            <a:off x="4723920" y="5099040"/>
            <a:ext cx="466920" cy="346320"/>
          </a:xfrm>
          <a:prstGeom prst="rect">
            <a:avLst/>
          </a:prstGeom>
          <a:noFill/>
          <a:ln>
            <a:noFill/>
          </a:ln>
        </p:spPr>
        <p:txBody>
          <a:bodyPr lIns="90000" rIns="90000" tIns="45000" bIns="45000"/>
          <a:p>
            <a:pPr algn="ctr"/>
            <a:r>
              <a:rPr b="0" lang="en-US" sz="1800" spc="-1" strike="noStrike">
                <a:solidFill>
                  <a:srgbClr val="000000"/>
                </a:solidFill>
                <a:uFill>
                  <a:solidFill>
                    <a:srgbClr val="ffffff"/>
                  </a:solidFill>
                </a:uFill>
                <a:latin typeface="Arial"/>
              </a:rPr>
              <a:t>By</a:t>
            </a:r>
            <a:endParaRPr b="0" lang="en-US" sz="1800" spc="-1" strike="noStrike">
              <a:solidFill>
                <a:srgbClr val="000000"/>
              </a:solidFill>
              <a:uFill>
                <a:solidFill>
                  <a:srgbClr val="ffffff"/>
                </a:solidFill>
              </a:uFill>
              <a:latin typeface="Arial"/>
            </a:endParaRPr>
          </a:p>
        </p:txBody>
      </p:sp>
      <p:pic>
        <p:nvPicPr>
          <p:cNvPr id="42" name="" descr=""/>
          <p:cNvPicPr/>
          <p:nvPr/>
        </p:nvPicPr>
        <p:blipFill>
          <a:blip r:embed="rId1"/>
          <a:stretch/>
        </p:blipFill>
        <p:spPr>
          <a:xfrm>
            <a:off x="1280160" y="1737360"/>
            <a:ext cx="7752240" cy="3017520"/>
          </a:xfrm>
          <a:prstGeom prst="rect">
            <a:avLst/>
          </a:prstGeom>
          <a:ln>
            <a:noFill/>
          </a:ln>
        </p:spPr>
      </p:pic>
      <p:sp>
        <p:nvSpPr>
          <p:cNvPr id="43" name="TextShape 4"/>
          <p:cNvSpPr txBox="1"/>
          <p:nvPr/>
        </p:nvSpPr>
        <p:spPr>
          <a:xfrm>
            <a:off x="1483560" y="6858000"/>
            <a:ext cx="7020360" cy="346320"/>
          </a:xfrm>
          <a:prstGeom prst="rect">
            <a:avLst/>
          </a:prstGeom>
          <a:noFill/>
          <a:ln>
            <a:noFill/>
          </a:ln>
        </p:spPr>
        <p:txBody>
          <a:bodyPr lIns="90000" rIns="90000" tIns="45000" bIns="45000"/>
          <a:p>
            <a:r>
              <a:rPr b="0" lang="en-US" sz="1800" spc="-1" strike="noStrike">
                <a:solidFill>
                  <a:srgbClr val="000000"/>
                </a:solidFill>
                <a:uFill>
                  <a:solidFill>
                    <a:srgbClr val="ffffff"/>
                  </a:solidFill>
                </a:uFill>
                <a:latin typeface="Arial"/>
              </a:rPr>
              <a:t>http://img.photobucket.com/albums/v518/breakdancingrobot/Title.gif</a:t>
            </a:r>
            <a:endParaRPr b="0" lang="en-US" sz="1800" spc="-1" strike="noStrike">
              <a:solidFill>
                <a:srgbClr val="000000"/>
              </a:solidFill>
              <a:uFill>
                <a:solidFill>
                  <a:srgbClr val="ffffff"/>
                </a:solidFill>
              </a:uFill>
              <a:latin typeface="Arial"/>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 name="TextShape 1"/>
          <p:cNvSpPr txBox="1"/>
          <p:nvPr/>
        </p:nvSpPr>
        <p:spPr>
          <a:xfrm>
            <a:off x="504000" y="301320"/>
            <a:ext cx="9071640" cy="1262160"/>
          </a:xfrm>
          <a:prstGeom prst="rect">
            <a:avLst/>
          </a:prstGeom>
          <a:noFill/>
          <a:ln>
            <a:noFill/>
          </a:ln>
        </p:spPr>
        <p:txBody>
          <a:bodyPr lIns="0" rIns="0" tIns="0" bIns="0" anchor="ctr"/>
          <a:p>
            <a:pPr algn="ctr"/>
            <a:r>
              <a:rPr b="0" lang="en-US" sz="4400" spc="-1" strike="noStrike">
                <a:solidFill>
                  <a:srgbClr val="000000"/>
                </a:solidFill>
                <a:uFill>
                  <a:solidFill>
                    <a:srgbClr val="ffffff"/>
                  </a:solidFill>
                </a:uFill>
                <a:latin typeface="Arial"/>
              </a:rPr>
              <a:t>Diagnosis</a:t>
            </a:r>
            <a:endParaRPr b="0" lang="en-US" sz="4400" spc="-1" strike="noStrike">
              <a:solidFill>
                <a:srgbClr val="000000"/>
              </a:solidFill>
              <a:uFill>
                <a:solidFill>
                  <a:srgbClr val="ffffff"/>
                </a:solidFill>
              </a:uFill>
              <a:latin typeface="Arial"/>
            </a:endParaRPr>
          </a:p>
        </p:txBody>
      </p:sp>
      <p:sp>
        <p:nvSpPr>
          <p:cNvPr id="64" name="TextShape 2"/>
          <p:cNvSpPr txBox="1"/>
          <p:nvPr/>
        </p:nvSpPr>
        <p:spPr>
          <a:xfrm>
            <a:off x="1809720" y="1463040"/>
            <a:ext cx="6602760" cy="5454720"/>
          </a:xfrm>
          <a:prstGeom prst="rect">
            <a:avLst/>
          </a:prstGeom>
          <a:noFill/>
          <a:ln>
            <a:noFill/>
          </a:ln>
        </p:spPr>
        <p:txBody>
          <a:bodyPr lIns="0" rIns="0" tIns="0" bIns="0"/>
          <a:p>
            <a:r>
              <a:rPr b="0" lang="en-US" sz="3200" spc="-1" strike="noStrike">
                <a:solidFill>
                  <a:srgbClr val="000000"/>
                </a:solidFill>
                <a:uFill>
                  <a:solidFill>
                    <a:srgbClr val="ffffff"/>
                  </a:solidFill>
                </a:uFill>
                <a:latin typeface="Arial"/>
              </a:rPr>
              <a:t>retroperitoneal hemorrhage</a:t>
            </a:r>
            <a:endParaRPr b="0" lang="en-US" sz="3200" spc="-1" strike="noStrike">
              <a:solidFill>
                <a:srgbClr val="000000"/>
              </a:solidFill>
              <a:uFill>
                <a:solidFill>
                  <a:srgbClr val="ffffff"/>
                </a:solidFill>
              </a:uFill>
              <a:latin typeface="Arial"/>
            </a:endParaRPr>
          </a:p>
          <a:p>
            <a:r>
              <a:rPr b="0" lang="en-US" sz="3200" spc="-1" strike="noStrike">
                <a:solidFill>
                  <a:srgbClr val="000000"/>
                </a:solidFill>
                <a:uFill>
                  <a:solidFill>
                    <a:srgbClr val="ffffff"/>
                  </a:solidFill>
                </a:uFill>
                <a:latin typeface="Arial"/>
              </a:rPr>
              <a:t>Common if the site is to high.</a:t>
            </a:r>
            <a:endParaRPr b="0" lang="en-US" sz="3200" spc="-1" strike="noStrike">
              <a:solidFill>
                <a:srgbClr val="000000"/>
              </a:solidFill>
              <a:uFill>
                <a:solidFill>
                  <a:srgbClr val="ffffff"/>
                </a:solidFill>
              </a:uFill>
              <a:latin typeface="Arial"/>
            </a:endParaRPr>
          </a:p>
          <a:p>
            <a:r>
              <a:rPr b="0" lang="en-US" sz="3200" spc="-1" strike="noStrike">
                <a:solidFill>
                  <a:srgbClr val="000000"/>
                </a:solidFill>
                <a:uFill>
                  <a:solidFill>
                    <a:srgbClr val="ffffff"/>
                  </a:solidFill>
                </a:uFill>
                <a:latin typeface="Arial"/>
              </a:rPr>
              <a:t>Usually back pain.</a:t>
            </a:r>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 name="TextShape 1"/>
          <p:cNvSpPr txBox="1"/>
          <p:nvPr/>
        </p:nvSpPr>
        <p:spPr>
          <a:xfrm>
            <a:off x="504000" y="301320"/>
            <a:ext cx="9071640" cy="1262160"/>
          </a:xfrm>
          <a:prstGeom prst="rect">
            <a:avLst/>
          </a:prstGeom>
          <a:noFill/>
          <a:ln>
            <a:noFill/>
          </a:ln>
        </p:spPr>
        <p:txBody>
          <a:bodyPr lIns="0" rIns="0" tIns="0" bIns="0" anchor="ctr"/>
          <a:p>
            <a:pPr algn="ctr"/>
            <a:r>
              <a:rPr b="0" lang="en-US" sz="4400" spc="-1" strike="noStrike">
                <a:solidFill>
                  <a:srgbClr val="000000"/>
                </a:solidFill>
                <a:uFill>
                  <a:solidFill>
                    <a:srgbClr val="ffffff"/>
                  </a:solidFill>
                </a:uFill>
                <a:latin typeface="Arial"/>
              </a:rPr>
              <a:t>Diagnosis</a:t>
            </a:r>
            <a:endParaRPr b="0" lang="en-US" sz="4400" spc="-1" strike="noStrike">
              <a:solidFill>
                <a:srgbClr val="000000"/>
              </a:solidFill>
              <a:uFill>
                <a:solidFill>
                  <a:srgbClr val="ffffff"/>
                </a:solidFill>
              </a:uFill>
              <a:latin typeface="Arial"/>
            </a:endParaRPr>
          </a:p>
        </p:txBody>
      </p:sp>
      <p:sp>
        <p:nvSpPr>
          <p:cNvPr id="66" name="TextShape 2"/>
          <p:cNvSpPr txBox="1"/>
          <p:nvPr/>
        </p:nvSpPr>
        <p:spPr>
          <a:xfrm>
            <a:off x="1809720" y="1463040"/>
            <a:ext cx="6602760" cy="5454720"/>
          </a:xfrm>
          <a:prstGeom prst="rect">
            <a:avLst/>
          </a:prstGeom>
          <a:noFill/>
          <a:ln>
            <a:noFill/>
          </a:ln>
        </p:spPr>
        <p:txBody>
          <a:bodyPr lIns="0" rIns="0" tIns="0" bIns="0"/>
          <a:p>
            <a:r>
              <a:rPr b="0" lang="en-US" sz="3200" spc="-1" strike="noStrike">
                <a:solidFill>
                  <a:srgbClr val="000000"/>
                </a:solidFill>
                <a:uFill>
                  <a:solidFill>
                    <a:srgbClr val="ffffff"/>
                  </a:solidFill>
                </a:uFill>
                <a:latin typeface="Arial"/>
              </a:rPr>
              <a:t>large hematomas</a:t>
            </a:r>
            <a:endParaRPr b="0" lang="en-US" sz="3200" spc="-1" strike="noStrike">
              <a:solidFill>
                <a:srgbClr val="000000"/>
              </a:solidFill>
              <a:uFill>
                <a:solidFill>
                  <a:srgbClr val="ffffff"/>
                </a:solidFill>
              </a:uFill>
              <a:latin typeface="Arial"/>
            </a:endParaRPr>
          </a:p>
          <a:p>
            <a:r>
              <a:rPr b="0" lang="en-US" sz="3200" spc="-1" strike="noStrike">
                <a:solidFill>
                  <a:srgbClr val="000000"/>
                </a:solidFill>
                <a:uFill>
                  <a:solidFill>
                    <a:srgbClr val="ffffff"/>
                  </a:solidFill>
                </a:uFill>
                <a:latin typeface="Arial"/>
              </a:rPr>
              <a:t>pseudoaneurysms (PSAs)</a:t>
            </a:r>
            <a:endParaRPr b="0" lang="en-US" sz="3200" spc="-1" strike="noStrike">
              <a:solidFill>
                <a:srgbClr val="000000"/>
              </a:solidFill>
              <a:uFill>
                <a:solidFill>
                  <a:srgbClr val="ffffff"/>
                </a:solidFill>
              </a:uFill>
              <a:latin typeface="Arial"/>
            </a:endParaRPr>
          </a:p>
          <a:p>
            <a:r>
              <a:rPr b="0" lang="en-US" sz="3200" spc="-1" strike="noStrike">
                <a:solidFill>
                  <a:srgbClr val="000000"/>
                </a:solidFill>
                <a:uFill>
                  <a:solidFill>
                    <a:srgbClr val="ffffff"/>
                  </a:solidFill>
                </a:uFill>
                <a:latin typeface="Arial"/>
              </a:rPr>
              <a:t>arteriovenous fistulas (AVFs)</a:t>
            </a:r>
            <a:endParaRPr b="0" lang="en-US" sz="3200" spc="-1" strike="noStrike">
              <a:solidFill>
                <a:srgbClr val="000000"/>
              </a:solidFill>
              <a:uFill>
                <a:solidFill>
                  <a:srgbClr val="ffffff"/>
                </a:solidFill>
              </a:uFill>
              <a:latin typeface="Arial"/>
            </a:endParaRPr>
          </a:p>
          <a:p>
            <a:r>
              <a:rPr b="0" lang="en-US" sz="3200" spc="-1" strike="noStrike">
                <a:solidFill>
                  <a:srgbClr val="000000"/>
                </a:solidFill>
                <a:uFill>
                  <a:solidFill>
                    <a:srgbClr val="ffffff"/>
                  </a:solidFill>
                </a:uFill>
                <a:latin typeface="Arial"/>
              </a:rPr>
              <a:t>Hematomas may break down the fibrin plug leading to a pseudoaneurysm.</a:t>
            </a:r>
            <a:endParaRPr b="0" lang="en-US" sz="3200" spc="-1" strike="noStrike">
              <a:solidFill>
                <a:srgbClr val="000000"/>
              </a:solidFill>
              <a:uFill>
                <a:solidFill>
                  <a:srgbClr val="ffffff"/>
                </a:solidFill>
              </a:uFill>
              <a:latin typeface="Arial"/>
            </a:endParaRPr>
          </a:p>
          <a:p>
            <a:r>
              <a:rPr b="0" lang="en-US" sz="3200" spc="-1" strike="noStrike">
                <a:solidFill>
                  <a:srgbClr val="000000"/>
                </a:solidFill>
                <a:uFill>
                  <a:solidFill>
                    <a:srgbClr val="ffffff"/>
                  </a:solidFill>
                </a:uFill>
                <a:latin typeface="Arial"/>
              </a:rPr>
              <a:t>Arteriovenous fistulas will have unidirectional flow on Doppler ultrasound and often a bruit. Usually close within a year.</a:t>
            </a:r>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 name="TextShape 1"/>
          <p:cNvSpPr txBox="1"/>
          <p:nvPr/>
        </p:nvSpPr>
        <p:spPr>
          <a:xfrm>
            <a:off x="504000" y="301320"/>
            <a:ext cx="9071640" cy="1262160"/>
          </a:xfrm>
          <a:prstGeom prst="rect">
            <a:avLst/>
          </a:prstGeom>
          <a:noFill/>
          <a:ln>
            <a:noFill/>
          </a:ln>
        </p:spPr>
        <p:txBody>
          <a:bodyPr lIns="0" rIns="0" tIns="0" bIns="0" anchor="ctr"/>
          <a:p>
            <a:pPr algn="ctr"/>
            <a:r>
              <a:rPr b="0" lang="en-US" sz="4400" spc="-1" strike="noStrike">
                <a:solidFill>
                  <a:srgbClr val="000000"/>
                </a:solidFill>
                <a:uFill>
                  <a:solidFill>
                    <a:srgbClr val="ffffff"/>
                  </a:solidFill>
                </a:uFill>
                <a:latin typeface="Arial"/>
              </a:rPr>
              <a:t>Diagnosis</a:t>
            </a:r>
            <a:endParaRPr b="0" lang="en-US" sz="4400" spc="-1" strike="noStrike">
              <a:solidFill>
                <a:srgbClr val="000000"/>
              </a:solidFill>
              <a:uFill>
                <a:solidFill>
                  <a:srgbClr val="ffffff"/>
                </a:solidFill>
              </a:uFill>
              <a:latin typeface="Arial"/>
            </a:endParaRPr>
          </a:p>
        </p:txBody>
      </p:sp>
      <p:sp>
        <p:nvSpPr>
          <p:cNvPr id="68" name="TextShape 2"/>
          <p:cNvSpPr txBox="1"/>
          <p:nvPr/>
        </p:nvSpPr>
        <p:spPr>
          <a:xfrm>
            <a:off x="1097280" y="1677600"/>
            <a:ext cx="7955280" cy="5454720"/>
          </a:xfrm>
          <a:prstGeom prst="rect">
            <a:avLst/>
          </a:prstGeom>
          <a:noFill/>
          <a:ln>
            <a:noFill/>
          </a:ln>
        </p:spPr>
        <p:txBody>
          <a:bodyPr lIns="0" rIns="0" tIns="0" bIns="0"/>
          <a:p>
            <a:r>
              <a:rPr b="0" lang="en-US" sz="3200" spc="-1" strike="noStrike">
                <a:solidFill>
                  <a:srgbClr val="000000"/>
                </a:solidFill>
                <a:uFill>
                  <a:solidFill>
                    <a:srgbClr val="ffffff"/>
                  </a:solidFill>
                </a:uFill>
                <a:latin typeface="Arial"/>
              </a:rPr>
              <a:t>Ultrasound with doppler is usually the only imaging, but CT may also be used.</a:t>
            </a:r>
            <a:endParaRPr b="0" lang="en-US" sz="3200" spc="-1" strike="noStrike">
              <a:solidFill>
                <a:srgbClr val="000000"/>
              </a:solidFill>
              <a:uFill>
                <a:solidFill>
                  <a:srgbClr val="ffffff"/>
                </a:solidFill>
              </a:uFill>
              <a:latin typeface="Arial"/>
            </a:endParaRPr>
          </a:p>
          <a:p>
            <a:r>
              <a:rPr b="0" lang="en-US" sz="3200" spc="-1" strike="noStrike">
                <a:solidFill>
                  <a:srgbClr val="000000"/>
                </a:solidFill>
                <a:uFill>
                  <a:solidFill>
                    <a:srgbClr val="ffffff"/>
                  </a:solidFill>
                </a:uFill>
                <a:latin typeface="Arial"/>
              </a:rPr>
              <a:t>Pseudoaneurysms may be confused with plain hematomas.</a:t>
            </a:r>
            <a:endParaRPr b="0" lang="en-US" sz="3200" spc="-1" strike="noStrike">
              <a:solidFill>
                <a:srgbClr val="000000"/>
              </a:solidFill>
              <a:uFill>
                <a:solidFill>
                  <a:srgbClr val="ffffff"/>
                </a:solidFill>
              </a:uFill>
              <a:latin typeface="Arial"/>
            </a:endParaRPr>
          </a:p>
          <a:p>
            <a:r>
              <a:rPr b="0" lang="en-US" sz="3200" spc="-1" strike="noStrike">
                <a:solidFill>
                  <a:srgbClr val="000000"/>
                </a:solidFill>
                <a:uFill>
                  <a:solidFill>
                    <a:srgbClr val="ffffff"/>
                  </a:solidFill>
                </a:uFill>
                <a:latin typeface="Arial"/>
              </a:rPr>
              <a:t>In doppler ultrasound: “A localized hematoma and a thrombosed PSA are indistinguishable in appearance.” The thrombosed pseudoaneurysm may have a visible tract.</a:t>
            </a:r>
            <a:endParaRPr b="0" lang="en-US" sz="3200" spc="-1" strike="noStrike">
              <a:solidFill>
                <a:srgbClr val="000000"/>
              </a:solidFill>
              <a:uFill>
                <a:solidFill>
                  <a:srgbClr val="ffffff"/>
                </a:solidFill>
              </a:uFill>
              <a:latin typeface="Arial"/>
            </a:endParaRPr>
          </a:p>
          <a:p>
            <a:r>
              <a:rPr b="0" lang="en-US" sz="1000" spc="-1" strike="noStrike">
                <a:solidFill>
                  <a:srgbClr val="000000"/>
                </a:solidFill>
                <a:uFill>
                  <a:solidFill>
                    <a:srgbClr val="ffffff"/>
                  </a:solidFill>
                </a:uFill>
                <a:latin typeface="Arial"/>
              </a:rPr>
              <a:t>http://radiologykey.com/pulsatile-groin-mass-in-the-postcatheterization-patient/</a:t>
            </a:r>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 name="TextShape 1"/>
          <p:cNvSpPr txBox="1"/>
          <p:nvPr/>
        </p:nvSpPr>
        <p:spPr>
          <a:xfrm>
            <a:off x="504000" y="301320"/>
            <a:ext cx="9071640" cy="1262160"/>
          </a:xfrm>
          <a:prstGeom prst="rect">
            <a:avLst/>
          </a:prstGeom>
          <a:noFill/>
          <a:ln>
            <a:noFill/>
          </a:ln>
        </p:spPr>
        <p:txBody>
          <a:bodyPr lIns="0" rIns="0" tIns="0" bIns="0" anchor="ctr"/>
          <a:p>
            <a:pPr algn="ctr"/>
            <a:r>
              <a:rPr b="0" lang="en-US" sz="4400" spc="-1" strike="noStrike">
                <a:solidFill>
                  <a:srgbClr val="000000"/>
                </a:solidFill>
                <a:uFill>
                  <a:solidFill>
                    <a:srgbClr val="ffffff"/>
                  </a:solidFill>
                </a:uFill>
                <a:latin typeface="Arial"/>
              </a:rPr>
              <a:t>Diagnosis</a:t>
            </a:r>
            <a:endParaRPr b="0" lang="en-US" sz="4400" spc="-1" strike="noStrike">
              <a:solidFill>
                <a:srgbClr val="000000"/>
              </a:solidFill>
              <a:uFill>
                <a:solidFill>
                  <a:srgbClr val="ffffff"/>
                </a:solidFill>
              </a:uFill>
              <a:latin typeface="Arial"/>
            </a:endParaRPr>
          </a:p>
        </p:txBody>
      </p:sp>
      <p:sp>
        <p:nvSpPr>
          <p:cNvPr id="70" name="TextShape 2"/>
          <p:cNvSpPr txBox="1"/>
          <p:nvPr/>
        </p:nvSpPr>
        <p:spPr>
          <a:xfrm>
            <a:off x="1097280" y="1677600"/>
            <a:ext cx="7955280" cy="5454720"/>
          </a:xfrm>
          <a:prstGeom prst="rect">
            <a:avLst/>
          </a:prstGeom>
          <a:noFill/>
          <a:ln>
            <a:noFill/>
          </a:ln>
        </p:spPr>
        <p:txBody>
          <a:bodyPr lIns="0" rIns="0" tIns="0" bIns="0"/>
          <a:p>
            <a:r>
              <a:rPr b="0" lang="en-US" sz="3200" spc="-1" strike="noStrike">
                <a:solidFill>
                  <a:srgbClr val="000000"/>
                </a:solidFill>
                <a:uFill>
                  <a:solidFill>
                    <a:srgbClr val="ffffff"/>
                  </a:solidFill>
                </a:uFill>
                <a:latin typeface="Arial"/>
              </a:rPr>
              <a:t>Hemotomas may infiltrate soft tissue or retroperitoneum without forming an obvious mass visible with ultrasound.</a:t>
            </a:r>
            <a:endParaRPr b="0" lang="en-US" sz="3200" spc="-1" strike="noStrike">
              <a:solidFill>
                <a:srgbClr val="000000"/>
              </a:solidFill>
              <a:uFill>
                <a:solidFill>
                  <a:srgbClr val="ffffff"/>
                </a:solidFill>
              </a:uFill>
              <a:latin typeface="Arial"/>
            </a:endParaRPr>
          </a:p>
          <a:p>
            <a:r>
              <a:rPr b="0" lang="en-US" sz="3200" spc="-1" strike="noStrike">
                <a:solidFill>
                  <a:srgbClr val="000000"/>
                </a:solidFill>
                <a:uFill>
                  <a:solidFill>
                    <a:srgbClr val="ffffff"/>
                  </a:solidFill>
                </a:uFill>
                <a:latin typeface="Arial"/>
              </a:rPr>
              <a:t>Hemotomas and pseudoaneurysms may distort or compress structures.</a:t>
            </a:r>
            <a:endParaRPr b="0" lang="en-US" sz="3200" spc="-1" strike="noStrike">
              <a:solidFill>
                <a:srgbClr val="000000"/>
              </a:solidFill>
              <a:uFill>
                <a:solidFill>
                  <a:srgbClr val="ffffff"/>
                </a:solidFill>
              </a:uFill>
              <a:latin typeface="Arial"/>
            </a:endParaRPr>
          </a:p>
          <a:p>
            <a:r>
              <a:rPr b="0" lang="en-US" sz="3200" spc="-1" strike="noStrike">
                <a:solidFill>
                  <a:srgbClr val="000000"/>
                </a:solidFill>
                <a:uFill>
                  <a:solidFill>
                    <a:srgbClr val="ffffff"/>
                  </a:solidFill>
                </a:uFill>
                <a:latin typeface="Arial"/>
              </a:rPr>
              <a:t>Back pain may be a sign of retroperitoneal hemotoma. CT may be necessary.</a:t>
            </a:r>
            <a:endParaRPr b="0" lang="en-US" sz="3200" spc="-1" strike="noStrike">
              <a:solidFill>
                <a:srgbClr val="000000"/>
              </a:solidFill>
              <a:uFill>
                <a:solidFill>
                  <a:srgbClr val="ffffff"/>
                </a:solidFill>
              </a:uFill>
              <a:latin typeface="Arial"/>
            </a:endParaRPr>
          </a:p>
          <a:p>
            <a:r>
              <a:rPr b="0" lang="en-US" sz="1000" spc="-1" strike="noStrike">
                <a:solidFill>
                  <a:srgbClr val="000000"/>
                </a:solidFill>
                <a:uFill>
                  <a:solidFill>
                    <a:srgbClr val="ffffff"/>
                  </a:solidFill>
                </a:uFill>
                <a:latin typeface="Arial"/>
              </a:rPr>
              <a:t>http://radiologykey.com/pulsatile-groin-mass-in-the-postcatheterization-patient/</a:t>
            </a:r>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 name="TextShape 1"/>
          <p:cNvSpPr txBox="1"/>
          <p:nvPr/>
        </p:nvSpPr>
        <p:spPr>
          <a:xfrm>
            <a:off x="504000" y="301320"/>
            <a:ext cx="9071640" cy="1262160"/>
          </a:xfrm>
          <a:prstGeom prst="rect">
            <a:avLst/>
          </a:prstGeom>
          <a:noFill/>
          <a:ln>
            <a:noFill/>
          </a:ln>
        </p:spPr>
        <p:txBody>
          <a:bodyPr lIns="0" rIns="0" tIns="0" bIns="0" anchor="ctr"/>
          <a:p>
            <a:pPr algn="ctr"/>
            <a:r>
              <a:rPr b="0" lang="en-US" sz="4400" spc="-1" strike="noStrike">
                <a:solidFill>
                  <a:srgbClr val="000000"/>
                </a:solidFill>
                <a:uFill>
                  <a:solidFill>
                    <a:srgbClr val="ffffff"/>
                  </a:solidFill>
                </a:uFill>
                <a:latin typeface="Arial"/>
              </a:rPr>
              <a:t>Diagnosis</a:t>
            </a:r>
            <a:endParaRPr b="0" lang="en-US" sz="4400" spc="-1" strike="noStrike">
              <a:solidFill>
                <a:srgbClr val="000000"/>
              </a:solidFill>
              <a:uFill>
                <a:solidFill>
                  <a:srgbClr val="ffffff"/>
                </a:solidFill>
              </a:uFill>
              <a:latin typeface="Arial"/>
            </a:endParaRPr>
          </a:p>
        </p:txBody>
      </p:sp>
      <p:sp>
        <p:nvSpPr>
          <p:cNvPr id="72" name="TextShape 2"/>
          <p:cNvSpPr txBox="1"/>
          <p:nvPr/>
        </p:nvSpPr>
        <p:spPr>
          <a:xfrm>
            <a:off x="1097280" y="1677600"/>
            <a:ext cx="7955280" cy="5454720"/>
          </a:xfrm>
          <a:prstGeom prst="rect">
            <a:avLst/>
          </a:prstGeom>
          <a:noFill/>
          <a:ln>
            <a:noFill/>
          </a:ln>
        </p:spPr>
        <p:txBody>
          <a:bodyPr lIns="0" rIns="0" tIns="0" bIns="0"/>
          <a:p>
            <a:r>
              <a:rPr b="0" lang="en-US" sz="3200" spc="-1" strike="noStrike">
                <a:solidFill>
                  <a:srgbClr val="000000"/>
                </a:solidFill>
                <a:uFill>
                  <a:solidFill>
                    <a:srgbClr val="ffffff"/>
                  </a:solidFill>
                </a:uFill>
                <a:latin typeface="Arial"/>
              </a:rPr>
              <a:t>Pseudoaneurysms without a fibrous wall should probably be called pulsile hemotomas. </a:t>
            </a:r>
            <a:r>
              <a:rPr b="0" lang="en-US" sz="1000" spc="-1" strike="noStrike">
                <a:solidFill>
                  <a:srgbClr val="000000"/>
                </a:solidFill>
                <a:uFill>
                  <a:solidFill>
                    <a:srgbClr val="ffffff"/>
                  </a:solidFill>
                </a:uFill>
                <a:latin typeface="Arial"/>
              </a:rPr>
              <a:t>http://radiologykey.com/pulsatile-groin-mass-in-the-postcatheterization-patient/</a:t>
            </a:r>
            <a:endParaRPr b="0" lang="en-US" sz="3200" spc="-1" strike="noStrike">
              <a:solidFill>
                <a:srgbClr val="000000"/>
              </a:solidFill>
              <a:uFill>
                <a:solidFill>
                  <a:srgbClr val="ffffff"/>
                </a:solidFill>
              </a:uFill>
              <a:latin typeface="Arial"/>
            </a:endParaRPr>
          </a:p>
          <a:p>
            <a:r>
              <a:rPr b="0" lang="en-US" sz="3200" spc="-1" strike="noStrike">
                <a:solidFill>
                  <a:srgbClr val="000000"/>
                </a:solidFill>
                <a:uFill>
                  <a:solidFill>
                    <a:srgbClr val="ffffff"/>
                  </a:solidFill>
                </a:uFill>
                <a:latin typeface="Arial"/>
              </a:rPr>
              <a:t>Pseudoaneurysms may be considered a type of hemotoma; an aneurysm-like hematoma. </a:t>
            </a:r>
            <a:r>
              <a:rPr b="0" lang="en-US" sz="1000" spc="-1" strike="noStrike">
                <a:solidFill>
                  <a:srgbClr val="000000"/>
                </a:solidFill>
                <a:uFill>
                  <a:solidFill>
                    <a:srgbClr val="ffffff"/>
                  </a:solidFill>
                </a:uFill>
                <a:latin typeface="Arial"/>
                <a:ea typeface="Arial"/>
              </a:rPr>
              <a:t>https://doi.org/10.1016/j.jvs.2005.11.009</a:t>
            </a:r>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 name="TextShape 1"/>
          <p:cNvSpPr txBox="1"/>
          <p:nvPr/>
        </p:nvSpPr>
        <p:spPr>
          <a:xfrm>
            <a:off x="504000" y="301320"/>
            <a:ext cx="9071640" cy="1262160"/>
          </a:xfrm>
          <a:prstGeom prst="rect">
            <a:avLst/>
          </a:prstGeom>
          <a:noFill/>
          <a:ln>
            <a:noFill/>
          </a:ln>
        </p:spPr>
        <p:txBody>
          <a:bodyPr lIns="0" rIns="0" tIns="0" bIns="0" anchor="ctr"/>
          <a:p>
            <a:pPr algn="ctr"/>
            <a:r>
              <a:rPr b="0" lang="en-US" sz="4400" spc="-1" strike="noStrike">
                <a:solidFill>
                  <a:srgbClr val="000000"/>
                </a:solidFill>
                <a:uFill>
                  <a:solidFill>
                    <a:srgbClr val="ffffff"/>
                  </a:solidFill>
                </a:uFill>
                <a:latin typeface="Arial"/>
              </a:rPr>
              <a:t>Diagnosis</a:t>
            </a:r>
            <a:endParaRPr b="0" lang="en-US" sz="4400" spc="-1" strike="noStrike">
              <a:solidFill>
                <a:srgbClr val="000000"/>
              </a:solidFill>
              <a:uFill>
                <a:solidFill>
                  <a:srgbClr val="ffffff"/>
                </a:solidFill>
              </a:uFill>
              <a:latin typeface="Arial"/>
            </a:endParaRPr>
          </a:p>
        </p:txBody>
      </p:sp>
      <p:sp>
        <p:nvSpPr>
          <p:cNvPr id="74" name="TextShape 2"/>
          <p:cNvSpPr txBox="1"/>
          <p:nvPr/>
        </p:nvSpPr>
        <p:spPr>
          <a:xfrm>
            <a:off x="1097280" y="1677600"/>
            <a:ext cx="7955280" cy="5454720"/>
          </a:xfrm>
          <a:prstGeom prst="rect">
            <a:avLst/>
          </a:prstGeom>
          <a:noFill/>
          <a:ln>
            <a:noFill/>
          </a:ln>
        </p:spPr>
        <p:txBody>
          <a:bodyPr lIns="0" rIns="0" tIns="0" bIns="0"/>
          <a:p>
            <a:endParaRPr b="0" lang="en-US" sz="3200" spc="-1" strike="noStrike">
              <a:solidFill>
                <a:srgbClr val="000000"/>
              </a:solidFill>
              <a:uFill>
                <a:solidFill>
                  <a:srgbClr val="ffffff"/>
                </a:solidFill>
              </a:uFill>
              <a:latin typeface="Arial"/>
            </a:endParaRPr>
          </a:p>
          <a:p>
            <a:r>
              <a:rPr b="0" lang="en-US" sz="3200" spc="-1" strike="noStrike">
                <a:solidFill>
                  <a:srgbClr val="000000"/>
                </a:solidFill>
                <a:uFill>
                  <a:solidFill>
                    <a:srgbClr val="ffffff"/>
                  </a:solidFill>
                </a:uFill>
                <a:latin typeface="Arial"/>
              </a:rPr>
              <a:t>A pseudoaneurysm, i.e., pulsatile hematoma, will show inward flow during systole and outward flow during diastole with a yin yang pattern.</a:t>
            </a:r>
            <a:endParaRPr b="0" lang="en-US" sz="3200" spc="-1" strike="noStrike">
              <a:solidFill>
                <a:srgbClr val="000000"/>
              </a:solidFill>
              <a:uFill>
                <a:solidFill>
                  <a:srgbClr val="ffffff"/>
                </a:solidFill>
              </a:uFill>
              <a:latin typeface="Arial"/>
            </a:endParaRPr>
          </a:p>
          <a:p>
            <a:r>
              <a:rPr b="0" lang="en-US" sz="1000" spc="-1" strike="noStrike">
                <a:solidFill>
                  <a:srgbClr val="000000"/>
                </a:solidFill>
                <a:uFill>
                  <a:solidFill>
                    <a:srgbClr val="ffffff"/>
                  </a:solidFill>
                </a:uFill>
                <a:latin typeface="Arial"/>
              </a:rPr>
              <a:t>https://doi.org/10.1016/j.jvs.2005.11.009</a:t>
            </a:r>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 name="TextShape 1"/>
          <p:cNvSpPr txBox="1"/>
          <p:nvPr/>
        </p:nvSpPr>
        <p:spPr>
          <a:xfrm>
            <a:off x="504000" y="301320"/>
            <a:ext cx="9071640" cy="1262160"/>
          </a:xfrm>
          <a:prstGeom prst="rect">
            <a:avLst/>
          </a:prstGeom>
          <a:noFill/>
          <a:ln>
            <a:noFill/>
          </a:ln>
        </p:spPr>
        <p:txBody>
          <a:bodyPr lIns="0" rIns="0" tIns="0" bIns="0" anchor="ctr"/>
          <a:p>
            <a:pPr algn="ctr"/>
            <a:r>
              <a:rPr b="0" lang="en-US" sz="4400" spc="-1" strike="noStrike">
                <a:solidFill>
                  <a:srgbClr val="000000"/>
                </a:solidFill>
                <a:uFill>
                  <a:solidFill>
                    <a:srgbClr val="ffffff"/>
                  </a:solidFill>
                </a:uFill>
                <a:latin typeface="Arial"/>
              </a:rPr>
              <a:t>Diagnosis</a:t>
            </a:r>
            <a:endParaRPr b="0" lang="en-US" sz="4400" spc="-1" strike="noStrike">
              <a:solidFill>
                <a:srgbClr val="000000"/>
              </a:solidFill>
              <a:uFill>
                <a:solidFill>
                  <a:srgbClr val="ffffff"/>
                </a:solidFill>
              </a:uFill>
              <a:latin typeface="Arial"/>
            </a:endParaRPr>
          </a:p>
        </p:txBody>
      </p:sp>
      <p:sp>
        <p:nvSpPr>
          <p:cNvPr id="76" name="TextShape 2"/>
          <p:cNvSpPr txBox="1"/>
          <p:nvPr/>
        </p:nvSpPr>
        <p:spPr>
          <a:xfrm>
            <a:off x="1097280" y="1677600"/>
            <a:ext cx="7955280" cy="5454720"/>
          </a:xfrm>
          <a:prstGeom prst="rect">
            <a:avLst/>
          </a:prstGeom>
          <a:noFill/>
          <a:ln>
            <a:noFill/>
          </a:ln>
        </p:spPr>
        <p:txBody>
          <a:bodyPr lIns="0" rIns="0" tIns="0" bIns="0"/>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p:txBody>
      </p:sp>
      <p:sp>
        <p:nvSpPr>
          <p:cNvPr id="77" name="TextShape 3"/>
          <p:cNvSpPr txBox="1"/>
          <p:nvPr/>
        </p:nvSpPr>
        <p:spPr>
          <a:xfrm>
            <a:off x="2651760" y="5212080"/>
            <a:ext cx="5001120" cy="232560"/>
          </a:xfrm>
          <a:prstGeom prst="rect">
            <a:avLst/>
          </a:prstGeom>
          <a:noFill/>
          <a:ln>
            <a:noFill/>
          </a:ln>
        </p:spPr>
        <p:txBody>
          <a:bodyPr lIns="0" rIns="0" tIns="0" bIns="0"/>
          <a:p>
            <a:r>
              <a:rPr b="0" lang="en-US" sz="1000" spc="-1" strike="noStrike">
                <a:solidFill>
                  <a:srgbClr val="000000"/>
                </a:solidFill>
                <a:uFill>
                  <a:solidFill>
                    <a:srgbClr val="ffffff"/>
                  </a:solidFill>
                </a:uFill>
                <a:latin typeface="Arial"/>
              </a:rPr>
              <a:t>http://radiologykey.com/pulsatile-groin-mass-in-the-postcatheterization-patient/</a:t>
            </a:r>
            <a:endParaRPr b="0" lang="en-US" sz="3200" spc="-1" strike="noStrike">
              <a:solidFill>
                <a:srgbClr val="000000"/>
              </a:solidFill>
              <a:uFill>
                <a:solidFill>
                  <a:srgbClr val="ffffff"/>
                </a:solidFill>
              </a:uFill>
              <a:latin typeface="Arial"/>
            </a:endParaRPr>
          </a:p>
        </p:txBody>
      </p:sp>
      <p:pic>
        <p:nvPicPr>
          <p:cNvPr id="78" name="" descr=""/>
          <p:cNvPicPr/>
          <p:nvPr/>
        </p:nvPicPr>
        <p:blipFill>
          <a:blip r:embed="rId1"/>
          <a:stretch/>
        </p:blipFill>
        <p:spPr>
          <a:xfrm>
            <a:off x="914400" y="1463040"/>
            <a:ext cx="8143560" cy="3561840"/>
          </a:xfrm>
          <a:prstGeom prst="rect">
            <a:avLst/>
          </a:prstGeom>
          <a:ln>
            <a:noFill/>
          </a:ln>
        </p:spPr>
      </p:pic>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TextShape 1"/>
          <p:cNvSpPr txBox="1"/>
          <p:nvPr/>
        </p:nvSpPr>
        <p:spPr>
          <a:xfrm>
            <a:off x="504000" y="301320"/>
            <a:ext cx="9071640" cy="1262160"/>
          </a:xfrm>
          <a:prstGeom prst="rect">
            <a:avLst/>
          </a:prstGeom>
          <a:noFill/>
          <a:ln>
            <a:noFill/>
          </a:ln>
        </p:spPr>
        <p:txBody>
          <a:bodyPr lIns="0" rIns="0" tIns="0" bIns="0" anchor="ctr"/>
          <a:p>
            <a:pPr algn="ctr"/>
            <a:r>
              <a:rPr b="0" lang="en-US" sz="4400" spc="-1" strike="noStrike">
                <a:solidFill>
                  <a:srgbClr val="000000"/>
                </a:solidFill>
                <a:uFill>
                  <a:solidFill>
                    <a:srgbClr val="ffffff"/>
                  </a:solidFill>
                </a:uFill>
                <a:latin typeface="Arial"/>
              </a:rPr>
              <a:t>Diagnosis</a:t>
            </a:r>
            <a:endParaRPr b="0" lang="en-US" sz="4400" spc="-1" strike="noStrike">
              <a:solidFill>
                <a:srgbClr val="000000"/>
              </a:solidFill>
              <a:uFill>
                <a:solidFill>
                  <a:srgbClr val="ffffff"/>
                </a:solidFill>
              </a:uFill>
              <a:latin typeface="Arial"/>
            </a:endParaRPr>
          </a:p>
        </p:txBody>
      </p:sp>
      <p:sp>
        <p:nvSpPr>
          <p:cNvPr id="80" name="TextShape 2"/>
          <p:cNvSpPr txBox="1"/>
          <p:nvPr/>
        </p:nvSpPr>
        <p:spPr>
          <a:xfrm>
            <a:off x="1097280" y="1677600"/>
            <a:ext cx="7955280" cy="5454720"/>
          </a:xfrm>
          <a:prstGeom prst="rect">
            <a:avLst/>
          </a:prstGeom>
          <a:noFill/>
          <a:ln>
            <a:noFill/>
          </a:ln>
        </p:spPr>
        <p:txBody>
          <a:bodyPr lIns="0" rIns="0" tIns="0" bIns="0"/>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p:txBody>
      </p:sp>
      <p:sp>
        <p:nvSpPr>
          <p:cNvPr id="81" name="TextShape 3"/>
          <p:cNvSpPr txBox="1"/>
          <p:nvPr/>
        </p:nvSpPr>
        <p:spPr>
          <a:xfrm>
            <a:off x="2651760" y="5212080"/>
            <a:ext cx="5001120" cy="232560"/>
          </a:xfrm>
          <a:prstGeom prst="rect">
            <a:avLst/>
          </a:prstGeom>
          <a:noFill/>
          <a:ln>
            <a:noFill/>
          </a:ln>
        </p:spPr>
        <p:txBody>
          <a:bodyPr lIns="0" rIns="0" tIns="0" bIns="0"/>
          <a:p>
            <a:r>
              <a:rPr b="0" lang="en-US" sz="1000" spc="-1" strike="noStrike">
                <a:solidFill>
                  <a:srgbClr val="000000"/>
                </a:solidFill>
                <a:uFill>
                  <a:solidFill>
                    <a:srgbClr val="ffffff"/>
                  </a:solidFill>
                </a:uFill>
                <a:latin typeface="Arial"/>
              </a:rPr>
              <a:t>http://radiologykey.com/pulsatile-groin-mass-in-the-postcatheterization-patient/</a:t>
            </a:r>
            <a:endParaRPr b="0" lang="en-US" sz="3200" spc="-1" strike="noStrike">
              <a:solidFill>
                <a:srgbClr val="000000"/>
              </a:solidFill>
              <a:uFill>
                <a:solidFill>
                  <a:srgbClr val="ffffff"/>
                </a:solidFill>
              </a:uFill>
              <a:latin typeface="Arial"/>
            </a:endParaRPr>
          </a:p>
        </p:txBody>
      </p:sp>
      <p:pic>
        <p:nvPicPr>
          <p:cNvPr id="82" name="" descr=""/>
          <p:cNvPicPr/>
          <p:nvPr/>
        </p:nvPicPr>
        <p:blipFill>
          <a:blip r:embed="rId1"/>
          <a:stretch/>
        </p:blipFill>
        <p:spPr>
          <a:xfrm>
            <a:off x="2743200" y="1463040"/>
            <a:ext cx="4937760" cy="2159640"/>
          </a:xfrm>
          <a:prstGeom prst="rect">
            <a:avLst/>
          </a:prstGeom>
          <a:ln>
            <a:noFill/>
          </a:ln>
        </p:spPr>
      </p:pic>
      <p:sp>
        <p:nvSpPr>
          <p:cNvPr id="83" name="TextShape 4"/>
          <p:cNvSpPr txBox="1"/>
          <p:nvPr/>
        </p:nvSpPr>
        <p:spPr>
          <a:xfrm>
            <a:off x="991080" y="3749040"/>
            <a:ext cx="8610120" cy="1188720"/>
          </a:xfrm>
          <a:prstGeom prst="rect">
            <a:avLst/>
          </a:prstGeom>
          <a:noFill/>
          <a:ln>
            <a:noFill/>
          </a:ln>
        </p:spPr>
        <p:txBody>
          <a:bodyPr lIns="0" rIns="0" tIns="0" bIns="0"/>
          <a:p>
            <a:r>
              <a:rPr b="0" lang="en-US" sz="3200" spc="-1" strike="noStrike">
                <a:solidFill>
                  <a:srgbClr val="000000"/>
                </a:solidFill>
                <a:uFill>
                  <a:solidFill>
                    <a:srgbClr val="ffffff"/>
                  </a:solidFill>
                </a:uFill>
                <a:latin typeface="Arial"/>
              </a:rPr>
              <a:t>A pseudoaneurysm, i.e., pulsatile hematoma is the most likely diagnosis.</a:t>
            </a:r>
            <a:endParaRPr b="0" lang="en-US" sz="3200" spc="-1" strike="noStrike">
              <a:solidFill>
                <a:srgbClr val="000000"/>
              </a:solidFill>
              <a:uFill>
                <a:solidFill>
                  <a:srgbClr val="ffffff"/>
                </a:solidFill>
              </a:uFill>
              <a:latin typeface="Arial"/>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TextShape 1"/>
          <p:cNvSpPr txBox="1"/>
          <p:nvPr/>
        </p:nvSpPr>
        <p:spPr>
          <a:xfrm>
            <a:off x="504000" y="301320"/>
            <a:ext cx="9071640" cy="1262160"/>
          </a:xfrm>
          <a:prstGeom prst="rect">
            <a:avLst/>
          </a:prstGeom>
          <a:noFill/>
          <a:ln>
            <a:noFill/>
          </a:ln>
        </p:spPr>
        <p:txBody>
          <a:bodyPr lIns="0" rIns="0" tIns="0" bIns="0" anchor="ctr"/>
          <a:p>
            <a:pPr algn="ctr"/>
            <a:r>
              <a:rPr b="0" lang="en-US" sz="4400" spc="-1" strike="noStrike">
                <a:solidFill>
                  <a:srgbClr val="000000"/>
                </a:solidFill>
                <a:uFill>
                  <a:solidFill>
                    <a:srgbClr val="ffffff"/>
                  </a:solidFill>
                </a:uFill>
                <a:latin typeface="Arial"/>
              </a:rPr>
              <a:t>Prevention and Intervention</a:t>
            </a:r>
            <a:endParaRPr b="0" lang="en-US" sz="4400" spc="-1" strike="noStrike">
              <a:solidFill>
                <a:srgbClr val="000000"/>
              </a:solidFill>
              <a:uFill>
                <a:solidFill>
                  <a:srgbClr val="ffffff"/>
                </a:solidFill>
              </a:uFill>
              <a:latin typeface="Arial"/>
            </a:endParaRPr>
          </a:p>
        </p:txBody>
      </p:sp>
      <p:sp>
        <p:nvSpPr>
          <p:cNvPr id="85" name="TextShape 2"/>
          <p:cNvSpPr txBox="1"/>
          <p:nvPr/>
        </p:nvSpPr>
        <p:spPr>
          <a:xfrm>
            <a:off x="1097280" y="1677600"/>
            <a:ext cx="7955280" cy="5454720"/>
          </a:xfrm>
          <a:prstGeom prst="rect">
            <a:avLst/>
          </a:prstGeom>
          <a:noFill/>
          <a:ln>
            <a:noFill/>
          </a:ln>
        </p:spPr>
        <p:txBody>
          <a:bodyPr lIns="0" rIns="0" tIns="0" bIns="0"/>
          <a:p>
            <a:r>
              <a:rPr b="0" lang="en-US" sz="3200" spc="-1" strike="noStrike">
                <a:solidFill>
                  <a:srgbClr val="000000"/>
                </a:solidFill>
                <a:uFill>
                  <a:solidFill>
                    <a:srgbClr val="ffffff"/>
                  </a:solidFill>
                </a:uFill>
                <a:latin typeface="Arial"/>
              </a:rPr>
              <a:t>The most causative factor is not enough time with manual compression.</a:t>
            </a:r>
            <a:endParaRPr b="0" lang="en-US" sz="3200" spc="-1" strike="noStrike">
              <a:solidFill>
                <a:srgbClr val="000000"/>
              </a:solidFill>
              <a:uFill>
                <a:solidFill>
                  <a:srgbClr val="ffffff"/>
                </a:solidFill>
              </a:uFill>
              <a:latin typeface="Arial"/>
            </a:endParaRPr>
          </a:p>
          <a:p>
            <a:r>
              <a:rPr b="0" lang="en-US" sz="1000" spc="-1" strike="noStrike">
                <a:solidFill>
                  <a:srgbClr val="000000"/>
                </a:solidFill>
                <a:uFill>
                  <a:solidFill>
                    <a:srgbClr val="ffffff"/>
                  </a:solidFill>
                </a:uFill>
                <a:latin typeface="Arial"/>
              </a:rPr>
              <a:t>http://radiologykey.com/pulsatile-groin-mass-in-the-postcatheterization-patient/</a:t>
            </a:r>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p:txBody>
      </p:sp>
      <p:pic>
        <p:nvPicPr>
          <p:cNvPr id="86" name="" descr=""/>
          <p:cNvPicPr/>
          <p:nvPr/>
        </p:nvPicPr>
        <p:blipFill>
          <a:blip r:embed="rId1"/>
          <a:stretch/>
        </p:blipFill>
        <p:spPr>
          <a:xfrm>
            <a:off x="2468880" y="3154680"/>
            <a:ext cx="4925520" cy="3611880"/>
          </a:xfrm>
          <a:prstGeom prst="rect">
            <a:avLst/>
          </a:prstGeom>
          <a:ln>
            <a:noFill/>
          </a:ln>
        </p:spPr>
      </p:pic>
    </p:spTree>
  </p:cSld>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TextShape 1"/>
          <p:cNvSpPr txBox="1"/>
          <p:nvPr/>
        </p:nvSpPr>
        <p:spPr>
          <a:xfrm>
            <a:off x="504000" y="301320"/>
            <a:ext cx="9071640" cy="1262160"/>
          </a:xfrm>
          <a:prstGeom prst="rect">
            <a:avLst/>
          </a:prstGeom>
          <a:noFill/>
          <a:ln>
            <a:noFill/>
          </a:ln>
        </p:spPr>
        <p:txBody>
          <a:bodyPr lIns="0" rIns="0" tIns="0" bIns="0" anchor="ctr"/>
          <a:p>
            <a:pPr algn="ctr"/>
            <a:r>
              <a:rPr b="0" lang="en-US" sz="4400" spc="-1" strike="noStrike">
                <a:solidFill>
                  <a:srgbClr val="000000"/>
                </a:solidFill>
                <a:uFill>
                  <a:solidFill>
                    <a:srgbClr val="ffffff"/>
                  </a:solidFill>
                </a:uFill>
                <a:latin typeface="Arial"/>
              </a:rPr>
              <a:t>Prevention and Intervention</a:t>
            </a:r>
            <a:endParaRPr b="0" lang="en-US" sz="4400" spc="-1" strike="noStrike">
              <a:solidFill>
                <a:srgbClr val="000000"/>
              </a:solidFill>
              <a:uFill>
                <a:solidFill>
                  <a:srgbClr val="ffffff"/>
                </a:solidFill>
              </a:uFill>
              <a:latin typeface="Arial"/>
            </a:endParaRPr>
          </a:p>
        </p:txBody>
      </p:sp>
      <p:sp>
        <p:nvSpPr>
          <p:cNvPr id="88" name="TextShape 2"/>
          <p:cNvSpPr txBox="1"/>
          <p:nvPr/>
        </p:nvSpPr>
        <p:spPr>
          <a:xfrm>
            <a:off x="1097280" y="1677600"/>
            <a:ext cx="7955280" cy="5454720"/>
          </a:xfrm>
          <a:prstGeom prst="rect">
            <a:avLst/>
          </a:prstGeom>
          <a:noFill/>
          <a:ln>
            <a:noFill/>
          </a:ln>
        </p:spPr>
        <p:txBody>
          <a:bodyPr lIns="0" rIns="0" tIns="0" bIns="0"/>
          <a:p>
            <a:r>
              <a:rPr b="0" lang="en-US" sz="3200" spc="-1" strike="noStrike">
                <a:solidFill>
                  <a:srgbClr val="000000"/>
                </a:solidFill>
                <a:uFill>
                  <a:solidFill>
                    <a:srgbClr val="ffffff"/>
                  </a:solidFill>
                </a:uFill>
                <a:latin typeface="Arial"/>
              </a:rPr>
              <a:t>Groin Bleeds and Other Hemorrhagic Complications of Cardiac Catheterization: A list of relevant issues</a:t>
            </a:r>
            <a:endParaRPr b="0" lang="en-US" sz="3200" spc="-1" strike="noStrike">
              <a:solidFill>
                <a:srgbClr val="000000"/>
              </a:solidFill>
              <a:uFill>
                <a:solidFill>
                  <a:srgbClr val="ffffff"/>
                </a:solidFill>
              </a:uFill>
              <a:latin typeface="Arial"/>
            </a:endParaRPr>
          </a:p>
          <a:p>
            <a:r>
              <a:rPr b="0" lang="en-US" sz="3200" spc="-1" strike="noStrike">
                <a:solidFill>
                  <a:srgbClr val="000000"/>
                </a:solidFill>
                <a:uFill>
                  <a:solidFill>
                    <a:srgbClr val="ffffff"/>
                  </a:solidFill>
                </a:uFill>
                <a:latin typeface="Arial"/>
              </a:rPr>
              <a:t>Jackson Thatcher, MD, FACC, Director of Inpatient Cardiology The Park Nicollet Heart Center at Methodist Hospital</a:t>
            </a:r>
            <a:endParaRPr b="0" lang="en-US" sz="3200" spc="-1" strike="noStrike">
              <a:solidFill>
                <a:srgbClr val="000000"/>
              </a:solidFill>
              <a:uFill>
                <a:solidFill>
                  <a:srgbClr val="ffffff"/>
                </a:solidFill>
              </a:uFill>
              <a:latin typeface="Arial"/>
            </a:endParaRPr>
          </a:p>
          <a:p>
            <a:r>
              <a:rPr b="0" lang="en-US" sz="3200" spc="-1" strike="noStrike">
                <a:solidFill>
                  <a:srgbClr val="000000"/>
                </a:solidFill>
                <a:uFill>
                  <a:solidFill>
                    <a:srgbClr val="ffffff"/>
                  </a:solidFill>
                </a:uFill>
                <a:latin typeface="Arial"/>
              </a:rPr>
              <a:t>St. Louis Park, Minnesota</a:t>
            </a:r>
            <a:endParaRPr b="0" lang="en-US" sz="3200" spc="-1" strike="noStrike">
              <a:solidFill>
                <a:srgbClr val="000000"/>
              </a:solidFill>
              <a:uFill>
                <a:solidFill>
                  <a:srgbClr val="ffffff"/>
                </a:solidFill>
              </a:uFill>
              <a:latin typeface="Arial"/>
            </a:endParaRPr>
          </a:p>
          <a:p>
            <a:r>
              <a:rPr b="0" lang="en-US" sz="3200" spc="-1" strike="noStrike">
                <a:solidFill>
                  <a:srgbClr val="000000"/>
                </a:solidFill>
                <a:uFill>
                  <a:solidFill>
                    <a:srgbClr val="ffffff"/>
                  </a:solidFill>
                </a:uFill>
                <a:latin typeface="Arial"/>
              </a:rPr>
              <a:t>Volume 16 - Issue 3 - March, 2008</a:t>
            </a:r>
            <a:endParaRPr b="0" lang="en-US" sz="3200" spc="-1" strike="noStrike">
              <a:solidFill>
                <a:srgbClr val="000000"/>
              </a:solidFill>
              <a:uFill>
                <a:solidFill>
                  <a:srgbClr val="ffffff"/>
                </a:solidFill>
              </a:uFill>
              <a:latin typeface="Arial"/>
            </a:endParaRPr>
          </a:p>
          <a:p>
            <a:r>
              <a:rPr b="0" lang="en-US" sz="1000" spc="-1" strike="noStrike">
                <a:solidFill>
                  <a:srgbClr val="000000"/>
                </a:solidFill>
                <a:uFill>
                  <a:solidFill>
                    <a:srgbClr val="ffffff"/>
                  </a:solidFill>
                </a:uFill>
                <a:latin typeface="Arial"/>
              </a:rPr>
              <a:t>http://www.cathlabdigest.com/articles/Groin-Bleeds-and-Other-Hemorrhagic-Complications-Cardiac-Catheterization-A-list-relevant-is</a:t>
            </a:r>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 name="TextShape 1"/>
          <p:cNvSpPr txBox="1"/>
          <p:nvPr/>
        </p:nvSpPr>
        <p:spPr>
          <a:xfrm>
            <a:off x="504000" y="301320"/>
            <a:ext cx="9071640" cy="1262160"/>
          </a:xfrm>
          <a:prstGeom prst="rect">
            <a:avLst/>
          </a:prstGeom>
          <a:noFill/>
          <a:ln>
            <a:noFill/>
          </a:ln>
        </p:spPr>
        <p:txBody>
          <a:bodyPr lIns="0" rIns="0" tIns="0" bIns="0" anchor="ctr"/>
          <a:p>
            <a:pPr algn="ctr"/>
            <a:r>
              <a:rPr b="0" lang="en-US" sz="4400" spc="-1" strike="noStrike">
                <a:solidFill>
                  <a:srgbClr val="000000"/>
                </a:solidFill>
                <a:uFill>
                  <a:solidFill>
                    <a:srgbClr val="ffffff"/>
                  </a:solidFill>
                </a:uFill>
                <a:latin typeface="Arial"/>
              </a:rPr>
              <a:t>History part 1</a:t>
            </a:r>
            <a:endParaRPr b="0" lang="en-US" sz="4400" spc="-1" strike="noStrike">
              <a:solidFill>
                <a:srgbClr val="000000"/>
              </a:solidFill>
              <a:uFill>
                <a:solidFill>
                  <a:srgbClr val="ffffff"/>
                </a:solidFill>
              </a:uFill>
              <a:latin typeface="Arial"/>
            </a:endParaRPr>
          </a:p>
        </p:txBody>
      </p:sp>
      <p:sp>
        <p:nvSpPr>
          <p:cNvPr id="45" name="TextShape 2"/>
          <p:cNvSpPr txBox="1"/>
          <p:nvPr/>
        </p:nvSpPr>
        <p:spPr>
          <a:xfrm>
            <a:off x="504000" y="1769040"/>
            <a:ext cx="9071640" cy="4384440"/>
          </a:xfrm>
          <a:prstGeom prst="rect">
            <a:avLst/>
          </a:prstGeom>
          <a:noFill/>
          <a:ln>
            <a:noFill/>
          </a:ln>
        </p:spPr>
        <p:txBody>
          <a:bodyPr lIns="0" rIns="0" tIns="0" bIns="0"/>
          <a:p>
            <a:r>
              <a:rPr b="0" lang="en-US" sz="4400" spc="-1" strike="noStrike">
                <a:solidFill>
                  <a:srgbClr val="000000"/>
                </a:solidFill>
                <a:uFill>
                  <a:solidFill>
                    <a:srgbClr val="ffffff"/>
                  </a:solidFill>
                </a:uFill>
                <a:latin typeface="Arial"/>
                <a:ea typeface="Noto Sans CJK SC Regular"/>
              </a:rPr>
              <a:t>82 years old</a:t>
            </a:r>
            <a:endParaRPr b="0" lang="en-US" sz="3200" spc="-1" strike="noStrike">
              <a:solidFill>
                <a:srgbClr val="000000"/>
              </a:solidFill>
              <a:uFill>
                <a:solidFill>
                  <a:srgbClr val="ffffff"/>
                </a:solidFill>
              </a:uFill>
              <a:latin typeface="Arial"/>
            </a:endParaRPr>
          </a:p>
          <a:p>
            <a:r>
              <a:rPr b="0" lang="en-US" sz="4400" spc="-1" strike="noStrike">
                <a:solidFill>
                  <a:srgbClr val="000000"/>
                </a:solidFill>
                <a:uFill>
                  <a:solidFill>
                    <a:srgbClr val="ffffff"/>
                  </a:solidFill>
                </a:uFill>
                <a:latin typeface="Arial"/>
                <a:ea typeface="Noto Sans CJK SC Regular"/>
              </a:rPr>
              <a:t>exertional chest pain associated with shortness of breath</a:t>
            </a:r>
            <a:endParaRPr b="0" lang="en-US" sz="3200" spc="-1" strike="noStrike">
              <a:solidFill>
                <a:srgbClr val="000000"/>
              </a:solidFill>
              <a:uFill>
                <a:solidFill>
                  <a:srgbClr val="ffffff"/>
                </a:solidFill>
              </a:uFill>
              <a:latin typeface="Arial"/>
            </a:endParaRPr>
          </a:p>
          <a:p>
            <a:r>
              <a:rPr b="0" lang="en-US" sz="4400" spc="-1" strike="noStrike">
                <a:solidFill>
                  <a:srgbClr val="000000"/>
                </a:solidFill>
                <a:uFill>
                  <a:solidFill>
                    <a:srgbClr val="ffffff"/>
                  </a:solidFill>
                </a:uFill>
                <a:latin typeface="Arial"/>
                <a:ea typeface="Noto Sans CJK SC Regular"/>
              </a:rPr>
              <a:t>apical ischemia from </a:t>
            </a:r>
            <a:r>
              <a:rPr b="0" lang="en-US" sz="4400" spc="-1" strike="noStrike">
                <a:solidFill>
                  <a:srgbClr val="000000"/>
                </a:solidFill>
                <a:uFill>
                  <a:solidFill>
                    <a:srgbClr val="ffffff"/>
                  </a:solidFill>
                </a:uFill>
                <a:latin typeface="Arial"/>
                <a:ea typeface="Noto Sans CJK SC Regular"/>
              </a:rPr>
              <a:t>sestamibi nuclear scan, technetium (99mTc) </a:t>
            </a:r>
            <a:endParaRPr b="0" lang="en-US" sz="3200" spc="-1" strike="noStrike">
              <a:solidFill>
                <a:srgbClr val="000000"/>
              </a:solidFill>
              <a:uFill>
                <a:solidFill>
                  <a:srgbClr val="ffffff"/>
                </a:solidFill>
              </a:uFill>
              <a:latin typeface="Arial"/>
            </a:endParaRPr>
          </a:p>
          <a:p>
            <a:r>
              <a:rPr b="0" lang="en-US" sz="4400" spc="-1" strike="noStrike">
                <a:solidFill>
                  <a:srgbClr val="000000"/>
                </a:solidFill>
                <a:uFill>
                  <a:solidFill>
                    <a:srgbClr val="ffffff"/>
                  </a:solidFill>
                </a:uFill>
                <a:latin typeface="Arial"/>
                <a:ea typeface="Noto Sans CJK SC Regular"/>
              </a:rPr>
              <a:t>left ventricular dysfunction from left ventricular angiogram</a:t>
            </a:r>
            <a:endParaRPr b="0" lang="en-US" sz="3200" spc="-1" strike="noStrike">
              <a:solidFill>
                <a:srgbClr val="000000"/>
              </a:solidFill>
              <a:uFill>
                <a:solidFill>
                  <a:srgbClr val="ffffff"/>
                </a:solidFill>
              </a:uFill>
              <a:latin typeface="Arial"/>
            </a:endParaRPr>
          </a:p>
          <a:p>
            <a:r>
              <a:rPr b="0" lang="en-US" sz="4400" spc="-1" strike="noStrike">
                <a:solidFill>
                  <a:srgbClr val="000000"/>
                </a:solidFill>
                <a:uFill>
                  <a:solidFill>
                    <a:srgbClr val="ffffff"/>
                  </a:solidFill>
                </a:uFill>
                <a:latin typeface="Arial"/>
                <a:ea typeface="Noto Sans CJK SC Regular"/>
              </a:rPr>
              <a:t>end-stage renal disease needing hemodialysis</a:t>
            </a:r>
            <a:endParaRPr b="0" lang="en-US" sz="3200" spc="-1" strike="noStrike">
              <a:solidFill>
                <a:srgbClr val="000000"/>
              </a:solidFill>
              <a:uFill>
                <a:solidFill>
                  <a:srgbClr val="ffffff"/>
                </a:solidFill>
              </a:uFill>
              <a:latin typeface="Arial"/>
            </a:endParaRPr>
          </a:p>
          <a:p>
            <a:r>
              <a:rPr b="0" lang="en-US" sz="4400" spc="-1" strike="noStrike">
                <a:solidFill>
                  <a:srgbClr val="000000"/>
                </a:solidFill>
                <a:uFill>
                  <a:solidFill>
                    <a:srgbClr val="ffffff"/>
                  </a:solidFill>
                </a:uFill>
                <a:latin typeface="Arial"/>
                <a:ea typeface="Noto Sans CJK SC Regular"/>
              </a:rPr>
              <a:t>non-insulin dependent diabetes mellitus</a:t>
            </a:r>
            <a:endParaRPr b="0" lang="en-US" sz="3200" spc="-1" strike="noStrike">
              <a:solidFill>
                <a:srgbClr val="000000"/>
              </a:solidFill>
              <a:uFill>
                <a:solidFill>
                  <a:srgbClr val="ffffff"/>
                </a:solidFill>
              </a:uFill>
              <a:latin typeface="Arial"/>
            </a:endParaRPr>
          </a:p>
          <a:p>
            <a:r>
              <a:rPr b="0" lang="en-US" sz="4400" spc="-1" strike="noStrike">
                <a:solidFill>
                  <a:srgbClr val="000000"/>
                </a:solidFill>
                <a:uFill>
                  <a:solidFill>
                    <a:srgbClr val="ffffff"/>
                  </a:solidFill>
                </a:uFill>
                <a:latin typeface="Arial"/>
                <a:ea typeface="Noto Sans CJK SC Regular"/>
              </a:rPr>
              <a:t>Hypertension poorly controlled</a:t>
            </a:r>
            <a:endParaRPr b="0" lang="en-US" sz="3200" spc="-1" strike="noStrike">
              <a:solidFill>
                <a:srgbClr val="000000"/>
              </a:solidFill>
              <a:uFill>
                <a:solidFill>
                  <a:srgbClr val="ffffff"/>
                </a:solidFill>
              </a:uFill>
              <a:latin typeface="Arial"/>
            </a:endParaRPr>
          </a:p>
          <a:p>
            <a:r>
              <a:rPr b="0" lang="en-US" sz="4400" spc="-1" strike="noStrike">
                <a:solidFill>
                  <a:srgbClr val="000000"/>
                </a:solidFill>
                <a:uFill>
                  <a:solidFill>
                    <a:srgbClr val="ffffff"/>
                  </a:solidFill>
                </a:uFill>
                <a:latin typeface="Arial"/>
                <a:ea typeface="Noto Sans CJK SC Regular"/>
              </a:rPr>
              <a:t>chronic obstructive pulmonary disease</a:t>
            </a:r>
            <a:endParaRPr b="0" lang="en-US" sz="3200" spc="-1" strike="noStrike">
              <a:solidFill>
                <a:srgbClr val="000000"/>
              </a:solidFill>
              <a:uFill>
                <a:solidFill>
                  <a:srgbClr val="ffffff"/>
                </a:solidFill>
              </a:uFill>
              <a:latin typeface="Arial"/>
            </a:endParaRPr>
          </a:p>
          <a:p>
            <a:r>
              <a:rPr b="0" lang="en-US" sz="4400" spc="-1" strike="noStrike">
                <a:solidFill>
                  <a:srgbClr val="000000"/>
                </a:solidFill>
                <a:uFill>
                  <a:solidFill>
                    <a:srgbClr val="ffffff"/>
                  </a:solidFill>
                </a:uFill>
                <a:latin typeface="Arial"/>
                <a:ea typeface="Noto Sans CJK SC Regular"/>
              </a:rPr>
              <a:t>Cardiac catheterization: 80% stenosis of the mid-left anterior descending, 40% stenosis of the intermediate ramus and distal circumflex, and a dominant right coronary artery without significant stenosis.</a:t>
            </a:r>
            <a:endParaRPr b="0" lang="en-US" sz="3200" spc="-1" strike="noStrike">
              <a:solidFill>
                <a:srgbClr val="000000"/>
              </a:solidFill>
              <a:uFill>
                <a:solidFill>
                  <a:srgbClr val="ffffff"/>
                </a:solidFill>
              </a:uFill>
              <a:latin typeface="Arial"/>
            </a:endParaRPr>
          </a:p>
          <a:p>
            <a:r>
              <a:rPr b="0" lang="en-US" sz="4400" spc="-1" strike="noStrike">
                <a:solidFill>
                  <a:srgbClr val="000000"/>
                </a:solidFill>
                <a:uFill>
                  <a:solidFill>
                    <a:srgbClr val="ffffff"/>
                  </a:solidFill>
                </a:uFill>
                <a:latin typeface="Arial"/>
                <a:ea typeface="Noto Sans CJK SC Regular"/>
              </a:rPr>
              <a:t>Percutaneous transluminal coronary angioplasty (PTCA) with stent placement to the mid-left anterior descending was performed with no residual stenosis with Thrombolysis In Myocardial Infarction (TIMI)-3 flow seen in the left anterior descending after the procedure.</a:t>
            </a:r>
            <a:endParaRPr b="0" lang="en-US" sz="3200" spc="-1" strike="noStrike">
              <a:solidFill>
                <a:srgbClr val="000000"/>
              </a:solidFill>
              <a:uFill>
                <a:solidFill>
                  <a:srgbClr val="ffffff"/>
                </a:solidFill>
              </a:uFill>
              <a:latin typeface="Arial"/>
            </a:endParaRPr>
          </a:p>
          <a:p>
            <a:r>
              <a:rPr b="0" lang="en-US" sz="4400" spc="-1" strike="noStrike">
                <a:solidFill>
                  <a:srgbClr val="000000"/>
                </a:solidFill>
                <a:uFill>
                  <a:solidFill>
                    <a:srgbClr val="ffffff"/>
                  </a:solidFill>
                </a:uFill>
                <a:latin typeface="Arial"/>
                <a:ea typeface="Noto Sans CJK SC Regular"/>
              </a:rPr>
              <a:t>Dialysis was performed on the day of cardiac intervention and the patient was discharged in stable condition</a:t>
            </a:r>
            <a:r>
              <a:rPr b="0" lang="en-US" sz="3200" spc="-1" strike="noStrike">
                <a:solidFill>
                  <a:srgbClr val="000000"/>
                </a:solidFill>
                <a:uFill>
                  <a:solidFill>
                    <a:srgbClr val="ffffff"/>
                  </a:solidFill>
                </a:uFill>
                <a:latin typeface="Arial"/>
                <a:ea typeface="Noto Sans CJK SC Regular"/>
              </a:rPr>
              <a:t>.</a:t>
            </a:r>
            <a:endParaRPr b="0" lang="en-US" sz="3200" spc="-1" strike="noStrike">
              <a:solidFill>
                <a:srgbClr val="000000"/>
              </a:solidFill>
              <a:uFill>
                <a:solidFill>
                  <a:srgbClr val="ffffff"/>
                </a:solidFill>
              </a:uFill>
              <a:latin typeface="Arial"/>
            </a:endParaRPr>
          </a:p>
        </p:txBody>
      </p:sp>
    </p:spTree>
  </p:cSld>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TextShape 1"/>
          <p:cNvSpPr txBox="1"/>
          <p:nvPr/>
        </p:nvSpPr>
        <p:spPr>
          <a:xfrm>
            <a:off x="504000" y="301320"/>
            <a:ext cx="9071640" cy="1262160"/>
          </a:xfrm>
          <a:prstGeom prst="rect">
            <a:avLst/>
          </a:prstGeom>
          <a:noFill/>
          <a:ln>
            <a:noFill/>
          </a:ln>
        </p:spPr>
        <p:txBody>
          <a:bodyPr lIns="0" rIns="0" tIns="0" bIns="0" anchor="ctr"/>
          <a:p>
            <a:pPr algn="ctr"/>
            <a:r>
              <a:rPr b="0" lang="en-US" sz="4400" spc="-1" strike="noStrike">
                <a:solidFill>
                  <a:srgbClr val="000000"/>
                </a:solidFill>
                <a:uFill>
                  <a:solidFill>
                    <a:srgbClr val="ffffff"/>
                  </a:solidFill>
                </a:uFill>
                <a:latin typeface="Arial"/>
              </a:rPr>
              <a:t>Prevention and Intervention</a:t>
            </a:r>
            <a:endParaRPr b="0" lang="en-US" sz="4400" spc="-1" strike="noStrike">
              <a:solidFill>
                <a:srgbClr val="000000"/>
              </a:solidFill>
              <a:uFill>
                <a:solidFill>
                  <a:srgbClr val="ffffff"/>
                </a:solidFill>
              </a:uFill>
              <a:latin typeface="Arial"/>
            </a:endParaRPr>
          </a:p>
        </p:txBody>
      </p:sp>
      <p:sp>
        <p:nvSpPr>
          <p:cNvPr id="90" name="TextShape 2"/>
          <p:cNvSpPr txBox="1"/>
          <p:nvPr/>
        </p:nvSpPr>
        <p:spPr>
          <a:xfrm>
            <a:off x="1097280" y="1677600"/>
            <a:ext cx="7955280" cy="5454720"/>
          </a:xfrm>
          <a:prstGeom prst="rect">
            <a:avLst/>
          </a:prstGeom>
          <a:noFill/>
          <a:ln>
            <a:noFill/>
          </a:ln>
        </p:spPr>
        <p:txBody>
          <a:bodyPr lIns="0" rIns="0" tIns="0" bIns="0"/>
          <a:p>
            <a:r>
              <a:rPr b="0" lang="en-US" sz="3200" spc="-1" strike="noStrike">
                <a:solidFill>
                  <a:srgbClr val="000000"/>
                </a:solidFill>
                <a:uFill>
                  <a:solidFill>
                    <a:srgbClr val="ffffff"/>
                  </a:solidFill>
                </a:uFill>
                <a:latin typeface="Arial"/>
              </a:rPr>
              <a:t>Recognize and early intervention.</a:t>
            </a:r>
            <a:endParaRPr b="0" lang="en-US" sz="3200" spc="-1" strike="noStrike">
              <a:solidFill>
                <a:srgbClr val="000000"/>
              </a:solidFill>
              <a:uFill>
                <a:solidFill>
                  <a:srgbClr val="ffffff"/>
                </a:solidFill>
              </a:uFill>
              <a:latin typeface="Arial"/>
            </a:endParaRPr>
          </a:p>
          <a:p>
            <a:r>
              <a:rPr b="0" lang="en-US" sz="3200" spc="-1" strike="noStrike">
                <a:solidFill>
                  <a:srgbClr val="000000"/>
                </a:solidFill>
                <a:uFill>
                  <a:solidFill>
                    <a:srgbClr val="ffffff"/>
                  </a:solidFill>
                </a:uFill>
                <a:latin typeface="Arial"/>
              </a:rPr>
              <a:t>RAO projection helps prevent low sticks.</a:t>
            </a:r>
            <a:endParaRPr b="0" lang="en-US" sz="3200" spc="-1" strike="noStrike">
              <a:solidFill>
                <a:srgbClr val="000000"/>
              </a:solidFill>
              <a:uFill>
                <a:solidFill>
                  <a:srgbClr val="ffffff"/>
                </a:solidFill>
              </a:uFill>
              <a:latin typeface="Arial"/>
            </a:endParaRPr>
          </a:p>
          <a:p>
            <a:r>
              <a:rPr b="0" lang="en-US" sz="3200" spc="-1" strike="noStrike">
                <a:solidFill>
                  <a:srgbClr val="000000"/>
                </a:solidFill>
                <a:uFill>
                  <a:solidFill>
                    <a:srgbClr val="ffffff"/>
                  </a:solidFill>
                </a:uFill>
                <a:latin typeface="Arial"/>
              </a:rPr>
              <a:t>LAO projection is not blocked by hip prosthesis.</a:t>
            </a:r>
            <a:endParaRPr b="0" lang="en-US" sz="3200" spc="-1" strike="noStrike">
              <a:solidFill>
                <a:srgbClr val="000000"/>
              </a:solidFill>
              <a:uFill>
                <a:solidFill>
                  <a:srgbClr val="ffffff"/>
                </a:solidFill>
              </a:uFill>
              <a:latin typeface="Arial"/>
            </a:endParaRPr>
          </a:p>
          <a:p>
            <a:r>
              <a:rPr b="0" lang="en-US" sz="3200" spc="-1" strike="noStrike">
                <a:solidFill>
                  <a:srgbClr val="000000"/>
                </a:solidFill>
                <a:uFill>
                  <a:solidFill>
                    <a:srgbClr val="ffffff"/>
                  </a:solidFill>
                </a:uFill>
                <a:latin typeface="Arial"/>
              </a:rPr>
              <a:t>Manage coagulopathy treatment.</a:t>
            </a:r>
            <a:endParaRPr b="0" lang="en-US" sz="3200" spc="-1" strike="noStrike">
              <a:solidFill>
                <a:srgbClr val="000000"/>
              </a:solidFill>
              <a:uFill>
                <a:solidFill>
                  <a:srgbClr val="ffffff"/>
                </a:solidFill>
              </a:uFill>
              <a:latin typeface="Arial"/>
            </a:endParaRPr>
          </a:p>
          <a:p>
            <a:r>
              <a:rPr b="0" lang="en-US" sz="3200" spc="-1" strike="noStrike">
                <a:solidFill>
                  <a:srgbClr val="000000"/>
                </a:solidFill>
                <a:uFill>
                  <a:solidFill>
                    <a:srgbClr val="ffffff"/>
                  </a:solidFill>
                </a:uFill>
                <a:latin typeface="Arial"/>
              </a:rPr>
              <a:t>Fluid bolus for unexpected BP drop.</a:t>
            </a:r>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r>
              <a:rPr b="0" lang="en-US" sz="1000" spc="-1" strike="noStrike">
                <a:solidFill>
                  <a:srgbClr val="000000"/>
                </a:solidFill>
                <a:uFill>
                  <a:solidFill>
                    <a:srgbClr val="ffffff"/>
                  </a:solidFill>
                </a:uFill>
                <a:latin typeface="Arial"/>
              </a:rPr>
              <a:t>http://www.cathlabdigest.com/articles/Groin-Bleeds-and-Other-Hemorrhagic-Complications-Cardiac-Catheterization-A-list-relevant-is</a:t>
            </a:r>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TextShape 1"/>
          <p:cNvSpPr txBox="1"/>
          <p:nvPr/>
        </p:nvSpPr>
        <p:spPr>
          <a:xfrm>
            <a:off x="504000" y="301320"/>
            <a:ext cx="9071640" cy="1262160"/>
          </a:xfrm>
          <a:prstGeom prst="rect">
            <a:avLst/>
          </a:prstGeom>
          <a:noFill/>
          <a:ln>
            <a:noFill/>
          </a:ln>
        </p:spPr>
        <p:txBody>
          <a:bodyPr lIns="0" rIns="0" tIns="0" bIns="0" anchor="ctr"/>
          <a:p>
            <a:pPr algn="ctr"/>
            <a:r>
              <a:rPr b="0" lang="en-US" sz="4400" spc="-1" strike="noStrike">
                <a:solidFill>
                  <a:srgbClr val="000000"/>
                </a:solidFill>
                <a:uFill>
                  <a:solidFill>
                    <a:srgbClr val="ffffff"/>
                  </a:solidFill>
                </a:uFill>
                <a:latin typeface="Arial"/>
              </a:rPr>
              <a:t>Prevention and Intervention</a:t>
            </a:r>
            <a:endParaRPr b="0" lang="en-US" sz="4400" spc="-1" strike="noStrike">
              <a:solidFill>
                <a:srgbClr val="000000"/>
              </a:solidFill>
              <a:uFill>
                <a:solidFill>
                  <a:srgbClr val="ffffff"/>
                </a:solidFill>
              </a:uFill>
              <a:latin typeface="Arial"/>
            </a:endParaRPr>
          </a:p>
        </p:txBody>
      </p:sp>
      <p:sp>
        <p:nvSpPr>
          <p:cNvPr id="92" name="TextShape 2"/>
          <p:cNvSpPr txBox="1"/>
          <p:nvPr/>
        </p:nvSpPr>
        <p:spPr>
          <a:xfrm>
            <a:off x="1097280" y="1677600"/>
            <a:ext cx="7955280" cy="5454720"/>
          </a:xfrm>
          <a:prstGeom prst="rect">
            <a:avLst/>
          </a:prstGeom>
          <a:noFill/>
          <a:ln>
            <a:noFill/>
          </a:ln>
        </p:spPr>
        <p:txBody>
          <a:bodyPr lIns="0" rIns="0" tIns="0" bIns="0"/>
          <a:p>
            <a:r>
              <a:rPr b="0" lang="en-US" sz="3200" spc="-1" strike="noStrike">
                <a:solidFill>
                  <a:srgbClr val="000000"/>
                </a:solidFill>
                <a:uFill>
                  <a:solidFill>
                    <a:srgbClr val="ffffff"/>
                  </a:solidFill>
                </a:uFill>
                <a:latin typeface="Arial"/>
              </a:rPr>
              <a:t>Doppler ultrasound on the table in the cath lab.</a:t>
            </a:r>
            <a:endParaRPr b="0" lang="en-US" sz="3200" spc="-1" strike="noStrike">
              <a:solidFill>
                <a:srgbClr val="000000"/>
              </a:solidFill>
              <a:uFill>
                <a:solidFill>
                  <a:srgbClr val="ffffff"/>
                </a:solidFill>
              </a:uFill>
              <a:latin typeface="Arial"/>
            </a:endParaRPr>
          </a:p>
          <a:p>
            <a:r>
              <a:rPr b="0" lang="en-US" sz="3200" spc="-1" strike="noStrike">
                <a:solidFill>
                  <a:srgbClr val="000000"/>
                </a:solidFill>
                <a:uFill>
                  <a:solidFill>
                    <a:srgbClr val="ffffff"/>
                  </a:solidFill>
                </a:uFill>
                <a:latin typeface="Arial"/>
              </a:rPr>
              <a:t>“</a:t>
            </a:r>
            <a:r>
              <a:rPr b="0" lang="en-US" sz="3200" spc="-1" strike="noStrike">
                <a:solidFill>
                  <a:srgbClr val="000000"/>
                </a:solidFill>
                <a:uFill>
                  <a:solidFill>
                    <a:srgbClr val="ffffff"/>
                  </a:solidFill>
                </a:uFill>
                <a:latin typeface="Arial"/>
              </a:rPr>
              <a:t>Don’t let them succumb in the CT scanner looking for what you already know must be there.”</a:t>
            </a:r>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r>
              <a:rPr b="0" lang="en-US" sz="1000" spc="-1" strike="noStrike">
                <a:solidFill>
                  <a:srgbClr val="000000"/>
                </a:solidFill>
                <a:uFill>
                  <a:solidFill>
                    <a:srgbClr val="ffffff"/>
                  </a:solidFill>
                </a:uFill>
                <a:latin typeface="Arial"/>
              </a:rPr>
              <a:t>http://www.cathlabdigest.com/articles/Groin-Bleeds-and-Other-Hemorrhagic-Complications-Cardiac-Catheterization-A-list-relevant-is</a:t>
            </a:r>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p:txBody>
      </p:sp>
    </p:spTree>
  </p:cSld>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TextShape 1"/>
          <p:cNvSpPr txBox="1"/>
          <p:nvPr/>
        </p:nvSpPr>
        <p:spPr>
          <a:xfrm>
            <a:off x="504000" y="301320"/>
            <a:ext cx="9071640" cy="1262160"/>
          </a:xfrm>
          <a:prstGeom prst="rect">
            <a:avLst/>
          </a:prstGeom>
          <a:noFill/>
          <a:ln>
            <a:noFill/>
          </a:ln>
        </p:spPr>
        <p:txBody>
          <a:bodyPr lIns="0" rIns="0" tIns="0" bIns="0" anchor="ctr"/>
          <a:p>
            <a:pPr algn="ctr"/>
            <a:r>
              <a:rPr b="0" lang="en-US" sz="4400" spc="-1" strike="noStrike">
                <a:solidFill>
                  <a:srgbClr val="000000"/>
                </a:solidFill>
                <a:uFill>
                  <a:solidFill>
                    <a:srgbClr val="ffffff"/>
                  </a:solidFill>
                </a:uFill>
                <a:latin typeface="Arial"/>
              </a:rPr>
              <a:t>Prevention and Intervention</a:t>
            </a:r>
            <a:endParaRPr b="0" lang="en-US" sz="4400" spc="-1" strike="noStrike">
              <a:solidFill>
                <a:srgbClr val="000000"/>
              </a:solidFill>
              <a:uFill>
                <a:solidFill>
                  <a:srgbClr val="ffffff"/>
                </a:solidFill>
              </a:uFill>
              <a:latin typeface="Arial"/>
            </a:endParaRPr>
          </a:p>
        </p:txBody>
      </p:sp>
      <p:sp>
        <p:nvSpPr>
          <p:cNvPr id="94" name="TextShape 2"/>
          <p:cNvSpPr txBox="1"/>
          <p:nvPr/>
        </p:nvSpPr>
        <p:spPr>
          <a:xfrm>
            <a:off x="1097280" y="1677600"/>
            <a:ext cx="7955280" cy="5454720"/>
          </a:xfrm>
          <a:prstGeom prst="rect">
            <a:avLst/>
          </a:prstGeom>
          <a:noFill/>
          <a:ln>
            <a:noFill/>
          </a:ln>
        </p:spPr>
        <p:txBody>
          <a:bodyPr lIns="0" rIns="0" tIns="0" bIns="0"/>
          <a:p>
            <a:r>
              <a:rPr b="0" lang="en-US" sz="3200" spc="-1" strike="noStrike">
                <a:solidFill>
                  <a:srgbClr val="000000"/>
                </a:solidFill>
                <a:uFill>
                  <a:solidFill>
                    <a:srgbClr val="ffffff"/>
                  </a:solidFill>
                </a:uFill>
                <a:latin typeface="Arial"/>
              </a:rPr>
              <a:t>Early intervention is important because the hematoma can dissolve the fibrin plug to form a pseudoaneurysm.</a:t>
            </a:r>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r>
              <a:rPr b="0" lang="en-US" sz="1000" spc="-1" strike="noStrike">
                <a:solidFill>
                  <a:srgbClr val="000000"/>
                </a:solidFill>
                <a:uFill>
                  <a:solidFill>
                    <a:srgbClr val="ffffff"/>
                  </a:solidFill>
                </a:uFill>
                <a:latin typeface="Arial"/>
              </a:rPr>
              <a:t>http://www.cathlabdigest.com/articles/Groin-Bleeds-and-Other-Hemorrhagic-Complications-Cardiac-Catheterization-A-list-relevant-is</a:t>
            </a:r>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TextShape 1"/>
          <p:cNvSpPr txBox="1"/>
          <p:nvPr/>
        </p:nvSpPr>
        <p:spPr>
          <a:xfrm>
            <a:off x="504000" y="301320"/>
            <a:ext cx="9071640" cy="1262160"/>
          </a:xfrm>
          <a:prstGeom prst="rect">
            <a:avLst/>
          </a:prstGeom>
          <a:noFill/>
          <a:ln>
            <a:noFill/>
          </a:ln>
        </p:spPr>
        <p:txBody>
          <a:bodyPr lIns="0" rIns="0" tIns="0" bIns="0" anchor="ctr"/>
          <a:p>
            <a:pPr algn="ctr"/>
            <a:r>
              <a:rPr b="0" lang="en-US" sz="4400" spc="-1" strike="noStrike">
                <a:solidFill>
                  <a:srgbClr val="000000"/>
                </a:solidFill>
                <a:uFill>
                  <a:solidFill>
                    <a:srgbClr val="ffffff"/>
                  </a:solidFill>
                </a:uFill>
                <a:latin typeface="Arial"/>
              </a:rPr>
              <a:t>Compression</a:t>
            </a:r>
            <a:endParaRPr b="0" lang="en-US" sz="4400" spc="-1" strike="noStrike">
              <a:solidFill>
                <a:srgbClr val="000000"/>
              </a:solidFill>
              <a:uFill>
                <a:solidFill>
                  <a:srgbClr val="ffffff"/>
                </a:solidFill>
              </a:uFill>
              <a:latin typeface="Arial"/>
            </a:endParaRPr>
          </a:p>
        </p:txBody>
      </p:sp>
      <p:sp>
        <p:nvSpPr>
          <p:cNvPr id="96" name="TextShape 2"/>
          <p:cNvSpPr txBox="1"/>
          <p:nvPr/>
        </p:nvSpPr>
        <p:spPr>
          <a:xfrm>
            <a:off x="1828800" y="1563480"/>
            <a:ext cx="4937760" cy="813960"/>
          </a:xfrm>
          <a:prstGeom prst="rect">
            <a:avLst/>
          </a:prstGeom>
          <a:noFill/>
          <a:ln>
            <a:noFill/>
          </a:ln>
        </p:spPr>
        <p:txBody>
          <a:bodyPr lIns="90000" rIns="90000" tIns="45000" bIns="45000"/>
          <a:p>
            <a:r>
              <a:rPr b="0" lang="en-US" sz="1800" spc="-1" strike="noStrike">
                <a:solidFill>
                  <a:srgbClr val="000000"/>
                </a:solidFill>
                <a:uFill>
                  <a:solidFill>
                    <a:srgbClr val="ffffff"/>
                  </a:solidFill>
                </a:uFill>
                <a:latin typeface="Arial"/>
              </a:rPr>
              <a:t>Femo-stop</a:t>
            </a:r>
            <a:endParaRPr b="0" lang="en-US" sz="1800" spc="-1" strike="noStrike">
              <a:solidFill>
                <a:srgbClr val="000000"/>
              </a:solidFill>
              <a:uFill>
                <a:solidFill>
                  <a:srgbClr val="ffffff"/>
                </a:solidFill>
              </a:uFill>
              <a:latin typeface="Arial"/>
            </a:endParaRPr>
          </a:p>
          <a:p>
            <a:r>
              <a:rPr b="0" lang="en-US" sz="1800" spc="-1" strike="noStrike">
                <a:solidFill>
                  <a:srgbClr val="000000"/>
                </a:solidFill>
                <a:uFill>
                  <a:solidFill>
                    <a:srgbClr val="ffffff"/>
                  </a:solidFill>
                </a:uFill>
                <a:latin typeface="Arial"/>
              </a:rPr>
              <a:t>C-clamps (no longer used due to slippage.)</a:t>
            </a:r>
            <a:endParaRPr b="0" lang="en-US" sz="1800" spc="-1" strike="noStrike">
              <a:solidFill>
                <a:srgbClr val="000000"/>
              </a:solidFill>
              <a:uFill>
                <a:solidFill>
                  <a:srgbClr val="ffffff"/>
                </a:solidFill>
              </a:uFill>
              <a:latin typeface="Arial"/>
            </a:endParaRPr>
          </a:p>
        </p:txBody>
      </p:sp>
      <p:pic>
        <p:nvPicPr>
          <p:cNvPr id="97" name="" descr=""/>
          <p:cNvPicPr/>
          <p:nvPr/>
        </p:nvPicPr>
        <p:blipFill>
          <a:blip r:embed="rId1"/>
          <a:stretch/>
        </p:blipFill>
        <p:spPr>
          <a:xfrm>
            <a:off x="2115000" y="2343600"/>
            <a:ext cx="5931720" cy="4349880"/>
          </a:xfrm>
          <a:prstGeom prst="rect">
            <a:avLst/>
          </a:prstGeom>
          <a:ln>
            <a:noFill/>
          </a:ln>
        </p:spPr>
      </p:pic>
    </p:spTree>
  </p:cSld>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TextShape 1"/>
          <p:cNvSpPr txBox="1"/>
          <p:nvPr/>
        </p:nvSpPr>
        <p:spPr>
          <a:xfrm>
            <a:off x="504000" y="301320"/>
            <a:ext cx="9071640" cy="1262160"/>
          </a:xfrm>
          <a:prstGeom prst="rect">
            <a:avLst/>
          </a:prstGeom>
          <a:noFill/>
          <a:ln>
            <a:noFill/>
          </a:ln>
        </p:spPr>
        <p:txBody>
          <a:bodyPr lIns="0" rIns="0" tIns="0" bIns="0" anchor="ctr"/>
          <a:p>
            <a:pPr algn="ctr"/>
            <a:r>
              <a:rPr b="0" lang="en-US" sz="4400" spc="-1" strike="noStrike">
                <a:solidFill>
                  <a:srgbClr val="000000"/>
                </a:solidFill>
                <a:uFill>
                  <a:solidFill>
                    <a:srgbClr val="ffffff"/>
                  </a:solidFill>
                </a:uFill>
                <a:latin typeface="Arial"/>
              </a:rPr>
              <a:t>Homeostasis pads</a:t>
            </a:r>
            <a:endParaRPr b="0" lang="en-US" sz="4400" spc="-1" strike="noStrike">
              <a:solidFill>
                <a:srgbClr val="000000"/>
              </a:solidFill>
              <a:uFill>
                <a:solidFill>
                  <a:srgbClr val="ffffff"/>
                </a:solidFill>
              </a:uFill>
              <a:latin typeface="Arial"/>
            </a:endParaRPr>
          </a:p>
        </p:txBody>
      </p:sp>
      <p:sp>
        <p:nvSpPr>
          <p:cNvPr id="99" name="TextShape 2"/>
          <p:cNvSpPr txBox="1"/>
          <p:nvPr/>
        </p:nvSpPr>
        <p:spPr>
          <a:xfrm>
            <a:off x="1828800" y="1563480"/>
            <a:ext cx="1737360" cy="1370160"/>
          </a:xfrm>
          <a:prstGeom prst="rect">
            <a:avLst/>
          </a:prstGeom>
          <a:noFill/>
          <a:ln>
            <a:noFill/>
          </a:ln>
        </p:spPr>
        <p:txBody>
          <a:bodyPr lIns="90000" rIns="90000" tIns="45000" bIns="45000"/>
          <a:p>
            <a:r>
              <a:rPr b="0" lang="en-US" sz="1800" spc="-1" strike="noStrike">
                <a:solidFill>
                  <a:srgbClr val="000000"/>
                </a:solidFill>
                <a:uFill>
                  <a:solidFill>
                    <a:srgbClr val="ffffff"/>
                  </a:solidFill>
                </a:uFill>
                <a:latin typeface="Arial"/>
              </a:rPr>
              <a:t>Chito-Seal</a:t>
            </a:r>
            <a:endParaRPr b="0" lang="en-US" sz="1800" spc="-1" strike="noStrike">
              <a:solidFill>
                <a:srgbClr val="000000"/>
              </a:solidFill>
              <a:uFill>
                <a:solidFill>
                  <a:srgbClr val="ffffff"/>
                </a:solidFill>
              </a:uFill>
              <a:latin typeface="Arial"/>
            </a:endParaRPr>
          </a:p>
          <a:p>
            <a:r>
              <a:rPr b="0" lang="en-US" sz="1800" spc="-1" strike="noStrike">
                <a:solidFill>
                  <a:srgbClr val="000000"/>
                </a:solidFill>
                <a:uFill>
                  <a:solidFill>
                    <a:srgbClr val="ffffff"/>
                  </a:solidFill>
                </a:uFill>
                <a:latin typeface="Arial"/>
              </a:rPr>
              <a:t>Clo-Sur PAD</a:t>
            </a:r>
            <a:endParaRPr b="0" lang="en-US" sz="1800" spc="-1" strike="noStrike">
              <a:solidFill>
                <a:srgbClr val="000000"/>
              </a:solidFill>
              <a:uFill>
                <a:solidFill>
                  <a:srgbClr val="ffffff"/>
                </a:solidFill>
              </a:uFill>
              <a:latin typeface="Arial"/>
            </a:endParaRPr>
          </a:p>
          <a:p>
            <a:r>
              <a:rPr b="0" lang="en-US" sz="1800" spc="-1" strike="noStrike">
                <a:solidFill>
                  <a:srgbClr val="000000"/>
                </a:solidFill>
                <a:uFill>
                  <a:solidFill>
                    <a:srgbClr val="ffffff"/>
                  </a:solidFill>
                </a:uFill>
                <a:latin typeface="Arial"/>
              </a:rPr>
              <a:t>SyvekPatch</a:t>
            </a:r>
            <a:endParaRPr b="0" lang="en-US" sz="1800" spc="-1" strike="noStrike">
              <a:solidFill>
                <a:srgbClr val="000000"/>
              </a:solidFill>
              <a:uFill>
                <a:solidFill>
                  <a:srgbClr val="ffffff"/>
                </a:solidFill>
              </a:uFill>
              <a:latin typeface="Arial"/>
            </a:endParaRPr>
          </a:p>
          <a:p>
            <a:r>
              <a:rPr b="0" lang="en-US" sz="1800" spc="-1" strike="noStrike">
                <a:solidFill>
                  <a:srgbClr val="000000"/>
                </a:solidFill>
                <a:uFill>
                  <a:solidFill>
                    <a:srgbClr val="ffffff"/>
                  </a:solidFill>
                </a:uFill>
                <a:latin typeface="Arial"/>
              </a:rPr>
              <a:t>Neptune Pad</a:t>
            </a:r>
            <a:endParaRPr b="0" lang="en-US" sz="1800" spc="-1" strike="noStrike">
              <a:solidFill>
                <a:srgbClr val="000000"/>
              </a:solidFill>
              <a:uFill>
                <a:solidFill>
                  <a:srgbClr val="ffffff"/>
                </a:solidFill>
              </a:uFill>
              <a:latin typeface="Arial"/>
            </a:endParaRPr>
          </a:p>
          <a:p>
            <a:r>
              <a:rPr b="0" lang="en-US" sz="1800" spc="-1" strike="noStrike">
                <a:solidFill>
                  <a:srgbClr val="000000"/>
                </a:solidFill>
                <a:uFill>
                  <a:solidFill>
                    <a:srgbClr val="ffffff"/>
                  </a:solidFill>
                </a:uFill>
                <a:latin typeface="Arial"/>
              </a:rPr>
              <a:t>D-Stat Dry</a:t>
            </a:r>
            <a:endParaRPr b="0" lang="en-US" sz="1800" spc="-1" strike="noStrike">
              <a:solidFill>
                <a:srgbClr val="000000"/>
              </a:solidFill>
              <a:uFill>
                <a:solidFill>
                  <a:srgbClr val="ffffff"/>
                </a:solidFill>
              </a:uFill>
              <a:latin typeface="Arial"/>
            </a:endParaRPr>
          </a:p>
        </p:txBody>
      </p:sp>
      <p:sp>
        <p:nvSpPr>
          <p:cNvPr id="100" name="TextShape 3"/>
          <p:cNvSpPr txBox="1"/>
          <p:nvPr/>
        </p:nvSpPr>
        <p:spPr>
          <a:xfrm>
            <a:off x="1188720" y="5615280"/>
            <a:ext cx="7955280" cy="785520"/>
          </a:xfrm>
          <a:prstGeom prst="rect">
            <a:avLst/>
          </a:prstGeom>
          <a:noFill/>
          <a:ln>
            <a:noFill/>
          </a:ln>
        </p:spPr>
        <p:txBody>
          <a:bodyPr lIns="90000" rIns="90000" tIns="45000" bIns="45000"/>
          <a:p>
            <a:r>
              <a:rPr b="0" lang="en-US" sz="1800" spc="-1" strike="noStrike">
                <a:solidFill>
                  <a:srgbClr val="000000"/>
                </a:solidFill>
                <a:uFill>
                  <a:solidFill>
                    <a:srgbClr val="ffffff"/>
                  </a:solidFill>
                </a:uFill>
                <a:latin typeface="Arial"/>
              </a:rPr>
              <a:t>https://www.researchgate.net/figure/7094748_fig1_Figure-4-Formation-of-a-clot-after-sheath-removal-through-interaction-of-the-positive</a:t>
            </a:r>
            <a:endParaRPr b="0" lang="en-US" sz="1800" spc="-1" strike="noStrike">
              <a:solidFill>
                <a:srgbClr val="000000"/>
              </a:solidFill>
              <a:uFill>
                <a:solidFill>
                  <a:srgbClr val="ffffff"/>
                </a:solidFill>
              </a:uFill>
              <a:latin typeface="Arial"/>
            </a:endParaRPr>
          </a:p>
        </p:txBody>
      </p:sp>
      <p:pic>
        <p:nvPicPr>
          <p:cNvPr id="101" name="" descr=""/>
          <p:cNvPicPr/>
          <p:nvPr/>
        </p:nvPicPr>
        <p:blipFill>
          <a:blip r:embed="rId1"/>
          <a:stretch/>
        </p:blipFill>
        <p:spPr>
          <a:xfrm>
            <a:off x="3566160" y="1593000"/>
            <a:ext cx="5502960" cy="3710520"/>
          </a:xfrm>
          <a:prstGeom prst="rect">
            <a:avLst/>
          </a:prstGeom>
          <a:ln>
            <a:noFill/>
          </a:ln>
        </p:spPr>
      </p:pic>
    </p:spTree>
  </p:cSld>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2" name="" descr=""/>
          <p:cNvPicPr/>
          <p:nvPr/>
        </p:nvPicPr>
        <p:blipFill>
          <a:blip r:embed="rId1"/>
          <a:stretch/>
        </p:blipFill>
        <p:spPr>
          <a:xfrm>
            <a:off x="578160" y="1005840"/>
            <a:ext cx="8657280" cy="5852160"/>
          </a:xfrm>
          <a:prstGeom prst="rect">
            <a:avLst/>
          </a:prstGeom>
          <a:ln>
            <a:noFill/>
          </a:ln>
        </p:spPr>
      </p:pic>
      <p:sp>
        <p:nvSpPr>
          <p:cNvPr id="103" name="TextShape 1"/>
          <p:cNvSpPr txBox="1"/>
          <p:nvPr/>
        </p:nvSpPr>
        <p:spPr>
          <a:xfrm>
            <a:off x="504000" y="301320"/>
            <a:ext cx="9071640" cy="1262160"/>
          </a:xfrm>
          <a:prstGeom prst="rect">
            <a:avLst/>
          </a:prstGeom>
          <a:noFill/>
          <a:ln>
            <a:noFill/>
          </a:ln>
        </p:spPr>
        <p:txBody>
          <a:bodyPr lIns="0" rIns="0" tIns="0" bIns="0" anchor="ctr"/>
          <a:p>
            <a:pPr algn="ctr"/>
            <a:r>
              <a:rPr b="0" lang="en-US" sz="4400" spc="-1" strike="noStrike">
                <a:solidFill>
                  <a:srgbClr val="000000"/>
                </a:solidFill>
                <a:uFill>
                  <a:solidFill>
                    <a:srgbClr val="ffffff"/>
                  </a:solidFill>
                </a:uFill>
                <a:latin typeface="Arial"/>
              </a:rPr>
              <a:t>Closure Systems</a:t>
            </a:r>
            <a:endParaRPr b="0" lang="en-US" sz="4400" spc="-1" strike="noStrike">
              <a:solidFill>
                <a:srgbClr val="000000"/>
              </a:solidFill>
              <a:uFill>
                <a:solidFill>
                  <a:srgbClr val="ffffff"/>
                </a:solidFill>
              </a:uFill>
              <a:latin typeface="Arial"/>
            </a:endParaRPr>
          </a:p>
        </p:txBody>
      </p:sp>
    </p:spTree>
  </p:cSld>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TextShape 1"/>
          <p:cNvSpPr txBox="1"/>
          <p:nvPr/>
        </p:nvSpPr>
        <p:spPr>
          <a:xfrm>
            <a:off x="504000" y="301320"/>
            <a:ext cx="9071640" cy="1262160"/>
          </a:xfrm>
          <a:prstGeom prst="rect">
            <a:avLst/>
          </a:prstGeom>
          <a:noFill/>
          <a:ln>
            <a:noFill/>
          </a:ln>
        </p:spPr>
        <p:txBody>
          <a:bodyPr lIns="0" rIns="0" tIns="0" bIns="0" anchor="ctr"/>
          <a:p>
            <a:pPr algn="ctr"/>
            <a:r>
              <a:rPr b="0" lang="en-US" sz="4400" spc="-1" strike="noStrike">
                <a:solidFill>
                  <a:srgbClr val="000000"/>
                </a:solidFill>
                <a:uFill>
                  <a:solidFill>
                    <a:srgbClr val="ffffff"/>
                  </a:solidFill>
                </a:uFill>
                <a:latin typeface="Arial"/>
              </a:rPr>
              <a:t>Angioseal</a:t>
            </a:r>
            <a:endParaRPr b="0" lang="en-US" sz="4400" spc="-1" strike="noStrike">
              <a:solidFill>
                <a:srgbClr val="000000"/>
              </a:solidFill>
              <a:uFill>
                <a:solidFill>
                  <a:srgbClr val="ffffff"/>
                </a:solidFill>
              </a:uFill>
              <a:latin typeface="Arial"/>
            </a:endParaRPr>
          </a:p>
        </p:txBody>
      </p:sp>
      <p:pic>
        <p:nvPicPr>
          <p:cNvPr id="105" name="" descr=""/>
          <p:cNvPicPr/>
          <p:nvPr/>
        </p:nvPicPr>
        <p:blipFill>
          <a:blip r:embed="rId1"/>
          <a:srcRect l="0" t="7903" r="0" b="0"/>
          <a:stretch/>
        </p:blipFill>
        <p:spPr>
          <a:xfrm>
            <a:off x="4389120" y="1590840"/>
            <a:ext cx="4968000" cy="3191400"/>
          </a:xfrm>
          <a:prstGeom prst="rect">
            <a:avLst/>
          </a:prstGeom>
          <a:ln>
            <a:noFill/>
          </a:ln>
        </p:spPr>
      </p:pic>
      <p:sp>
        <p:nvSpPr>
          <p:cNvPr id="106" name="TextShape 2"/>
          <p:cNvSpPr txBox="1"/>
          <p:nvPr/>
        </p:nvSpPr>
        <p:spPr>
          <a:xfrm>
            <a:off x="2011680" y="5303520"/>
            <a:ext cx="3062160" cy="640080"/>
          </a:xfrm>
          <a:prstGeom prst="rect">
            <a:avLst/>
          </a:prstGeom>
          <a:noFill/>
          <a:ln>
            <a:noFill/>
          </a:ln>
        </p:spPr>
        <p:txBody>
          <a:bodyPr lIns="0" rIns="0" tIns="0" bIns="0"/>
          <a:p>
            <a:endParaRPr b="0" lang="en-US" sz="3200" spc="-1" strike="noStrike">
              <a:solidFill>
                <a:srgbClr val="000000"/>
              </a:solidFill>
              <a:uFill>
                <a:solidFill>
                  <a:srgbClr val="ffffff"/>
                </a:solidFill>
              </a:uFill>
              <a:latin typeface="Arial"/>
            </a:endParaRPr>
          </a:p>
        </p:txBody>
      </p:sp>
      <p:pic>
        <p:nvPicPr>
          <p:cNvPr id="107" name="" descr=""/>
          <p:cNvPicPr/>
          <p:nvPr/>
        </p:nvPicPr>
        <p:blipFill>
          <a:blip r:embed="rId2"/>
          <a:srcRect l="14018" t="0" r="0" b="0"/>
          <a:stretch/>
        </p:blipFill>
        <p:spPr>
          <a:xfrm>
            <a:off x="731520" y="4389120"/>
            <a:ext cx="5486400" cy="2161800"/>
          </a:xfrm>
          <a:prstGeom prst="rect">
            <a:avLst/>
          </a:prstGeom>
          <a:ln>
            <a:noFill/>
          </a:ln>
        </p:spPr>
      </p:pic>
    </p:spTree>
  </p:cSld>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TextShape 1"/>
          <p:cNvSpPr txBox="1"/>
          <p:nvPr/>
        </p:nvSpPr>
        <p:spPr>
          <a:xfrm>
            <a:off x="504000" y="301320"/>
            <a:ext cx="9071640" cy="1262160"/>
          </a:xfrm>
          <a:prstGeom prst="rect">
            <a:avLst/>
          </a:prstGeom>
          <a:noFill/>
          <a:ln>
            <a:noFill/>
          </a:ln>
        </p:spPr>
        <p:txBody>
          <a:bodyPr lIns="0" rIns="0" tIns="0" bIns="0" anchor="ctr"/>
          <a:p>
            <a:pPr algn="ctr"/>
            <a:r>
              <a:rPr b="0" lang="en-US" sz="4400" spc="-1" strike="noStrike">
                <a:solidFill>
                  <a:srgbClr val="000000"/>
                </a:solidFill>
                <a:uFill>
                  <a:solidFill>
                    <a:srgbClr val="ffffff"/>
                  </a:solidFill>
                </a:uFill>
                <a:latin typeface="Arial"/>
              </a:rPr>
              <a:t>Proglide Perclose </a:t>
            </a:r>
            <a:endParaRPr b="0" lang="en-US" sz="4400" spc="-1" strike="noStrike">
              <a:solidFill>
                <a:srgbClr val="000000"/>
              </a:solidFill>
              <a:uFill>
                <a:solidFill>
                  <a:srgbClr val="ffffff"/>
                </a:solidFill>
              </a:uFill>
              <a:latin typeface="Arial"/>
            </a:endParaRPr>
          </a:p>
        </p:txBody>
      </p:sp>
      <p:pic>
        <p:nvPicPr>
          <p:cNvPr id="109" name="" descr=""/>
          <p:cNvPicPr/>
          <p:nvPr/>
        </p:nvPicPr>
        <p:blipFill>
          <a:blip r:embed="rId1"/>
          <a:stretch/>
        </p:blipFill>
        <p:spPr>
          <a:xfrm>
            <a:off x="6126480" y="4380120"/>
            <a:ext cx="2681280" cy="2660760"/>
          </a:xfrm>
          <a:prstGeom prst="rect">
            <a:avLst/>
          </a:prstGeom>
          <a:ln>
            <a:noFill/>
          </a:ln>
        </p:spPr>
      </p:pic>
      <p:pic>
        <p:nvPicPr>
          <p:cNvPr id="110" name="" descr=""/>
          <p:cNvPicPr/>
          <p:nvPr/>
        </p:nvPicPr>
        <p:blipFill>
          <a:blip r:embed="rId2"/>
          <a:stretch/>
        </p:blipFill>
        <p:spPr>
          <a:xfrm>
            <a:off x="1645920" y="1428120"/>
            <a:ext cx="5302800" cy="3235320"/>
          </a:xfrm>
          <a:prstGeom prst="rect">
            <a:avLst/>
          </a:prstGeom>
          <a:ln>
            <a:noFill/>
          </a:ln>
        </p:spPr>
      </p:pic>
    </p:spTree>
  </p:cSld>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TextShape 1"/>
          <p:cNvSpPr txBox="1"/>
          <p:nvPr/>
        </p:nvSpPr>
        <p:spPr>
          <a:xfrm>
            <a:off x="504000" y="301320"/>
            <a:ext cx="9071640" cy="1262160"/>
          </a:xfrm>
          <a:prstGeom prst="rect">
            <a:avLst/>
          </a:prstGeom>
          <a:noFill/>
          <a:ln>
            <a:noFill/>
          </a:ln>
        </p:spPr>
        <p:txBody>
          <a:bodyPr lIns="0" rIns="0" tIns="0" bIns="0" anchor="ctr"/>
          <a:p>
            <a:pPr algn="ctr"/>
            <a:r>
              <a:rPr b="0" lang="en-US" sz="4400" spc="-1" strike="noStrike">
                <a:solidFill>
                  <a:srgbClr val="000000"/>
                </a:solidFill>
                <a:uFill>
                  <a:solidFill>
                    <a:srgbClr val="ffffff"/>
                  </a:solidFill>
                </a:uFill>
                <a:latin typeface="Arial"/>
              </a:rPr>
              <a:t>Mynxgrip</a:t>
            </a:r>
            <a:endParaRPr b="0" lang="en-US" sz="4400" spc="-1" strike="noStrike">
              <a:solidFill>
                <a:srgbClr val="000000"/>
              </a:solidFill>
              <a:uFill>
                <a:solidFill>
                  <a:srgbClr val="ffffff"/>
                </a:solidFill>
              </a:uFill>
              <a:latin typeface="Arial"/>
            </a:endParaRPr>
          </a:p>
        </p:txBody>
      </p:sp>
      <p:sp>
        <p:nvSpPr>
          <p:cNvPr id="112" name="TextShape 2"/>
          <p:cNvSpPr txBox="1"/>
          <p:nvPr/>
        </p:nvSpPr>
        <p:spPr>
          <a:xfrm>
            <a:off x="6264720" y="5669280"/>
            <a:ext cx="3062160" cy="640080"/>
          </a:xfrm>
          <a:prstGeom prst="rect">
            <a:avLst/>
          </a:prstGeom>
          <a:noFill/>
          <a:ln>
            <a:noFill/>
          </a:ln>
        </p:spPr>
        <p:txBody>
          <a:bodyPr lIns="0" rIns="0" tIns="0" bIns="0"/>
          <a:p>
            <a:endParaRPr b="0" lang="en-US" sz="3200" spc="-1" strike="noStrike">
              <a:solidFill>
                <a:srgbClr val="000000"/>
              </a:solidFill>
              <a:uFill>
                <a:solidFill>
                  <a:srgbClr val="ffffff"/>
                </a:solidFill>
              </a:uFill>
              <a:latin typeface="Arial"/>
            </a:endParaRPr>
          </a:p>
        </p:txBody>
      </p:sp>
      <p:pic>
        <p:nvPicPr>
          <p:cNvPr id="113" name="" descr=""/>
          <p:cNvPicPr/>
          <p:nvPr/>
        </p:nvPicPr>
        <p:blipFill>
          <a:blip r:embed="rId1"/>
          <a:stretch/>
        </p:blipFill>
        <p:spPr>
          <a:xfrm>
            <a:off x="1828800" y="1720080"/>
            <a:ext cx="3108960" cy="2294640"/>
          </a:xfrm>
          <a:prstGeom prst="rect">
            <a:avLst/>
          </a:prstGeom>
          <a:ln>
            <a:noFill/>
          </a:ln>
        </p:spPr>
      </p:pic>
      <p:pic>
        <p:nvPicPr>
          <p:cNvPr id="114" name="" descr=""/>
          <p:cNvPicPr/>
          <p:nvPr/>
        </p:nvPicPr>
        <p:blipFill>
          <a:blip r:embed="rId2"/>
          <a:stretch/>
        </p:blipFill>
        <p:spPr>
          <a:xfrm>
            <a:off x="6217920" y="1737360"/>
            <a:ext cx="2286000" cy="2286000"/>
          </a:xfrm>
          <a:prstGeom prst="rect">
            <a:avLst/>
          </a:prstGeom>
          <a:ln>
            <a:noFill/>
          </a:ln>
        </p:spPr>
      </p:pic>
      <p:pic>
        <p:nvPicPr>
          <p:cNvPr id="115" name="" descr=""/>
          <p:cNvPicPr/>
          <p:nvPr/>
        </p:nvPicPr>
        <p:blipFill>
          <a:blip r:embed="rId3"/>
          <a:stretch/>
        </p:blipFill>
        <p:spPr>
          <a:xfrm>
            <a:off x="1962360" y="4114800"/>
            <a:ext cx="6267240" cy="2428560"/>
          </a:xfrm>
          <a:prstGeom prst="rect">
            <a:avLst/>
          </a:prstGeom>
          <a:ln>
            <a:noFill/>
          </a:ln>
        </p:spPr>
      </p:pic>
    </p:spTree>
  </p:cSld>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TextShape 1"/>
          <p:cNvSpPr txBox="1"/>
          <p:nvPr/>
        </p:nvSpPr>
        <p:spPr>
          <a:xfrm>
            <a:off x="504000" y="301320"/>
            <a:ext cx="9071640" cy="1262160"/>
          </a:xfrm>
          <a:prstGeom prst="rect">
            <a:avLst/>
          </a:prstGeom>
          <a:noFill/>
          <a:ln>
            <a:noFill/>
          </a:ln>
        </p:spPr>
        <p:txBody>
          <a:bodyPr lIns="0" rIns="0" tIns="0" bIns="0" anchor="ctr"/>
          <a:p>
            <a:pPr algn="ctr"/>
            <a:r>
              <a:rPr b="0" lang="en-US" sz="4400" spc="-1" strike="noStrike">
                <a:solidFill>
                  <a:srgbClr val="000000"/>
                </a:solidFill>
                <a:uFill>
                  <a:solidFill>
                    <a:srgbClr val="ffffff"/>
                  </a:solidFill>
                </a:uFill>
                <a:latin typeface="Arial"/>
              </a:rPr>
              <a:t>X-site suture</a:t>
            </a:r>
            <a:endParaRPr b="0" lang="en-US" sz="4400" spc="-1" strike="noStrike">
              <a:solidFill>
                <a:srgbClr val="000000"/>
              </a:solidFill>
              <a:uFill>
                <a:solidFill>
                  <a:srgbClr val="ffffff"/>
                </a:solidFill>
              </a:uFill>
              <a:latin typeface="Arial"/>
            </a:endParaRPr>
          </a:p>
        </p:txBody>
      </p:sp>
      <p:pic>
        <p:nvPicPr>
          <p:cNvPr id="117" name="" descr=""/>
          <p:cNvPicPr/>
          <p:nvPr/>
        </p:nvPicPr>
        <p:blipFill>
          <a:blip r:embed="rId1"/>
          <a:stretch/>
        </p:blipFill>
        <p:spPr>
          <a:xfrm>
            <a:off x="1920960" y="1486800"/>
            <a:ext cx="6308640" cy="4731120"/>
          </a:xfrm>
          <a:prstGeom prst="rect">
            <a:avLst/>
          </a:prstGeom>
          <a:ln>
            <a:noFill/>
          </a:ln>
        </p:spPr>
      </p:pic>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 name="TextShape 1"/>
          <p:cNvSpPr txBox="1"/>
          <p:nvPr/>
        </p:nvSpPr>
        <p:spPr>
          <a:xfrm>
            <a:off x="504000" y="301320"/>
            <a:ext cx="9071640" cy="1262160"/>
          </a:xfrm>
          <a:prstGeom prst="rect">
            <a:avLst/>
          </a:prstGeom>
          <a:noFill/>
          <a:ln>
            <a:noFill/>
          </a:ln>
        </p:spPr>
        <p:txBody>
          <a:bodyPr lIns="0" rIns="0" tIns="0" bIns="0" anchor="ctr"/>
          <a:p>
            <a:pPr algn="ctr"/>
            <a:r>
              <a:rPr b="0" lang="en-US" sz="4400" spc="-1" strike="noStrike">
                <a:solidFill>
                  <a:srgbClr val="000000"/>
                </a:solidFill>
                <a:uFill>
                  <a:solidFill>
                    <a:srgbClr val="ffffff"/>
                  </a:solidFill>
                </a:uFill>
                <a:latin typeface="Arial"/>
              </a:rPr>
              <a:t>History part 2</a:t>
            </a:r>
            <a:endParaRPr b="0" lang="en-US" sz="4400" spc="-1" strike="noStrike">
              <a:solidFill>
                <a:srgbClr val="000000"/>
              </a:solidFill>
              <a:uFill>
                <a:solidFill>
                  <a:srgbClr val="ffffff"/>
                </a:solidFill>
              </a:uFill>
              <a:latin typeface="Arial"/>
            </a:endParaRPr>
          </a:p>
        </p:txBody>
      </p:sp>
      <p:sp>
        <p:nvSpPr>
          <p:cNvPr id="47" name="TextShape 2"/>
          <p:cNvSpPr txBox="1"/>
          <p:nvPr/>
        </p:nvSpPr>
        <p:spPr>
          <a:xfrm>
            <a:off x="504000" y="1769040"/>
            <a:ext cx="9071640" cy="4384440"/>
          </a:xfrm>
          <a:prstGeom prst="rect">
            <a:avLst/>
          </a:prstGeom>
          <a:noFill/>
          <a:ln>
            <a:noFill/>
          </a:ln>
        </p:spPr>
        <p:txBody>
          <a:bodyPr lIns="0" rIns="0" tIns="0" bIns="0"/>
          <a:p>
            <a:endParaRPr b="0" lang="en-US" sz="3200" spc="-1" strike="noStrike">
              <a:solidFill>
                <a:srgbClr val="000000"/>
              </a:solidFill>
              <a:uFill>
                <a:solidFill>
                  <a:srgbClr val="ffffff"/>
                </a:solidFill>
              </a:uFill>
              <a:latin typeface="Arial"/>
            </a:endParaRPr>
          </a:p>
          <a:p>
            <a:r>
              <a:rPr b="0" lang="en-US" sz="3200" spc="-1" strike="noStrike">
                <a:solidFill>
                  <a:srgbClr val="000000"/>
                </a:solidFill>
                <a:uFill>
                  <a:solidFill>
                    <a:srgbClr val="ffffff"/>
                  </a:solidFill>
                </a:uFill>
                <a:latin typeface="Arial"/>
              </a:rPr>
              <a:t>Six days following discharge from the hospital, the patient experienced severe sharp pain in the right groin without any skin discoloration of the right lower extremity. The patient denied numbness, tingling, or loss of voluntary movement.</a:t>
            </a:r>
            <a:endParaRPr b="0" lang="en-US" sz="3200" spc="-1" strike="noStrike">
              <a:solidFill>
                <a:srgbClr val="000000"/>
              </a:solidFill>
              <a:uFill>
                <a:solidFill>
                  <a:srgbClr val="ffffff"/>
                </a:solidFill>
              </a:uFill>
              <a:latin typeface="Arial"/>
            </a:endParaRPr>
          </a:p>
          <a:p>
            <a:r>
              <a:rPr b="0" lang="en-US" sz="3200" spc="-1" strike="noStrike">
                <a:solidFill>
                  <a:srgbClr val="000000"/>
                </a:solidFill>
                <a:uFill>
                  <a:solidFill>
                    <a:srgbClr val="ffffff"/>
                  </a:solidFill>
                </a:uFill>
                <a:latin typeface="Arial"/>
              </a:rPr>
              <a:t>On physical examination, a pulsatile mass was noted in the right groin.</a:t>
            </a:r>
            <a:endParaRPr b="0" lang="en-US" sz="3200" spc="-1" strike="noStrike">
              <a:solidFill>
                <a:srgbClr val="000000"/>
              </a:solidFill>
              <a:uFill>
                <a:solidFill>
                  <a:srgbClr val="ffffff"/>
                </a:solidFill>
              </a:uFill>
              <a:latin typeface="Arial"/>
            </a:endParaRPr>
          </a:p>
        </p:txBody>
      </p:sp>
      <p:pic>
        <p:nvPicPr>
          <p:cNvPr id="48" name="" descr=""/>
          <p:cNvPicPr/>
          <p:nvPr/>
        </p:nvPicPr>
        <p:blipFill>
          <a:blip r:embed="rId1"/>
          <a:stretch/>
        </p:blipFill>
        <p:spPr>
          <a:xfrm>
            <a:off x="5303520" y="5126760"/>
            <a:ext cx="3742920" cy="1456920"/>
          </a:xfrm>
          <a:prstGeom prst="rect">
            <a:avLst/>
          </a:prstGeom>
          <a:ln>
            <a:noFill/>
          </a:ln>
        </p:spPr>
      </p:pic>
    </p:spTree>
  </p:cSld>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8" name="" descr=""/>
          <p:cNvPicPr/>
          <p:nvPr/>
        </p:nvPicPr>
        <p:blipFill>
          <a:blip r:embed="rId1"/>
          <a:stretch/>
        </p:blipFill>
        <p:spPr>
          <a:xfrm>
            <a:off x="578160" y="1005840"/>
            <a:ext cx="8657280" cy="5852160"/>
          </a:xfrm>
          <a:prstGeom prst="rect">
            <a:avLst/>
          </a:prstGeom>
          <a:ln>
            <a:noFill/>
          </a:ln>
        </p:spPr>
      </p:pic>
      <p:sp>
        <p:nvSpPr>
          <p:cNvPr id="119" name="TextShape 1"/>
          <p:cNvSpPr txBox="1"/>
          <p:nvPr/>
        </p:nvSpPr>
        <p:spPr>
          <a:xfrm>
            <a:off x="504000" y="301320"/>
            <a:ext cx="9071640" cy="1262160"/>
          </a:xfrm>
          <a:prstGeom prst="rect">
            <a:avLst/>
          </a:prstGeom>
          <a:noFill/>
          <a:ln>
            <a:noFill/>
          </a:ln>
        </p:spPr>
        <p:txBody>
          <a:bodyPr lIns="0" rIns="0" tIns="0" bIns="0" anchor="ctr"/>
          <a:p>
            <a:pPr algn="ctr"/>
            <a:r>
              <a:rPr b="0" lang="en-US" sz="4400" spc="-1" strike="noStrike">
                <a:solidFill>
                  <a:srgbClr val="000000"/>
                </a:solidFill>
                <a:uFill>
                  <a:solidFill>
                    <a:srgbClr val="ffffff"/>
                  </a:solidFill>
                </a:uFill>
                <a:latin typeface="Arial"/>
              </a:rPr>
              <a:t>Closure Systems</a:t>
            </a:r>
            <a:endParaRPr b="0" lang="en-US" sz="4400" spc="-1" strike="noStrike">
              <a:solidFill>
                <a:srgbClr val="000000"/>
              </a:solidFill>
              <a:uFill>
                <a:solidFill>
                  <a:srgbClr val="ffffff"/>
                </a:solidFill>
              </a:uFill>
              <a:latin typeface="Arial"/>
            </a:endParaRPr>
          </a:p>
        </p:txBody>
      </p:sp>
    </p:spTree>
  </p:cSld>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TextShape 1"/>
          <p:cNvSpPr txBox="1"/>
          <p:nvPr/>
        </p:nvSpPr>
        <p:spPr>
          <a:xfrm>
            <a:off x="504000" y="301320"/>
            <a:ext cx="9071640" cy="1262160"/>
          </a:xfrm>
          <a:prstGeom prst="rect">
            <a:avLst/>
          </a:prstGeom>
          <a:noFill/>
          <a:ln>
            <a:noFill/>
          </a:ln>
        </p:spPr>
        <p:txBody>
          <a:bodyPr lIns="0" rIns="0" tIns="0" bIns="0" anchor="ctr"/>
          <a:p>
            <a:pPr algn="ctr"/>
            <a:r>
              <a:rPr b="0" lang="en-US" sz="4400" spc="-1" strike="noStrike">
                <a:solidFill>
                  <a:srgbClr val="000000"/>
                </a:solidFill>
                <a:uFill>
                  <a:solidFill>
                    <a:srgbClr val="ffffff"/>
                  </a:solidFill>
                </a:uFill>
                <a:latin typeface="Arial"/>
              </a:rPr>
              <a:t>Pseudoaneurysm Treatment</a:t>
            </a:r>
            <a:endParaRPr b="0" lang="en-US" sz="4400" spc="-1" strike="noStrike">
              <a:solidFill>
                <a:srgbClr val="000000"/>
              </a:solidFill>
              <a:uFill>
                <a:solidFill>
                  <a:srgbClr val="ffffff"/>
                </a:solidFill>
              </a:uFill>
              <a:latin typeface="Arial"/>
            </a:endParaRPr>
          </a:p>
        </p:txBody>
      </p:sp>
      <p:sp>
        <p:nvSpPr>
          <p:cNvPr id="121" name="TextShape 2"/>
          <p:cNvSpPr txBox="1"/>
          <p:nvPr/>
        </p:nvSpPr>
        <p:spPr>
          <a:xfrm>
            <a:off x="1097280" y="1677600"/>
            <a:ext cx="7955280" cy="5454720"/>
          </a:xfrm>
          <a:prstGeom prst="rect">
            <a:avLst/>
          </a:prstGeom>
          <a:noFill/>
          <a:ln>
            <a:noFill/>
          </a:ln>
        </p:spPr>
        <p:txBody>
          <a:bodyPr lIns="0" rIns="0" tIns="0" bIns="0"/>
          <a:p>
            <a:r>
              <a:rPr b="0" lang="en-US" sz="3200" spc="-1" strike="noStrike">
                <a:solidFill>
                  <a:srgbClr val="000000"/>
                </a:solidFill>
                <a:uFill>
                  <a:solidFill>
                    <a:srgbClr val="ffffff"/>
                  </a:solidFill>
                </a:uFill>
                <a:latin typeface="Arial"/>
              </a:rPr>
              <a:t>Ultrasound guided compression of the neck of the PA for 30 to 60 minutes.</a:t>
            </a:r>
            <a:endParaRPr b="0" lang="en-US" sz="3200" spc="-1" strike="noStrike">
              <a:solidFill>
                <a:srgbClr val="000000"/>
              </a:solidFill>
              <a:uFill>
                <a:solidFill>
                  <a:srgbClr val="ffffff"/>
                </a:solidFill>
              </a:uFill>
              <a:latin typeface="Arial"/>
            </a:endParaRPr>
          </a:p>
          <a:p>
            <a:r>
              <a:rPr b="0" lang="en-US" sz="3200" spc="-1" strike="noStrike">
                <a:solidFill>
                  <a:srgbClr val="000000"/>
                </a:solidFill>
                <a:uFill>
                  <a:solidFill>
                    <a:srgbClr val="ffffff"/>
                  </a:solidFill>
                </a:uFill>
                <a:latin typeface="Arial"/>
              </a:rPr>
              <a:t>Injection of procoagulant solutions and/or embolization coils, and/or balloon occlusion of the PA neck.</a:t>
            </a:r>
            <a:endParaRPr b="0" lang="en-US" sz="3200" spc="-1" strike="noStrike">
              <a:solidFill>
                <a:srgbClr val="000000"/>
              </a:solidFill>
              <a:uFill>
                <a:solidFill>
                  <a:srgbClr val="ffffff"/>
                </a:solidFill>
              </a:uFill>
              <a:latin typeface="Arial"/>
            </a:endParaRPr>
          </a:p>
          <a:p>
            <a:r>
              <a:rPr b="0" lang="en-US" sz="3200" spc="-1" strike="noStrike">
                <a:solidFill>
                  <a:srgbClr val="000000"/>
                </a:solidFill>
                <a:uFill>
                  <a:solidFill>
                    <a:srgbClr val="ffffff"/>
                  </a:solidFill>
                </a:uFill>
                <a:latin typeface="Arial"/>
              </a:rPr>
              <a:t>Surgical repair.</a:t>
            </a:r>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r>
              <a:rPr b="0" lang="en-US" sz="1000" spc="-1" strike="noStrike">
                <a:solidFill>
                  <a:srgbClr val="000000"/>
                </a:solidFill>
                <a:uFill>
                  <a:solidFill>
                    <a:srgbClr val="ffffff"/>
                  </a:solidFill>
                </a:uFill>
                <a:latin typeface="Arial"/>
              </a:rPr>
              <a:t>Grossman's Cardiac Catheterization, Angiography, and Intervention edited by Donald S. Baim</a:t>
            </a:r>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p:txBody>
      </p:sp>
    </p:spTree>
  </p:cSld>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TextShape 1"/>
          <p:cNvSpPr txBox="1"/>
          <p:nvPr/>
        </p:nvSpPr>
        <p:spPr>
          <a:xfrm>
            <a:off x="504000" y="301320"/>
            <a:ext cx="9071640" cy="1262160"/>
          </a:xfrm>
          <a:prstGeom prst="rect">
            <a:avLst/>
          </a:prstGeom>
          <a:noFill/>
          <a:ln>
            <a:noFill/>
          </a:ln>
        </p:spPr>
        <p:txBody>
          <a:bodyPr lIns="0" rIns="0" tIns="0" bIns="0" anchor="ctr"/>
          <a:p>
            <a:pPr algn="ctr"/>
            <a:r>
              <a:rPr b="0" lang="en-US" sz="4400" spc="-1" strike="noStrike">
                <a:solidFill>
                  <a:srgbClr val="000000"/>
                </a:solidFill>
                <a:uFill>
                  <a:solidFill>
                    <a:srgbClr val="ffffff"/>
                  </a:solidFill>
                </a:uFill>
                <a:latin typeface="Arial"/>
              </a:rPr>
              <a:t>Pseudoaneurysm Treatment</a:t>
            </a:r>
            <a:endParaRPr b="0" lang="en-US" sz="4400" spc="-1" strike="noStrike">
              <a:solidFill>
                <a:srgbClr val="000000"/>
              </a:solidFill>
              <a:uFill>
                <a:solidFill>
                  <a:srgbClr val="ffffff"/>
                </a:solidFill>
              </a:uFill>
              <a:latin typeface="Arial"/>
            </a:endParaRPr>
          </a:p>
        </p:txBody>
      </p:sp>
      <p:sp>
        <p:nvSpPr>
          <p:cNvPr id="123" name="TextShape 2"/>
          <p:cNvSpPr txBox="1"/>
          <p:nvPr/>
        </p:nvSpPr>
        <p:spPr>
          <a:xfrm>
            <a:off x="1097280" y="1677600"/>
            <a:ext cx="7955280" cy="5454720"/>
          </a:xfrm>
          <a:prstGeom prst="rect">
            <a:avLst/>
          </a:prstGeom>
          <a:noFill/>
          <a:ln>
            <a:noFill/>
          </a:ln>
        </p:spPr>
        <p:txBody>
          <a:bodyPr lIns="0" rIns="0" tIns="0" bIns="0"/>
          <a:p>
            <a:r>
              <a:rPr b="0" lang="en-US" sz="3200" spc="-1" strike="noStrike">
                <a:solidFill>
                  <a:srgbClr val="000000"/>
                </a:solidFill>
                <a:uFill>
                  <a:solidFill>
                    <a:srgbClr val="ffffff"/>
                  </a:solidFill>
                </a:uFill>
                <a:latin typeface="Arial"/>
              </a:rPr>
              <a:t>Do nothing.</a:t>
            </a:r>
            <a:endParaRPr b="0" lang="en-US" sz="3200" spc="-1" strike="noStrike">
              <a:solidFill>
                <a:srgbClr val="000000"/>
              </a:solidFill>
              <a:uFill>
                <a:solidFill>
                  <a:srgbClr val="ffffff"/>
                </a:solidFill>
              </a:uFill>
              <a:latin typeface="Arial"/>
            </a:endParaRPr>
          </a:p>
          <a:p>
            <a:r>
              <a:rPr b="0" lang="en-US" sz="3200" spc="-1" strike="noStrike">
                <a:solidFill>
                  <a:srgbClr val="000000"/>
                </a:solidFill>
                <a:uFill>
                  <a:solidFill>
                    <a:srgbClr val="ffffff"/>
                  </a:solidFill>
                </a:uFill>
                <a:latin typeface="Arial"/>
              </a:rPr>
              <a:t>80% of cases resolve spontaneously.</a:t>
            </a:r>
            <a:endParaRPr b="0" lang="en-US" sz="3200" spc="-1" strike="noStrike">
              <a:solidFill>
                <a:srgbClr val="000000"/>
              </a:solidFill>
              <a:uFill>
                <a:solidFill>
                  <a:srgbClr val="ffffff"/>
                </a:solidFill>
              </a:uFill>
              <a:latin typeface="Arial"/>
            </a:endParaRPr>
          </a:p>
          <a:p>
            <a:r>
              <a:rPr b="0" lang="en-US" sz="3200" spc="-1" strike="noStrike">
                <a:solidFill>
                  <a:srgbClr val="000000"/>
                </a:solidFill>
                <a:uFill>
                  <a:solidFill>
                    <a:srgbClr val="ffffff"/>
                  </a:solidFill>
                </a:uFill>
                <a:latin typeface="Arial"/>
              </a:rPr>
              <a:t>Consider travel distance for the patient for follow up.</a:t>
            </a:r>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r>
              <a:rPr b="0" lang="en-US" sz="1400" spc="-1" strike="noStrike">
                <a:solidFill>
                  <a:srgbClr val="000000"/>
                </a:solidFill>
                <a:uFill>
                  <a:solidFill>
                    <a:srgbClr val="ffffff"/>
                  </a:solidFill>
                </a:uFill>
                <a:latin typeface="Arial"/>
              </a:rPr>
              <a:t>Frank J. Criado, MD 09/05/08 Vascular Disease Management </a:t>
            </a:r>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p:txBody>
      </p:sp>
    </p:spTree>
  </p:cSld>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Shape 1"/>
          <p:cNvSpPr txBox="1"/>
          <p:nvPr/>
        </p:nvSpPr>
        <p:spPr>
          <a:xfrm>
            <a:off x="504000" y="301320"/>
            <a:ext cx="9071640" cy="1262160"/>
          </a:xfrm>
          <a:prstGeom prst="rect">
            <a:avLst/>
          </a:prstGeom>
          <a:noFill/>
          <a:ln>
            <a:noFill/>
          </a:ln>
        </p:spPr>
        <p:txBody>
          <a:bodyPr lIns="0" rIns="0" tIns="0" bIns="0" anchor="ctr"/>
          <a:p>
            <a:pPr algn="ctr"/>
            <a:r>
              <a:rPr b="0" lang="en-US" sz="4400" spc="-1" strike="noStrike">
                <a:solidFill>
                  <a:srgbClr val="000000"/>
                </a:solidFill>
                <a:uFill>
                  <a:solidFill>
                    <a:srgbClr val="ffffff"/>
                  </a:solidFill>
                </a:uFill>
                <a:latin typeface="Arial"/>
              </a:rPr>
              <a:t>Suture Device Case</a:t>
            </a:r>
            <a:endParaRPr b="0" lang="en-US" sz="4400" spc="-1" strike="noStrike">
              <a:solidFill>
                <a:srgbClr val="000000"/>
              </a:solidFill>
              <a:uFill>
                <a:solidFill>
                  <a:srgbClr val="ffffff"/>
                </a:solidFill>
              </a:uFill>
              <a:latin typeface="Arial"/>
            </a:endParaRPr>
          </a:p>
        </p:txBody>
      </p:sp>
      <p:sp>
        <p:nvSpPr>
          <p:cNvPr id="125" name="TextShape 2"/>
          <p:cNvSpPr txBox="1"/>
          <p:nvPr/>
        </p:nvSpPr>
        <p:spPr>
          <a:xfrm>
            <a:off x="1097280" y="1677600"/>
            <a:ext cx="7955280" cy="5454720"/>
          </a:xfrm>
          <a:prstGeom prst="rect">
            <a:avLst/>
          </a:prstGeom>
          <a:noFill/>
          <a:ln>
            <a:noFill/>
          </a:ln>
        </p:spPr>
        <p:txBody>
          <a:bodyPr lIns="0" rIns="0" tIns="0" bIns="0"/>
          <a:p>
            <a:r>
              <a:rPr b="0" lang="en-US" sz="3200" spc="-1" strike="noStrike">
                <a:solidFill>
                  <a:srgbClr val="000000"/>
                </a:solidFill>
                <a:uFill>
                  <a:solidFill>
                    <a:srgbClr val="ffffff"/>
                  </a:solidFill>
                </a:uFill>
                <a:latin typeface="Arial"/>
              </a:rPr>
              <a:t>62 year old male with abdominal aortic aneurysm. Cath repair. Suture with a Prostar XL device.</a:t>
            </a:r>
            <a:endParaRPr b="0" lang="en-US" sz="3200" spc="-1" strike="noStrike">
              <a:solidFill>
                <a:srgbClr val="000000"/>
              </a:solidFill>
              <a:uFill>
                <a:solidFill>
                  <a:srgbClr val="ffffff"/>
                </a:solidFill>
              </a:uFill>
              <a:latin typeface="Arial"/>
            </a:endParaRPr>
          </a:p>
          <a:p>
            <a:r>
              <a:rPr b="0" lang="en-US" sz="3200" spc="-1" strike="noStrike">
                <a:solidFill>
                  <a:srgbClr val="000000"/>
                </a:solidFill>
                <a:uFill>
                  <a:solidFill>
                    <a:srgbClr val="ffffff"/>
                  </a:solidFill>
                </a:uFill>
                <a:latin typeface="Arial"/>
              </a:rPr>
              <a:t>Developed a pseudoaneurysm two days later.</a:t>
            </a:r>
            <a:endParaRPr b="0" lang="en-US" sz="3200" spc="-1" strike="noStrike">
              <a:solidFill>
                <a:srgbClr val="000000"/>
              </a:solidFill>
              <a:uFill>
                <a:solidFill>
                  <a:srgbClr val="ffffff"/>
                </a:solidFill>
              </a:uFill>
              <a:latin typeface="Arial"/>
            </a:endParaRPr>
          </a:p>
          <a:p>
            <a:r>
              <a:rPr b="0" lang="en-US" sz="3200" spc="-1" strike="noStrike">
                <a:solidFill>
                  <a:srgbClr val="000000"/>
                </a:solidFill>
                <a:uFill>
                  <a:solidFill>
                    <a:srgbClr val="ffffff"/>
                  </a:solidFill>
                </a:uFill>
                <a:latin typeface="Arial"/>
              </a:rPr>
              <a:t>Brachial artery cath into the PA.</a:t>
            </a:r>
            <a:endParaRPr b="0" lang="en-US" sz="3200" spc="-1" strike="noStrike">
              <a:solidFill>
                <a:srgbClr val="000000"/>
              </a:solidFill>
              <a:uFill>
                <a:solidFill>
                  <a:srgbClr val="ffffff"/>
                </a:solidFill>
              </a:uFill>
              <a:latin typeface="Arial"/>
            </a:endParaRPr>
          </a:p>
          <a:p>
            <a:r>
              <a:rPr b="0" lang="en-US" sz="3200" spc="-1" strike="noStrike">
                <a:solidFill>
                  <a:srgbClr val="000000"/>
                </a:solidFill>
                <a:uFill>
                  <a:solidFill>
                    <a:srgbClr val="ffffff"/>
                  </a:solidFill>
                </a:uFill>
                <a:latin typeface="Arial"/>
              </a:rPr>
              <a:t>Balloon occlusion of the opening and 10,000 IU of thrombin into the PA over 20 minutes.</a:t>
            </a:r>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r>
              <a:rPr b="0" lang="en-US" sz="1000" spc="-1" strike="noStrike">
                <a:solidFill>
                  <a:srgbClr val="000000"/>
                </a:solidFill>
                <a:uFill>
                  <a:solidFill>
                    <a:srgbClr val="ffffff"/>
                  </a:solidFill>
                </a:uFill>
                <a:latin typeface="Arial"/>
              </a:rPr>
              <a:t>Endovascular Pseudoaneurysm Repair Using Transarterial Thrombin Injection and Covered Stent</a:t>
            </a:r>
            <a:endParaRPr b="0" lang="en-US" sz="3200" spc="-1" strike="noStrike">
              <a:solidFill>
                <a:srgbClr val="000000"/>
              </a:solidFill>
              <a:uFill>
                <a:solidFill>
                  <a:srgbClr val="ffffff"/>
                </a:solidFill>
              </a:uFill>
              <a:latin typeface="Arial"/>
            </a:endParaRPr>
          </a:p>
          <a:p>
            <a:r>
              <a:rPr b="0" lang="en-US" sz="1000" spc="-1" strike="noStrike">
                <a:solidFill>
                  <a:srgbClr val="000000"/>
                </a:solidFill>
                <a:uFill>
                  <a:solidFill>
                    <a:srgbClr val="ffffff"/>
                  </a:solidFill>
                </a:uFill>
                <a:latin typeface="Arial"/>
              </a:rPr>
              <a:t>Jon C. George, MD, Division of Interventional Cardiology and Endovascular Medicine, Deborah Heart and Lung Center, Browns Mills, New Jersey Cath Lab Digest Volume 21 - Issue 7 - July 2013</a:t>
            </a:r>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p:txBody>
      </p:sp>
    </p:spTree>
  </p:cSld>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TextShape 1"/>
          <p:cNvSpPr txBox="1"/>
          <p:nvPr/>
        </p:nvSpPr>
        <p:spPr>
          <a:xfrm>
            <a:off x="504000" y="301320"/>
            <a:ext cx="9071640" cy="1262160"/>
          </a:xfrm>
          <a:prstGeom prst="rect">
            <a:avLst/>
          </a:prstGeom>
          <a:noFill/>
          <a:ln>
            <a:noFill/>
          </a:ln>
        </p:spPr>
        <p:txBody>
          <a:bodyPr lIns="0" rIns="0" tIns="0" bIns="0" anchor="ctr"/>
          <a:p>
            <a:pPr algn="ctr"/>
            <a:r>
              <a:rPr b="0" lang="en-US" sz="4400" spc="-1" strike="noStrike">
                <a:solidFill>
                  <a:srgbClr val="000000"/>
                </a:solidFill>
                <a:uFill>
                  <a:solidFill>
                    <a:srgbClr val="ffffff"/>
                  </a:solidFill>
                </a:uFill>
                <a:latin typeface="Arial"/>
              </a:rPr>
              <a:t>Prognosis</a:t>
            </a:r>
            <a:endParaRPr b="0" lang="en-US" sz="4400" spc="-1" strike="noStrike">
              <a:solidFill>
                <a:srgbClr val="000000"/>
              </a:solidFill>
              <a:uFill>
                <a:solidFill>
                  <a:srgbClr val="ffffff"/>
                </a:solidFill>
              </a:uFill>
              <a:latin typeface="Arial"/>
            </a:endParaRPr>
          </a:p>
        </p:txBody>
      </p:sp>
      <p:sp>
        <p:nvSpPr>
          <p:cNvPr id="127" name="TextShape 2"/>
          <p:cNvSpPr txBox="1"/>
          <p:nvPr/>
        </p:nvSpPr>
        <p:spPr>
          <a:xfrm>
            <a:off x="504000" y="1769040"/>
            <a:ext cx="9071640" cy="4384440"/>
          </a:xfrm>
          <a:prstGeom prst="rect">
            <a:avLst/>
          </a:prstGeom>
          <a:noFill/>
          <a:ln>
            <a:noFill/>
          </a:ln>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Prevention = best prognosis. Keep in mind that compression can cause nerve damage that may take one month to resolve.</a:t>
            </a:r>
            <a:endParaRPr b="0" lang="en-US" sz="3200" spc="-1" strike="noStrike">
              <a:solidFill>
                <a:srgbClr val="000000"/>
              </a:solidFill>
              <a:uFill>
                <a:solidFill>
                  <a:srgbClr val="ffffff"/>
                </a:solidFill>
              </a:uFill>
              <a:latin typeface="Arial"/>
            </a:endParaRPr>
          </a:p>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Do nothing = 80% of cases resolve with no complications</a:t>
            </a:r>
            <a:endParaRPr b="0" lang="en-US" sz="3200" spc="-1" strike="noStrike">
              <a:solidFill>
                <a:srgbClr val="000000"/>
              </a:solidFill>
              <a:uFill>
                <a:solidFill>
                  <a:srgbClr val="ffffff"/>
                </a:solidFill>
              </a:uFill>
              <a:latin typeface="Arial"/>
            </a:endParaRPr>
          </a:p>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Non-surgical interventions. More invasive have a greater risk of complications. If neck is thin, then external compression is non-invasive. </a:t>
            </a:r>
            <a:endParaRPr b="0" lang="en-US" sz="3200" spc="-1" strike="noStrike">
              <a:solidFill>
                <a:srgbClr val="000000"/>
              </a:solidFill>
              <a:uFill>
                <a:solidFill>
                  <a:srgbClr val="ffffff"/>
                </a:solidFill>
              </a:uFill>
              <a:latin typeface="Arial"/>
            </a:endParaRPr>
          </a:p>
        </p:txBody>
      </p:sp>
    </p:spTree>
  </p:cSld>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TextShape 1"/>
          <p:cNvSpPr txBox="1"/>
          <p:nvPr/>
        </p:nvSpPr>
        <p:spPr>
          <a:xfrm>
            <a:off x="504000" y="301320"/>
            <a:ext cx="9071640" cy="1262160"/>
          </a:xfrm>
          <a:prstGeom prst="rect">
            <a:avLst/>
          </a:prstGeom>
          <a:noFill/>
          <a:ln>
            <a:noFill/>
          </a:ln>
        </p:spPr>
        <p:txBody>
          <a:bodyPr lIns="0" rIns="0" tIns="0" bIns="0" anchor="ctr"/>
          <a:p>
            <a:pPr algn="ctr"/>
            <a:r>
              <a:rPr b="0" lang="en-US" sz="4400" spc="-1" strike="noStrike">
                <a:solidFill>
                  <a:srgbClr val="000000"/>
                </a:solidFill>
                <a:uFill>
                  <a:solidFill>
                    <a:srgbClr val="ffffff"/>
                  </a:solidFill>
                </a:uFill>
                <a:latin typeface="Arial"/>
              </a:rPr>
              <a:t>Conclusion</a:t>
            </a:r>
            <a:endParaRPr b="0" lang="en-US" sz="4400" spc="-1" strike="noStrike">
              <a:solidFill>
                <a:srgbClr val="000000"/>
              </a:solidFill>
              <a:uFill>
                <a:solidFill>
                  <a:srgbClr val="ffffff"/>
                </a:solidFill>
              </a:uFill>
              <a:latin typeface="Arial"/>
            </a:endParaRPr>
          </a:p>
        </p:txBody>
      </p:sp>
      <p:sp>
        <p:nvSpPr>
          <p:cNvPr id="129" name="TextShape 2"/>
          <p:cNvSpPr txBox="1"/>
          <p:nvPr/>
        </p:nvSpPr>
        <p:spPr>
          <a:xfrm>
            <a:off x="504000" y="1769040"/>
            <a:ext cx="9071640" cy="4384440"/>
          </a:xfrm>
          <a:prstGeom prst="rect">
            <a:avLst/>
          </a:prstGeom>
          <a:noFill/>
          <a:ln>
            <a:noFill/>
          </a:ln>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Prevention with compression and closure devices. Consider the patient. E.g. coagulation status.</a:t>
            </a:r>
            <a:endParaRPr b="0" lang="en-US" sz="3200" spc="-1" strike="noStrike">
              <a:solidFill>
                <a:srgbClr val="000000"/>
              </a:solidFill>
              <a:uFill>
                <a:solidFill>
                  <a:srgbClr val="ffffff"/>
                </a:solidFill>
              </a:uFill>
              <a:latin typeface="Arial"/>
            </a:endParaRPr>
          </a:p>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Consider do nothing and monitoring. 80% of pseudoaneurysm cases resolve with no complications.</a:t>
            </a:r>
            <a:endParaRPr b="0" lang="en-US" sz="3200" spc="-1" strike="noStrike">
              <a:solidFill>
                <a:srgbClr val="000000"/>
              </a:solidFill>
              <a:uFill>
                <a:solidFill>
                  <a:srgbClr val="ffffff"/>
                </a:solidFill>
              </a:uFill>
              <a:latin typeface="Arial"/>
            </a:endParaRPr>
          </a:p>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Retroperitoneal bleeding is dangerous. Give fluids before blood pressure drops.</a:t>
            </a:r>
            <a:endParaRPr b="0" lang="en-US" sz="3200" spc="-1" strike="noStrike">
              <a:solidFill>
                <a:srgbClr val="000000"/>
              </a:solidFill>
              <a:uFill>
                <a:solidFill>
                  <a:srgbClr val="ffffff"/>
                </a:solidFill>
              </a:uFill>
              <a:latin typeface="Arial"/>
            </a:endParaRPr>
          </a:p>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Non-surgical interventions. More invasive have a greater risk of complications. If neck is thin, then external compression is non-invasive. </a:t>
            </a:r>
            <a:endParaRPr b="0" lang="en-US" sz="3200" spc="-1" strike="noStrike">
              <a:solidFill>
                <a:srgbClr val="000000"/>
              </a:solidFill>
              <a:uFill>
                <a:solidFill>
                  <a:srgbClr val="ffffff"/>
                </a:solidFill>
              </a:uFill>
              <a:latin typeface="Arial"/>
            </a:endParaRPr>
          </a:p>
        </p:txBody>
      </p:sp>
    </p:spTree>
  </p:cSld>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sp>
        <p:nvSpPr>
          <p:cNvPr id="130" name="TextShape 1"/>
          <p:cNvSpPr txBox="1"/>
          <p:nvPr/>
        </p:nvSpPr>
        <p:spPr>
          <a:xfrm>
            <a:off x="503640" y="300960"/>
            <a:ext cx="9071640" cy="1262160"/>
          </a:xfrm>
          <a:prstGeom prst="rect">
            <a:avLst/>
          </a:prstGeom>
          <a:noFill/>
          <a:ln>
            <a:noFill/>
          </a:ln>
        </p:spPr>
        <p:txBody>
          <a:bodyPr lIns="0" rIns="0" tIns="0" bIns="0" anchor="ctr"/>
          <a:p>
            <a:pPr algn="ctr"/>
            <a:r>
              <a:rPr b="0" lang="en-US" sz="4400" spc="-1" strike="noStrike">
                <a:solidFill>
                  <a:srgbClr val="000000"/>
                </a:solidFill>
                <a:uFill>
                  <a:solidFill>
                    <a:srgbClr val="ffffff"/>
                  </a:solidFill>
                </a:uFill>
                <a:latin typeface="Arial"/>
              </a:rPr>
              <a:t>Check out the video game</a:t>
            </a:r>
            <a:endParaRPr b="0" lang="en-US" sz="4400" spc="-1" strike="noStrike">
              <a:solidFill>
                <a:srgbClr val="000000"/>
              </a:solidFill>
              <a:uFill>
                <a:solidFill>
                  <a:srgbClr val="ffffff"/>
                </a:solidFill>
              </a:uFill>
              <a:latin typeface="Arial"/>
            </a:endParaRPr>
          </a:p>
        </p:txBody>
      </p:sp>
      <p:pic>
        <p:nvPicPr>
          <p:cNvPr id="131" name="" descr=""/>
          <p:cNvPicPr/>
          <p:nvPr/>
        </p:nvPicPr>
        <p:blipFill>
          <a:blip r:embed="rId1"/>
          <a:stretch/>
        </p:blipFill>
        <p:spPr>
          <a:xfrm>
            <a:off x="1918800" y="1398600"/>
            <a:ext cx="6127920" cy="3535920"/>
          </a:xfrm>
          <a:prstGeom prst="rect">
            <a:avLst/>
          </a:prstGeom>
          <a:ln>
            <a:noFill/>
          </a:ln>
        </p:spPr>
      </p:pic>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 name="TextShape 1"/>
          <p:cNvSpPr txBox="1"/>
          <p:nvPr/>
        </p:nvSpPr>
        <p:spPr>
          <a:xfrm>
            <a:off x="504000" y="301320"/>
            <a:ext cx="9071640" cy="1262160"/>
          </a:xfrm>
          <a:prstGeom prst="rect">
            <a:avLst/>
          </a:prstGeom>
          <a:noFill/>
          <a:ln>
            <a:noFill/>
          </a:ln>
        </p:spPr>
        <p:txBody>
          <a:bodyPr lIns="0" rIns="0" tIns="0" bIns="0" anchor="ctr"/>
          <a:p>
            <a:pPr algn="ctr"/>
            <a:r>
              <a:rPr b="0" lang="en-US" sz="4400" spc="-1" strike="noStrike">
                <a:solidFill>
                  <a:srgbClr val="000000"/>
                </a:solidFill>
                <a:uFill>
                  <a:solidFill>
                    <a:srgbClr val="ffffff"/>
                  </a:solidFill>
                </a:uFill>
                <a:latin typeface="Arial"/>
              </a:rPr>
              <a:t>History part 3</a:t>
            </a:r>
            <a:endParaRPr b="0" lang="en-US" sz="4400" spc="-1" strike="noStrike">
              <a:solidFill>
                <a:srgbClr val="000000"/>
              </a:solidFill>
              <a:uFill>
                <a:solidFill>
                  <a:srgbClr val="ffffff"/>
                </a:solidFill>
              </a:uFill>
              <a:latin typeface="Arial"/>
            </a:endParaRPr>
          </a:p>
        </p:txBody>
      </p:sp>
      <p:sp>
        <p:nvSpPr>
          <p:cNvPr id="50" name="TextShape 2"/>
          <p:cNvSpPr txBox="1"/>
          <p:nvPr/>
        </p:nvSpPr>
        <p:spPr>
          <a:xfrm>
            <a:off x="504000" y="1769040"/>
            <a:ext cx="9071640" cy="1705680"/>
          </a:xfrm>
          <a:prstGeom prst="rect">
            <a:avLst/>
          </a:prstGeom>
          <a:noFill/>
          <a:ln>
            <a:noFill/>
          </a:ln>
        </p:spPr>
        <p:txBody>
          <a:bodyPr lIns="0" rIns="0" tIns="0" bIns="0"/>
          <a:p>
            <a:endParaRPr b="0" lang="en-US" sz="3200" spc="-1" strike="noStrike">
              <a:solidFill>
                <a:srgbClr val="000000"/>
              </a:solidFill>
              <a:uFill>
                <a:solidFill>
                  <a:srgbClr val="ffffff"/>
                </a:solidFill>
              </a:uFill>
              <a:latin typeface="Arial"/>
            </a:endParaRPr>
          </a:p>
          <a:p>
            <a:r>
              <a:rPr b="0" lang="en-US" sz="3200" spc="-1" strike="noStrike">
                <a:solidFill>
                  <a:srgbClr val="000000"/>
                </a:solidFill>
                <a:uFill>
                  <a:solidFill>
                    <a:srgbClr val="ffffff"/>
                  </a:solidFill>
                </a:uFill>
                <a:latin typeface="Arial"/>
              </a:rPr>
              <a:t>On physical examination, a pulsatile mass was noted in the right groin.</a:t>
            </a:r>
            <a:endParaRPr b="0" lang="en-US" sz="3200" spc="-1" strike="noStrike">
              <a:solidFill>
                <a:srgbClr val="000000"/>
              </a:solidFill>
              <a:uFill>
                <a:solidFill>
                  <a:srgbClr val="ffffff"/>
                </a:solidFill>
              </a:uFill>
              <a:latin typeface="Arial"/>
            </a:endParaRPr>
          </a:p>
        </p:txBody>
      </p:sp>
      <p:pic>
        <p:nvPicPr>
          <p:cNvPr id="51" name="" descr=""/>
          <p:cNvPicPr/>
          <p:nvPr/>
        </p:nvPicPr>
        <p:blipFill>
          <a:blip r:embed="rId1"/>
          <a:stretch/>
        </p:blipFill>
        <p:spPr>
          <a:xfrm>
            <a:off x="5120640" y="3017520"/>
            <a:ext cx="3742920" cy="1456920"/>
          </a:xfrm>
          <a:prstGeom prst="rect">
            <a:avLst/>
          </a:prstGeom>
          <a:ln>
            <a:noFill/>
          </a:ln>
        </p:spPr>
      </p:pic>
      <p:sp>
        <p:nvSpPr>
          <p:cNvPr id="52" name="TextShape 3"/>
          <p:cNvSpPr txBox="1"/>
          <p:nvPr/>
        </p:nvSpPr>
        <p:spPr>
          <a:xfrm>
            <a:off x="548640" y="4480560"/>
            <a:ext cx="9071640" cy="1705680"/>
          </a:xfrm>
          <a:prstGeom prst="rect">
            <a:avLst/>
          </a:prstGeom>
          <a:noFill/>
          <a:ln>
            <a:noFill/>
          </a:ln>
        </p:spPr>
        <p:txBody>
          <a:bodyPr lIns="0" rIns="0" tIns="0" bIns="0"/>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 name="TextShape 1"/>
          <p:cNvSpPr txBox="1"/>
          <p:nvPr/>
        </p:nvSpPr>
        <p:spPr>
          <a:xfrm>
            <a:off x="504000" y="301320"/>
            <a:ext cx="9071640" cy="1262160"/>
          </a:xfrm>
          <a:prstGeom prst="rect">
            <a:avLst/>
          </a:prstGeom>
          <a:noFill/>
          <a:ln>
            <a:noFill/>
          </a:ln>
        </p:spPr>
        <p:txBody>
          <a:bodyPr lIns="0" rIns="0" tIns="0" bIns="0" anchor="ctr"/>
          <a:p>
            <a:pPr algn="ctr"/>
            <a:r>
              <a:rPr b="0" lang="en-US" sz="4400" spc="-1" strike="noStrike">
                <a:solidFill>
                  <a:srgbClr val="000000"/>
                </a:solidFill>
                <a:uFill>
                  <a:solidFill>
                    <a:srgbClr val="ffffff"/>
                  </a:solidFill>
                </a:uFill>
                <a:latin typeface="Arial"/>
              </a:rPr>
              <a:t>Steps</a:t>
            </a:r>
            <a:endParaRPr b="0" lang="en-US" sz="4400" spc="-1" strike="noStrike">
              <a:solidFill>
                <a:srgbClr val="000000"/>
              </a:solidFill>
              <a:uFill>
                <a:solidFill>
                  <a:srgbClr val="ffffff"/>
                </a:solidFill>
              </a:uFill>
              <a:latin typeface="Arial"/>
            </a:endParaRPr>
          </a:p>
        </p:txBody>
      </p:sp>
      <p:sp>
        <p:nvSpPr>
          <p:cNvPr id="54" name="TextShape 2"/>
          <p:cNvSpPr txBox="1"/>
          <p:nvPr/>
        </p:nvSpPr>
        <p:spPr>
          <a:xfrm>
            <a:off x="504000" y="1769040"/>
            <a:ext cx="9071640" cy="5454720"/>
          </a:xfrm>
          <a:prstGeom prst="rect">
            <a:avLst/>
          </a:prstGeom>
          <a:noFill/>
          <a:ln>
            <a:noFill/>
          </a:ln>
        </p:spPr>
        <p:txBody>
          <a:bodyPr lIns="0" rIns="0" tIns="0" bIns="0"/>
          <a:p>
            <a:endParaRPr b="0" lang="en-US" sz="3200" spc="-1" strike="noStrike">
              <a:solidFill>
                <a:srgbClr val="000000"/>
              </a:solidFill>
              <a:uFill>
                <a:solidFill>
                  <a:srgbClr val="ffffff"/>
                </a:solidFill>
              </a:uFill>
              <a:latin typeface="Arial"/>
            </a:endParaRPr>
          </a:p>
          <a:p>
            <a:r>
              <a:rPr b="0" lang="en-US" sz="3200" spc="-1" strike="noStrike">
                <a:solidFill>
                  <a:srgbClr val="000000"/>
                </a:solidFill>
                <a:uFill>
                  <a:solidFill>
                    <a:srgbClr val="ffffff"/>
                  </a:solidFill>
                </a:uFill>
                <a:latin typeface="Arial"/>
              </a:rPr>
              <a:t>What is the most likely diagnosis?</a:t>
            </a:r>
            <a:endParaRPr b="0" lang="en-US" sz="3200" spc="-1" strike="noStrike">
              <a:solidFill>
                <a:srgbClr val="000000"/>
              </a:solidFill>
              <a:uFill>
                <a:solidFill>
                  <a:srgbClr val="ffffff"/>
                </a:solidFill>
              </a:uFill>
              <a:latin typeface="Arial"/>
            </a:endParaRPr>
          </a:p>
          <a:p>
            <a:r>
              <a:rPr b="0" lang="en-US" sz="3200" spc="-1" strike="noStrike">
                <a:solidFill>
                  <a:srgbClr val="000000"/>
                </a:solidFill>
                <a:uFill>
                  <a:solidFill>
                    <a:srgbClr val="ffffff"/>
                  </a:solidFill>
                </a:uFill>
                <a:latin typeface="Arial"/>
              </a:rPr>
              <a:t>List the differential diagnosis</a:t>
            </a:r>
            <a:endParaRPr b="0" lang="en-US" sz="3200" spc="-1" strike="noStrike">
              <a:solidFill>
                <a:srgbClr val="000000"/>
              </a:solidFill>
              <a:uFill>
                <a:solidFill>
                  <a:srgbClr val="ffffff"/>
                </a:solidFill>
              </a:uFill>
              <a:latin typeface="Arial"/>
            </a:endParaRPr>
          </a:p>
          <a:p>
            <a:r>
              <a:rPr b="0" lang="en-US" sz="3200" spc="-1" strike="noStrike">
                <a:solidFill>
                  <a:srgbClr val="000000"/>
                </a:solidFill>
                <a:uFill>
                  <a:solidFill>
                    <a:srgbClr val="ffffff"/>
                  </a:solidFill>
                </a:uFill>
                <a:latin typeface="Arial"/>
              </a:rPr>
              <a:t>List required laboratory and imaging tests.</a:t>
            </a:r>
            <a:endParaRPr b="0" lang="en-US" sz="3200" spc="-1" strike="noStrike">
              <a:solidFill>
                <a:srgbClr val="000000"/>
              </a:solidFill>
              <a:uFill>
                <a:solidFill>
                  <a:srgbClr val="ffffff"/>
                </a:solidFill>
              </a:uFill>
              <a:latin typeface="Arial"/>
            </a:endParaRPr>
          </a:p>
          <a:p>
            <a:r>
              <a:rPr b="0" lang="en-US" sz="3200" spc="-1" strike="noStrike">
                <a:solidFill>
                  <a:srgbClr val="000000"/>
                </a:solidFill>
                <a:uFill>
                  <a:solidFill>
                    <a:srgbClr val="ffffff"/>
                  </a:solidFill>
                </a:uFill>
                <a:latin typeface="Arial"/>
              </a:rPr>
              <a:t>Treatment (possibile treatment/medical solutions depending on imaging findings) </a:t>
            </a:r>
            <a:endParaRPr b="0" lang="en-US" sz="3200" spc="-1" strike="noStrike">
              <a:solidFill>
                <a:srgbClr val="000000"/>
              </a:solidFill>
              <a:uFill>
                <a:solidFill>
                  <a:srgbClr val="ffffff"/>
                </a:solidFill>
              </a:uFill>
              <a:latin typeface="Arial"/>
            </a:endParaRPr>
          </a:p>
          <a:p>
            <a:r>
              <a:rPr b="0" lang="en-US" sz="3200" spc="-1" strike="noStrike">
                <a:solidFill>
                  <a:srgbClr val="000000"/>
                </a:solidFill>
                <a:uFill>
                  <a:solidFill>
                    <a:srgbClr val="ffffff"/>
                  </a:solidFill>
                </a:uFill>
                <a:latin typeface="Arial"/>
              </a:rPr>
              <a:t>Prognosis.</a:t>
            </a:r>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 name="TextShape 1"/>
          <p:cNvSpPr txBox="1"/>
          <p:nvPr/>
        </p:nvSpPr>
        <p:spPr>
          <a:xfrm>
            <a:off x="504000" y="301320"/>
            <a:ext cx="9071640" cy="1262160"/>
          </a:xfrm>
          <a:prstGeom prst="rect">
            <a:avLst/>
          </a:prstGeom>
          <a:noFill/>
          <a:ln>
            <a:noFill/>
          </a:ln>
        </p:spPr>
        <p:txBody>
          <a:bodyPr lIns="0" rIns="0" tIns="0" bIns="0" anchor="ctr"/>
          <a:p>
            <a:pPr algn="ctr"/>
            <a:r>
              <a:rPr b="0" lang="en-US" sz="4400" spc="-1" strike="noStrike">
                <a:solidFill>
                  <a:srgbClr val="000000"/>
                </a:solidFill>
                <a:uFill>
                  <a:solidFill>
                    <a:srgbClr val="ffffff"/>
                  </a:solidFill>
                </a:uFill>
                <a:latin typeface="Arial"/>
              </a:rPr>
              <a:t>Diagnosis</a:t>
            </a:r>
            <a:endParaRPr b="0" lang="en-US" sz="4400" spc="-1" strike="noStrike">
              <a:solidFill>
                <a:srgbClr val="000000"/>
              </a:solidFill>
              <a:uFill>
                <a:solidFill>
                  <a:srgbClr val="ffffff"/>
                </a:solidFill>
              </a:uFill>
              <a:latin typeface="Arial"/>
            </a:endParaRPr>
          </a:p>
        </p:txBody>
      </p:sp>
      <p:sp>
        <p:nvSpPr>
          <p:cNvPr id="56" name="TextShape 2"/>
          <p:cNvSpPr txBox="1"/>
          <p:nvPr/>
        </p:nvSpPr>
        <p:spPr>
          <a:xfrm>
            <a:off x="504000" y="1769040"/>
            <a:ext cx="9071640" cy="5454720"/>
          </a:xfrm>
          <a:prstGeom prst="rect">
            <a:avLst/>
          </a:prstGeom>
          <a:noFill/>
          <a:ln>
            <a:noFill/>
          </a:ln>
        </p:spPr>
        <p:txBody>
          <a:bodyPr lIns="0" rIns="0" tIns="0" bIns="0"/>
          <a:p>
            <a:endParaRPr b="0" lang="en-US" sz="3200" spc="-1" strike="noStrike">
              <a:solidFill>
                <a:srgbClr val="000000"/>
              </a:solidFill>
              <a:uFill>
                <a:solidFill>
                  <a:srgbClr val="ffffff"/>
                </a:solidFill>
              </a:uFill>
              <a:latin typeface="Arial"/>
            </a:endParaRPr>
          </a:p>
          <a:p>
            <a:r>
              <a:rPr b="0" lang="en-US" sz="3200" spc="-1" strike="noStrike">
                <a:solidFill>
                  <a:srgbClr val="000000"/>
                </a:solidFill>
                <a:uFill>
                  <a:solidFill>
                    <a:srgbClr val="ffffff"/>
                  </a:solidFill>
                </a:uFill>
                <a:latin typeface="Arial"/>
              </a:rPr>
              <a:t>What is the most likely diagnosis?</a:t>
            </a:r>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 name="TextShape 1"/>
          <p:cNvSpPr txBox="1"/>
          <p:nvPr/>
        </p:nvSpPr>
        <p:spPr>
          <a:xfrm>
            <a:off x="504000" y="301320"/>
            <a:ext cx="9071640" cy="1262160"/>
          </a:xfrm>
          <a:prstGeom prst="rect">
            <a:avLst/>
          </a:prstGeom>
          <a:noFill/>
          <a:ln>
            <a:noFill/>
          </a:ln>
        </p:spPr>
        <p:txBody>
          <a:bodyPr lIns="0" rIns="0" tIns="0" bIns="0" anchor="ctr"/>
          <a:p>
            <a:pPr algn="ctr"/>
            <a:r>
              <a:rPr b="0" lang="en-US" sz="4400" spc="-1" strike="noStrike">
                <a:solidFill>
                  <a:srgbClr val="000000"/>
                </a:solidFill>
                <a:uFill>
                  <a:solidFill>
                    <a:srgbClr val="ffffff"/>
                  </a:solidFill>
                </a:uFill>
                <a:latin typeface="Arial"/>
              </a:rPr>
              <a:t>Diagnosis</a:t>
            </a:r>
            <a:endParaRPr b="0" lang="en-US" sz="4400" spc="-1" strike="noStrike">
              <a:solidFill>
                <a:srgbClr val="000000"/>
              </a:solidFill>
              <a:uFill>
                <a:solidFill>
                  <a:srgbClr val="ffffff"/>
                </a:solidFill>
              </a:uFill>
              <a:latin typeface="Arial"/>
            </a:endParaRPr>
          </a:p>
        </p:txBody>
      </p:sp>
      <p:sp>
        <p:nvSpPr>
          <p:cNvPr id="58" name="TextShape 2"/>
          <p:cNvSpPr txBox="1"/>
          <p:nvPr/>
        </p:nvSpPr>
        <p:spPr>
          <a:xfrm>
            <a:off x="1809720" y="1463040"/>
            <a:ext cx="6602760" cy="5454720"/>
          </a:xfrm>
          <a:prstGeom prst="rect">
            <a:avLst/>
          </a:prstGeom>
          <a:noFill/>
          <a:ln>
            <a:noFill/>
          </a:ln>
        </p:spPr>
        <p:txBody>
          <a:bodyPr lIns="0" rIns="0" tIns="0" bIns="0"/>
          <a:p>
            <a:r>
              <a:rPr b="0" lang="en-US" sz="3200" spc="-1" strike="noStrike">
                <a:solidFill>
                  <a:srgbClr val="000000"/>
                </a:solidFill>
                <a:uFill>
                  <a:solidFill>
                    <a:srgbClr val="ffffff"/>
                  </a:solidFill>
                </a:uFill>
                <a:latin typeface="Arial"/>
              </a:rPr>
              <a:t>Possible diagnoses:</a:t>
            </a:r>
            <a:endParaRPr b="0" lang="en-US" sz="3200" spc="-1" strike="noStrike">
              <a:solidFill>
                <a:srgbClr val="000000"/>
              </a:solidFill>
              <a:uFill>
                <a:solidFill>
                  <a:srgbClr val="ffffff"/>
                </a:solidFill>
              </a:uFill>
              <a:latin typeface="Arial"/>
            </a:endParaRPr>
          </a:p>
          <a:p>
            <a:r>
              <a:rPr b="0" lang="en-US" sz="3200" spc="-1" strike="noStrike">
                <a:solidFill>
                  <a:srgbClr val="000000"/>
                </a:solidFill>
                <a:uFill>
                  <a:solidFill>
                    <a:srgbClr val="ffffff"/>
                  </a:solidFill>
                </a:uFill>
                <a:latin typeface="Arial"/>
              </a:rPr>
              <a:t>large hematomas</a:t>
            </a:r>
            <a:endParaRPr b="0" lang="en-US" sz="3200" spc="-1" strike="noStrike">
              <a:solidFill>
                <a:srgbClr val="000000"/>
              </a:solidFill>
              <a:uFill>
                <a:solidFill>
                  <a:srgbClr val="ffffff"/>
                </a:solidFill>
              </a:uFill>
              <a:latin typeface="Arial"/>
            </a:endParaRPr>
          </a:p>
          <a:p>
            <a:r>
              <a:rPr b="0" lang="en-US" sz="3200" spc="-1" strike="noStrike">
                <a:solidFill>
                  <a:srgbClr val="000000"/>
                </a:solidFill>
                <a:uFill>
                  <a:solidFill>
                    <a:srgbClr val="ffffff"/>
                  </a:solidFill>
                </a:uFill>
                <a:latin typeface="Arial"/>
              </a:rPr>
              <a:t>pseudoaneurysms (PSAs)</a:t>
            </a:r>
            <a:endParaRPr b="0" lang="en-US" sz="3200" spc="-1" strike="noStrike">
              <a:solidFill>
                <a:srgbClr val="000000"/>
              </a:solidFill>
              <a:uFill>
                <a:solidFill>
                  <a:srgbClr val="ffffff"/>
                </a:solidFill>
              </a:uFill>
              <a:latin typeface="Arial"/>
            </a:endParaRPr>
          </a:p>
          <a:p>
            <a:r>
              <a:rPr b="0" lang="en-US" sz="3200" spc="-1" strike="noStrike">
                <a:solidFill>
                  <a:srgbClr val="000000"/>
                </a:solidFill>
                <a:uFill>
                  <a:solidFill>
                    <a:srgbClr val="ffffff"/>
                  </a:solidFill>
                </a:uFill>
                <a:latin typeface="Arial"/>
              </a:rPr>
              <a:t>arteriovenous fistulas (AVFs)</a:t>
            </a:r>
            <a:endParaRPr b="0" lang="en-US" sz="3200" spc="-1" strike="noStrike">
              <a:solidFill>
                <a:srgbClr val="000000"/>
              </a:solidFill>
              <a:uFill>
                <a:solidFill>
                  <a:srgbClr val="ffffff"/>
                </a:solidFill>
              </a:uFill>
              <a:latin typeface="Arial"/>
            </a:endParaRPr>
          </a:p>
          <a:p>
            <a:r>
              <a:rPr b="0" lang="en-US" sz="3200" spc="-1" strike="noStrike">
                <a:solidFill>
                  <a:srgbClr val="000000"/>
                </a:solidFill>
                <a:uFill>
                  <a:solidFill>
                    <a:srgbClr val="ffffff"/>
                  </a:solidFill>
                </a:uFill>
                <a:latin typeface="Arial"/>
              </a:rPr>
              <a:t>retroperitoneal hemorrhage</a:t>
            </a:r>
            <a:endParaRPr b="0" lang="en-US" sz="3200" spc="-1" strike="noStrike">
              <a:solidFill>
                <a:srgbClr val="000000"/>
              </a:solidFill>
              <a:uFill>
                <a:solidFill>
                  <a:srgbClr val="ffffff"/>
                </a:solidFill>
              </a:uFill>
              <a:latin typeface="Arial"/>
            </a:endParaRPr>
          </a:p>
          <a:p>
            <a:r>
              <a:rPr b="0" lang="en-US" sz="3200" spc="-1" strike="noStrike">
                <a:solidFill>
                  <a:srgbClr val="000000"/>
                </a:solidFill>
                <a:uFill>
                  <a:solidFill>
                    <a:srgbClr val="ffffff"/>
                  </a:solidFill>
                </a:uFill>
                <a:latin typeface="Arial"/>
              </a:rPr>
              <a:t>abdominal aortic aneurysm extended into the femoral artery</a:t>
            </a:r>
            <a:endParaRPr b="0" lang="en-US" sz="3200" spc="-1" strike="noStrike">
              <a:solidFill>
                <a:srgbClr val="000000"/>
              </a:solidFill>
              <a:uFill>
                <a:solidFill>
                  <a:srgbClr val="ffffff"/>
                </a:solidFill>
              </a:uFill>
              <a:latin typeface="Arial"/>
            </a:endParaRPr>
          </a:p>
          <a:p>
            <a:r>
              <a:rPr b="0" lang="en-US" sz="3200" spc="-1" strike="noStrike">
                <a:solidFill>
                  <a:srgbClr val="000000"/>
                </a:solidFill>
                <a:uFill>
                  <a:solidFill>
                    <a:srgbClr val="ffffff"/>
                  </a:solidFill>
                </a:uFill>
                <a:latin typeface="Arial"/>
              </a:rPr>
              <a:t>deep vein thrombosis</a:t>
            </a:r>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 name="TextShape 1"/>
          <p:cNvSpPr txBox="1"/>
          <p:nvPr/>
        </p:nvSpPr>
        <p:spPr>
          <a:xfrm>
            <a:off x="504000" y="301320"/>
            <a:ext cx="9071640" cy="1262160"/>
          </a:xfrm>
          <a:prstGeom prst="rect">
            <a:avLst/>
          </a:prstGeom>
          <a:noFill/>
          <a:ln>
            <a:noFill/>
          </a:ln>
        </p:spPr>
        <p:txBody>
          <a:bodyPr lIns="0" rIns="0" tIns="0" bIns="0" anchor="ctr"/>
          <a:p>
            <a:pPr algn="ctr"/>
            <a:r>
              <a:rPr b="0" lang="en-US" sz="4400" spc="-1" strike="noStrike">
                <a:solidFill>
                  <a:srgbClr val="000000"/>
                </a:solidFill>
                <a:uFill>
                  <a:solidFill>
                    <a:srgbClr val="ffffff"/>
                  </a:solidFill>
                </a:uFill>
                <a:latin typeface="Arial"/>
              </a:rPr>
              <a:t>Diagnosis</a:t>
            </a:r>
            <a:endParaRPr b="0" lang="en-US" sz="4400" spc="-1" strike="noStrike">
              <a:solidFill>
                <a:srgbClr val="000000"/>
              </a:solidFill>
              <a:uFill>
                <a:solidFill>
                  <a:srgbClr val="ffffff"/>
                </a:solidFill>
              </a:uFill>
              <a:latin typeface="Arial"/>
            </a:endParaRPr>
          </a:p>
        </p:txBody>
      </p:sp>
      <p:sp>
        <p:nvSpPr>
          <p:cNvPr id="60" name="TextShape 2"/>
          <p:cNvSpPr txBox="1"/>
          <p:nvPr/>
        </p:nvSpPr>
        <p:spPr>
          <a:xfrm>
            <a:off x="1809720" y="1463040"/>
            <a:ext cx="6602760" cy="5454720"/>
          </a:xfrm>
          <a:prstGeom prst="rect">
            <a:avLst/>
          </a:prstGeom>
          <a:noFill/>
          <a:ln>
            <a:noFill/>
          </a:ln>
        </p:spPr>
        <p:txBody>
          <a:bodyPr lIns="0" rIns="0" tIns="0" bIns="0"/>
          <a:p>
            <a:endParaRPr b="0" lang="en-US" sz="3200" spc="-1" strike="noStrike">
              <a:solidFill>
                <a:srgbClr val="000000"/>
              </a:solidFill>
              <a:uFill>
                <a:solidFill>
                  <a:srgbClr val="ffffff"/>
                </a:solidFill>
              </a:uFill>
              <a:latin typeface="Arial"/>
            </a:endParaRPr>
          </a:p>
          <a:p>
            <a:r>
              <a:rPr b="0" lang="en-US" sz="3200" spc="-1" strike="noStrike">
                <a:solidFill>
                  <a:srgbClr val="000000"/>
                </a:solidFill>
                <a:uFill>
                  <a:solidFill>
                    <a:srgbClr val="ffffff"/>
                  </a:solidFill>
                </a:uFill>
                <a:latin typeface="Arial"/>
              </a:rPr>
              <a:t>deep vein thrombosis</a:t>
            </a:r>
            <a:endParaRPr b="0" lang="en-US" sz="3200" spc="-1" strike="noStrike">
              <a:solidFill>
                <a:srgbClr val="000000"/>
              </a:solidFill>
              <a:uFill>
                <a:solidFill>
                  <a:srgbClr val="ffffff"/>
                </a:solidFill>
              </a:uFill>
              <a:latin typeface="Arial"/>
            </a:endParaRPr>
          </a:p>
          <a:p>
            <a:r>
              <a:rPr b="0" lang="en-US" sz="3200" spc="-1" strike="noStrike">
                <a:solidFill>
                  <a:srgbClr val="000000"/>
                </a:solidFill>
                <a:uFill>
                  <a:solidFill>
                    <a:srgbClr val="ffffff"/>
                  </a:solidFill>
                </a:uFill>
                <a:latin typeface="Arial"/>
              </a:rPr>
              <a:t>50% have no symptoms so it’s possible.</a:t>
            </a:r>
            <a:endParaRPr b="0" lang="en-US" sz="3200" spc="-1" strike="noStrike">
              <a:solidFill>
                <a:srgbClr val="000000"/>
              </a:solidFill>
              <a:uFill>
                <a:solidFill>
                  <a:srgbClr val="ffffff"/>
                </a:solidFill>
              </a:uFill>
              <a:latin typeface="Arial"/>
            </a:endParaRPr>
          </a:p>
          <a:p>
            <a:r>
              <a:rPr b="0" lang="en-US" sz="3200" spc="-1" strike="noStrike">
                <a:solidFill>
                  <a:srgbClr val="000000"/>
                </a:solidFill>
                <a:uFill>
                  <a:solidFill>
                    <a:srgbClr val="ffffff"/>
                  </a:solidFill>
                </a:uFill>
                <a:latin typeface="Arial"/>
              </a:rPr>
              <a:t>Not usually associated with cath.</a:t>
            </a:r>
            <a:endParaRPr b="0" lang="en-US" sz="3200" spc="-1" strike="noStrike">
              <a:solidFill>
                <a:srgbClr val="000000"/>
              </a:solidFill>
              <a:uFill>
                <a:solidFill>
                  <a:srgbClr val="ffffff"/>
                </a:solidFill>
              </a:uFill>
              <a:latin typeface="Arial"/>
            </a:endParaRPr>
          </a:p>
          <a:p>
            <a:r>
              <a:rPr b="0" lang="en-US" sz="3200" spc="-1" strike="noStrike">
                <a:solidFill>
                  <a:srgbClr val="000000"/>
                </a:solidFill>
                <a:uFill>
                  <a:solidFill>
                    <a:srgbClr val="ffffff"/>
                  </a:solidFill>
                </a:uFill>
                <a:latin typeface="Arial"/>
              </a:rPr>
              <a:t>Differentiate with Doppler ultrasound.</a:t>
            </a:r>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 name="TextShape 1"/>
          <p:cNvSpPr txBox="1"/>
          <p:nvPr/>
        </p:nvSpPr>
        <p:spPr>
          <a:xfrm>
            <a:off x="504000" y="301320"/>
            <a:ext cx="9071640" cy="1262160"/>
          </a:xfrm>
          <a:prstGeom prst="rect">
            <a:avLst/>
          </a:prstGeom>
          <a:noFill/>
          <a:ln>
            <a:noFill/>
          </a:ln>
        </p:spPr>
        <p:txBody>
          <a:bodyPr lIns="0" rIns="0" tIns="0" bIns="0" anchor="ctr"/>
          <a:p>
            <a:pPr algn="ctr"/>
            <a:r>
              <a:rPr b="0" lang="en-US" sz="4400" spc="-1" strike="noStrike">
                <a:solidFill>
                  <a:srgbClr val="000000"/>
                </a:solidFill>
                <a:uFill>
                  <a:solidFill>
                    <a:srgbClr val="ffffff"/>
                  </a:solidFill>
                </a:uFill>
                <a:latin typeface="Arial"/>
              </a:rPr>
              <a:t>Diagnosis</a:t>
            </a:r>
            <a:endParaRPr b="0" lang="en-US" sz="4400" spc="-1" strike="noStrike">
              <a:solidFill>
                <a:srgbClr val="000000"/>
              </a:solidFill>
              <a:uFill>
                <a:solidFill>
                  <a:srgbClr val="ffffff"/>
                </a:solidFill>
              </a:uFill>
              <a:latin typeface="Arial"/>
            </a:endParaRPr>
          </a:p>
        </p:txBody>
      </p:sp>
      <p:sp>
        <p:nvSpPr>
          <p:cNvPr id="62" name="TextShape 2"/>
          <p:cNvSpPr txBox="1"/>
          <p:nvPr/>
        </p:nvSpPr>
        <p:spPr>
          <a:xfrm>
            <a:off x="1809720" y="1463040"/>
            <a:ext cx="6602760" cy="5454720"/>
          </a:xfrm>
          <a:prstGeom prst="rect">
            <a:avLst/>
          </a:prstGeom>
          <a:noFill/>
          <a:ln>
            <a:noFill/>
          </a:ln>
        </p:spPr>
        <p:txBody>
          <a:bodyPr lIns="0" rIns="0" tIns="0" bIns="0"/>
          <a:p>
            <a:r>
              <a:rPr b="0" lang="en-US" sz="3200" spc="-1" strike="noStrike">
                <a:solidFill>
                  <a:srgbClr val="000000"/>
                </a:solidFill>
                <a:uFill>
                  <a:solidFill>
                    <a:srgbClr val="ffffff"/>
                  </a:solidFill>
                </a:uFill>
                <a:latin typeface="Arial"/>
              </a:rPr>
              <a:t>abdominal aortic aneurysm extended into the femoral artery</a:t>
            </a:r>
            <a:endParaRPr b="0" lang="en-US" sz="3200" spc="-1" strike="noStrike">
              <a:solidFill>
                <a:srgbClr val="000000"/>
              </a:solidFill>
              <a:uFill>
                <a:solidFill>
                  <a:srgbClr val="ffffff"/>
                </a:solidFill>
              </a:uFill>
              <a:latin typeface="Arial"/>
            </a:endParaRPr>
          </a:p>
          <a:p>
            <a:r>
              <a:rPr b="0" lang="en-US" sz="3200" spc="-1" strike="noStrike">
                <a:solidFill>
                  <a:srgbClr val="000000"/>
                </a:solidFill>
                <a:uFill>
                  <a:solidFill>
                    <a:srgbClr val="ffffff"/>
                  </a:solidFill>
                </a:uFill>
                <a:latin typeface="Arial"/>
              </a:rPr>
              <a:t>Not associated with cath. Consider if other diagnoses are not confirmed by ultrasound.</a:t>
            </a:r>
            <a:endParaRPr b="0" lang="en-US" sz="3200" spc="-1" strike="noStrike">
              <a:solidFill>
                <a:srgbClr val="000000"/>
              </a:solidFill>
              <a:uFill>
                <a:solidFill>
                  <a:srgbClr val="ffffff"/>
                </a:solidFill>
              </a:uFill>
              <a:latin typeface="Arial"/>
            </a:endParaRPr>
          </a:p>
          <a:p>
            <a:r>
              <a:rPr b="0" lang="en-US" sz="3200" spc="-1" strike="noStrike">
                <a:solidFill>
                  <a:srgbClr val="000000"/>
                </a:solidFill>
                <a:uFill>
                  <a:solidFill>
                    <a:srgbClr val="ffffff"/>
                  </a:solidFill>
                </a:uFill>
                <a:latin typeface="Arial"/>
              </a:rPr>
              <a:t>Abdominal ultrasound.</a:t>
            </a:r>
            <a:endParaRPr b="0" lang="en-US" sz="3200" spc="-1" strike="noStrike">
              <a:solidFill>
                <a:srgbClr val="000000"/>
              </a:solidFill>
              <a:uFill>
                <a:solidFill>
                  <a:srgbClr val="ffffff"/>
                </a:solidFill>
              </a:uFill>
              <a:latin typeface="Arial"/>
            </a:endParaRPr>
          </a:p>
          <a:p>
            <a:r>
              <a:rPr b="0" lang="en-US" sz="3200" spc="-1" strike="noStrike">
                <a:solidFill>
                  <a:srgbClr val="000000"/>
                </a:solidFill>
                <a:uFill>
                  <a:solidFill>
                    <a:srgbClr val="ffffff"/>
                  </a:solidFill>
                </a:uFill>
                <a:latin typeface="Arial"/>
              </a:rPr>
              <a:t>CT.</a:t>
            </a:r>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a:p>
            <a:endParaRPr b="0" lang="en-US" sz="3200" spc="-1" strike="noStrike">
              <a:solidFill>
                <a:srgbClr val="000000"/>
              </a:solidFill>
              <a:uFill>
                <a:solidFill>
                  <a:srgbClr val="ffffff"/>
                </a:solidFill>
              </a:uFill>
              <a:latin typeface="Arial"/>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29</TotalTime>
  <Application>LibreOffice/5.1.6.2$Linux_X86_64 LibreOffice_project/10m0$Build-2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2017-05-01T12:35:57Z</dcterms:created>
  <dc:creator/>
  <dc:description/>
  <dc:language>en-US</dc:language>
  <cp:lastModifiedBy/>
  <dcterms:modified xsi:type="dcterms:W3CDTF">2017-05-02T14:12:20Z</dcterms:modified>
  <cp:revision>6</cp:revision>
  <dc:subject/>
  <dc:title/>
</cp:coreProperties>
</file>