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421" y="-82"/>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7" name="Picture 36"/>
          <p:cNvPicPr/>
          <p:nvPr/>
        </p:nvPicPr>
        <p:blipFill>
          <a:blip r:embed="rId2"/>
          <a:stretch/>
        </p:blipFill>
        <p:spPr>
          <a:xfrm>
            <a:off x="2292120" y="1768680"/>
            <a:ext cx="5495040" cy="4384440"/>
          </a:xfrm>
          <a:prstGeom prst="rect">
            <a:avLst/>
          </a:prstGeom>
          <a:ln>
            <a:noFill/>
          </a:ln>
        </p:spPr>
      </p:pic>
      <p:pic>
        <p:nvPicPr>
          <p:cNvPr id="38" name="Picture 37"/>
          <p:cNvPicPr/>
          <p:nvPr/>
        </p:nvPicPr>
        <p:blipFill>
          <a:blip r:embed="rId2"/>
          <a:stretch/>
        </p:blipFill>
        <p:spPr>
          <a:xfrm>
            <a:off x="2292120" y="1768680"/>
            <a:ext cx="5495040" cy="4384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US" sz="1400" b="0" strike="noStrike" spc="-1">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FB6554A9-289E-4937-8938-0FEF798C4EE9}"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9" name="TextShape 1"/>
          <p:cNvSpPr txBox="1"/>
          <p:nvPr/>
        </p:nvSpPr>
        <p:spPr>
          <a:xfrm>
            <a:off x="503640" y="30096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Jawien-03</a:t>
            </a:r>
          </a:p>
        </p:txBody>
      </p:sp>
      <p:sp>
        <p:nvSpPr>
          <p:cNvPr id="40" name="TextShape 2"/>
          <p:cNvSpPr txBox="1"/>
          <p:nvPr/>
        </p:nvSpPr>
        <p:spPr>
          <a:xfrm>
            <a:off x="503640" y="5486040"/>
            <a:ext cx="9071640" cy="667080"/>
          </a:xfrm>
          <a:prstGeom prst="rect">
            <a:avLst/>
          </a:prstGeom>
          <a:noFill/>
          <a:ln>
            <a:noFill/>
          </a:ln>
        </p:spPr>
        <p:txBody>
          <a:bodyPr lIns="0" tIns="0" rIns="0" bIns="0" anchor="ctr"/>
          <a:lstStyle/>
          <a:p>
            <a:pPr algn="ctr"/>
            <a:r>
              <a:rPr lang="en-US" sz="3200" b="0" strike="noStrike" spc="-1">
                <a:solidFill>
                  <a:srgbClr val="000000"/>
                </a:solidFill>
                <a:uFill>
                  <a:solidFill>
                    <a:srgbClr val="FFFFFF"/>
                  </a:solidFill>
                </a:uFill>
                <a:latin typeface="Arial"/>
              </a:rPr>
              <a:t>Jeff Martin </a:t>
            </a:r>
          </a:p>
        </p:txBody>
      </p:sp>
      <p:sp>
        <p:nvSpPr>
          <p:cNvPr id="41" name="TextShape 3"/>
          <p:cNvSpPr txBox="1"/>
          <p:nvPr/>
        </p:nvSpPr>
        <p:spPr>
          <a:xfrm>
            <a:off x="4723920" y="5099040"/>
            <a:ext cx="466920" cy="346320"/>
          </a:xfrm>
          <a:prstGeom prst="rect">
            <a:avLst/>
          </a:prstGeom>
          <a:noFill/>
          <a:ln>
            <a:noFill/>
          </a:ln>
        </p:spPr>
        <p:txBody>
          <a:bodyPr lIns="90000" tIns="45000" rIns="90000" bIns="45000"/>
          <a:lstStyle/>
          <a:p>
            <a:pPr algn="ctr"/>
            <a:r>
              <a:rPr lang="en-US" sz="1800" b="0" strike="noStrike" spc="-1">
                <a:solidFill>
                  <a:srgbClr val="000000"/>
                </a:solidFill>
                <a:uFill>
                  <a:solidFill>
                    <a:srgbClr val="FFFFFF"/>
                  </a:solidFill>
                </a:uFill>
                <a:latin typeface="Arial"/>
              </a:rPr>
              <a:t>By</a:t>
            </a:r>
          </a:p>
        </p:txBody>
      </p:sp>
      <p:sp>
        <p:nvSpPr>
          <p:cNvPr id="43" name="TextShape 4"/>
          <p:cNvSpPr txBox="1"/>
          <p:nvPr/>
        </p:nvSpPr>
        <p:spPr>
          <a:xfrm>
            <a:off x="1483560" y="6858000"/>
            <a:ext cx="7020360" cy="3463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http://img.photobucket.com/albums/v518/breakdancingrobot/Title.gif</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31" y="1574949"/>
            <a:ext cx="8687553" cy="33821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64" name="TextShape 2"/>
          <p:cNvSpPr txBox="1"/>
          <p:nvPr/>
        </p:nvSpPr>
        <p:spPr>
          <a:xfrm>
            <a:off x="1809720" y="1463040"/>
            <a:ext cx="660276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retroperitoneal hemorrhage</a:t>
            </a:r>
          </a:p>
          <a:p>
            <a:r>
              <a:rPr lang="en-US" sz="3200" b="0" strike="noStrike" spc="-1">
                <a:solidFill>
                  <a:srgbClr val="000000"/>
                </a:solidFill>
                <a:uFill>
                  <a:solidFill>
                    <a:srgbClr val="FFFFFF"/>
                  </a:solidFill>
                </a:uFill>
                <a:latin typeface="Arial"/>
              </a:rPr>
              <a:t>Common if the site is to high.</a:t>
            </a:r>
          </a:p>
          <a:p>
            <a:r>
              <a:rPr lang="en-US" sz="3200" b="0" strike="noStrike" spc="-1">
                <a:solidFill>
                  <a:srgbClr val="000000"/>
                </a:solidFill>
                <a:uFill>
                  <a:solidFill>
                    <a:srgbClr val="FFFFFF"/>
                  </a:solidFill>
                </a:uFill>
                <a:latin typeface="Arial"/>
              </a:rPr>
              <a:t>Usually back pain.</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66" name="TextShape 2"/>
          <p:cNvSpPr txBox="1"/>
          <p:nvPr/>
        </p:nvSpPr>
        <p:spPr>
          <a:xfrm>
            <a:off x="1809720" y="1463040"/>
            <a:ext cx="660276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large hematomas</a:t>
            </a:r>
          </a:p>
          <a:p>
            <a:r>
              <a:rPr lang="en-US" sz="3200" b="0" strike="noStrike" spc="-1">
                <a:solidFill>
                  <a:srgbClr val="000000"/>
                </a:solidFill>
                <a:uFill>
                  <a:solidFill>
                    <a:srgbClr val="FFFFFF"/>
                  </a:solidFill>
                </a:uFill>
                <a:latin typeface="Arial"/>
              </a:rPr>
              <a:t>pseudoaneurysms (PSAs)</a:t>
            </a:r>
          </a:p>
          <a:p>
            <a:r>
              <a:rPr lang="en-US" sz="3200" b="0" strike="noStrike" spc="-1">
                <a:solidFill>
                  <a:srgbClr val="000000"/>
                </a:solidFill>
                <a:uFill>
                  <a:solidFill>
                    <a:srgbClr val="FFFFFF"/>
                  </a:solidFill>
                </a:uFill>
                <a:latin typeface="Arial"/>
              </a:rPr>
              <a:t>arteriovenous fistulas (AVFs)</a:t>
            </a:r>
          </a:p>
          <a:p>
            <a:r>
              <a:rPr lang="en-US" sz="3200" b="0" strike="noStrike" spc="-1">
                <a:solidFill>
                  <a:srgbClr val="000000"/>
                </a:solidFill>
                <a:uFill>
                  <a:solidFill>
                    <a:srgbClr val="FFFFFF"/>
                  </a:solidFill>
                </a:uFill>
                <a:latin typeface="Arial"/>
              </a:rPr>
              <a:t>Hematomas may break down the fibrin plug leading to a pseudoaneurysm.</a:t>
            </a:r>
          </a:p>
          <a:p>
            <a:r>
              <a:rPr lang="en-US" sz="3200" b="0" strike="noStrike" spc="-1">
                <a:solidFill>
                  <a:srgbClr val="000000"/>
                </a:solidFill>
                <a:uFill>
                  <a:solidFill>
                    <a:srgbClr val="FFFFFF"/>
                  </a:solidFill>
                </a:uFill>
                <a:latin typeface="Arial"/>
              </a:rPr>
              <a:t>Arteriovenous fistulas will have unidirectional flow on Doppler ultrasound and often a bruit. Usually close within a year.</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68"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Ultrasound with doppler is usually the only imaging, but CT may also be used.</a:t>
            </a:r>
          </a:p>
          <a:p>
            <a:r>
              <a:rPr lang="en-US" sz="3200" b="0" strike="noStrike" spc="-1">
                <a:solidFill>
                  <a:srgbClr val="000000"/>
                </a:solidFill>
                <a:uFill>
                  <a:solidFill>
                    <a:srgbClr val="FFFFFF"/>
                  </a:solidFill>
                </a:uFill>
                <a:latin typeface="Arial"/>
              </a:rPr>
              <a:t>Pseudoaneurysms may be confused with plain hematomas.</a:t>
            </a:r>
          </a:p>
          <a:p>
            <a:r>
              <a:rPr lang="en-US" sz="3200" b="0" strike="noStrike" spc="-1">
                <a:solidFill>
                  <a:srgbClr val="000000"/>
                </a:solidFill>
                <a:uFill>
                  <a:solidFill>
                    <a:srgbClr val="FFFFFF"/>
                  </a:solidFill>
                </a:uFill>
                <a:latin typeface="Arial"/>
              </a:rPr>
              <a:t>In doppler ultrasound: “A localized hematoma and a thrombosed PSA are indistinguishable in appearance.” The thrombosed pseudoaneurysm may have a visible tract.</a:t>
            </a:r>
          </a:p>
          <a:p>
            <a:r>
              <a:rPr lang="en-US" sz="1000" b="0" strike="noStrike" spc="-1">
                <a:solidFill>
                  <a:srgbClr val="000000"/>
                </a:solidFill>
                <a:uFill>
                  <a:solidFill>
                    <a:srgbClr val="FFFFFF"/>
                  </a:solidFill>
                </a:uFill>
                <a:latin typeface="Arial"/>
              </a:rPr>
              <a:t>http://radiologykey.com/pulsatile-groin-mass-in-the-postcatheterization-patient/</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70"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Hemotomas may infiltrate soft tissue or retroperitoneum without forming an obvious mass visible with ultrasound.</a:t>
            </a:r>
          </a:p>
          <a:p>
            <a:r>
              <a:rPr lang="en-US" sz="3200" b="0" strike="noStrike" spc="-1">
                <a:solidFill>
                  <a:srgbClr val="000000"/>
                </a:solidFill>
                <a:uFill>
                  <a:solidFill>
                    <a:srgbClr val="FFFFFF"/>
                  </a:solidFill>
                </a:uFill>
                <a:latin typeface="Arial"/>
              </a:rPr>
              <a:t>Hemotomas and pseudoaneurysms may distort or compress structures.</a:t>
            </a:r>
          </a:p>
          <a:p>
            <a:r>
              <a:rPr lang="en-US" sz="3200" b="0" strike="noStrike" spc="-1">
                <a:solidFill>
                  <a:srgbClr val="000000"/>
                </a:solidFill>
                <a:uFill>
                  <a:solidFill>
                    <a:srgbClr val="FFFFFF"/>
                  </a:solidFill>
                </a:uFill>
                <a:latin typeface="Arial"/>
              </a:rPr>
              <a:t>Back pain may be a sign of retroperitoneal hemotoma. CT may be necessary.</a:t>
            </a:r>
          </a:p>
          <a:p>
            <a:r>
              <a:rPr lang="en-US" sz="1000" b="0" strike="noStrike" spc="-1">
                <a:solidFill>
                  <a:srgbClr val="000000"/>
                </a:solidFill>
                <a:uFill>
                  <a:solidFill>
                    <a:srgbClr val="FFFFFF"/>
                  </a:solidFill>
                </a:uFill>
                <a:latin typeface="Arial"/>
              </a:rPr>
              <a:t>http://radiologykey.com/pulsatile-groin-mass-in-the-postcatheterization-patient/</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72"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Pseudoaneurysms without a fibrous wall should probably be called pulsile hemotomas. </a:t>
            </a:r>
            <a:r>
              <a:rPr lang="en-US" sz="1000" b="0" strike="noStrike" spc="-1">
                <a:solidFill>
                  <a:srgbClr val="000000"/>
                </a:solidFill>
                <a:uFill>
                  <a:solidFill>
                    <a:srgbClr val="FFFFFF"/>
                  </a:solidFill>
                </a:uFill>
                <a:latin typeface="Arial"/>
              </a:rPr>
              <a:t>http://radiologykey.com/pulsatile-groin-mass-in-the-postcatheterization-patient/</a:t>
            </a:r>
            <a:endParaRPr lang="en-US" sz="3200" b="0" strike="noStrike" spc="-1">
              <a:solidFill>
                <a:srgbClr val="000000"/>
              </a:solidFill>
              <a:uFill>
                <a:solidFill>
                  <a:srgbClr val="FFFFFF"/>
                </a:solidFill>
              </a:uFill>
              <a:latin typeface="Arial"/>
            </a:endParaRPr>
          </a:p>
          <a:p>
            <a:r>
              <a:rPr lang="en-US" sz="3200" b="0" strike="noStrike" spc="-1">
                <a:solidFill>
                  <a:srgbClr val="000000"/>
                </a:solidFill>
                <a:uFill>
                  <a:solidFill>
                    <a:srgbClr val="FFFFFF"/>
                  </a:solidFill>
                </a:uFill>
                <a:latin typeface="Arial"/>
              </a:rPr>
              <a:t>Pseudoaneurysms may be considered a type of hemotoma; an aneurysm-like hematoma. </a:t>
            </a:r>
            <a:r>
              <a:rPr lang="en-US" sz="1000" b="0" strike="noStrike" spc="-1">
                <a:solidFill>
                  <a:srgbClr val="000000"/>
                </a:solidFill>
                <a:uFill>
                  <a:solidFill>
                    <a:srgbClr val="FFFFFF"/>
                  </a:solidFill>
                </a:uFill>
                <a:latin typeface="Arial"/>
                <a:ea typeface="Arial"/>
              </a:rPr>
              <a:t>https://doi.org/10.1016/j.jvs.2005.11.009</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74" name="TextShape 2"/>
          <p:cNvSpPr txBox="1"/>
          <p:nvPr/>
        </p:nvSpPr>
        <p:spPr>
          <a:xfrm>
            <a:off x="1097280" y="1677600"/>
            <a:ext cx="7955280" cy="545472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r>
              <a:rPr lang="en-US" sz="3200" b="0" strike="noStrike" spc="-1">
                <a:solidFill>
                  <a:srgbClr val="000000"/>
                </a:solidFill>
                <a:uFill>
                  <a:solidFill>
                    <a:srgbClr val="FFFFFF"/>
                  </a:solidFill>
                </a:uFill>
                <a:latin typeface="Arial"/>
              </a:rPr>
              <a:t>A pseudoaneurysm, i.e., pulsatile hematoma, will show inward flow during systole and outward flow during diastole with a yin yang pattern.</a:t>
            </a:r>
          </a:p>
          <a:p>
            <a:r>
              <a:rPr lang="en-US" sz="1000" b="0" strike="noStrike" spc="-1">
                <a:solidFill>
                  <a:srgbClr val="000000"/>
                </a:solidFill>
                <a:uFill>
                  <a:solidFill>
                    <a:srgbClr val="FFFFFF"/>
                  </a:solidFill>
                </a:uFill>
                <a:latin typeface="Arial"/>
              </a:rPr>
              <a:t>https://doi.org/10.1016/j.jvs.2005.11.009</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76" name="TextShape 2"/>
          <p:cNvSpPr txBox="1"/>
          <p:nvPr/>
        </p:nvSpPr>
        <p:spPr>
          <a:xfrm>
            <a:off x="1097280" y="1677600"/>
            <a:ext cx="7955280" cy="545472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
        <p:nvSpPr>
          <p:cNvPr id="77" name="TextShape 3"/>
          <p:cNvSpPr txBox="1"/>
          <p:nvPr/>
        </p:nvSpPr>
        <p:spPr>
          <a:xfrm>
            <a:off x="2651760" y="5212080"/>
            <a:ext cx="5001120" cy="232560"/>
          </a:xfrm>
          <a:prstGeom prst="rect">
            <a:avLst/>
          </a:prstGeom>
          <a:noFill/>
          <a:ln>
            <a:noFill/>
          </a:ln>
        </p:spPr>
        <p:txBody>
          <a:bodyPr lIns="0" tIns="0" rIns="0" bIns="0"/>
          <a:lstStyle/>
          <a:p>
            <a:r>
              <a:rPr lang="en-US" sz="1000" b="0" strike="noStrike" spc="-1">
                <a:solidFill>
                  <a:srgbClr val="000000"/>
                </a:solidFill>
                <a:uFill>
                  <a:solidFill>
                    <a:srgbClr val="FFFFFF"/>
                  </a:solidFill>
                </a:uFill>
                <a:latin typeface="Arial"/>
              </a:rPr>
              <a:t>http://radiologykey.com/pulsatile-groin-mass-in-the-postcatheterization-patient/</a:t>
            </a:r>
            <a:endParaRPr lang="en-US" sz="3200" b="0" strike="noStrike" spc="-1">
              <a:solidFill>
                <a:srgbClr val="000000"/>
              </a:solidFill>
              <a:uFill>
                <a:solidFill>
                  <a:srgbClr val="FFFFFF"/>
                </a:solidFill>
              </a:uFill>
              <a:latin typeface="Arial"/>
            </a:endParaRPr>
          </a:p>
        </p:txBody>
      </p:sp>
      <p:pic>
        <p:nvPicPr>
          <p:cNvPr id="78" name="Picture 77"/>
          <p:cNvPicPr/>
          <p:nvPr/>
        </p:nvPicPr>
        <p:blipFill>
          <a:blip r:embed="rId2"/>
          <a:stretch/>
        </p:blipFill>
        <p:spPr>
          <a:xfrm>
            <a:off x="914400" y="1463040"/>
            <a:ext cx="8143560" cy="356184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80" name="TextShape 2"/>
          <p:cNvSpPr txBox="1"/>
          <p:nvPr/>
        </p:nvSpPr>
        <p:spPr>
          <a:xfrm>
            <a:off x="1097280" y="1677600"/>
            <a:ext cx="7955280" cy="545472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
        <p:nvSpPr>
          <p:cNvPr id="81" name="TextShape 3"/>
          <p:cNvSpPr txBox="1"/>
          <p:nvPr/>
        </p:nvSpPr>
        <p:spPr>
          <a:xfrm>
            <a:off x="2651760" y="5212080"/>
            <a:ext cx="5001120" cy="232560"/>
          </a:xfrm>
          <a:prstGeom prst="rect">
            <a:avLst/>
          </a:prstGeom>
          <a:noFill/>
          <a:ln>
            <a:noFill/>
          </a:ln>
        </p:spPr>
        <p:txBody>
          <a:bodyPr lIns="0" tIns="0" rIns="0" bIns="0"/>
          <a:lstStyle/>
          <a:p>
            <a:r>
              <a:rPr lang="en-US" sz="1000" b="0" strike="noStrike" spc="-1">
                <a:solidFill>
                  <a:srgbClr val="000000"/>
                </a:solidFill>
                <a:uFill>
                  <a:solidFill>
                    <a:srgbClr val="FFFFFF"/>
                  </a:solidFill>
                </a:uFill>
                <a:latin typeface="Arial"/>
              </a:rPr>
              <a:t>http://radiologykey.com/pulsatile-groin-mass-in-the-postcatheterization-patient/</a:t>
            </a:r>
            <a:endParaRPr lang="en-US" sz="3200" b="0" strike="noStrike" spc="-1">
              <a:solidFill>
                <a:srgbClr val="000000"/>
              </a:solidFill>
              <a:uFill>
                <a:solidFill>
                  <a:srgbClr val="FFFFFF"/>
                </a:solidFill>
              </a:uFill>
              <a:latin typeface="Arial"/>
            </a:endParaRPr>
          </a:p>
        </p:txBody>
      </p:sp>
      <p:pic>
        <p:nvPicPr>
          <p:cNvPr id="82" name="Picture 81"/>
          <p:cNvPicPr/>
          <p:nvPr/>
        </p:nvPicPr>
        <p:blipFill>
          <a:blip r:embed="rId2"/>
          <a:stretch/>
        </p:blipFill>
        <p:spPr>
          <a:xfrm>
            <a:off x="2743200" y="1463040"/>
            <a:ext cx="4937760" cy="2159640"/>
          </a:xfrm>
          <a:prstGeom prst="rect">
            <a:avLst/>
          </a:prstGeom>
          <a:ln>
            <a:noFill/>
          </a:ln>
        </p:spPr>
      </p:pic>
      <p:sp>
        <p:nvSpPr>
          <p:cNvPr id="83" name="TextShape 4"/>
          <p:cNvSpPr txBox="1"/>
          <p:nvPr/>
        </p:nvSpPr>
        <p:spPr>
          <a:xfrm>
            <a:off x="991080" y="3749040"/>
            <a:ext cx="8610120" cy="1188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A pseudoaneurysm, i.e., pulsatile hematoma is the most likely diagnosis.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Prevention and Intervention</a:t>
            </a:r>
          </a:p>
        </p:txBody>
      </p:sp>
      <p:sp>
        <p:nvSpPr>
          <p:cNvPr id="85"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The most causative factor is not enough time with manual compression.</a:t>
            </a:r>
          </a:p>
          <a:p>
            <a:r>
              <a:rPr lang="en-US" sz="1000" b="0" strike="noStrike" spc="-1">
                <a:solidFill>
                  <a:srgbClr val="000000"/>
                </a:solidFill>
                <a:uFill>
                  <a:solidFill>
                    <a:srgbClr val="FFFFFF"/>
                  </a:solidFill>
                </a:uFill>
                <a:latin typeface="Arial"/>
              </a:rPr>
              <a:t>http://radiologykey.com/pulsatile-groin-mass-in-the-postcatheterization-patient/</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pic>
        <p:nvPicPr>
          <p:cNvPr id="86" name="Picture 85"/>
          <p:cNvPicPr/>
          <p:nvPr/>
        </p:nvPicPr>
        <p:blipFill>
          <a:blip r:embed="rId2"/>
          <a:stretch/>
        </p:blipFill>
        <p:spPr>
          <a:xfrm>
            <a:off x="2468880" y="3154680"/>
            <a:ext cx="4925520" cy="361188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Prevention and Intervention</a:t>
            </a:r>
          </a:p>
        </p:txBody>
      </p:sp>
      <p:sp>
        <p:nvSpPr>
          <p:cNvPr id="88"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Groin Bleeds and Other Hemorrhagic Complications of Cardiac Catheterization: A list of relevant issues</a:t>
            </a:r>
          </a:p>
          <a:p>
            <a:r>
              <a:rPr lang="en-US" sz="3200" b="0" strike="noStrike" spc="-1">
                <a:solidFill>
                  <a:srgbClr val="000000"/>
                </a:solidFill>
                <a:uFill>
                  <a:solidFill>
                    <a:srgbClr val="FFFFFF"/>
                  </a:solidFill>
                </a:uFill>
                <a:latin typeface="Arial"/>
              </a:rPr>
              <a:t>Jackson Thatcher, MD, FACC, Director of Inpatient Cardiology The Park Nicollet Heart Center at Methodist Hospital</a:t>
            </a:r>
          </a:p>
          <a:p>
            <a:r>
              <a:rPr lang="en-US" sz="3200" b="0" strike="noStrike" spc="-1">
                <a:solidFill>
                  <a:srgbClr val="000000"/>
                </a:solidFill>
                <a:uFill>
                  <a:solidFill>
                    <a:srgbClr val="FFFFFF"/>
                  </a:solidFill>
                </a:uFill>
                <a:latin typeface="Arial"/>
              </a:rPr>
              <a:t>St. Louis Park, Minnesota</a:t>
            </a:r>
          </a:p>
          <a:p>
            <a:r>
              <a:rPr lang="en-US" sz="3200" b="0" strike="noStrike" spc="-1">
                <a:solidFill>
                  <a:srgbClr val="000000"/>
                </a:solidFill>
                <a:uFill>
                  <a:solidFill>
                    <a:srgbClr val="FFFFFF"/>
                  </a:solidFill>
                </a:uFill>
                <a:latin typeface="Arial"/>
              </a:rPr>
              <a:t>Volume 16 - Issue 3 - March, 2008</a:t>
            </a:r>
          </a:p>
          <a:p>
            <a:r>
              <a:rPr lang="en-US" sz="1000" b="0" strike="noStrike" spc="-1">
                <a:solidFill>
                  <a:srgbClr val="000000"/>
                </a:solidFill>
                <a:uFill>
                  <a:solidFill>
                    <a:srgbClr val="FFFFFF"/>
                  </a:solidFill>
                </a:uFill>
                <a:latin typeface="Arial"/>
              </a:rPr>
              <a:t>http://www.cathlabdigest.com/articles/Groin-Bleeds-and-Other-Hemorrhagic-Complications-Cardiac-Catheterization-A-list-relevant-is</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Shape 1"/>
          <p:cNvSpPr txBox="1"/>
          <p:nvPr/>
        </p:nvSpPr>
        <p:spPr>
          <a:xfrm>
            <a:off x="647825" y="311573"/>
            <a:ext cx="8925680" cy="631080"/>
          </a:xfrm>
          <a:prstGeom prst="rect">
            <a:avLst/>
          </a:prstGeom>
          <a:noFill/>
          <a:ln>
            <a:noFill/>
          </a:ln>
        </p:spPr>
        <p:txBody>
          <a:bodyPr lIns="0" tIns="0" rIns="0" bIns="0" anchor="ctr"/>
          <a:lstStyle/>
          <a:p>
            <a:pPr algn="ctr"/>
            <a:r>
              <a:rPr lang="en-US" sz="2400" b="0" strike="noStrike" spc="-1" dirty="0">
                <a:solidFill>
                  <a:srgbClr val="000000"/>
                </a:solidFill>
                <a:uFill>
                  <a:solidFill>
                    <a:srgbClr val="FFFFFF"/>
                  </a:solidFill>
                </a:uFill>
                <a:latin typeface="Arial"/>
              </a:rPr>
              <a:t>History part 1</a:t>
            </a:r>
          </a:p>
        </p:txBody>
      </p:sp>
      <p:sp>
        <p:nvSpPr>
          <p:cNvPr id="45" name="TextShape 2"/>
          <p:cNvSpPr txBox="1"/>
          <p:nvPr/>
        </p:nvSpPr>
        <p:spPr>
          <a:xfrm>
            <a:off x="300830" y="1115541"/>
            <a:ext cx="9287856" cy="5357464"/>
          </a:xfrm>
          <a:prstGeom prst="rect">
            <a:avLst/>
          </a:prstGeom>
          <a:noFill/>
          <a:ln>
            <a:noFill/>
          </a:ln>
        </p:spPr>
        <p:txBody>
          <a:bodyPr lIns="0" tIns="0" rIns="0" bIns="0"/>
          <a:lstStyle/>
          <a:p>
            <a:r>
              <a:rPr lang="en-US" sz="2000" b="0" strike="noStrike" spc="-1" dirty="0">
                <a:solidFill>
                  <a:srgbClr val="000000"/>
                </a:solidFill>
                <a:uFill>
                  <a:solidFill>
                    <a:srgbClr val="FFFFFF"/>
                  </a:solidFill>
                </a:uFill>
                <a:latin typeface="Arial"/>
                <a:ea typeface="Noto Sans CJK SC Regular"/>
              </a:rPr>
              <a:t>82 years old</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exertional chest pain associated with shortness of breath</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apical ischemia from </a:t>
            </a:r>
            <a:r>
              <a:rPr lang="en-US" sz="2000" b="0" strike="noStrike" spc="-1" dirty="0" err="1">
                <a:solidFill>
                  <a:srgbClr val="000000"/>
                </a:solidFill>
                <a:uFill>
                  <a:solidFill>
                    <a:srgbClr val="FFFFFF"/>
                  </a:solidFill>
                </a:uFill>
                <a:latin typeface="Arial"/>
                <a:ea typeface="Noto Sans CJK SC Regular"/>
              </a:rPr>
              <a:t>sestamibi</a:t>
            </a:r>
            <a:r>
              <a:rPr lang="en-US" sz="2000" b="0" strike="noStrike" spc="-1" dirty="0">
                <a:solidFill>
                  <a:srgbClr val="000000"/>
                </a:solidFill>
                <a:uFill>
                  <a:solidFill>
                    <a:srgbClr val="FFFFFF"/>
                  </a:solidFill>
                </a:uFill>
                <a:latin typeface="Arial"/>
                <a:ea typeface="Noto Sans CJK SC Regular"/>
              </a:rPr>
              <a:t> nuclear scan, technetium (99mTc) </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left ventricular dysfunction from left ventricular angiogram</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end-stage renal disease needing hemodialysis</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non-insulin dependent diabetes mellitus</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Hypertension poorly controlled</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chronic obstructive pulmonary disease</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Cardiac catheterization: 80% stenosis of the mid-left anterior descending, 40% stenosis of the intermediate ramus and distal circumflex, and a dominant right coronary artery without significant stenosis.</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Percutaneous transluminal coronary angioplasty (PTCA) with stent placement to the mid-left anterior descending was performed with no residual stenosis with Thrombolysis In Myocardial Infarction (TIMI)-3 flow seen in the left anterior descending after the procedure.</a:t>
            </a:r>
            <a:endParaRPr lang="en-US" sz="2000" b="0" strike="noStrike" spc="-1" dirty="0">
              <a:solidFill>
                <a:srgbClr val="000000"/>
              </a:solidFill>
              <a:uFill>
                <a:solidFill>
                  <a:srgbClr val="FFFFFF"/>
                </a:solidFill>
              </a:uFill>
              <a:latin typeface="Arial"/>
            </a:endParaRPr>
          </a:p>
          <a:p>
            <a:r>
              <a:rPr lang="en-US" sz="2000" b="0" strike="noStrike" spc="-1" dirty="0">
                <a:solidFill>
                  <a:srgbClr val="000000"/>
                </a:solidFill>
                <a:uFill>
                  <a:solidFill>
                    <a:srgbClr val="FFFFFF"/>
                  </a:solidFill>
                </a:uFill>
                <a:latin typeface="Arial"/>
                <a:ea typeface="Noto Sans CJK SC Regular"/>
              </a:rPr>
              <a:t>Dialysis was performed on the day of cardiac intervention and the patient was discharged in stable condition.</a:t>
            </a:r>
            <a:endParaRPr lang="en-US" sz="20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Prevention and Intervention</a:t>
            </a:r>
          </a:p>
        </p:txBody>
      </p:sp>
      <p:sp>
        <p:nvSpPr>
          <p:cNvPr id="90"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Recognize and early intervention.</a:t>
            </a:r>
          </a:p>
          <a:p>
            <a:r>
              <a:rPr lang="en-US" sz="3200" b="0" strike="noStrike" spc="-1">
                <a:solidFill>
                  <a:srgbClr val="000000"/>
                </a:solidFill>
                <a:uFill>
                  <a:solidFill>
                    <a:srgbClr val="FFFFFF"/>
                  </a:solidFill>
                </a:uFill>
                <a:latin typeface="Arial"/>
              </a:rPr>
              <a:t>RAO projection helps prevent low sticks.</a:t>
            </a:r>
          </a:p>
          <a:p>
            <a:r>
              <a:rPr lang="en-US" sz="3200" b="0" strike="noStrike" spc="-1">
                <a:solidFill>
                  <a:srgbClr val="000000"/>
                </a:solidFill>
                <a:uFill>
                  <a:solidFill>
                    <a:srgbClr val="FFFFFF"/>
                  </a:solidFill>
                </a:uFill>
                <a:latin typeface="Arial"/>
              </a:rPr>
              <a:t>LAO projection is not blocked by hip prosthesis.</a:t>
            </a:r>
          </a:p>
          <a:p>
            <a:r>
              <a:rPr lang="en-US" sz="3200" b="0" strike="noStrike" spc="-1">
                <a:solidFill>
                  <a:srgbClr val="000000"/>
                </a:solidFill>
                <a:uFill>
                  <a:solidFill>
                    <a:srgbClr val="FFFFFF"/>
                  </a:solidFill>
                </a:uFill>
                <a:latin typeface="Arial"/>
              </a:rPr>
              <a:t>Manage coagulopathy treatment.</a:t>
            </a:r>
          </a:p>
          <a:p>
            <a:r>
              <a:rPr lang="en-US" sz="3200" b="0" strike="noStrike" spc="-1">
                <a:solidFill>
                  <a:srgbClr val="000000"/>
                </a:solidFill>
                <a:uFill>
                  <a:solidFill>
                    <a:srgbClr val="FFFFFF"/>
                  </a:solidFill>
                </a:uFill>
                <a:latin typeface="Arial"/>
              </a:rPr>
              <a:t>Fluid bolus for unexpected BP drop.</a:t>
            </a:r>
          </a:p>
          <a:p>
            <a:endParaRPr lang="en-US" sz="3200" b="0" strike="noStrike" spc="-1">
              <a:solidFill>
                <a:srgbClr val="000000"/>
              </a:solidFill>
              <a:uFill>
                <a:solidFill>
                  <a:srgbClr val="FFFFFF"/>
                </a:solidFill>
              </a:uFill>
              <a:latin typeface="Arial"/>
            </a:endParaRPr>
          </a:p>
          <a:p>
            <a:r>
              <a:rPr lang="en-US" sz="1000" b="0" strike="noStrike" spc="-1">
                <a:solidFill>
                  <a:srgbClr val="000000"/>
                </a:solidFill>
                <a:uFill>
                  <a:solidFill>
                    <a:srgbClr val="FFFFFF"/>
                  </a:solidFill>
                </a:uFill>
                <a:latin typeface="Arial"/>
              </a:rPr>
              <a:t>http://www.cathlabdigest.com/articles/Groin-Bleeds-and-Other-Hemorrhagic-Complications-Cardiac-Catheterization-A-list-relevant-is</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Prevention and Intervention</a:t>
            </a:r>
          </a:p>
        </p:txBody>
      </p:sp>
      <p:sp>
        <p:nvSpPr>
          <p:cNvPr id="92"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Doppler ultrasound on the table in the cath lab.</a:t>
            </a:r>
          </a:p>
          <a:p>
            <a:r>
              <a:rPr lang="en-US" sz="3200" b="0" strike="noStrike" spc="-1">
                <a:solidFill>
                  <a:srgbClr val="000000"/>
                </a:solidFill>
                <a:uFill>
                  <a:solidFill>
                    <a:srgbClr val="FFFFFF"/>
                  </a:solidFill>
                </a:uFill>
                <a:latin typeface="Arial"/>
              </a:rPr>
              <a:t>“Don’t let them succumb in the CT scanner looking for what you already know must be there.”</a:t>
            </a:r>
          </a:p>
          <a:p>
            <a:endParaRPr lang="en-US" sz="3200" b="0" strike="noStrike" spc="-1">
              <a:solidFill>
                <a:srgbClr val="000000"/>
              </a:solidFill>
              <a:uFill>
                <a:solidFill>
                  <a:srgbClr val="FFFFFF"/>
                </a:solidFill>
              </a:uFill>
              <a:latin typeface="Arial"/>
            </a:endParaRPr>
          </a:p>
          <a:p>
            <a:r>
              <a:rPr lang="en-US" sz="1000" b="0" strike="noStrike" spc="-1">
                <a:solidFill>
                  <a:srgbClr val="000000"/>
                </a:solidFill>
                <a:uFill>
                  <a:solidFill>
                    <a:srgbClr val="FFFFFF"/>
                  </a:solidFill>
                </a:uFill>
                <a:latin typeface="Arial"/>
              </a:rPr>
              <a:t>http://www.cathlabdigest.com/articles/Groin-Bleeds-and-Other-Hemorrhagic-Complications-Cardiac-Catheterization-A-list-relevant-is</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Prevention and Intervention</a:t>
            </a:r>
          </a:p>
        </p:txBody>
      </p:sp>
      <p:sp>
        <p:nvSpPr>
          <p:cNvPr id="94"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Early intervention is important because the hematoma can dissolve the fibrin plug to form a pseudoaneurysm.</a:t>
            </a:r>
          </a:p>
          <a:p>
            <a:endParaRPr lang="en-US" sz="3200" b="0" strike="noStrike" spc="-1">
              <a:solidFill>
                <a:srgbClr val="000000"/>
              </a:solidFill>
              <a:uFill>
                <a:solidFill>
                  <a:srgbClr val="FFFFFF"/>
                </a:solidFill>
              </a:uFill>
              <a:latin typeface="Arial"/>
            </a:endParaRPr>
          </a:p>
          <a:p>
            <a:r>
              <a:rPr lang="en-US" sz="1000" b="0" strike="noStrike" spc="-1">
                <a:solidFill>
                  <a:srgbClr val="000000"/>
                </a:solidFill>
                <a:uFill>
                  <a:solidFill>
                    <a:srgbClr val="FFFFFF"/>
                  </a:solidFill>
                </a:uFill>
                <a:latin typeface="Arial"/>
              </a:rPr>
              <a:t>http://www.cathlabdigest.com/articles/Groin-Bleeds-and-Other-Hemorrhagic-Complications-Cardiac-Catheterization-A-list-relevant-is</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Compression</a:t>
            </a:r>
          </a:p>
        </p:txBody>
      </p:sp>
      <p:sp>
        <p:nvSpPr>
          <p:cNvPr id="96" name="TextShape 2"/>
          <p:cNvSpPr txBox="1"/>
          <p:nvPr/>
        </p:nvSpPr>
        <p:spPr>
          <a:xfrm>
            <a:off x="1828800" y="1563480"/>
            <a:ext cx="4937760" cy="81396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Femo-stop</a:t>
            </a:r>
          </a:p>
          <a:p>
            <a:r>
              <a:rPr lang="en-US" sz="1800" b="0" strike="noStrike" spc="-1">
                <a:solidFill>
                  <a:srgbClr val="000000"/>
                </a:solidFill>
                <a:uFill>
                  <a:solidFill>
                    <a:srgbClr val="FFFFFF"/>
                  </a:solidFill>
                </a:uFill>
                <a:latin typeface="Arial"/>
              </a:rPr>
              <a:t>C-clamps (no longer used due to slippage.)</a:t>
            </a:r>
          </a:p>
        </p:txBody>
      </p:sp>
      <p:pic>
        <p:nvPicPr>
          <p:cNvPr id="97" name="Picture 96"/>
          <p:cNvPicPr/>
          <p:nvPr/>
        </p:nvPicPr>
        <p:blipFill>
          <a:blip r:embed="rId2"/>
          <a:stretch/>
        </p:blipFill>
        <p:spPr>
          <a:xfrm>
            <a:off x="2115000" y="2343600"/>
            <a:ext cx="5931720" cy="434988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Homeostasis pads</a:t>
            </a:r>
          </a:p>
        </p:txBody>
      </p:sp>
      <p:sp>
        <p:nvSpPr>
          <p:cNvPr id="99" name="TextShape 2"/>
          <p:cNvSpPr txBox="1"/>
          <p:nvPr/>
        </p:nvSpPr>
        <p:spPr>
          <a:xfrm>
            <a:off x="1828800" y="1563480"/>
            <a:ext cx="1737360" cy="137016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Chito-Seal</a:t>
            </a:r>
          </a:p>
          <a:p>
            <a:r>
              <a:rPr lang="en-US" sz="1800" b="0" strike="noStrike" spc="-1">
                <a:solidFill>
                  <a:srgbClr val="000000"/>
                </a:solidFill>
                <a:uFill>
                  <a:solidFill>
                    <a:srgbClr val="FFFFFF"/>
                  </a:solidFill>
                </a:uFill>
                <a:latin typeface="Arial"/>
              </a:rPr>
              <a:t>Clo-Sur PAD</a:t>
            </a:r>
          </a:p>
          <a:p>
            <a:r>
              <a:rPr lang="en-US" sz="1800" b="0" strike="noStrike" spc="-1">
                <a:solidFill>
                  <a:srgbClr val="000000"/>
                </a:solidFill>
                <a:uFill>
                  <a:solidFill>
                    <a:srgbClr val="FFFFFF"/>
                  </a:solidFill>
                </a:uFill>
                <a:latin typeface="Arial"/>
              </a:rPr>
              <a:t>SyvekPatch</a:t>
            </a:r>
          </a:p>
          <a:p>
            <a:r>
              <a:rPr lang="en-US" sz="1800" b="0" strike="noStrike" spc="-1">
                <a:solidFill>
                  <a:srgbClr val="000000"/>
                </a:solidFill>
                <a:uFill>
                  <a:solidFill>
                    <a:srgbClr val="FFFFFF"/>
                  </a:solidFill>
                </a:uFill>
                <a:latin typeface="Arial"/>
              </a:rPr>
              <a:t>Neptune Pad</a:t>
            </a:r>
          </a:p>
          <a:p>
            <a:r>
              <a:rPr lang="en-US" sz="1800" b="0" strike="noStrike" spc="-1">
                <a:solidFill>
                  <a:srgbClr val="000000"/>
                </a:solidFill>
                <a:uFill>
                  <a:solidFill>
                    <a:srgbClr val="FFFFFF"/>
                  </a:solidFill>
                </a:uFill>
                <a:latin typeface="Arial"/>
              </a:rPr>
              <a:t>D-Stat Dry</a:t>
            </a:r>
          </a:p>
        </p:txBody>
      </p:sp>
      <p:sp>
        <p:nvSpPr>
          <p:cNvPr id="100" name="TextShape 3"/>
          <p:cNvSpPr txBox="1"/>
          <p:nvPr/>
        </p:nvSpPr>
        <p:spPr>
          <a:xfrm>
            <a:off x="1188720" y="5615280"/>
            <a:ext cx="7955280" cy="785520"/>
          </a:xfrm>
          <a:prstGeom prst="rect">
            <a:avLst/>
          </a:prstGeom>
          <a:noFill/>
          <a:ln>
            <a:noFill/>
          </a:ln>
        </p:spPr>
        <p:txBody>
          <a:bodyPr lIns="90000" tIns="45000" rIns="90000" bIns="45000"/>
          <a:lstStyle/>
          <a:p>
            <a:r>
              <a:rPr lang="en-US" sz="1800" b="0" strike="noStrike" spc="-1">
                <a:solidFill>
                  <a:srgbClr val="000000"/>
                </a:solidFill>
                <a:uFill>
                  <a:solidFill>
                    <a:srgbClr val="FFFFFF"/>
                  </a:solidFill>
                </a:uFill>
                <a:latin typeface="Arial"/>
              </a:rPr>
              <a:t>https://www.researchgate.net/figure/7094748_fig1_Figure-4-Formation-of-a-clot-after-sheath-removal-through-interaction-of-the-positive</a:t>
            </a:r>
          </a:p>
        </p:txBody>
      </p:sp>
      <p:pic>
        <p:nvPicPr>
          <p:cNvPr id="101" name="Picture 100"/>
          <p:cNvPicPr/>
          <p:nvPr/>
        </p:nvPicPr>
        <p:blipFill>
          <a:blip r:embed="rId2"/>
          <a:stretch/>
        </p:blipFill>
        <p:spPr>
          <a:xfrm>
            <a:off x="3566160" y="1593000"/>
            <a:ext cx="5502960" cy="371052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p:blipFill>
        <p:spPr>
          <a:xfrm>
            <a:off x="578160" y="1005840"/>
            <a:ext cx="8657280" cy="5852160"/>
          </a:xfrm>
          <a:prstGeom prst="rect">
            <a:avLst/>
          </a:prstGeom>
          <a:ln>
            <a:noFill/>
          </a:ln>
        </p:spPr>
      </p:pic>
      <p:sp>
        <p:nvSpPr>
          <p:cNvPr id="10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Closure Systems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Angioseal</a:t>
            </a:r>
          </a:p>
        </p:txBody>
      </p:sp>
      <p:pic>
        <p:nvPicPr>
          <p:cNvPr id="105" name="Picture 104"/>
          <p:cNvPicPr/>
          <p:nvPr/>
        </p:nvPicPr>
        <p:blipFill>
          <a:blip r:embed="rId2"/>
          <a:srcRect t="7903"/>
          <a:stretch/>
        </p:blipFill>
        <p:spPr>
          <a:xfrm>
            <a:off x="4389120" y="1590840"/>
            <a:ext cx="4968000" cy="3191400"/>
          </a:xfrm>
          <a:prstGeom prst="rect">
            <a:avLst/>
          </a:prstGeom>
          <a:ln>
            <a:noFill/>
          </a:ln>
        </p:spPr>
      </p:pic>
      <p:sp>
        <p:nvSpPr>
          <p:cNvPr id="106" name="TextShape 2"/>
          <p:cNvSpPr txBox="1"/>
          <p:nvPr/>
        </p:nvSpPr>
        <p:spPr>
          <a:xfrm>
            <a:off x="2011680" y="5303520"/>
            <a:ext cx="3062160" cy="64008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p:txBody>
      </p:sp>
      <p:pic>
        <p:nvPicPr>
          <p:cNvPr id="107" name="Picture 106"/>
          <p:cNvPicPr/>
          <p:nvPr/>
        </p:nvPicPr>
        <p:blipFill>
          <a:blip r:embed="rId3"/>
          <a:srcRect l="14018"/>
          <a:stretch/>
        </p:blipFill>
        <p:spPr>
          <a:xfrm>
            <a:off x="731520" y="4389120"/>
            <a:ext cx="5486400" cy="21618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Proglide Perclose </a:t>
            </a:r>
          </a:p>
        </p:txBody>
      </p:sp>
      <p:pic>
        <p:nvPicPr>
          <p:cNvPr id="109" name="Picture 108"/>
          <p:cNvPicPr/>
          <p:nvPr/>
        </p:nvPicPr>
        <p:blipFill>
          <a:blip r:embed="rId2"/>
          <a:stretch/>
        </p:blipFill>
        <p:spPr>
          <a:xfrm>
            <a:off x="6126480" y="4380120"/>
            <a:ext cx="2681280" cy="2660760"/>
          </a:xfrm>
          <a:prstGeom prst="rect">
            <a:avLst/>
          </a:prstGeom>
          <a:ln>
            <a:noFill/>
          </a:ln>
        </p:spPr>
      </p:pic>
      <p:pic>
        <p:nvPicPr>
          <p:cNvPr id="110" name="Picture 109"/>
          <p:cNvPicPr/>
          <p:nvPr/>
        </p:nvPicPr>
        <p:blipFill>
          <a:blip r:embed="rId3"/>
          <a:stretch/>
        </p:blipFill>
        <p:spPr>
          <a:xfrm>
            <a:off x="1645920" y="1428120"/>
            <a:ext cx="5302800" cy="323532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Mynxgrip</a:t>
            </a:r>
          </a:p>
        </p:txBody>
      </p:sp>
      <p:sp>
        <p:nvSpPr>
          <p:cNvPr id="112" name="TextShape 2"/>
          <p:cNvSpPr txBox="1"/>
          <p:nvPr/>
        </p:nvSpPr>
        <p:spPr>
          <a:xfrm>
            <a:off x="6264720" y="5669280"/>
            <a:ext cx="3062160" cy="64008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p:txBody>
      </p:sp>
      <p:pic>
        <p:nvPicPr>
          <p:cNvPr id="113" name="Picture 112"/>
          <p:cNvPicPr/>
          <p:nvPr/>
        </p:nvPicPr>
        <p:blipFill>
          <a:blip r:embed="rId2"/>
          <a:stretch/>
        </p:blipFill>
        <p:spPr>
          <a:xfrm>
            <a:off x="1828800" y="1720080"/>
            <a:ext cx="3108960" cy="2294640"/>
          </a:xfrm>
          <a:prstGeom prst="rect">
            <a:avLst/>
          </a:prstGeom>
          <a:ln>
            <a:noFill/>
          </a:ln>
        </p:spPr>
      </p:pic>
      <p:pic>
        <p:nvPicPr>
          <p:cNvPr id="114" name="Picture 113"/>
          <p:cNvPicPr/>
          <p:nvPr/>
        </p:nvPicPr>
        <p:blipFill>
          <a:blip r:embed="rId3"/>
          <a:stretch/>
        </p:blipFill>
        <p:spPr>
          <a:xfrm>
            <a:off x="6217920" y="1737360"/>
            <a:ext cx="2286000" cy="2286000"/>
          </a:xfrm>
          <a:prstGeom prst="rect">
            <a:avLst/>
          </a:prstGeom>
          <a:ln>
            <a:noFill/>
          </a:ln>
        </p:spPr>
      </p:pic>
      <p:pic>
        <p:nvPicPr>
          <p:cNvPr id="115" name="Picture 114"/>
          <p:cNvPicPr/>
          <p:nvPr/>
        </p:nvPicPr>
        <p:blipFill>
          <a:blip r:embed="rId4"/>
          <a:stretch/>
        </p:blipFill>
        <p:spPr>
          <a:xfrm>
            <a:off x="1962360" y="4114800"/>
            <a:ext cx="6267240" cy="242856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X-site suture</a:t>
            </a:r>
          </a:p>
        </p:txBody>
      </p:sp>
      <p:pic>
        <p:nvPicPr>
          <p:cNvPr id="117" name="Picture 116"/>
          <p:cNvPicPr/>
          <p:nvPr/>
        </p:nvPicPr>
        <p:blipFill>
          <a:blip r:embed="rId2"/>
          <a:stretch/>
        </p:blipFill>
        <p:spPr>
          <a:xfrm>
            <a:off x="1920960" y="1486800"/>
            <a:ext cx="6308640" cy="473112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History part 2</a:t>
            </a:r>
          </a:p>
        </p:txBody>
      </p:sp>
      <p:sp>
        <p:nvSpPr>
          <p:cNvPr id="47" name="TextShape 2"/>
          <p:cNvSpPr txBox="1"/>
          <p:nvPr/>
        </p:nvSpPr>
        <p:spPr>
          <a:xfrm>
            <a:off x="504000" y="1769040"/>
            <a:ext cx="9071640" cy="4384440"/>
          </a:xfrm>
          <a:prstGeom prst="rect">
            <a:avLst/>
          </a:prstGeom>
          <a:noFill/>
          <a:ln>
            <a:noFill/>
          </a:ln>
        </p:spPr>
        <p:txBody>
          <a:bodyPr lIns="0" tIns="0" rIns="0" bIns="0"/>
          <a:lstStyle/>
          <a:p>
            <a:endParaRPr lang="en-US" sz="3200" b="0" strike="noStrike" spc="-1" dirty="0">
              <a:solidFill>
                <a:srgbClr val="000000"/>
              </a:solidFill>
              <a:uFill>
                <a:solidFill>
                  <a:srgbClr val="FFFFFF"/>
                </a:solidFill>
              </a:uFill>
              <a:latin typeface="Arial"/>
            </a:endParaRPr>
          </a:p>
          <a:p>
            <a:r>
              <a:rPr lang="en-US" sz="3200" b="0" strike="noStrike" spc="-1" dirty="0">
                <a:solidFill>
                  <a:srgbClr val="000000"/>
                </a:solidFill>
                <a:uFill>
                  <a:solidFill>
                    <a:srgbClr val="FFFFFF"/>
                  </a:solidFill>
                </a:uFill>
                <a:latin typeface="Arial"/>
              </a:rPr>
              <a:t>Six days following discharge from the hospital, the patient experienced severe sharp pain in the right groin without any skin discoloration of the right lower extremity. The patient denied numbness, tingling, or loss of voluntary movement.</a:t>
            </a:r>
          </a:p>
          <a:p>
            <a:r>
              <a:rPr lang="en-US" sz="3200" b="0" strike="noStrike" spc="-1" dirty="0">
                <a:solidFill>
                  <a:srgbClr val="000000"/>
                </a:solidFill>
                <a:uFill>
                  <a:solidFill>
                    <a:srgbClr val="FFFFFF"/>
                  </a:solidFill>
                </a:uFill>
                <a:latin typeface="Arial"/>
              </a:rPr>
              <a:t>On physical examination, a pulsatile mass was noted in the right groin.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770" y="5292005"/>
            <a:ext cx="2994660" cy="11658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p:cNvPicPr/>
          <p:nvPr/>
        </p:nvPicPr>
        <p:blipFill>
          <a:blip r:embed="rId2"/>
          <a:stretch/>
        </p:blipFill>
        <p:spPr>
          <a:xfrm>
            <a:off x="578160" y="1005840"/>
            <a:ext cx="8657280" cy="5852160"/>
          </a:xfrm>
          <a:prstGeom prst="rect">
            <a:avLst/>
          </a:prstGeom>
          <a:ln>
            <a:noFill/>
          </a:ln>
        </p:spPr>
      </p:pic>
      <p:sp>
        <p:nvSpPr>
          <p:cNvPr id="11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Closure Systems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Pseudoaneurysm Treatment</a:t>
            </a:r>
          </a:p>
        </p:txBody>
      </p:sp>
      <p:sp>
        <p:nvSpPr>
          <p:cNvPr id="121"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Ultrasound guided compression of the neck of the PA for 30 to 60 minutes.</a:t>
            </a:r>
          </a:p>
          <a:p>
            <a:r>
              <a:rPr lang="en-US" sz="3200" b="0" strike="noStrike" spc="-1">
                <a:solidFill>
                  <a:srgbClr val="000000"/>
                </a:solidFill>
                <a:uFill>
                  <a:solidFill>
                    <a:srgbClr val="FFFFFF"/>
                  </a:solidFill>
                </a:uFill>
                <a:latin typeface="Arial"/>
              </a:rPr>
              <a:t>Injection of procoagulant solutions and/or embolization coils, and/or balloon occlusion of the PA neck.</a:t>
            </a:r>
          </a:p>
          <a:p>
            <a:r>
              <a:rPr lang="en-US" sz="3200" b="0" strike="noStrike" spc="-1">
                <a:solidFill>
                  <a:srgbClr val="000000"/>
                </a:solidFill>
                <a:uFill>
                  <a:solidFill>
                    <a:srgbClr val="FFFFFF"/>
                  </a:solidFill>
                </a:uFill>
                <a:latin typeface="Arial"/>
              </a:rPr>
              <a:t>Surgical repair.</a:t>
            </a:r>
          </a:p>
          <a:p>
            <a:endParaRPr lang="en-US" sz="3200" b="0" strike="noStrike" spc="-1">
              <a:solidFill>
                <a:srgbClr val="000000"/>
              </a:solidFill>
              <a:uFill>
                <a:solidFill>
                  <a:srgbClr val="FFFFFF"/>
                </a:solidFill>
              </a:uFill>
              <a:latin typeface="Arial"/>
            </a:endParaRPr>
          </a:p>
          <a:p>
            <a:r>
              <a:rPr lang="en-US" sz="1000" b="0" strike="noStrike" spc="-1">
                <a:solidFill>
                  <a:srgbClr val="000000"/>
                </a:solidFill>
                <a:uFill>
                  <a:solidFill>
                    <a:srgbClr val="FFFFFF"/>
                  </a:solidFill>
                </a:uFill>
                <a:latin typeface="Arial"/>
              </a:rPr>
              <a:t>Grossman's Cardiac Catheterization, Angiography, and Intervention edited by Donald S. Baim</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Pseudoaneurysm Treatment</a:t>
            </a:r>
          </a:p>
        </p:txBody>
      </p:sp>
      <p:sp>
        <p:nvSpPr>
          <p:cNvPr id="123"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Do nothing.</a:t>
            </a:r>
          </a:p>
          <a:p>
            <a:r>
              <a:rPr lang="en-US" sz="3200" b="0" strike="noStrike" spc="-1">
                <a:solidFill>
                  <a:srgbClr val="000000"/>
                </a:solidFill>
                <a:uFill>
                  <a:solidFill>
                    <a:srgbClr val="FFFFFF"/>
                  </a:solidFill>
                </a:uFill>
                <a:latin typeface="Arial"/>
              </a:rPr>
              <a:t>80% of cases resolve spontaneously.</a:t>
            </a:r>
          </a:p>
          <a:p>
            <a:r>
              <a:rPr lang="en-US" sz="3200" b="0" strike="noStrike" spc="-1">
                <a:solidFill>
                  <a:srgbClr val="000000"/>
                </a:solidFill>
                <a:uFill>
                  <a:solidFill>
                    <a:srgbClr val="FFFFFF"/>
                  </a:solidFill>
                </a:uFill>
                <a:latin typeface="Arial"/>
              </a:rPr>
              <a:t>Consider travel distance for the patient for follow up.</a:t>
            </a:r>
          </a:p>
          <a:p>
            <a:endParaRPr lang="en-US" sz="3200" b="0" strike="noStrike" spc="-1">
              <a:solidFill>
                <a:srgbClr val="000000"/>
              </a:solidFill>
              <a:uFill>
                <a:solidFill>
                  <a:srgbClr val="FFFFFF"/>
                </a:solidFill>
              </a:uFill>
              <a:latin typeface="Arial"/>
            </a:endParaRPr>
          </a:p>
          <a:p>
            <a:r>
              <a:rPr lang="en-US" sz="1400" b="0" strike="noStrike" spc="-1">
                <a:solidFill>
                  <a:srgbClr val="000000"/>
                </a:solidFill>
                <a:uFill>
                  <a:solidFill>
                    <a:srgbClr val="FFFFFF"/>
                  </a:solidFill>
                </a:uFill>
                <a:latin typeface="Arial"/>
              </a:rPr>
              <a:t>Frank J. Criado, MD 09/05/08 Vascular Disease Management </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Suture Device Case</a:t>
            </a:r>
          </a:p>
        </p:txBody>
      </p:sp>
      <p:sp>
        <p:nvSpPr>
          <p:cNvPr id="125" name="TextShape 2"/>
          <p:cNvSpPr txBox="1"/>
          <p:nvPr/>
        </p:nvSpPr>
        <p:spPr>
          <a:xfrm>
            <a:off x="1097280" y="1677600"/>
            <a:ext cx="795528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62 year old male with abdominal aortic aneurysm. Cath repair. Suture with a Prostar XL device.</a:t>
            </a:r>
          </a:p>
          <a:p>
            <a:r>
              <a:rPr lang="en-US" sz="3200" b="0" strike="noStrike" spc="-1">
                <a:solidFill>
                  <a:srgbClr val="000000"/>
                </a:solidFill>
                <a:uFill>
                  <a:solidFill>
                    <a:srgbClr val="FFFFFF"/>
                  </a:solidFill>
                </a:uFill>
                <a:latin typeface="Arial"/>
              </a:rPr>
              <a:t>Developed a pseudoaneurysm two days later.</a:t>
            </a:r>
          </a:p>
          <a:p>
            <a:r>
              <a:rPr lang="en-US" sz="3200" b="0" strike="noStrike" spc="-1">
                <a:solidFill>
                  <a:srgbClr val="000000"/>
                </a:solidFill>
                <a:uFill>
                  <a:solidFill>
                    <a:srgbClr val="FFFFFF"/>
                  </a:solidFill>
                </a:uFill>
                <a:latin typeface="Arial"/>
              </a:rPr>
              <a:t>Brachial artery cath into the PA.</a:t>
            </a:r>
          </a:p>
          <a:p>
            <a:r>
              <a:rPr lang="en-US" sz="3200" b="0" strike="noStrike" spc="-1">
                <a:solidFill>
                  <a:srgbClr val="000000"/>
                </a:solidFill>
                <a:uFill>
                  <a:solidFill>
                    <a:srgbClr val="FFFFFF"/>
                  </a:solidFill>
                </a:uFill>
                <a:latin typeface="Arial"/>
              </a:rPr>
              <a:t>Balloon occlusion of the opening and 10,000 IU of thrombin into the PA over 20 minutes.</a:t>
            </a:r>
          </a:p>
          <a:p>
            <a:endParaRPr lang="en-US" sz="3200" b="0" strike="noStrike" spc="-1">
              <a:solidFill>
                <a:srgbClr val="000000"/>
              </a:solidFill>
              <a:uFill>
                <a:solidFill>
                  <a:srgbClr val="FFFFFF"/>
                </a:solidFill>
              </a:uFill>
              <a:latin typeface="Arial"/>
            </a:endParaRPr>
          </a:p>
          <a:p>
            <a:r>
              <a:rPr lang="en-US" sz="1000" b="0" strike="noStrike" spc="-1">
                <a:solidFill>
                  <a:srgbClr val="000000"/>
                </a:solidFill>
                <a:uFill>
                  <a:solidFill>
                    <a:srgbClr val="FFFFFF"/>
                  </a:solidFill>
                </a:uFill>
                <a:latin typeface="Arial"/>
              </a:rPr>
              <a:t>Endovascular Pseudoaneurysm Repair Using Transarterial Thrombin Injection and Covered Stent</a:t>
            </a:r>
            <a:endParaRPr lang="en-US" sz="3200" b="0" strike="noStrike" spc="-1">
              <a:solidFill>
                <a:srgbClr val="000000"/>
              </a:solidFill>
              <a:uFill>
                <a:solidFill>
                  <a:srgbClr val="FFFFFF"/>
                </a:solidFill>
              </a:uFill>
              <a:latin typeface="Arial"/>
            </a:endParaRPr>
          </a:p>
          <a:p>
            <a:r>
              <a:rPr lang="en-US" sz="1000" b="0" strike="noStrike" spc="-1">
                <a:solidFill>
                  <a:srgbClr val="000000"/>
                </a:solidFill>
                <a:uFill>
                  <a:solidFill>
                    <a:srgbClr val="FFFFFF"/>
                  </a:solidFill>
                </a:uFill>
                <a:latin typeface="Arial"/>
              </a:rPr>
              <a:t>Jon C. George, MD, Division of Interventional Cardiology and Endovascular Medicine, Deborah Heart and Lung Center, Browns Mills, New Jersey Cath Lab Digest Volume 21 - Issue 7 - July 2013</a:t>
            </a:r>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Prognosis</a:t>
            </a:r>
          </a:p>
        </p:txBody>
      </p:sp>
      <p:sp>
        <p:nvSpPr>
          <p:cNvPr id="127"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Prevention = best prognosis. Keep in mind that compression can cause nerve damage that may take one month to resolve.</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Do nothing = 80% of cases resolve with no complications</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Non-surgical interventions. More invasive have a greater risk of complications. If neck is thin, then external compression is non-invasive.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Conclusion</a:t>
            </a:r>
          </a:p>
        </p:txBody>
      </p:sp>
      <p:sp>
        <p:nvSpPr>
          <p:cNvPr id="129" name="TextShape 2"/>
          <p:cNvSpPr txBox="1"/>
          <p:nvPr/>
        </p:nvSpPr>
        <p:spPr>
          <a:xfrm>
            <a:off x="504000" y="1769040"/>
            <a:ext cx="9071640" cy="4384440"/>
          </a:xfrm>
          <a:prstGeom prst="rect">
            <a:avLst/>
          </a:prstGeom>
          <a:noFill/>
          <a:ln>
            <a:noFill/>
          </a:ln>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Prevention with compression and closure devices. Consider the patient. E.g. coagulation status.</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Consider do nothing and monitoring. 80% of pseudoaneurysm cases resolve with no complications.</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Retroperitoneal bleeding is dangerous. Give fluids before blood pressure drops.</a:t>
            </a:r>
          </a:p>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Non-surgical interventions. More invasive have a greater risk of complications. If neck is thin, then external compression is non-invasive.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0" name="TextShape 1"/>
          <p:cNvSpPr txBox="1"/>
          <p:nvPr/>
        </p:nvSpPr>
        <p:spPr>
          <a:xfrm>
            <a:off x="503640" y="30096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Check out the video game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558" y="1563120"/>
            <a:ext cx="7946210" cy="45850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History part 3</a:t>
            </a:r>
          </a:p>
        </p:txBody>
      </p:sp>
      <p:sp>
        <p:nvSpPr>
          <p:cNvPr id="50" name="TextShape 2"/>
          <p:cNvSpPr txBox="1"/>
          <p:nvPr/>
        </p:nvSpPr>
        <p:spPr>
          <a:xfrm>
            <a:off x="504000" y="1769040"/>
            <a:ext cx="9071640" cy="170568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r>
              <a:rPr lang="en-US" sz="3200" b="0" strike="noStrike" spc="-1">
                <a:solidFill>
                  <a:srgbClr val="000000"/>
                </a:solidFill>
                <a:uFill>
                  <a:solidFill>
                    <a:srgbClr val="FFFFFF"/>
                  </a:solidFill>
                </a:uFill>
                <a:latin typeface="Arial"/>
              </a:rPr>
              <a:t>On physical examination, a pulsatile mass was noted in the right groin.</a:t>
            </a:r>
          </a:p>
        </p:txBody>
      </p:sp>
      <p:sp>
        <p:nvSpPr>
          <p:cNvPr id="52" name="TextShape 3"/>
          <p:cNvSpPr txBox="1"/>
          <p:nvPr/>
        </p:nvSpPr>
        <p:spPr>
          <a:xfrm>
            <a:off x="548640" y="4480560"/>
            <a:ext cx="9071640" cy="170568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6456" y="3059757"/>
            <a:ext cx="2994660" cy="11658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Steps</a:t>
            </a:r>
          </a:p>
        </p:txBody>
      </p:sp>
      <p:sp>
        <p:nvSpPr>
          <p:cNvPr id="54" name="TextShape 2"/>
          <p:cNvSpPr txBox="1"/>
          <p:nvPr/>
        </p:nvSpPr>
        <p:spPr>
          <a:xfrm>
            <a:off x="504000" y="1769040"/>
            <a:ext cx="9071640" cy="545472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r>
              <a:rPr lang="en-US" sz="3200" b="0" strike="noStrike" spc="-1">
                <a:solidFill>
                  <a:srgbClr val="000000"/>
                </a:solidFill>
                <a:uFill>
                  <a:solidFill>
                    <a:srgbClr val="FFFFFF"/>
                  </a:solidFill>
                </a:uFill>
                <a:latin typeface="Arial"/>
              </a:rPr>
              <a:t>What is the most likely diagnosis?</a:t>
            </a:r>
          </a:p>
          <a:p>
            <a:r>
              <a:rPr lang="en-US" sz="3200" b="0" strike="noStrike" spc="-1">
                <a:solidFill>
                  <a:srgbClr val="000000"/>
                </a:solidFill>
                <a:uFill>
                  <a:solidFill>
                    <a:srgbClr val="FFFFFF"/>
                  </a:solidFill>
                </a:uFill>
                <a:latin typeface="Arial"/>
              </a:rPr>
              <a:t>List the differential diagnosis</a:t>
            </a:r>
          </a:p>
          <a:p>
            <a:r>
              <a:rPr lang="en-US" sz="3200" b="0" strike="noStrike" spc="-1">
                <a:solidFill>
                  <a:srgbClr val="000000"/>
                </a:solidFill>
                <a:uFill>
                  <a:solidFill>
                    <a:srgbClr val="FFFFFF"/>
                  </a:solidFill>
                </a:uFill>
                <a:latin typeface="Arial"/>
              </a:rPr>
              <a:t>List required laboratory and imaging tests.</a:t>
            </a:r>
          </a:p>
          <a:p>
            <a:r>
              <a:rPr lang="en-US" sz="3200" b="0" strike="noStrike" spc="-1">
                <a:solidFill>
                  <a:srgbClr val="000000"/>
                </a:solidFill>
                <a:uFill>
                  <a:solidFill>
                    <a:srgbClr val="FFFFFF"/>
                  </a:solidFill>
                </a:uFill>
                <a:latin typeface="Arial"/>
              </a:rPr>
              <a:t>Treatment (possibile treatment/medical solutions depending on imaging findings) </a:t>
            </a:r>
          </a:p>
          <a:p>
            <a:r>
              <a:rPr lang="en-US" sz="3200" b="0" strike="noStrike" spc="-1">
                <a:solidFill>
                  <a:srgbClr val="000000"/>
                </a:solidFill>
                <a:uFill>
                  <a:solidFill>
                    <a:srgbClr val="FFFFFF"/>
                  </a:solidFill>
                </a:uFill>
                <a:latin typeface="Arial"/>
              </a:rPr>
              <a:t>Prognosis.</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56" name="TextShape 2"/>
          <p:cNvSpPr txBox="1"/>
          <p:nvPr/>
        </p:nvSpPr>
        <p:spPr>
          <a:xfrm>
            <a:off x="504000" y="1769040"/>
            <a:ext cx="9071640" cy="545472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r>
              <a:rPr lang="en-US" sz="3200" b="0" strike="noStrike" spc="-1">
                <a:solidFill>
                  <a:srgbClr val="000000"/>
                </a:solidFill>
                <a:uFill>
                  <a:solidFill>
                    <a:srgbClr val="FFFFFF"/>
                  </a:solidFill>
                </a:uFill>
                <a:latin typeface="Arial"/>
              </a:rPr>
              <a:t>What is the most likely diagnosis?</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58" name="TextShape 2"/>
          <p:cNvSpPr txBox="1"/>
          <p:nvPr/>
        </p:nvSpPr>
        <p:spPr>
          <a:xfrm>
            <a:off x="1809720" y="1463040"/>
            <a:ext cx="660276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Possible diagnoses:</a:t>
            </a:r>
          </a:p>
          <a:p>
            <a:r>
              <a:rPr lang="en-US" sz="3200" b="0" strike="noStrike" spc="-1">
                <a:solidFill>
                  <a:srgbClr val="000000"/>
                </a:solidFill>
                <a:uFill>
                  <a:solidFill>
                    <a:srgbClr val="FFFFFF"/>
                  </a:solidFill>
                </a:uFill>
                <a:latin typeface="Arial"/>
              </a:rPr>
              <a:t>large hematomas</a:t>
            </a:r>
          </a:p>
          <a:p>
            <a:r>
              <a:rPr lang="en-US" sz="3200" b="0" strike="noStrike" spc="-1">
                <a:solidFill>
                  <a:srgbClr val="000000"/>
                </a:solidFill>
                <a:uFill>
                  <a:solidFill>
                    <a:srgbClr val="FFFFFF"/>
                  </a:solidFill>
                </a:uFill>
                <a:latin typeface="Arial"/>
              </a:rPr>
              <a:t>pseudoaneurysms (PSAs)</a:t>
            </a:r>
          </a:p>
          <a:p>
            <a:r>
              <a:rPr lang="en-US" sz="3200" b="0" strike="noStrike" spc="-1">
                <a:solidFill>
                  <a:srgbClr val="000000"/>
                </a:solidFill>
                <a:uFill>
                  <a:solidFill>
                    <a:srgbClr val="FFFFFF"/>
                  </a:solidFill>
                </a:uFill>
                <a:latin typeface="Arial"/>
              </a:rPr>
              <a:t>arteriovenous fistulas (AVFs)</a:t>
            </a:r>
          </a:p>
          <a:p>
            <a:r>
              <a:rPr lang="en-US" sz="3200" b="0" strike="noStrike" spc="-1">
                <a:solidFill>
                  <a:srgbClr val="000000"/>
                </a:solidFill>
                <a:uFill>
                  <a:solidFill>
                    <a:srgbClr val="FFFFFF"/>
                  </a:solidFill>
                </a:uFill>
                <a:latin typeface="Arial"/>
              </a:rPr>
              <a:t>retroperitoneal hemorrhage</a:t>
            </a:r>
          </a:p>
          <a:p>
            <a:r>
              <a:rPr lang="en-US" sz="3200" b="0" strike="noStrike" spc="-1">
                <a:solidFill>
                  <a:srgbClr val="000000"/>
                </a:solidFill>
                <a:uFill>
                  <a:solidFill>
                    <a:srgbClr val="FFFFFF"/>
                  </a:solidFill>
                </a:uFill>
                <a:latin typeface="Arial"/>
              </a:rPr>
              <a:t>abdominal aortic aneurysm extended into the femoral artery</a:t>
            </a:r>
          </a:p>
          <a:p>
            <a:r>
              <a:rPr lang="en-US" sz="3200" b="0" strike="noStrike" spc="-1">
                <a:solidFill>
                  <a:srgbClr val="000000"/>
                </a:solidFill>
                <a:uFill>
                  <a:solidFill>
                    <a:srgbClr val="FFFFFF"/>
                  </a:solidFill>
                </a:uFill>
                <a:latin typeface="Arial"/>
              </a:rPr>
              <a:t>deep vein thrombosis</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60" name="TextShape 2"/>
          <p:cNvSpPr txBox="1"/>
          <p:nvPr/>
        </p:nvSpPr>
        <p:spPr>
          <a:xfrm>
            <a:off x="1809720" y="1463040"/>
            <a:ext cx="6602760" cy="5454720"/>
          </a:xfrm>
          <a:prstGeom prst="rect">
            <a:avLst/>
          </a:prstGeom>
          <a:noFill/>
          <a:ln>
            <a:noFill/>
          </a:ln>
        </p:spPr>
        <p:txBody>
          <a:bodyPr lIns="0" tIns="0" rIns="0" bIns="0"/>
          <a:lstStyle/>
          <a:p>
            <a:endParaRPr lang="en-US" sz="3200" b="0" strike="noStrike" spc="-1">
              <a:solidFill>
                <a:srgbClr val="000000"/>
              </a:solidFill>
              <a:uFill>
                <a:solidFill>
                  <a:srgbClr val="FFFFFF"/>
                </a:solidFill>
              </a:uFill>
              <a:latin typeface="Arial"/>
            </a:endParaRPr>
          </a:p>
          <a:p>
            <a:r>
              <a:rPr lang="en-US" sz="3200" b="0" strike="noStrike" spc="-1">
                <a:solidFill>
                  <a:srgbClr val="000000"/>
                </a:solidFill>
                <a:uFill>
                  <a:solidFill>
                    <a:srgbClr val="FFFFFF"/>
                  </a:solidFill>
                </a:uFill>
                <a:latin typeface="Arial"/>
              </a:rPr>
              <a:t>deep vein thrombosis</a:t>
            </a:r>
          </a:p>
          <a:p>
            <a:r>
              <a:rPr lang="en-US" sz="3200" b="0" strike="noStrike" spc="-1">
                <a:solidFill>
                  <a:srgbClr val="000000"/>
                </a:solidFill>
                <a:uFill>
                  <a:solidFill>
                    <a:srgbClr val="FFFFFF"/>
                  </a:solidFill>
                </a:uFill>
                <a:latin typeface="Arial"/>
              </a:rPr>
              <a:t>50% have no symptoms so it’s possible.</a:t>
            </a:r>
          </a:p>
          <a:p>
            <a:r>
              <a:rPr lang="en-US" sz="3200" b="0" strike="noStrike" spc="-1">
                <a:solidFill>
                  <a:srgbClr val="000000"/>
                </a:solidFill>
                <a:uFill>
                  <a:solidFill>
                    <a:srgbClr val="FFFFFF"/>
                  </a:solidFill>
                </a:uFill>
                <a:latin typeface="Arial"/>
              </a:rPr>
              <a:t>Not usually associated with cath.</a:t>
            </a:r>
          </a:p>
          <a:p>
            <a:r>
              <a:rPr lang="en-US" sz="3200" b="0" strike="noStrike" spc="-1">
                <a:solidFill>
                  <a:srgbClr val="000000"/>
                </a:solidFill>
                <a:uFill>
                  <a:solidFill>
                    <a:srgbClr val="FFFFFF"/>
                  </a:solidFill>
                </a:uFill>
                <a:latin typeface="Arial"/>
              </a:rPr>
              <a:t>Differentiate with Doppler ultrasound.</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Shape 1"/>
          <p:cNvSpPr txBox="1"/>
          <p:nvPr/>
        </p:nvSpPr>
        <p:spPr>
          <a:xfrm>
            <a:off x="504000" y="301320"/>
            <a:ext cx="9071640" cy="1262160"/>
          </a:xfrm>
          <a:prstGeom prst="rect">
            <a:avLst/>
          </a:prstGeom>
          <a:noFill/>
          <a:ln>
            <a:noFill/>
          </a:ln>
        </p:spPr>
        <p:txBody>
          <a:bodyPr lIns="0" tIns="0" rIns="0" bIns="0" anchor="ctr"/>
          <a:lstStyle/>
          <a:p>
            <a:pPr algn="ctr"/>
            <a:r>
              <a:rPr lang="en-US" sz="4400" b="0" strike="noStrike" spc="-1">
                <a:solidFill>
                  <a:srgbClr val="000000"/>
                </a:solidFill>
                <a:uFill>
                  <a:solidFill>
                    <a:srgbClr val="FFFFFF"/>
                  </a:solidFill>
                </a:uFill>
                <a:latin typeface="Arial"/>
              </a:rPr>
              <a:t>Diagnosis</a:t>
            </a:r>
          </a:p>
        </p:txBody>
      </p:sp>
      <p:sp>
        <p:nvSpPr>
          <p:cNvPr id="62" name="TextShape 2"/>
          <p:cNvSpPr txBox="1"/>
          <p:nvPr/>
        </p:nvSpPr>
        <p:spPr>
          <a:xfrm>
            <a:off x="1809720" y="1463040"/>
            <a:ext cx="6602760" cy="5454720"/>
          </a:xfrm>
          <a:prstGeom prst="rect">
            <a:avLst/>
          </a:prstGeom>
          <a:noFill/>
          <a:ln>
            <a:noFill/>
          </a:ln>
        </p:spPr>
        <p:txBody>
          <a:bodyPr lIns="0" tIns="0" rIns="0" bIns="0"/>
          <a:lstStyle/>
          <a:p>
            <a:r>
              <a:rPr lang="en-US" sz="3200" b="0" strike="noStrike" spc="-1">
                <a:solidFill>
                  <a:srgbClr val="000000"/>
                </a:solidFill>
                <a:uFill>
                  <a:solidFill>
                    <a:srgbClr val="FFFFFF"/>
                  </a:solidFill>
                </a:uFill>
                <a:latin typeface="Arial"/>
              </a:rPr>
              <a:t>abdominal aortic aneurysm extended into the femoral artery</a:t>
            </a:r>
          </a:p>
          <a:p>
            <a:r>
              <a:rPr lang="en-US" sz="3200" b="0" strike="noStrike" spc="-1">
                <a:solidFill>
                  <a:srgbClr val="000000"/>
                </a:solidFill>
                <a:uFill>
                  <a:solidFill>
                    <a:srgbClr val="FFFFFF"/>
                  </a:solidFill>
                </a:uFill>
                <a:latin typeface="Arial"/>
              </a:rPr>
              <a:t>Not associated with cath. Consider if other diagnoses are not confirmed by ultrasound.</a:t>
            </a:r>
          </a:p>
          <a:p>
            <a:r>
              <a:rPr lang="en-US" sz="3200" b="0" strike="noStrike" spc="-1">
                <a:solidFill>
                  <a:srgbClr val="000000"/>
                </a:solidFill>
                <a:uFill>
                  <a:solidFill>
                    <a:srgbClr val="FFFFFF"/>
                  </a:solidFill>
                </a:uFill>
                <a:latin typeface="Arial"/>
              </a:rPr>
              <a:t>Abdominal ultrasound.</a:t>
            </a:r>
          </a:p>
          <a:p>
            <a:r>
              <a:rPr lang="en-US" sz="3200" b="0" strike="noStrike" spc="-1">
                <a:solidFill>
                  <a:srgbClr val="000000"/>
                </a:solidFill>
                <a:uFill>
                  <a:solidFill>
                    <a:srgbClr val="FFFFFF"/>
                  </a:solidFill>
                </a:uFill>
                <a:latin typeface="Arial"/>
              </a:rPr>
              <a:t>CT.</a:t>
            </a: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a:p>
            <a:endParaRPr lang="en-US" sz="3200" b="0" strike="noStrike" spc="-1">
              <a:solidFill>
                <a:srgbClr val="000000"/>
              </a:solidFill>
              <a:uFill>
                <a:solidFill>
                  <a:srgbClr val="FFFFFF"/>
                </a:solidFill>
              </a:u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1102</Words>
  <Application>Microsoft Office PowerPoint</Application>
  <PresentationFormat>Custom</PresentationFormat>
  <Paragraphs>191</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Linda</cp:lastModifiedBy>
  <cp:revision>7</cp:revision>
  <dcterms:created xsi:type="dcterms:W3CDTF">2017-05-01T12:35:57Z</dcterms:created>
  <dcterms:modified xsi:type="dcterms:W3CDTF">2017-05-02T13:43:41Z</dcterms:modified>
  <dc:language>en-US</dc:language>
</cp:coreProperties>
</file>