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1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7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94C8-D420-497B-BB33-743B741AA308}" type="datetimeFigureOut">
              <a:rPr lang="hu-HU" smtClean="0"/>
              <a:t>2013.08.27.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0FE3-4C52-4B3E-B2EC-92BAB513D702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94C8-D420-497B-BB33-743B741AA308}" type="datetimeFigureOut">
              <a:rPr lang="hu-HU" smtClean="0"/>
              <a:t>2013.08.27.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0FE3-4C52-4B3E-B2EC-92BAB513D70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94C8-D420-497B-BB33-743B741AA308}" type="datetimeFigureOut">
              <a:rPr lang="hu-HU" smtClean="0"/>
              <a:t>2013.08.27.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0FE3-4C52-4B3E-B2EC-92BAB513D70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94C8-D420-497B-BB33-743B741AA308}" type="datetimeFigureOut">
              <a:rPr lang="hu-HU" smtClean="0"/>
              <a:t>2013.08.27.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0FE3-4C52-4B3E-B2EC-92BAB513D70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94C8-D420-497B-BB33-743B741AA308}" type="datetimeFigureOut">
              <a:rPr lang="hu-HU" smtClean="0"/>
              <a:t>2013.08.27.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0FE3-4C52-4B3E-B2EC-92BAB513D702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94C8-D420-497B-BB33-743B741AA308}" type="datetimeFigureOut">
              <a:rPr lang="hu-HU" smtClean="0"/>
              <a:t>2013.08.27.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0FE3-4C52-4B3E-B2EC-92BAB513D70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94C8-D420-497B-BB33-743B741AA308}" type="datetimeFigureOut">
              <a:rPr lang="hu-HU" smtClean="0"/>
              <a:t>2013.08.27.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0FE3-4C52-4B3E-B2EC-92BAB513D70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94C8-D420-497B-BB33-743B741AA308}" type="datetimeFigureOut">
              <a:rPr lang="hu-HU" smtClean="0"/>
              <a:t>2013.08.27.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0FE3-4C52-4B3E-B2EC-92BAB513D70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94C8-D420-497B-BB33-743B741AA308}" type="datetimeFigureOut">
              <a:rPr lang="hu-HU" smtClean="0"/>
              <a:t>2013.08.27.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0FE3-4C52-4B3E-B2EC-92BAB513D70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94C8-D420-497B-BB33-743B741AA308}" type="datetimeFigureOut">
              <a:rPr lang="hu-HU" smtClean="0"/>
              <a:t>2013.08.27.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0FE3-4C52-4B3E-B2EC-92BAB513D70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94C8-D420-497B-BB33-743B741AA308}" type="datetimeFigureOut">
              <a:rPr lang="hu-HU" smtClean="0"/>
              <a:t>2013.08.27.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0760FE3-4C52-4B3E-B2EC-92BAB513D702}" type="slidenum">
              <a:rPr lang="hu-HU" smtClean="0"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B194C8-D420-497B-BB33-743B741AA308}" type="datetimeFigureOut">
              <a:rPr lang="hu-HU" smtClean="0"/>
              <a:t>2013.08.27.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760FE3-4C52-4B3E-B2EC-92BAB513D702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Lineáris optimalizálás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hu-HU" dirty="0" smtClean="0"/>
              <a:t>Lineáris optimalizálás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922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Példa 3:</a:t>
            </a:r>
          </a:p>
          <a:p>
            <a:pPr marL="0" indent="0">
              <a:buNone/>
            </a:pPr>
            <a:r>
              <a:rPr lang="hu-HU" sz="2000" dirty="0" smtClean="0"/>
              <a:t>A tehenek súlyának és tejhozamának szinten tartásához 18,26 egység kalóriára 1832 g fehérjére, 118 g </a:t>
            </a:r>
            <a:r>
              <a:rPr lang="hu-HU" sz="2000" dirty="0" err="1" smtClean="0"/>
              <a:t>Ca-ra</a:t>
            </a:r>
            <a:r>
              <a:rPr lang="hu-HU" sz="2000" dirty="0" smtClean="0"/>
              <a:t>, 72 g </a:t>
            </a:r>
            <a:r>
              <a:rPr lang="hu-HU" sz="2000" dirty="0" err="1" smtClean="0"/>
              <a:t>P-ra</a:t>
            </a:r>
            <a:r>
              <a:rPr lang="hu-HU" sz="2000" dirty="0" smtClean="0"/>
              <a:t> </a:t>
            </a:r>
            <a:r>
              <a:rPr lang="hu-HU" sz="2000" dirty="0" smtClean="0"/>
              <a:t>van szükség. </a:t>
            </a:r>
            <a:r>
              <a:rPr lang="hu-HU" sz="2000" dirty="0" err="1" smtClean="0"/>
              <a:t>T.f.h</a:t>
            </a:r>
            <a:r>
              <a:rPr lang="hu-HU" sz="2000" dirty="0" smtClean="0"/>
              <a:t>. a tehenek takarmányát lóhereszénából, </a:t>
            </a:r>
            <a:r>
              <a:rPr lang="hu-HU" sz="2000" dirty="0" err="1" smtClean="0"/>
              <a:t>rétiszénából</a:t>
            </a:r>
            <a:r>
              <a:rPr lang="hu-HU" sz="2000" dirty="0" smtClean="0"/>
              <a:t>, takarmányrépából, burgonyából, napraforgóból és koncentrátumból állítják össze.</a:t>
            </a:r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r>
              <a:rPr lang="hu-HU" sz="2000" dirty="0" smtClean="0"/>
              <a:t>Feladat: olyan takarmánykeveréket készíteni, amely a szükséges tápanyagokat legalább az előírt mennyiségben tartalmazza és költsége minimális. </a:t>
            </a:r>
          </a:p>
          <a:p>
            <a:pPr marL="0" indent="0">
              <a:buNone/>
            </a:pPr>
            <a:r>
              <a:rPr lang="hu-HU" sz="2000" dirty="0" smtClean="0"/>
              <a:t>Írjuk fel azt a matematikai modellt, melynek alapján megállapítható, hogy az egyes takarmányokból hány kg-ot kell tenni a keverékbe.</a:t>
            </a:r>
          </a:p>
          <a:p>
            <a:pPr marL="0" indent="0">
              <a:buNone/>
            </a:pPr>
            <a:endParaRPr lang="hu-HU" sz="2000" dirty="0" smtClean="0"/>
          </a:p>
          <a:p>
            <a:pPr marL="539750" indent="0">
              <a:buNone/>
            </a:pPr>
            <a:endParaRPr lang="hu-HU" dirty="0" smtClean="0"/>
          </a:p>
          <a:p>
            <a:pPr marL="514350" indent="-514350">
              <a:buFont typeface="+mj-lt"/>
              <a:buAutoNum type="arabicPeriod" startAt="2"/>
            </a:pPr>
            <a:endParaRPr lang="hu-H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hu-HU" dirty="0" smtClean="0"/>
              <a:t>Lineáris optimalizálás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922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Példa 3:</a:t>
            </a:r>
          </a:p>
          <a:p>
            <a:pPr marL="0" indent="0">
              <a:buNone/>
            </a:pPr>
            <a:r>
              <a:rPr lang="hu-HU" sz="2000" dirty="0" smtClean="0"/>
              <a:t>Az egyes takarmányok </a:t>
            </a:r>
            <a:r>
              <a:rPr lang="hu-HU" sz="2000" dirty="0" smtClean="0"/>
              <a:t>1 kg-ra vetített tápanyag-értékeit valamint árát a következő táblázat mutatja.</a:t>
            </a:r>
          </a:p>
          <a:p>
            <a:pPr>
              <a:buNone/>
            </a:pPr>
            <a:endParaRPr lang="hu-HU" sz="2400" dirty="0" smtClean="0"/>
          </a:p>
          <a:p>
            <a:pPr marL="539750" indent="0">
              <a:buNone/>
            </a:pPr>
            <a:endParaRPr lang="hu-HU" sz="2400" dirty="0" smtClean="0"/>
          </a:p>
          <a:p>
            <a:pPr marL="514350" indent="-514350">
              <a:buNone/>
            </a:pPr>
            <a:endParaRPr lang="hu-HU" sz="2400" dirty="0" smtClean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827584" y="2924944"/>
          <a:ext cx="6984777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1689"/>
                <a:gridCol w="976534"/>
                <a:gridCol w="976534"/>
                <a:gridCol w="732401"/>
                <a:gridCol w="691042"/>
                <a:gridCol w="1736577"/>
              </a:tblGrid>
              <a:tr h="370840">
                <a:tc>
                  <a:txBody>
                    <a:bodyPr/>
                    <a:lstStyle/>
                    <a:p>
                      <a:endParaRPr lang="hu-HU" b="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solidFill>
                            <a:schemeClr val="tx1"/>
                          </a:solidFill>
                        </a:rPr>
                        <a:t>A takarmány</a:t>
                      </a:r>
                      <a:r>
                        <a:rPr lang="hu-HU" b="0" baseline="0" dirty="0" smtClean="0">
                          <a:solidFill>
                            <a:schemeClr val="tx1"/>
                          </a:solidFill>
                        </a:rPr>
                        <a:t> 1 kg-jában levő</a:t>
                      </a:r>
                      <a:endParaRPr lang="hu-H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kalória</a:t>
                      </a:r>
                      <a:endParaRPr lang="hu-H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fehérje</a:t>
                      </a:r>
                      <a:endParaRPr lang="hu-H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Ca</a:t>
                      </a:r>
                      <a:endParaRPr lang="hu-H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P</a:t>
                      </a:r>
                      <a:endParaRPr lang="hu-H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 kg takarmány ára (Ft)</a:t>
                      </a:r>
                      <a:endParaRPr lang="hu-H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hu-HU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Lóhere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0,54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56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9,31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1,96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162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hu-HU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Rétiszéna</a:t>
                      </a:r>
                      <a:endParaRPr kumimoji="0" lang="hu-HU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0,52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38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6,02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2,18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145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hu-HU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Répa</a:t>
                      </a:r>
                      <a:endParaRPr kumimoji="0" lang="hu-HU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0,12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0,42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0,33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52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hu-HU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Burgonya</a:t>
                      </a:r>
                      <a:endParaRPr kumimoji="0" lang="hu-HU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0,3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9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0,16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0,72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154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hu-HU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Napraforgó</a:t>
                      </a:r>
                      <a:endParaRPr kumimoji="0" lang="hu-HU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0,31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3,55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0,68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282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hu-HU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Koncentrátum</a:t>
                      </a:r>
                      <a:endParaRPr kumimoji="0" lang="hu-HU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1,32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198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2,72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8,11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802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hu-HU" dirty="0" smtClean="0"/>
              <a:t>Lineáris optimalizálás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922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Példa 3 – megoldás:</a:t>
            </a:r>
          </a:p>
        </p:txBody>
      </p:sp>
      <p:sp>
        <p:nvSpPr>
          <p:cNvPr id="5" name="Téglalap 4"/>
          <p:cNvSpPr/>
          <p:nvPr/>
        </p:nvSpPr>
        <p:spPr>
          <a:xfrm>
            <a:off x="323528" y="2276872"/>
            <a:ext cx="77768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/>
              <a:t>A döntési változók </a:t>
            </a:r>
            <a:r>
              <a:rPr lang="hu-HU" sz="2000" dirty="0" smtClean="0"/>
              <a:t>az egyes takarmányok mennyiségei kg-ban, melyeket </a:t>
            </a:r>
            <a:r>
              <a:rPr lang="hu-HU" sz="2000" i="1" dirty="0"/>
              <a:t>x</a:t>
            </a:r>
            <a:r>
              <a:rPr lang="hu-HU" sz="2000" i="1" baseline="-25000" dirty="0"/>
              <a:t>1</a:t>
            </a:r>
            <a:r>
              <a:rPr lang="hu-HU" sz="2000" i="1" dirty="0"/>
              <a:t>, . . . , </a:t>
            </a:r>
            <a:r>
              <a:rPr lang="hu-HU" sz="2000" i="1" dirty="0" smtClean="0"/>
              <a:t>x</a:t>
            </a:r>
            <a:r>
              <a:rPr lang="hu-HU" sz="2000" i="1" baseline="-25000" dirty="0" smtClean="0"/>
              <a:t>6</a:t>
            </a:r>
            <a:r>
              <a:rPr lang="hu-HU" sz="2000" dirty="0" smtClean="0"/>
              <a:t>-tal </a:t>
            </a:r>
            <a:r>
              <a:rPr lang="hu-HU" sz="2000" dirty="0"/>
              <a:t>jelölünk</a:t>
            </a:r>
            <a:r>
              <a:rPr lang="hu-HU" sz="2000" dirty="0" smtClean="0"/>
              <a:t>.</a:t>
            </a:r>
          </a:p>
          <a:p>
            <a:r>
              <a:rPr lang="hu-HU" sz="2000" dirty="0" smtClean="0"/>
              <a:t>A tápanyagokra vonatkozó feltételek:</a:t>
            </a:r>
          </a:p>
          <a:p>
            <a:pPr marL="1519238" indent="-273050">
              <a:buNone/>
            </a:pPr>
            <a:r>
              <a:rPr lang="hu-HU" sz="2000" dirty="0" smtClean="0"/>
              <a:t>0,54</a:t>
            </a:r>
            <a:r>
              <a:rPr lang="hu-HU" sz="2000" i="1" dirty="0" smtClean="0"/>
              <a:t>x</a:t>
            </a:r>
            <a:r>
              <a:rPr lang="hu-HU" sz="2000" i="1" baseline="-25000" dirty="0" smtClean="0"/>
              <a:t>1</a:t>
            </a:r>
            <a:r>
              <a:rPr lang="hu-HU" sz="2000" i="1" dirty="0" smtClean="0"/>
              <a:t> +0,52x</a:t>
            </a:r>
            <a:r>
              <a:rPr lang="hu-HU" sz="2000" i="1" baseline="-25000" dirty="0" smtClean="0"/>
              <a:t>2</a:t>
            </a:r>
            <a:r>
              <a:rPr lang="hu-HU" sz="2000" i="1" dirty="0" smtClean="0"/>
              <a:t> +0,12x</a:t>
            </a:r>
            <a:r>
              <a:rPr lang="hu-HU" sz="2000" i="1" baseline="-25000" dirty="0" smtClean="0"/>
              <a:t>3</a:t>
            </a:r>
            <a:r>
              <a:rPr lang="hu-HU" sz="2000" i="1" dirty="0" smtClean="0"/>
              <a:t> +0,3x</a:t>
            </a:r>
            <a:r>
              <a:rPr lang="hu-HU" sz="2000" i="1" baseline="-25000" dirty="0" smtClean="0"/>
              <a:t>4</a:t>
            </a:r>
            <a:r>
              <a:rPr lang="hu-HU" sz="2000" i="1" dirty="0" smtClean="0"/>
              <a:t> +0,31x</a:t>
            </a:r>
            <a:r>
              <a:rPr lang="hu-HU" sz="2000" i="1" baseline="-25000" dirty="0" smtClean="0"/>
              <a:t>5</a:t>
            </a:r>
            <a:r>
              <a:rPr lang="hu-HU" sz="2000" i="1" dirty="0" smtClean="0"/>
              <a:t> + 1,32x</a:t>
            </a:r>
            <a:r>
              <a:rPr lang="hu-HU" sz="2000" i="1" baseline="-25000" dirty="0"/>
              <a:t>6</a:t>
            </a:r>
            <a:r>
              <a:rPr lang="hu-HU" sz="2000" i="1" dirty="0" smtClean="0"/>
              <a:t> ≥ 18,26</a:t>
            </a:r>
          </a:p>
          <a:p>
            <a:pPr marL="1519238" indent="-273050">
              <a:buNone/>
            </a:pPr>
            <a:r>
              <a:rPr lang="hu-HU" sz="2000" dirty="0" smtClean="0"/>
              <a:t>56</a:t>
            </a:r>
            <a:r>
              <a:rPr lang="hu-HU" sz="2000" i="1" dirty="0" smtClean="0"/>
              <a:t>x</a:t>
            </a:r>
            <a:r>
              <a:rPr lang="hu-HU" sz="2000" i="1" baseline="-25000" dirty="0" smtClean="0"/>
              <a:t>1</a:t>
            </a:r>
            <a:r>
              <a:rPr lang="hu-HU" sz="2000" i="1" dirty="0" smtClean="0"/>
              <a:t> +38x</a:t>
            </a:r>
            <a:r>
              <a:rPr lang="hu-HU" sz="2000" i="1" baseline="-25000" dirty="0" smtClean="0"/>
              <a:t>2</a:t>
            </a:r>
            <a:r>
              <a:rPr lang="hu-HU" sz="2000" i="1" dirty="0" smtClean="0"/>
              <a:t> +3x</a:t>
            </a:r>
            <a:r>
              <a:rPr lang="hu-HU" sz="2000" i="1" baseline="-25000" dirty="0" smtClean="0"/>
              <a:t>3</a:t>
            </a:r>
            <a:r>
              <a:rPr lang="hu-HU" sz="2000" i="1" dirty="0" smtClean="0"/>
              <a:t> +9x</a:t>
            </a:r>
            <a:r>
              <a:rPr lang="hu-HU" sz="2000" i="1" baseline="-25000" dirty="0" smtClean="0"/>
              <a:t>4</a:t>
            </a:r>
            <a:r>
              <a:rPr lang="hu-HU" sz="2000" i="1" dirty="0" smtClean="0"/>
              <a:t> +12x</a:t>
            </a:r>
            <a:r>
              <a:rPr lang="hu-HU" sz="2000" i="1" baseline="-25000" dirty="0" smtClean="0"/>
              <a:t>5</a:t>
            </a:r>
            <a:r>
              <a:rPr lang="hu-HU" sz="2000" i="1" dirty="0" smtClean="0"/>
              <a:t> + 198x</a:t>
            </a:r>
            <a:r>
              <a:rPr lang="hu-HU" sz="2000" i="1" baseline="-25000" dirty="0" smtClean="0"/>
              <a:t>6</a:t>
            </a:r>
            <a:r>
              <a:rPr lang="hu-HU" sz="2000" i="1" dirty="0" smtClean="0"/>
              <a:t> ≥ 1832</a:t>
            </a:r>
          </a:p>
          <a:p>
            <a:pPr marL="1519238" indent="-273050"/>
            <a:r>
              <a:rPr lang="hu-HU" sz="2000" dirty="0" smtClean="0"/>
              <a:t>9,31</a:t>
            </a:r>
            <a:r>
              <a:rPr lang="hu-HU" sz="2000" i="1" dirty="0" smtClean="0"/>
              <a:t>x</a:t>
            </a:r>
            <a:r>
              <a:rPr lang="hu-HU" sz="2000" i="1" baseline="-25000" dirty="0" smtClean="0"/>
              <a:t>1</a:t>
            </a:r>
            <a:r>
              <a:rPr lang="hu-HU" sz="2000" i="1" dirty="0" smtClean="0"/>
              <a:t> +6,02x</a:t>
            </a:r>
            <a:r>
              <a:rPr lang="hu-HU" sz="2000" i="1" baseline="-25000" dirty="0" smtClean="0"/>
              <a:t>2</a:t>
            </a:r>
            <a:r>
              <a:rPr lang="hu-HU" sz="2000" i="1" dirty="0" smtClean="0"/>
              <a:t> +0,42x</a:t>
            </a:r>
            <a:r>
              <a:rPr lang="hu-HU" sz="2000" i="1" baseline="-25000" dirty="0" smtClean="0"/>
              <a:t>3</a:t>
            </a:r>
            <a:r>
              <a:rPr lang="hu-HU" sz="2000" i="1" dirty="0" smtClean="0"/>
              <a:t> +0,16x</a:t>
            </a:r>
            <a:r>
              <a:rPr lang="hu-HU" sz="2000" i="1" baseline="-25000" dirty="0" smtClean="0"/>
              <a:t>4</a:t>
            </a:r>
            <a:r>
              <a:rPr lang="hu-HU" sz="2000" i="1" dirty="0" smtClean="0"/>
              <a:t> +3,55x</a:t>
            </a:r>
            <a:r>
              <a:rPr lang="hu-HU" sz="2000" i="1" baseline="-25000" dirty="0" smtClean="0"/>
              <a:t>5</a:t>
            </a:r>
            <a:r>
              <a:rPr lang="hu-HU" sz="2000" i="1" dirty="0" smtClean="0"/>
              <a:t> + 2,72x</a:t>
            </a:r>
            <a:r>
              <a:rPr lang="hu-HU" sz="2000" i="1" baseline="-25000" dirty="0" smtClean="0"/>
              <a:t>6</a:t>
            </a:r>
            <a:r>
              <a:rPr lang="hu-HU" sz="2000" i="1" dirty="0" smtClean="0"/>
              <a:t> ≥ 118</a:t>
            </a:r>
          </a:p>
          <a:p>
            <a:pPr marL="1519238" indent="-273050"/>
            <a:r>
              <a:rPr lang="hu-HU" sz="2000" dirty="0" smtClean="0"/>
              <a:t>1,96</a:t>
            </a:r>
            <a:r>
              <a:rPr lang="hu-HU" sz="2000" i="1" dirty="0" smtClean="0"/>
              <a:t>x</a:t>
            </a:r>
            <a:r>
              <a:rPr lang="hu-HU" sz="2000" i="1" baseline="-25000" dirty="0" smtClean="0"/>
              <a:t>1</a:t>
            </a:r>
            <a:r>
              <a:rPr lang="hu-HU" sz="2000" i="1" dirty="0" smtClean="0"/>
              <a:t> +2,18x</a:t>
            </a:r>
            <a:r>
              <a:rPr lang="hu-HU" sz="2000" i="1" baseline="-25000" dirty="0" smtClean="0"/>
              <a:t>2</a:t>
            </a:r>
            <a:r>
              <a:rPr lang="hu-HU" sz="2000" i="1" dirty="0" smtClean="0"/>
              <a:t> +0,33x</a:t>
            </a:r>
            <a:r>
              <a:rPr lang="hu-HU" sz="2000" i="1" baseline="-25000" dirty="0" smtClean="0"/>
              <a:t>3</a:t>
            </a:r>
            <a:r>
              <a:rPr lang="hu-HU" sz="2000" i="1" dirty="0" smtClean="0"/>
              <a:t> +0,72x</a:t>
            </a:r>
            <a:r>
              <a:rPr lang="hu-HU" sz="2000" i="1" baseline="-25000" dirty="0" smtClean="0"/>
              <a:t>4</a:t>
            </a:r>
            <a:r>
              <a:rPr lang="hu-HU" sz="2000" i="1" dirty="0" smtClean="0"/>
              <a:t> +0,68x</a:t>
            </a:r>
            <a:r>
              <a:rPr lang="hu-HU" sz="2000" i="1" baseline="-25000" dirty="0" smtClean="0"/>
              <a:t>5</a:t>
            </a:r>
            <a:r>
              <a:rPr lang="hu-HU" sz="2000" i="1" dirty="0" smtClean="0"/>
              <a:t> + 8,11x</a:t>
            </a:r>
            <a:r>
              <a:rPr lang="hu-HU" sz="2000" i="1" baseline="-25000" dirty="0" smtClean="0"/>
              <a:t>6</a:t>
            </a:r>
            <a:r>
              <a:rPr lang="hu-HU" sz="2000" i="1" dirty="0" smtClean="0"/>
              <a:t> ≥ 72</a:t>
            </a:r>
          </a:p>
          <a:p>
            <a:pPr marL="1519238" indent="-273050">
              <a:buNone/>
            </a:pPr>
            <a:endParaRPr lang="hu-HU" sz="2000" i="1" dirty="0" smtClean="0"/>
          </a:p>
          <a:p>
            <a:pPr marL="184150" indent="-457200"/>
            <a:r>
              <a:rPr lang="hu-HU" sz="2000" dirty="0" smtClean="0"/>
              <a:t>Pozitivitási feltétel:</a:t>
            </a:r>
          </a:p>
          <a:p>
            <a:pPr marL="184150" indent="-457200"/>
            <a:r>
              <a:rPr lang="hu-HU" sz="2000" i="1" dirty="0" smtClean="0"/>
              <a:t>			</a:t>
            </a:r>
            <a:r>
              <a:rPr lang="hu-HU" sz="2000" i="1" dirty="0" err="1" smtClean="0"/>
              <a:t>x</a:t>
            </a:r>
            <a:r>
              <a:rPr lang="hu-HU" sz="2000" i="1" baseline="-25000" dirty="0" err="1" smtClean="0"/>
              <a:t>j</a:t>
            </a:r>
            <a:r>
              <a:rPr lang="hu-HU" sz="2000" i="1" dirty="0" smtClean="0"/>
              <a:t> ≥ 0, j = 1, . . . , 6.</a:t>
            </a:r>
            <a:endParaRPr lang="hu-HU" sz="2000" dirty="0" smtClean="0"/>
          </a:p>
          <a:p>
            <a:pPr marL="184150" indent="-457200"/>
            <a:r>
              <a:rPr lang="hu-HU" sz="2000" dirty="0" smtClean="0"/>
              <a:t>Célfüggvény:</a:t>
            </a:r>
          </a:p>
          <a:p>
            <a:pPr marL="184150" indent="-457200"/>
            <a:r>
              <a:rPr lang="hu-HU" sz="2000" dirty="0" smtClean="0"/>
              <a:t>			(162</a:t>
            </a:r>
            <a:r>
              <a:rPr lang="hu-HU" sz="2000" i="1" dirty="0" smtClean="0"/>
              <a:t>x</a:t>
            </a:r>
            <a:r>
              <a:rPr lang="hu-HU" sz="2000" i="1" baseline="-25000" dirty="0" smtClean="0"/>
              <a:t>1</a:t>
            </a:r>
            <a:r>
              <a:rPr lang="hu-HU" sz="2000" i="1" dirty="0" smtClean="0"/>
              <a:t> +145x</a:t>
            </a:r>
            <a:r>
              <a:rPr lang="hu-HU" sz="2000" i="1" baseline="-25000" dirty="0" smtClean="0"/>
              <a:t>2</a:t>
            </a:r>
            <a:r>
              <a:rPr lang="hu-HU" sz="2000" i="1" dirty="0" smtClean="0"/>
              <a:t> +52x</a:t>
            </a:r>
            <a:r>
              <a:rPr lang="hu-HU" sz="2000" i="1" baseline="-25000" dirty="0" smtClean="0"/>
              <a:t>3</a:t>
            </a:r>
            <a:r>
              <a:rPr lang="hu-HU" sz="2000" i="1" dirty="0" smtClean="0"/>
              <a:t> +154x</a:t>
            </a:r>
            <a:r>
              <a:rPr lang="hu-HU" sz="2000" i="1" baseline="-25000" dirty="0" smtClean="0"/>
              <a:t>4</a:t>
            </a:r>
            <a:r>
              <a:rPr lang="hu-HU" sz="2000" i="1" dirty="0" smtClean="0"/>
              <a:t> +282x</a:t>
            </a:r>
            <a:r>
              <a:rPr lang="hu-HU" sz="2000" i="1" baseline="-25000" dirty="0" smtClean="0"/>
              <a:t>5</a:t>
            </a:r>
            <a:r>
              <a:rPr lang="hu-HU" sz="2000" i="1" dirty="0" smtClean="0"/>
              <a:t> +802x</a:t>
            </a:r>
            <a:r>
              <a:rPr lang="hu-HU" sz="2000" i="1" baseline="-25000" dirty="0" smtClean="0"/>
              <a:t>6</a:t>
            </a:r>
            <a:r>
              <a:rPr lang="hu-HU" sz="2000" i="1" dirty="0" smtClean="0"/>
              <a:t> ) </a:t>
            </a:r>
            <a:r>
              <a:rPr lang="hu-HU" sz="2000" i="1" dirty="0" smtClean="0">
                <a:sym typeface="Wingdings" pitchFamily="2" charset="2"/>
              </a:rPr>
              <a:t></a:t>
            </a:r>
            <a:r>
              <a:rPr lang="hu-HU" sz="2000" i="1" dirty="0" smtClean="0"/>
              <a:t> min</a:t>
            </a:r>
          </a:p>
          <a:p>
            <a:pPr marL="184150" indent="-457200">
              <a:buFont typeface="+mj-lt"/>
              <a:buAutoNum type="arabicPeriod"/>
            </a:pPr>
            <a:endParaRPr lang="hu-HU" sz="2000" i="1" dirty="0" smtClean="0"/>
          </a:p>
          <a:p>
            <a:endParaRPr lang="hu-HU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hu-HU" dirty="0" smtClean="0"/>
              <a:t>Lineáris optimalizálás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922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Példa 4 (</a:t>
            </a:r>
            <a:r>
              <a:rPr lang="hu-HU" sz="2400" dirty="0" smtClean="0">
                <a:solidFill>
                  <a:schemeClr val="tx2"/>
                </a:solidFill>
                <a:latin typeface="Arial Unicode MS" pitchFamily="34" charset="-128"/>
              </a:rPr>
              <a:t>Dr. Temesi József, </a:t>
            </a:r>
            <a:r>
              <a:rPr lang="hu-HU" sz="2400" dirty="0" smtClean="0">
                <a:solidFill>
                  <a:schemeClr val="tx2"/>
                </a:solidFill>
                <a:latin typeface="Arial Unicode MS" pitchFamily="34" charset="-128"/>
              </a:rPr>
              <a:t>előadásjegyzet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):</a:t>
            </a:r>
          </a:p>
          <a:p>
            <a:pPr marL="0" indent="0">
              <a:buNone/>
            </a:pPr>
            <a:endParaRPr lang="hu-H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u-HU" sz="2000" dirty="0" smtClean="0">
                <a:latin typeface="Arial Unicode MS" pitchFamily="34" charset="-128"/>
                <a:cs typeface="Times New Roman" pitchFamily="18" charset="0"/>
              </a:rPr>
              <a:t>A "</a:t>
            </a:r>
            <a:r>
              <a:rPr lang="hu-HU" sz="2000" dirty="0" smtClean="0">
                <a:latin typeface="Arial Unicode MS" pitchFamily="34" charset="-128"/>
                <a:cs typeface="Arial" charset="0"/>
              </a:rPr>
              <a:t>Szelleműzők</a:t>
            </a:r>
            <a:r>
              <a:rPr lang="hu-HU" sz="2000" dirty="0" smtClean="0">
                <a:latin typeface="Arial Unicode MS" pitchFamily="34" charset="-128"/>
                <a:cs typeface="Times New Roman" pitchFamily="18" charset="0"/>
              </a:rPr>
              <a:t>" cég azzal foglalkozik, hogy megszabadítja az embereket a szellemekt</a:t>
            </a:r>
            <a:r>
              <a:rPr lang="hu-HU" sz="2000" dirty="0" smtClean="0"/>
              <a:t>ő</a:t>
            </a:r>
            <a:r>
              <a:rPr lang="hu-HU" sz="2000" dirty="0" smtClean="0">
                <a:latin typeface="Arial Unicode MS" pitchFamily="34" charset="-128"/>
                <a:cs typeface="Times New Roman" pitchFamily="18" charset="0"/>
              </a:rPr>
              <a:t>l. Egy 3 hónapos periódusban a következő számú telefonhívást kapja olyan emberektől, akik ki akarják űzetni szellemeiket: januárban 100, februárban 300, márciusban 200 hívás érkezik be. A "</a:t>
            </a:r>
            <a:r>
              <a:rPr lang="hu-HU" sz="2000" dirty="0" smtClean="0">
                <a:latin typeface="Arial Unicode MS" pitchFamily="34" charset="-128"/>
                <a:cs typeface="Arial" charset="0"/>
              </a:rPr>
              <a:t>Szelleműzők</a:t>
            </a:r>
            <a:r>
              <a:rPr lang="hu-HU" sz="2000" dirty="0" smtClean="0">
                <a:latin typeface="Arial Unicode MS" pitchFamily="34" charset="-128"/>
                <a:cs typeface="Times New Roman" pitchFamily="18" charset="0"/>
              </a:rPr>
              <a:t> "</a:t>
            </a:r>
            <a:r>
              <a:rPr lang="hu-HU" sz="2000" dirty="0" err="1" smtClean="0">
                <a:latin typeface="Arial Unicode MS" pitchFamily="34" charset="-128"/>
                <a:cs typeface="Times New Roman" pitchFamily="18" charset="0"/>
              </a:rPr>
              <a:t>-nek</a:t>
            </a:r>
            <a:r>
              <a:rPr lang="hu-HU" sz="2000" dirty="0" smtClean="0">
                <a:latin typeface="Arial Unicode MS" pitchFamily="34" charset="-128"/>
                <a:cs typeface="Times New Roman" pitchFamily="18" charset="0"/>
              </a:rPr>
              <a:t> 800 $-t fizetnek minden kiűzött szellem után abban a hónapban, amelyben az ügyfél megrendelte a szolgáltatást. </a:t>
            </a:r>
          </a:p>
          <a:p>
            <a:pPr marL="0" indent="0">
              <a:buNone/>
            </a:pPr>
            <a:r>
              <a:rPr lang="hu-HU" sz="2000" dirty="0" smtClean="0">
                <a:latin typeface="Arial Unicode MS" pitchFamily="34" charset="-128"/>
                <a:cs typeface="Arial" charset="0"/>
              </a:rPr>
              <a:t>A telefonhívásokat nem kell feltétlenül abban a hónapban megválaszolni, amikor beérkeztek, de ha egy hívásra a beérkezés után egy hónappal érkezik válasz, akkor a "Szelleműzők"</a:t>
            </a:r>
            <a:r>
              <a:rPr lang="hu-HU" sz="2000" dirty="0" err="1" smtClean="0">
                <a:latin typeface="Arial Unicode MS" pitchFamily="34" charset="-128"/>
                <a:cs typeface="Arial" charset="0"/>
              </a:rPr>
              <a:t>-et</a:t>
            </a:r>
            <a:r>
              <a:rPr lang="hu-HU" sz="2000" dirty="0" smtClean="0">
                <a:latin typeface="Arial Unicode MS" pitchFamily="34" charset="-128"/>
                <a:cs typeface="Arial" charset="0"/>
              </a:rPr>
              <a:t> 100 $ veszteség éri a jó hírén esett csorba miatt, ha pedig egy hívásra csak 2 hónap múlva reagálnak, akkor ez a veszteség 200 $. </a:t>
            </a:r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 smtClean="0"/>
          </a:p>
          <a:p>
            <a:pPr marL="539750" indent="0">
              <a:buNone/>
            </a:pPr>
            <a:endParaRPr lang="hu-HU" dirty="0" smtClean="0"/>
          </a:p>
          <a:p>
            <a:pPr marL="514350" indent="-514350">
              <a:buFont typeface="+mj-lt"/>
              <a:buAutoNum type="arabicPeriod" startAt="2"/>
            </a:pPr>
            <a:endParaRPr lang="hu-HU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hu-HU" dirty="0" smtClean="0"/>
              <a:t>Lineáris optimalizálás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9225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Példa 4:</a:t>
            </a:r>
          </a:p>
          <a:p>
            <a:pPr marL="0" indent="0">
              <a:buNone/>
            </a:pPr>
            <a:r>
              <a:rPr lang="hu-HU" dirty="0" smtClean="0">
                <a:latin typeface="Arial Unicode MS" pitchFamily="34" charset="-128"/>
                <a:cs typeface="Arial" charset="0"/>
              </a:rPr>
              <a:t>A "Szelleműzők" minden alkalmazottja 10 szellemet tud kiűzni havonta. Az alkalmazottak havi fizetése 4000 $. Január elején a cégnek 8 alkalmazottja van. Az alkalmazottak felvétele és kiképzése (aminek elhanyagolható az időszükséglete) személyenként 5000 $ költséget jelent. Az alkalmazottak elbocsátásának költsége 4000 $ személyenként.</a:t>
            </a:r>
            <a:r>
              <a:rPr lang="hu-HU" dirty="0" smtClean="0">
                <a:latin typeface="Arial" charset="0"/>
                <a:cs typeface="Arial" charset="0"/>
              </a:rPr>
              <a:t> </a:t>
            </a:r>
            <a:endParaRPr lang="hu-HU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hu-HU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hu-HU" dirty="0" smtClean="0">
                <a:latin typeface="Arial Unicode MS" pitchFamily="34" charset="-128"/>
                <a:cs typeface="Arial" charset="0"/>
              </a:rPr>
              <a:t>Írjon </a:t>
            </a:r>
            <a:r>
              <a:rPr lang="hu-HU" dirty="0" smtClean="0">
                <a:latin typeface="Arial Unicode MS" pitchFamily="34" charset="-128"/>
                <a:cs typeface="Arial" charset="0"/>
              </a:rPr>
              <a:t>fel egy LP feladatot, amely maximalizálja a "Szelleműzők" profitját a következő 3 hónapra. Tegyük fel, hogy minden megrendelést fel kell dolgozni március végéig.</a:t>
            </a:r>
          </a:p>
          <a:p>
            <a:pPr marL="0" indent="0">
              <a:buNone/>
            </a:pPr>
            <a:endParaRPr lang="hu-H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 smtClean="0"/>
          </a:p>
          <a:p>
            <a:pPr marL="539750" indent="0">
              <a:buNone/>
            </a:pPr>
            <a:endParaRPr lang="hu-HU" dirty="0" smtClean="0"/>
          </a:p>
          <a:p>
            <a:pPr marL="514350" indent="-514350">
              <a:buFont typeface="+mj-lt"/>
              <a:buAutoNum type="arabicPeriod" startAt="2"/>
            </a:pPr>
            <a:endParaRPr lang="hu-HU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hu-HU" dirty="0" smtClean="0"/>
              <a:t>Lineáris optimalizálás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922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Példa 4– megoldás:</a:t>
            </a:r>
          </a:p>
        </p:txBody>
      </p:sp>
      <p:sp>
        <p:nvSpPr>
          <p:cNvPr id="5" name="Téglalap 4"/>
          <p:cNvSpPr/>
          <p:nvPr/>
        </p:nvSpPr>
        <p:spPr>
          <a:xfrm>
            <a:off x="323528" y="2276872"/>
            <a:ext cx="7776864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4150" indent="-457200"/>
            <a:r>
              <a:rPr lang="hu-HU" sz="20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Változók </a:t>
            </a:r>
            <a:r>
              <a:rPr lang="hu-HU" sz="2000" dirty="0" smtClean="0">
                <a:latin typeface="Arial" charset="0"/>
                <a:cs typeface="Arial" charset="0"/>
              </a:rPr>
              <a:t>(t = 1</a:t>
            </a:r>
            <a:r>
              <a:rPr lang="hu-HU" sz="2000" dirty="0" smtClean="0">
                <a:latin typeface="Arial" charset="0"/>
              </a:rPr>
              <a:t>:</a:t>
            </a:r>
            <a:r>
              <a:rPr lang="hu-HU" sz="2000" dirty="0" smtClean="0">
                <a:latin typeface="Arial" charset="0"/>
                <a:cs typeface="Arial" charset="0"/>
              </a:rPr>
              <a:t> január, t = 2</a:t>
            </a:r>
            <a:r>
              <a:rPr lang="hu-HU" sz="2000" dirty="0" smtClean="0">
                <a:latin typeface="Arial" charset="0"/>
              </a:rPr>
              <a:t>:</a:t>
            </a:r>
            <a:r>
              <a:rPr lang="hu-HU" sz="2000" dirty="0" smtClean="0">
                <a:latin typeface="Arial" charset="0"/>
                <a:cs typeface="Arial" charset="0"/>
              </a:rPr>
              <a:t> február, t = 3</a:t>
            </a:r>
            <a:r>
              <a:rPr lang="hu-HU" sz="2000" dirty="0" smtClean="0">
                <a:latin typeface="Arial" charset="0"/>
              </a:rPr>
              <a:t>:</a:t>
            </a:r>
            <a:r>
              <a:rPr lang="hu-HU" sz="2000" dirty="0" smtClean="0">
                <a:latin typeface="Arial" charset="0"/>
                <a:cs typeface="Arial" charset="0"/>
              </a:rPr>
              <a:t> március)</a:t>
            </a:r>
            <a:endParaRPr lang="hu-HU" sz="2000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hu-HU" sz="2000" dirty="0" err="1" smtClean="0">
                <a:latin typeface="Arial Unicode MS" pitchFamily="34" charset="-128"/>
                <a:cs typeface="Arial" charset="0"/>
              </a:rPr>
              <a:t>A</a:t>
            </a:r>
            <a:r>
              <a:rPr lang="hu-HU" sz="2000" baseline="-30000" dirty="0" err="1" smtClean="0">
                <a:latin typeface="Arial Unicode MS" pitchFamily="34" charset="-128"/>
                <a:cs typeface="Arial" charset="0"/>
              </a:rPr>
              <a:t>t</a:t>
            </a:r>
            <a:r>
              <a:rPr lang="hu-HU" sz="2000" dirty="0" smtClean="0">
                <a:latin typeface="Arial Unicode MS" pitchFamily="34" charset="-128"/>
                <a:cs typeface="Arial" charset="0"/>
              </a:rPr>
              <a:t>: a </a:t>
            </a:r>
            <a:r>
              <a:rPr lang="hu-HU" sz="2000" dirty="0" err="1" smtClean="0">
                <a:latin typeface="Arial Unicode MS" pitchFamily="34" charset="-128"/>
                <a:cs typeface="Arial" charset="0"/>
              </a:rPr>
              <a:t>t-edik</a:t>
            </a:r>
            <a:r>
              <a:rPr lang="hu-HU" sz="2000" dirty="0" smtClean="0">
                <a:latin typeface="Arial Unicode MS" pitchFamily="34" charset="-128"/>
                <a:cs typeface="Arial" charset="0"/>
              </a:rPr>
              <a:t> hónapban rendelkezésre álló szelleműző alkalmazottak száma, t = 1,…, 3</a:t>
            </a:r>
          </a:p>
          <a:p>
            <a:pPr>
              <a:spcBef>
                <a:spcPct val="50000"/>
              </a:spcBef>
            </a:pPr>
            <a:r>
              <a:rPr lang="hu-HU" sz="2000" dirty="0" smtClean="0">
                <a:latin typeface="Arial Unicode MS" pitchFamily="34" charset="-128"/>
                <a:cs typeface="Arial" charset="0"/>
              </a:rPr>
              <a:t>F</a:t>
            </a:r>
            <a:r>
              <a:rPr lang="hu-HU" sz="2000" baseline="-30000" dirty="0" smtClean="0">
                <a:latin typeface="Arial Unicode MS" pitchFamily="34" charset="-128"/>
                <a:cs typeface="Arial" charset="0"/>
              </a:rPr>
              <a:t>t</a:t>
            </a:r>
            <a:r>
              <a:rPr lang="hu-HU" sz="2000" dirty="0" smtClean="0">
                <a:latin typeface="Arial Unicode MS" pitchFamily="34" charset="-128"/>
                <a:cs typeface="Arial" charset="0"/>
              </a:rPr>
              <a:t>: a </a:t>
            </a:r>
            <a:r>
              <a:rPr lang="hu-HU" sz="2000" dirty="0" err="1" smtClean="0">
                <a:latin typeface="Arial Unicode MS" pitchFamily="34" charset="-128"/>
                <a:cs typeface="Arial" charset="0"/>
              </a:rPr>
              <a:t>t-edik</a:t>
            </a:r>
            <a:r>
              <a:rPr lang="hu-HU" sz="2000" dirty="0" smtClean="0">
                <a:latin typeface="Arial Unicode MS" pitchFamily="34" charset="-128"/>
                <a:cs typeface="Arial" charset="0"/>
              </a:rPr>
              <a:t> hónap elején felvett szelleműzők száma, t = 1,…, 3</a:t>
            </a:r>
          </a:p>
          <a:p>
            <a:pPr>
              <a:spcBef>
                <a:spcPct val="50000"/>
              </a:spcBef>
            </a:pPr>
            <a:r>
              <a:rPr lang="hu-HU" sz="2000" dirty="0" smtClean="0">
                <a:latin typeface="Arial Unicode MS" pitchFamily="34" charset="-128"/>
                <a:cs typeface="Arial" charset="0"/>
              </a:rPr>
              <a:t>E</a:t>
            </a:r>
            <a:r>
              <a:rPr lang="hu-HU" sz="2000" baseline="-30000" dirty="0" smtClean="0">
                <a:latin typeface="Arial Unicode MS" pitchFamily="34" charset="-128"/>
                <a:cs typeface="Arial" charset="0"/>
              </a:rPr>
              <a:t>t</a:t>
            </a:r>
            <a:r>
              <a:rPr lang="hu-HU" sz="2000" dirty="0" smtClean="0">
                <a:latin typeface="Arial Unicode MS" pitchFamily="34" charset="-128"/>
                <a:cs typeface="Arial" charset="0"/>
              </a:rPr>
              <a:t>: a </a:t>
            </a:r>
            <a:r>
              <a:rPr lang="hu-HU" sz="2000" dirty="0" err="1" smtClean="0">
                <a:latin typeface="Arial Unicode MS" pitchFamily="34" charset="-128"/>
                <a:cs typeface="Arial" charset="0"/>
              </a:rPr>
              <a:t>t-edik</a:t>
            </a:r>
            <a:r>
              <a:rPr lang="hu-HU" sz="2000" dirty="0" smtClean="0">
                <a:latin typeface="Arial Unicode MS" pitchFamily="34" charset="-128"/>
                <a:cs typeface="Arial" charset="0"/>
              </a:rPr>
              <a:t> hónap elején elbocsátott szelleműzők száma, t = 1,…, 3</a:t>
            </a:r>
          </a:p>
          <a:p>
            <a:pPr>
              <a:spcBef>
                <a:spcPct val="50000"/>
              </a:spcBef>
            </a:pPr>
            <a:r>
              <a:rPr lang="hu-HU" sz="2000" dirty="0" err="1" smtClean="0">
                <a:latin typeface="Arial Unicode MS" pitchFamily="34" charset="-128"/>
                <a:cs typeface="Arial" charset="0"/>
              </a:rPr>
              <a:t>H</a:t>
            </a:r>
            <a:r>
              <a:rPr lang="hu-HU" sz="2000" baseline="-30000" dirty="0" err="1" smtClean="0">
                <a:latin typeface="Arial Unicode MS" pitchFamily="34" charset="-128"/>
                <a:cs typeface="Arial" charset="0"/>
              </a:rPr>
              <a:t>t</a:t>
            </a:r>
            <a:r>
              <a:rPr lang="hu-HU" sz="2000" dirty="0" smtClean="0">
                <a:latin typeface="Arial Unicode MS" pitchFamily="34" charset="-128"/>
                <a:cs typeface="Arial" charset="0"/>
              </a:rPr>
              <a:t>: a </a:t>
            </a:r>
            <a:r>
              <a:rPr lang="hu-HU" sz="2000" dirty="0" err="1" smtClean="0">
                <a:latin typeface="Arial Unicode MS" pitchFamily="34" charset="-128"/>
                <a:cs typeface="Arial" charset="0"/>
              </a:rPr>
              <a:t>t-edik</a:t>
            </a:r>
            <a:r>
              <a:rPr lang="hu-HU" sz="2000" dirty="0" smtClean="0">
                <a:latin typeface="Arial Unicode MS" pitchFamily="34" charset="-128"/>
                <a:cs typeface="Arial" charset="0"/>
              </a:rPr>
              <a:t> hónap végén meg nem válaszolt hívások állománya, t = 1,…, 3</a:t>
            </a:r>
          </a:p>
          <a:p>
            <a:pPr>
              <a:spcBef>
                <a:spcPct val="50000"/>
              </a:spcBef>
            </a:pPr>
            <a:r>
              <a:rPr lang="hu-HU" sz="2000" dirty="0" err="1" smtClean="0">
                <a:latin typeface="Arial Unicode MS" pitchFamily="34" charset="-128"/>
                <a:cs typeface="Arial" charset="0"/>
              </a:rPr>
              <a:t>Sz</a:t>
            </a:r>
            <a:r>
              <a:rPr lang="hu-HU" sz="2000" baseline="-30000" dirty="0" err="1" smtClean="0">
                <a:latin typeface="Arial Unicode MS" pitchFamily="34" charset="-128"/>
                <a:cs typeface="Arial" charset="0"/>
              </a:rPr>
              <a:t>t</a:t>
            </a:r>
            <a:r>
              <a:rPr lang="hu-HU" sz="2000" dirty="0" smtClean="0">
                <a:latin typeface="Arial Unicode MS" pitchFamily="34" charset="-128"/>
                <a:cs typeface="Arial" charset="0"/>
              </a:rPr>
              <a:t>: a </a:t>
            </a:r>
            <a:r>
              <a:rPr lang="hu-HU" sz="2000" dirty="0" err="1" smtClean="0">
                <a:latin typeface="Arial Unicode MS" pitchFamily="34" charset="-128"/>
                <a:cs typeface="Arial" charset="0"/>
              </a:rPr>
              <a:t>t-edik</a:t>
            </a:r>
            <a:r>
              <a:rPr lang="hu-HU" sz="2000" dirty="0" smtClean="0">
                <a:latin typeface="Arial Unicode MS" pitchFamily="34" charset="-128"/>
                <a:cs typeface="Arial" charset="0"/>
              </a:rPr>
              <a:t> hónapban kiűzött szellemek száma, t = 1,…, 3</a:t>
            </a:r>
          </a:p>
          <a:p>
            <a:pPr>
              <a:spcBef>
                <a:spcPct val="50000"/>
              </a:spcBef>
            </a:pPr>
            <a:r>
              <a:rPr lang="hu-HU" sz="2000" dirty="0" smtClean="0">
                <a:latin typeface="Arial Unicode MS" pitchFamily="34" charset="-128"/>
                <a:cs typeface="Arial" charset="0"/>
              </a:rPr>
              <a:t> </a:t>
            </a:r>
          </a:p>
          <a:p>
            <a:pPr>
              <a:spcBef>
                <a:spcPct val="50000"/>
              </a:spcBef>
            </a:pPr>
            <a:r>
              <a:rPr lang="hu-HU" sz="2000" dirty="0" err="1" smtClean="0">
                <a:latin typeface="Arial Unicode MS" pitchFamily="34" charset="-128"/>
                <a:cs typeface="Arial" charset="0"/>
              </a:rPr>
              <a:t>A</a:t>
            </a:r>
            <a:r>
              <a:rPr lang="hu-HU" sz="2000" baseline="-30000" dirty="0" err="1" smtClean="0">
                <a:latin typeface="Arial Unicode MS" pitchFamily="34" charset="-128"/>
                <a:cs typeface="Arial" charset="0"/>
              </a:rPr>
              <a:t>t</a:t>
            </a:r>
            <a:r>
              <a:rPr lang="hu-HU" sz="2000" dirty="0" smtClean="0">
                <a:latin typeface="Arial Unicode MS" pitchFamily="34" charset="-128"/>
                <a:cs typeface="Arial" charset="0"/>
              </a:rPr>
              <a:t>, F</a:t>
            </a:r>
            <a:r>
              <a:rPr lang="hu-HU" sz="2000" baseline="-30000" dirty="0" smtClean="0">
                <a:latin typeface="Arial Unicode MS" pitchFamily="34" charset="-128"/>
                <a:cs typeface="Arial" charset="0"/>
              </a:rPr>
              <a:t>t</a:t>
            </a:r>
            <a:r>
              <a:rPr lang="hu-HU" sz="2000" dirty="0" smtClean="0">
                <a:latin typeface="Arial Unicode MS" pitchFamily="34" charset="-128"/>
                <a:cs typeface="Arial" charset="0"/>
              </a:rPr>
              <a:t>, E</a:t>
            </a:r>
            <a:r>
              <a:rPr lang="hu-HU" sz="2000" baseline="-30000" dirty="0" smtClean="0">
                <a:latin typeface="Arial Unicode MS" pitchFamily="34" charset="-128"/>
                <a:cs typeface="Arial" charset="0"/>
              </a:rPr>
              <a:t>t</a:t>
            </a:r>
            <a:r>
              <a:rPr lang="hu-HU" sz="2000" dirty="0" smtClean="0">
                <a:latin typeface="Arial Unicode MS" pitchFamily="34" charset="-128"/>
                <a:cs typeface="Arial" charset="0"/>
              </a:rPr>
              <a:t>, </a:t>
            </a:r>
            <a:r>
              <a:rPr lang="hu-HU" sz="2000" dirty="0" err="1" smtClean="0">
                <a:latin typeface="Arial Unicode MS" pitchFamily="34" charset="-128"/>
                <a:cs typeface="Arial" charset="0"/>
              </a:rPr>
              <a:t>H</a:t>
            </a:r>
            <a:r>
              <a:rPr lang="hu-HU" sz="2000" baseline="-30000" dirty="0" err="1" smtClean="0">
                <a:latin typeface="Arial Unicode MS" pitchFamily="34" charset="-128"/>
                <a:cs typeface="Arial" charset="0"/>
              </a:rPr>
              <a:t>t</a:t>
            </a:r>
            <a:r>
              <a:rPr lang="hu-HU" sz="2000" dirty="0" smtClean="0">
                <a:latin typeface="Arial Unicode MS" pitchFamily="34" charset="-128"/>
                <a:cs typeface="Arial" charset="0"/>
              </a:rPr>
              <a:t>, </a:t>
            </a:r>
            <a:r>
              <a:rPr lang="hu-HU" sz="2000" dirty="0" err="1" smtClean="0">
                <a:latin typeface="Arial Unicode MS" pitchFamily="34" charset="-128"/>
                <a:cs typeface="Arial" charset="0"/>
              </a:rPr>
              <a:t>Sz</a:t>
            </a:r>
            <a:r>
              <a:rPr lang="hu-HU" sz="2000" baseline="-30000" dirty="0" err="1" smtClean="0">
                <a:latin typeface="Arial Unicode MS" pitchFamily="34" charset="-128"/>
                <a:cs typeface="Arial" charset="0"/>
              </a:rPr>
              <a:t>t</a:t>
            </a:r>
            <a:r>
              <a:rPr lang="hu-HU" sz="2000" baseline="-30000" dirty="0" smtClean="0">
                <a:latin typeface="Arial Unicode MS" pitchFamily="34" charset="-128"/>
                <a:cs typeface="Arial" charset="0"/>
              </a:rPr>
              <a:t> </a:t>
            </a:r>
            <a:r>
              <a:rPr lang="hu-HU" sz="2000" dirty="0" smtClean="0">
                <a:latin typeface="Arial Unicode MS" pitchFamily="34" charset="-128"/>
                <a:cs typeface="Arial" charset="0"/>
                <a:sym typeface="Symbol" pitchFamily="18" charset="2"/>
              </a:rPr>
              <a:t></a:t>
            </a:r>
            <a:r>
              <a:rPr lang="hu-HU" sz="2000" dirty="0" smtClean="0">
                <a:latin typeface="Arial Unicode MS" pitchFamily="34" charset="-128"/>
                <a:cs typeface="Arial" charset="0"/>
              </a:rPr>
              <a:t> 0,   t = 1,…, 3</a:t>
            </a:r>
            <a:endParaRPr lang="hu-HU" sz="2000" i="1" dirty="0" smtClean="0"/>
          </a:p>
          <a:p>
            <a:endParaRPr lang="hu-HU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hu-HU" dirty="0" smtClean="0"/>
              <a:t>Lineáris optimalizálás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9225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Példa 4– megoldás:</a:t>
            </a:r>
          </a:p>
          <a:p>
            <a:pPr>
              <a:spcBef>
                <a:spcPct val="50000"/>
              </a:spcBef>
              <a:buNone/>
            </a:pPr>
            <a:r>
              <a:rPr lang="hu-HU" b="1" dirty="0" smtClean="0">
                <a:solidFill>
                  <a:schemeClr val="tx2"/>
                </a:solidFill>
                <a:latin typeface="Arial Unicode MS" pitchFamily="34" charset="-128"/>
              </a:rPr>
              <a:t>Célfüggvény:</a:t>
            </a:r>
            <a:endParaRPr lang="hu-HU" b="1" dirty="0" smtClean="0">
              <a:solidFill>
                <a:schemeClr val="tx2"/>
              </a:solidFill>
              <a:latin typeface="Arial Unicode MS" pitchFamily="34" charset="-128"/>
            </a:endParaRPr>
          </a:p>
          <a:p>
            <a:pPr>
              <a:spcBef>
                <a:spcPct val="50000"/>
              </a:spcBef>
              <a:buNone/>
            </a:pPr>
            <a:r>
              <a:rPr lang="hu-HU" dirty="0" smtClean="0">
                <a:latin typeface="Arial Unicode MS" pitchFamily="34" charset="-128"/>
                <a:cs typeface="Arial" charset="0"/>
              </a:rPr>
              <a:t>800(Sz</a:t>
            </a:r>
            <a:r>
              <a:rPr lang="hu-HU" baseline="-30000" dirty="0" smtClean="0">
                <a:latin typeface="Arial Unicode MS" pitchFamily="34" charset="-128"/>
                <a:cs typeface="Arial" charset="0"/>
              </a:rPr>
              <a:t>1 </a:t>
            </a:r>
            <a:r>
              <a:rPr lang="hu-HU" dirty="0" smtClean="0">
                <a:latin typeface="Arial Unicode MS" pitchFamily="34" charset="-128"/>
                <a:cs typeface="Arial" charset="0"/>
              </a:rPr>
              <a:t>+ Sz</a:t>
            </a:r>
            <a:r>
              <a:rPr lang="hu-HU" baseline="-30000" dirty="0" smtClean="0">
                <a:latin typeface="Arial Unicode MS" pitchFamily="34" charset="-128"/>
                <a:cs typeface="Arial" charset="0"/>
              </a:rPr>
              <a:t>2</a:t>
            </a:r>
            <a:r>
              <a:rPr lang="hu-HU" dirty="0" smtClean="0">
                <a:latin typeface="Arial Unicode MS" pitchFamily="34" charset="-128"/>
                <a:cs typeface="Arial" charset="0"/>
              </a:rPr>
              <a:t> + Sz</a:t>
            </a:r>
            <a:r>
              <a:rPr lang="hu-HU" baseline="-30000" dirty="0" smtClean="0">
                <a:latin typeface="Arial Unicode MS" pitchFamily="34" charset="-128"/>
                <a:cs typeface="Arial" charset="0"/>
              </a:rPr>
              <a:t>3</a:t>
            </a:r>
            <a:r>
              <a:rPr lang="hu-HU" dirty="0" smtClean="0">
                <a:latin typeface="Arial Unicode MS" pitchFamily="34" charset="-128"/>
                <a:cs typeface="Arial" charset="0"/>
              </a:rPr>
              <a:t>) –100(H</a:t>
            </a:r>
            <a:r>
              <a:rPr lang="hu-HU" baseline="-30000" dirty="0" smtClean="0">
                <a:latin typeface="Arial Unicode MS" pitchFamily="34" charset="-128"/>
                <a:cs typeface="Arial" charset="0"/>
              </a:rPr>
              <a:t>1</a:t>
            </a:r>
            <a:r>
              <a:rPr lang="hu-HU" dirty="0" smtClean="0">
                <a:latin typeface="Arial Unicode MS" pitchFamily="34" charset="-128"/>
                <a:cs typeface="Arial" charset="0"/>
              </a:rPr>
              <a:t> +H</a:t>
            </a:r>
            <a:r>
              <a:rPr lang="hu-HU" baseline="-30000" dirty="0" smtClean="0">
                <a:latin typeface="Arial Unicode MS" pitchFamily="34" charset="-128"/>
                <a:cs typeface="Arial" charset="0"/>
              </a:rPr>
              <a:t>2 </a:t>
            </a:r>
            <a:r>
              <a:rPr lang="hu-HU" dirty="0" smtClean="0">
                <a:latin typeface="Arial Unicode MS" pitchFamily="34" charset="-128"/>
                <a:cs typeface="Arial" charset="0"/>
              </a:rPr>
              <a:t>+ H</a:t>
            </a:r>
            <a:r>
              <a:rPr lang="hu-HU" baseline="-30000" dirty="0" smtClean="0">
                <a:latin typeface="Arial Unicode MS" pitchFamily="34" charset="-128"/>
                <a:cs typeface="Arial" charset="0"/>
              </a:rPr>
              <a:t>3</a:t>
            </a:r>
            <a:r>
              <a:rPr lang="hu-HU" dirty="0" smtClean="0">
                <a:latin typeface="Arial Unicode MS" pitchFamily="34" charset="-128"/>
                <a:cs typeface="Arial" charset="0"/>
              </a:rPr>
              <a:t>) – 4000 (A</a:t>
            </a:r>
            <a:r>
              <a:rPr lang="hu-HU" baseline="-30000" dirty="0" smtClean="0">
                <a:latin typeface="Arial Unicode MS" pitchFamily="34" charset="-128"/>
                <a:cs typeface="Arial" charset="0"/>
              </a:rPr>
              <a:t>1</a:t>
            </a:r>
            <a:r>
              <a:rPr lang="hu-HU" dirty="0" smtClean="0">
                <a:latin typeface="Arial Unicode MS" pitchFamily="34" charset="-128"/>
                <a:cs typeface="Arial" charset="0"/>
              </a:rPr>
              <a:t> +A</a:t>
            </a:r>
            <a:r>
              <a:rPr lang="hu-HU" baseline="-30000" dirty="0" smtClean="0">
                <a:latin typeface="Arial Unicode MS" pitchFamily="34" charset="-128"/>
                <a:cs typeface="Arial" charset="0"/>
              </a:rPr>
              <a:t>2</a:t>
            </a:r>
            <a:r>
              <a:rPr lang="hu-HU" dirty="0" smtClean="0">
                <a:latin typeface="Arial Unicode MS" pitchFamily="34" charset="-128"/>
                <a:cs typeface="Arial" charset="0"/>
              </a:rPr>
              <a:t> + A</a:t>
            </a:r>
            <a:r>
              <a:rPr lang="hu-HU" baseline="-30000" dirty="0" smtClean="0">
                <a:latin typeface="Arial Unicode MS" pitchFamily="34" charset="-128"/>
                <a:cs typeface="Arial" charset="0"/>
              </a:rPr>
              <a:t>3</a:t>
            </a:r>
            <a:r>
              <a:rPr lang="hu-HU" dirty="0" smtClean="0">
                <a:latin typeface="Arial Unicode MS" pitchFamily="34" charset="-128"/>
                <a:cs typeface="Arial" charset="0"/>
              </a:rPr>
              <a:t>)  – 5000(F</a:t>
            </a:r>
            <a:r>
              <a:rPr lang="hu-HU" baseline="-30000" dirty="0" smtClean="0">
                <a:latin typeface="Arial Unicode MS" pitchFamily="34" charset="-128"/>
                <a:cs typeface="Arial" charset="0"/>
              </a:rPr>
              <a:t>1</a:t>
            </a:r>
            <a:r>
              <a:rPr lang="hu-HU" dirty="0" smtClean="0">
                <a:latin typeface="Arial Unicode MS" pitchFamily="34" charset="-128"/>
                <a:cs typeface="Arial" charset="0"/>
              </a:rPr>
              <a:t> +F</a:t>
            </a:r>
            <a:r>
              <a:rPr lang="hu-HU" baseline="-30000" dirty="0" smtClean="0">
                <a:latin typeface="Arial Unicode MS" pitchFamily="34" charset="-128"/>
                <a:cs typeface="Arial" charset="0"/>
              </a:rPr>
              <a:t>2 </a:t>
            </a:r>
            <a:r>
              <a:rPr lang="hu-HU" dirty="0" smtClean="0">
                <a:latin typeface="Arial Unicode MS" pitchFamily="34" charset="-128"/>
                <a:cs typeface="Arial" charset="0"/>
              </a:rPr>
              <a:t>+F</a:t>
            </a:r>
            <a:r>
              <a:rPr lang="hu-HU" baseline="-30000" dirty="0" smtClean="0">
                <a:latin typeface="Arial Unicode MS" pitchFamily="34" charset="-128"/>
                <a:cs typeface="Arial" charset="0"/>
              </a:rPr>
              <a:t>3</a:t>
            </a:r>
            <a:r>
              <a:rPr lang="hu-HU" dirty="0" smtClean="0">
                <a:latin typeface="Arial Unicode MS" pitchFamily="34" charset="-128"/>
                <a:cs typeface="Arial" charset="0"/>
              </a:rPr>
              <a:t>) – 4000(E</a:t>
            </a:r>
            <a:r>
              <a:rPr lang="hu-HU" baseline="-30000" dirty="0" smtClean="0">
                <a:latin typeface="Arial Unicode MS" pitchFamily="34" charset="-128"/>
                <a:cs typeface="Arial" charset="0"/>
              </a:rPr>
              <a:t>1</a:t>
            </a:r>
            <a:r>
              <a:rPr lang="hu-HU" dirty="0" smtClean="0">
                <a:latin typeface="Arial Unicode MS" pitchFamily="34" charset="-128"/>
                <a:cs typeface="Arial" charset="0"/>
              </a:rPr>
              <a:t> +E</a:t>
            </a:r>
            <a:r>
              <a:rPr lang="hu-HU" baseline="-30000" dirty="0" smtClean="0">
                <a:latin typeface="Arial Unicode MS" pitchFamily="34" charset="-128"/>
                <a:cs typeface="Arial" charset="0"/>
              </a:rPr>
              <a:t>2 </a:t>
            </a:r>
            <a:r>
              <a:rPr lang="hu-HU" dirty="0" smtClean="0">
                <a:latin typeface="Arial Unicode MS" pitchFamily="34" charset="-128"/>
                <a:cs typeface="Arial" charset="0"/>
              </a:rPr>
              <a:t>+E</a:t>
            </a:r>
            <a:r>
              <a:rPr lang="hu-HU" baseline="-30000" dirty="0" smtClean="0">
                <a:latin typeface="Arial Unicode MS" pitchFamily="34" charset="-128"/>
                <a:cs typeface="Arial" charset="0"/>
              </a:rPr>
              <a:t>3</a:t>
            </a:r>
            <a:r>
              <a:rPr lang="hu-HU" dirty="0" smtClean="0">
                <a:latin typeface="Arial Unicode MS" pitchFamily="34" charset="-128"/>
                <a:cs typeface="Arial" charset="0"/>
              </a:rPr>
              <a:t>) </a:t>
            </a:r>
            <a:r>
              <a:rPr lang="hu-HU" dirty="0" smtClean="0">
                <a:latin typeface="Arial Unicode MS" pitchFamily="34" charset="-128"/>
                <a:cs typeface="Arial" charset="0"/>
                <a:sym typeface="Wingdings" pitchFamily="2" charset="2"/>
              </a:rPr>
              <a:t> </a:t>
            </a:r>
            <a:r>
              <a:rPr lang="hu-HU" dirty="0" err="1" smtClean="0">
                <a:latin typeface="Arial Unicode MS" pitchFamily="34" charset="-128"/>
                <a:cs typeface="Arial" charset="0"/>
                <a:sym typeface="Wingdings" pitchFamily="2" charset="2"/>
              </a:rPr>
              <a:t>max</a:t>
            </a:r>
            <a:endParaRPr lang="hu-HU" dirty="0" smtClean="0">
              <a:latin typeface="Arial Unicode MS" pitchFamily="34" charset="-128"/>
              <a:cs typeface="Arial" charset="0"/>
              <a:sym typeface="Wingdings" pitchFamily="2" charset="2"/>
            </a:endParaRPr>
          </a:p>
          <a:p>
            <a:pPr>
              <a:spcBef>
                <a:spcPct val="50000"/>
              </a:spcBef>
              <a:buNone/>
            </a:pPr>
            <a:r>
              <a:rPr lang="hu-HU" b="1" dirty="0" smtClean="0">
                <a:solidFill>
                  <a:schemeClr val="tx2"/>
                </a:solidFill>
                <a:latin typeface="Arial" charset="0"/>
              </a:rPr>
              <a:t>Létszámfeltételek: </a:t>
            </a:r>
            <a:r>
              <a:rPr lang="hu-HU" b="1" dirty="0" smtClean="0">
                <a:solidFill>
                  <a:schemeClr val="tx2"/>
                </a:solidFill>
                <a:latin typeface="Arial" charset="0"/>
              </a:rPr>
              <a:t>	</a:t>
            </a:r>
          </a:p>
          <a:p>
            <a:pPr marL="804863" indent="-273050">
              <a:spcBef>
                <a:spcPts val="0"/>
              </a:spcBef>
              <a:buNone/>
            </a:pPr>
            <a:r>
              <a:rPr lang="hu-HU" dirty="0" smtClean="0">
                <a:latin typeface="Arial" charset="0"/>
                <a:cs typeface="Arial" charset="0"/>
              </a:rPr>
              <a:t>A</a:t>
            </a:r>
            <a:r>
              <a:rPr lang="hu-HU" baseline="-30000" dirty="0" smtClean="0">
                <a:latin typeface="Arial" charset="0"/>
                <a:cs typeface="Arial" charset="0"/>
              </a:rPr>
              <a:t>1</a:t>
            </a:r>
            <a:r>
              <a:rPr lang="hu-HU" dirty="0" smtClean="0">
                <a:latin typeface="Arial" charset="0"/>
                <a:cs typeface="Arial" charset="0"/>
              </a:rPr>
              <a:t> = 8 + F</a:t>
            </a:r>
            <a:r>
              <a:rPr lang="hu-HU" baseline="-30000" dirty="0" smtClean="0">
                <a:latin typeface="Arial" charset="0"/>
                <a:cs typeface="Arial" charset="0"/>
              </a:rPr>
              <a:t>1</a:t>
            </a:r>
            <a:r>
              <a:rPr lang="hu-HU" dirty="0" smtClean="0">
                <a:latin typeface="Arial" charset="0"/>
                <a:cs typeface="Arial" charset="0"/>
              </a:rPr>
              <a:t> – E</a:t>
            </a:r>
            <a:r>
              <a:rPr lang="hu-HU" baseline="-30000" dirty="0" smtClean="0">
                <a:latin typeface="Arial" charset="0"/>
                <a:cs typeface="Arial" charset="0"/>
              </a:rPr>
              <a:t>1	 </a:t>
            </a:r>
          </a:p>
          <a:p>
            <a:pPr marL="804863" indent="-273050">
              <a:spcBef>
                <a:spcPts val="0"/>
              </a:spcBef>
              <a:buNone/>
            </a:pPr>
            <a:r>
              <a:rPr lang="hu-HU" dirty="0" smtClean="0">
                <a:latin typeface="Arial" charset="0"/>
                <a:cs typeface="Arial" charset="0"/>
              </a:rPr>
              <a:t>A</a:t>
            </a:r>
            <a:r>
              <a:rPr lang="hu-HU" baseline="-30000" dirty="0" smtClean="0">
                <a:latin typeface="Arial" charset="0"/>
                <a:cs typeface="Arial" charset="0"/>
              </a:rPr>
              <a:t>2</a:t>
            </a:r>
            <a:r>
              <a:rPr lang="hu-HU" dirty="0" smtClean="0">
                <a:latin typeface="Arial" charset="0"/>
                <a:cs typeface="Arial" charset="0"/>
              </a:rPr>
              <a:t> = A</a:t>
            </a:r>
            <a:r>
              <a:rPr lang="hu-HU" baseline="-30000" dirty="0" smtClean="0">
                <a:latin typeface="Arial" charset="0"/>
                <a:cs typeface="Arial" charset="0"/>
              </a:rPr>
              <a:t>1 </a:t>
            </a:r>
            <a:r>
              <a:rPr lang="hu-HU" dirty="0" smtClean="0">
                <a:latin typeface="Arial" charset="0"/>
                <a:cs typeface="Arial" charset="0"/>
              </a:rPr>
              <a:t>+ F</a:t>
            </a:r>
            <a:r>
              <a:rPr lang="hu-HU" baseline="-30000" dirty="0" smtClean="0">
                <a:latin typeface="Arial" charset="0"/>
                <a:cs typeface="Arial" charset="0"/>
              </a:rPr>
              <a:t>2</a:t>
            </a:r>
            <a:r>
              <a:rPr lang="hu-HU" dirty="0" smtClean="0">
                <a:latin typeface="Arial" charset="0"/>
                <a:cs typeface="Arial" charset="0"/>
              </a:rPr>
              <a:t> – E</a:t>
            </a:r>
            <a:r>
              <a:rPr lang="hu-HU" baseline="-30000" dirty="0" smtClean="0">
                <a:latin typeface="Arial" charset="0"/>
                <a:cs typeface="Arial" charset="0"/>
              </a:rPr>
              <a:t>2 </a:t>
            </a:r>
          </a:p>
          <a:p>
            <a:pPr marL="804863" indent="-273050">
              <a:spcBef>
                <a:spcPts val="0"/>
              </a:spcBef>
              <a:buNone/>
            </a:pPr>
            <a:r>
              <a:rPr lang="hu-HU" dirty="0" smtClean="0">
                <a:latin typeface="Arial" charset="0"/>
                <a:cs typeface="Arial" charset="0"/>
              </a:rPr>
              <a:t>A</a:t>
            </a:r>
            <a:r>
              <a:rPr lang="hu-HU" baseline="-30000" dirty="0" smtClean="0">
                <a:latin typeface="Arial" charset="0"/>
                <a:cs typeface="Arial" charset="0"/>
              </a:rPr>
              <a:t>3 </a:t>
            </a:r>
            <a:r>
              <a:rPr lang="hu-HU" dirty="0" smtClean="0">
                <a:latin typeface="Arial" charset="0"/>
                <a:cs typeface="Arial" charset="0"/>
              </a:rPr>
              <a:t>= A</a:t>
            </a:r>
            <a:r>
              <a:rPr lang="hu-HU" baseline="-30000" dirty="0" smtClean="0">
                <a:latin typeface="Arial" charset="0"/>
                <a:cs typeface="Arial" charset="0"/>
              </a:rPr>
              <a:t>2</a:t>
            </a:r>
            <a:r>
              <a:rPr lang="hu-HU" dirty="0" smtClean="0">
                <a:latin typeface="Arial" charset="0"/>
                <a:cs typeface="Arial" charset="0"/>
              </a:rPr>
              <a:t>+ F</a:t>
            </a:r>
            <a:r>
              <a:rPr lang="hu-HU" baseline="-30000" dirty="0" smtClean="0">
                <a:latin typeface="Arial" charset="0"/>
                <a:cs typeface="Arial" charset="0"/>
              </a:rPr>
              <a:t>3</a:t>
            </a:r>
            <a:r>
              <a:rPr lang="hu-HU" dirty="0" smtClean="0">
                <a:latin typeface="Arial" charset="0"/>
                <a:cs typeface="Arial" charset="0"/>
              </a:rPr>
              <a:t> – </a:t>
            </a:r>
            <a:r>
              <a:rPr lang="hu-HU" dirty="0" smtClean="0">
                <a:latin typeface="Arial" charset="0"/>
                <a:cs typeface="Arial" charset="0"/>
              </a:rPr>
              <a:t>E</a:t>
            </a:r>
            <a:r>
              <a:rPr lang="hu-HU" baseline="-30000" dirty="0" smtClean="0">
                <a:latin typeface="Arial" charset="0"/>
                <a:cs typeface="Arial" charset="0"/>
              </a:rPr>
              <a:t>3</a:t>
            </a:r>
          </a:p>
          <a:p>
            <a:pPr>
              <a:spcBef>
                <a:spcPct val="50000"/>
              </a:spcBef>
              <a:buNone/>
            </a:pPr>
            <a:r>
              <a:rPr lang="hu-HU" b="1" dirty="0" smtClean="0">
                <a:solidFill>
                  <a:schemeClr val="tx2"/>
                </a:solidFill>
                <a:latin typeface="Arial" charset="0"/>
              </a:rPr>
              <a:t>Havi</a:t>
            </a:r>
            <a:r>
              <a:rPr lang="hu-HU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hu-HU" b="1" dirty="0" smtClean="0">
                <a:solidFill>
                  <a:schemeClr val="tx2"/>
                </a:solidFill>
                <a:latin typeface="Arial" charset="0"/>
              </a:rPr>
              <a:t>szelleműzés:</a:t>
            </a:r>
            <a:endParaRPr lang="hu-HU" b="1" dirty="0" smtClean="0">
              <a:solidFill>
                <a:schemeClr val="tx2"/>
              </a:solidFill>
              <a:latin typeface="Arial" charset="0"/>
            </a:endParaRPr>
          </a:p>
          <a:p>
            <a:pPr marL="804863" indent="-273050">
              <a:spcBef>
                <a:spcPts val="0"/>
              </a:spcBef>
              <a:buNone/>
            </a:pPr>
            <a:r>
              <a:rPr lang="hu-HU" dirty="0" smtClean="0">
                <a:latin typeface="Arial" charset="0"/>
              </a:rPr>
              <a:t>Sz</a:t>
            </a:r>
            <a:r>
              <a:rPr lang="hu-HU" baseline="-25000" dirty="0" smtClean="0">
                <a:latin typeface="Arial" charset="0"/>
              </a:rPr>
              <a:t>1</a:t>
            </a:r>
            <a:r>
              <a:rPr lang="hu-HU" dirty="0" smtClean="0">
                <a:latin typeface="Arial" charset="0"/>
              </a:rPr>
              <a:t> </a:t>
            </a:r>
            <a:r>
              <a:rPr lang="hu-HU" dirty="0" smtClean="0">
                <a:latin typeface="Arial" charset="0"/>
                <a:sym typeface="Symbol" pitchFamily="18" charset="2"/>
              </a:rPr>
              <a:t></a:t>
            </a:r>
            <a:r>
              <a:rPr lang="hu-HU" dirty="0" smtClean="0">
                <a:latin typeface="Arial" charset="0"/>
              </a:rPr>
              <a:t> 10A</a:t>
            </a:r>
            <a:r>
              <a:rPr lang="hu-HU" baseline="-25000" dirty="0" smtClean="0">
                <a:latin typeface="Arial" charset="0"/>
              </a:rPr>
              <a:t>1</a:t>
            </a:r>
          </a:p>
          <a:p>
            <a:pPr marL="804863" indent="-273050">
              <a:spcBef>
                <a:spcPts val="0"/>
              </a:spcBef>
              <a:buNone/>
            </a:pPr>
            <a:r>
              <a:rPr lang="hu-HU" dirty="0" smtClean="0">
                <a:latin typeface="Arial" charset="0"/>
              </a:rPr>
              <a:t>Sz</a:t>
            </a:r>
            <a:r>
              <a:rPr lang="hu-HU" baseline="-25000" dirty="0" smtClean="0">
                <a:latin typeface="Arial" charset="0"/>
              </a:rPr>
              <a:t>2 </a:t>
            </a:r>
            <a:r>
              <a:rPr lang="hu-HU" dirty="0" smtClean="0">
                <a:latin typeface="Arial" charset="0"/>
                <a:sym typeface="Symbol" pitchFamily="18" charset="2"/>
              </a:rPr>
              <a:t></a:t>
            </a:r>
            <a:r>
              <a:rPr lang="hu-HU" dirty="0" smtClean="0">
                <a:latin typeface="Arial" charset="0"/>
              </a:rPr>
              <a:t> </a:t>
            </a:r>
            <a:r>
              <a:rPr lang="hu-HU" dirty="0" smtClean="0">
                <a:latin typeface="Arial" charset="0"/>
              </a:rPr>
              <a:t>10A</a:t>
            </a:r>
            <a:r>
              <a:rPr lang="hu-HU" baseline="-25000" dirty="0" smtClean="0">
                <a:latin typeface="Arial" charset="0"/>
              </a:rPr>
              <a:t>2</a:t>
            </a:r>
          </a:p>
          <a:p>
            <a:pPr marL="804863" indent="-273050">
              <a:spcBef>
                <a:spcPts val="0"/>
              </a:spcBef>
              <a:buNone/>
            </a:pPr>
            <a:r>
              <a:rPr lang="hu-HU" dirty="0" smtClean="0">
                <a:latin typeface="Arial" charset="0"/>
              </a:rPr>
              <a:t>Sz</a:t>
            </a:r>
            <a:r>
              <a:rPr lang="hu-HU" baseline="-25000" dirty="0" smtClean="0">
                <a:latin typeface="Arial" charset="0"/>
              </a:rPr>
              <a:t>3</a:t>
            </a:r>
            <a:r>
              <a:rPr lang="hu-HU" dirty="0" smtClean="0">
                <a:latin typeface="Arial" charset="0"/>
              </a:rPr>
              <a:t> </a:t>
            </a:r>
            <a:r>
              <a:rPr lang="hu-HU" dirty="0" smtClean="0">
                <a:latin typeface="Arial" charset="0"/>
                <a:sym typeface="Symbol" pitchFamily="18" charset="2"/>
              </a:rPr>
              <a:t></a:t>
            </a:r>
            <a:r>
              <a:rPr lang="hu-HU" dirty="0" smtClean="0">
                <a:latin typeface="Arial" charset="0"/>
              </a:rPr>
              <a:t> 10A</a:t>
            </a:r>
            <a:r>
              <a:rPr lang="hu-HU" baseline="-25000" dirty="0" smtClean="0">
                <a:latin typeface="Arial" charset="0"/>
              </a:rPr>
              <a:t>3</a:t>
            </a:r>
            <a:endParaRPr lang="hu-HU" dirty="0" smtClean="0">
              <a:latin typeface="Arial Unicode MS" pitchFamily="34" charset="-128"/>
            </a:endParaRPr>
          </a:p>
          <a:p>
            <a:pPr marL="0" indent="0">
              <a:buNone/>
            </a:pPr>
            <a:endParaRPr lang="hu-HU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23528" y="2276872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4150" indent="-457200"/>
            <a:endParaRPr lang="hu-HU" sz="2000" i="1" dirty="0" smtClean="0"/>
          </a:p>
          <a:p>
            <a:endParaRPr lang="hu-HU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hu-HU" dirty="0" smtClean="0"/>
              <a:t>Lineáris optimalizálás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922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Példa 4– megoldás:</a:t>
            </a:r>
          </a:p>
          <a:p>
            <a:pPr>
              <a:spcBef>
                <a:spcPct val="50000"/>
              </a:spcBef>
              <a:buNone/>
            </a:pPr>
            <a:r>
              <a:rPr lang="hu-HU" b="1" dirty="0" smtClean="0">
                <a:solidFill>
                  <a:schemeClr val="tx2"/>
                </a:solidFill>
                <a:latin typeface="Arial Unicode MS" pitchFamily="34" charset="-128"/>
              </a:rPr>
              <a:t>Hívásmérlegek:</a:t>
            </a:r>
            <a:endParaRPr lang="hu-HU" b="1" dirty="0" smtClean="0">
              <a:solidFill>
                <a:schemeClr val="tx2"/>
              </a:solidFill>
              <a:latin typeface="Arial Unicode MS" pitchFamily="34" charset="-128"/>
            </a:endParaRPr>
          </a:p>
          <a:p>
            <a:pPr marL="804863" indent="-273050">
              <a:spcBef>
                <a:spcPts val="0"/>
              </a:spcBef>
              <a:buNone/>
            </a:pPr>
            <a:r>
              <a:rPr lang="hu-HU" dirty="0" smtClean="0">
                <a:latin typeface="Arial Unicode MS" pitchFamily="34" charset="-128"/>
                <a:cs typeface="Arial" charset="0"/>
              </a:rPr>
              <a:t>H</a:t>
            </a:r>
            <a:r>
              <a:rPr lang="hu-HU" baseline="-30000" dirty="0" smtClean="0">
                <a:latin typeface="Arial Unicode MS" pitchFamily="34" charset="-128"/>
                <a:cs typeface="Arial" charset="0"/>
              </a:rPr>
              <a:t>1</a:t>
            </a:r>
            <a:r>
              <a:rPr lang="hu-HU" dirty="0" smtClean="0">
                <a:latin typeface="Arial Unicode MS" pitchFamily="34" charset="-128"/>
                <a:cs typeface="Arial" charset="0"/>
              </a:rPr>
              <a:t> = 100 – Sz</a:t>
            </a:r>
            <a:r>
              <a:rPr lang="hu-HU" baseline="-30000" dirty="0" smtClean="0">
                <a:latin typeface="Arial Unicode MS" pitchFamily="34" charset="-128"/>
                <a:cs typeface="Arial" charset="0"/>
              </a:rPr>
              <a:t>1</a:t>
            </a:r>
            <a:endParaRPr lang="hu-HU" dirty="0" smtClean="0">
              <a:latin typeface="Arial Unicode MS" pitchFamily="34" charset="-128"/>
              <a:cs typeface="Arial" charset="0"/>
            </a:endParaRPr>
          </a:p>
          <a:p>
            <a:pPr marL="804863" indent="-273050">
              <a:spcBef>
                <a:spcPts val="0"/>
              </a:spcBef>
              <a:buNone/>
            </a:pPr>
            <a:r>
              <a:rPr lang="hu-HU" dirty="0" smtClean="0">
                <a:latin typeface="Arial Unicode MS" pitchFamily="34" charset="-128"/>
                <a:cs typeface="Arial" charset="0"/>
              </a:rPr>
              <a:t>H</a:t>
            </a:r>
            <a:r>
              <a:rPr lang="hu-HU" baseline="-30000" dirty="0" smtClean="0">
                <a:latin typeface="Arial Unicode MS" pitchFamily="34" charset="-128"/>
                <a:cs typeface="Arial" charset="0"/>
              </a:rPr>
              <a:t>2 </a:t>
            </a:r>
            <a:r>
              <a:rPr lang="hu-HU" dirty="0" smtClean="0">
                <a:latin typeface="Arial Unicode MS" pitchFamily="34" charset="-128"/>
                <a:cs typeface="Arial" charset="0"/>
              </a:rPr>
              <a:t>= H</a:t>
            </a:r>
            <a:r>
              <a:rPr lang="hu-HU" baseline="-30000" dirty="0" smtClean="0">
                <a:latin typeface="Arial Unicode MS" pitchFamily="34" charset="-128"/>
                <a:cs typeface="Arial" charset="0"/>
              </a:rPr>
              <a:t>1 </a:t>
            </a:r>
            <a:r>
              <a:rPr lang="hu-HU" dirty="0" smtClean="0">
                <a:latin typeface="Arial Unicode MS" pitchFamily="34" charset="-128"/>
                <a:cs typeface="Arial" charset="0"/>
              </a:rPr>
              <a:t>+ 300 – Sz</a:t>
            </a:r>
            <a:r>
              <a:rPr lang="hu-HU" baseline="-30000" dirty="0" smtClean="0">
                <a:latin typeface="Arial Unicode MS" pitchFamily="34" charset="-128"/>
                <a:cs typeface="Arial" charset="0"/>
              </a:rPr>
              <a:t>2</a:t>
            </a:r>
            <a:endParaRPr lang="hu-HU" dirty="0" smtClean="0">
              <a:latin typeface="Arial Unicode MS" pitchFamily="34" charset="-128"/>
              <a:cs typeface="Arial" charset="0"/>
            </a:endParaRPr>
          </a:p>
          <a:p>
            <a:pPr marL="804863" indent="-273050">
              <a:spcBef>
                <a:spcPts val="0"/>
              </a:spcBef>
              <a:buNone/>
            </a:pPr>
            <a:r>
              <a:rPr lang="hu-HU" dirty="0" smtClean="0">
                <a:latin typeface="Arial Unicode MS" pitchFamily="34" charset="-128"/>
                <a:cs typeface="Arial" charset="0"/>
              </a:rPr>
              <a:t>H</a:t>
            </a:r>
            <a:r>
              <a:rPr lang="hu-HU" baseline="-30000" dirty="0" smtClean="0">
                <a:latin typeface="Arial Unicode MS" pitchFamily="34" charset="-128"/>
                <a:cs typeface="Arial" charset="0"/>
              </a:rPr>
              <a:t>3</a:t>
            </a:r>
            <a:r>
              <a:rPr lang="hu-HU" dirty="0" smtClean="0">
                <a:latin typeface="Arial Unicode MS" pitchFamily="34" charset="-128"/>
                <a:cs typeface="Arial" charset="0"/>
              </a:rPr>
              <a:t> = H</a:t>
            </a:r>
            <a:r>
              <a:rPr lang="hu-HU" baseline="-30000" dirty="0" smtClean="0">
                <a:latin typeface="Arial Unicode MS" pitchFamily="34" charset="-128"/>
                <a:cs typeface="Arial" charset="0"/>
              </a:rPr>
              <a:t>2</a:t>
            </a:r>
            <a:r>
              <a:rPr lang="hu-HU" dirty="0" smtClean="0">
                <a:latin typeface="Arial Unicode MS" pitchFamily="34" charset="-128"/>
                <a:cs typeface="Arial" charset="0"/>
              </a:rPr>
              <a:t> + 200 – Sz</a:t>
            </a:r>
            <a:r>
              <a:rPr lang="hu-HU" baseline="-30000" dirty="0" smtClean="0">
                <a:latin typeface="Arial Unicode MS" pitchFamily="34" charset="-128"/>
                <a:cs typeface="Arial" charset="0"/>
              </a:rPr>
              <a:t>3</a:t>
            </a:r>
            <a:endParaRPr lang="hu-HU" dirty="0" smtClean="0">
              <a:latin typeface="Arial Unicode MS" pitchFamily="34" charset="-128"/>
              <a:cs typeface="Arial" charset="0"/>
            </a:endParaRPr>
          </a:p>
          <a:p>
            <a:pPr marL="804863" indent="-273050">
              <a:spcBef>
                <a:spcPts val="0"/>
              </a:spcBef>
              <a:buNone/>
            </a:pPr>
            <a:r>
              <a:rPr lang="hu-HU" dirty="0" smtClean="0">
                <a:latin typeface="Arial Unicode MS" pitchFamily="34" charset="-128"/>
                <a:cs typeface="Arial" charset="0"/>
              </a:rPr>
              <a:t>H</a:t>
            </a:r>
            <a:r>
              <a:rPr lang="hu-HU" baseline="-30000" dirty="0" smtClean="0">
                <a:latin typeface="Arial Unicode MS" pitchFamily="34" charset="-128"/>
                <a:cs typeface="Arial" charset="0"/>
              </a:rPr>
              <a:t>3</a:t>
            </a:r>
            <a:r>
              <a:rPr lang="hu-HU" dirty="0" smtClean="0">
                <a:latin typeface="Arial Unicode MS" pitchFamily="34" charset="-128"/>
                <a:cs typeface="Arial" charset="0"/>
              </a:rPr>
              <a:t> = </a:t>
            </a:r>
            <a:r>
              <a:rPr lang="hu-HU" dirty="0" smtClean="0">
                <a:latin typeface="Arial Unicode MS" pitchFamily="34" charset="-128"/>
                <a:cs typeface="Arial" charset="0"/>
              </a:rPr>
              <a:t>0</a:t>
            </a:r>
          </a:p>
          <a:p>
            <a:pPr marL="457200" indent="-457200">
              <a:buNone/>
            </a:pPr>
            <a:r>
              <a:rPr lang="hu-HU" dirty="0" smtClean="0">
                <a:solidFill>
                  <a:srgbClr val="00CC99"/>
                </a:solidFill>
                <a:latin typeface="Arial" charset="0"/>
              </a:rPr>
              <a:t>Lineáris programozási (LP) feladat:</a:t>
            </a:r>
          </a:p>
          <a:p>
            <a:pPr marL="822960" lvl="1" indent="-457200"/>
            <a:r>
              <a:rPr lang="hu-HU" dirty="0" smtClean="0">
                <a:latin typeface="Arial" charset="0"/>
              </a:rPr>
              <a:t>a célfüggvény lineáris,</a:t>
            </a:r>
          </a:p>
          <a:p>
            <a:pPr marL="822960" lvl="1" indent="-457200"/>
            <a:r>
              <a:rPr lang="hu-HU" dirty="0" smtClean="0">
                <a:latin typeface="Arial" charset="0"/>
              </a:rPr>
              <a:t>a feltételrendszer függvényei is lineárisak,</a:t>
            </a:r>
          </a:p>
          <a:p>
            <a:pPr marL="822960" lvl="1" indent="-457200"/>
            <a:r>
              <a:rPr lang="hu-HU" dirty="0" smtClean="0">
                <a:latin typeface="Arial" charset="0"/>
              </a:rPr>
              <a:t>a változók bármilyen </a:t>
            </a:r>
            <a:r>
              <a:rPr lang="hu-HU" dirty="0" err="1" smtClean="0">
                <a:latin typeface="Arial" charset="0"/>
              </a:rPr>
              <a:t>nemnegatív</a:t>
            </a:r>
            <a:r>
              <a:rPr lang="hu-HU" dirty="0" smtClean="0">
                <a:latin typeface="Arial" charset="0"/>
              </a:rPr>
              <a:t> valós értéket felvehetnek. </a:t>
            </a:r>
          </a:p>
          <a:p>
            <a:pPr marL="804863" indent="-273050">
              <a:spcBef>
                <a:spcPts val="0"/>
              </a:spcBef>
              <a:buNone/>
            </a:pPr>
            <a:endParaRPr lang="hu-HU" dirty="0" smtClean="0">
              <a:latin typeface="Arial Unicode MS" pitchFamily="34" charset="-128"/>
            </a:endParaRPr>
          </a:p>
          <a:p>
            <a:pPr marL="0" indent="0">
              <a:buNone/>
            </a:pPr>
            <a:endParaRPr lang="hu-HU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23528" y="2276872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4150" indent="-457200"/>
            <a:endParaRPr lang="hu-HU" sz="2000" i="1" dirty="0" smtClean="0"/>
          </a:p>
          <a:p>
            <a:endParaRPr lang="hu-HU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hu-HU" dirty="0" smtClean="0"/>
              <a:t>Lineáris optimalizálás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922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Példa 4– megoldás:</a:t>
            </a:r>
          </a:p>
          <a:p>
            <a:pPr marL="804863" indent="-273050">
              <a:spcBef>
                <a:spcPts val="0"/>
              </a:spcBef>
              <a:buNone/>
            </a:pPr>
            <a:endParaRPr lang="hu-HU" dirty="0" smtClean="0">
              <a:latin typeface="Arial Unicode MS" pitchFamily="34" charset="-128"/>
            </a:endParaRPr>
          </a:p>
          <a:p>
            <a:pPr marL="0" indent="0">
              <a:buNone/>
            </a:pPr>
            <a:endParaRPr lang="hu-HU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23528" y="2276872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4150" indent="-457200"/>
            <a:endParaRPr lang="hu-HU" sz="2000" i="1" dirty="0" smtClean="0"/>
          </a:p>
          <a:p>
            <a:endParaRPr lang="hu-HU" sz="20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26453" t="11960" r="26011" b="40199"/>
          <a:stretch>
            <a:fillRect/>
          </a:stretch>
        </p:blipFill>
        <p:spPr bwMode="auto">
          <a:xfrm>
            <a:off x="1187624" y="2276872"/>
            <a:ext cx="5832648" cy="4401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hu-HU" dirty="0" smtClean="0"/>
              <a:t>Lineáris optimalizálás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922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Lineáris optimalizálási feladat:</a:t>
            </a:r>
          </a:p>
          <a:p>
            <a:pPr marL="0" indent="0">
              <a:buNone/>
            </a:pPr>
            <a:endParaRPr lang="hu-H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>
              <a:buNone/>
            </a:pPr>
            <a:r>
              <a:rPr lang="hu-HU" dirty="0" smtClean="0"/>
              <a:t>Amennyiben f(</a:t>
            </a:r>
            <a:r>
              <a:rPr lang="hu-HU" b="1" dirty="0" smtClean="0"/>
              <a:t>x) </a:t>
            </a:r>
            <a:r>
              <a:rPr lang="hu-HU" dirty="0" smtClean="0"/>
              <a:t>a változók lineáris függvénye, </a:t>
            </a:r>
            <a:r>
              <a:rPr lang="hu-HU" dirty="0" smtClean="0"/>
              <a:t>azaz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smtClean="0"/>
              <a:t>	f(</a:t>
            </a:r>
            <a:r>
              <a:rPr lang="hu-HU" b="1" dirty="0" smtClean="0"/>
              <a:t>x</a:t>
            </a:r>
            <a:r>
              <a:rPr lang="hu-HU" dirty="0" smtClean="0"/>
              <a:t>) = c</a:t>
            </a:r>
            <a:r>
              <a:rPr lang="hu-HU" baseline="-25000" dirty="0" smtClean="0"/>
              <a:t>1</a:t>
            </a:r>
            <a:r>
              <a:rPr lang="hu-HU" dirty="0" smtClean="0"/>
              <a:t>x</a:t>
            </a:r>
            <a:r>
              <a:rPr lang="hu-HU" baseline="-25000" dirty="0" smtClean="0"/>
              <a:t>1</a:t>
            </a:r>
            <a:r>
              <a:rPr lang="hu-HU" dirty="0" smtClean="0"/>
              <a:t> + · · · + </a:t>
            </a:r>
            <a:r>
              <a:rPr lang="hu-HU" dirty="0" err="1" smtClean="0"/>
              <a:t>c</a:t>
            </a:r>
            <a:r>
              <a:rPr lang="hu-HU" baseline="-25000" dirty="0" err="1" smtClean="0"/>
              <a:t>n</a:t>
            </a:r>
            <a:r>
              <a:rPr lang="hu-HU" dirty="0" err="1" smtClean="0"/>
              <a:t>x</a:t>
            </a:r>
            <a:r>
              <a:rPr lang="hu-HU" baseline="-25000" dirty="0" err="1" smtClean="0"/>
              <a:t>n</a:t>
            </a:r>
            <a:r>
              <a:rPr lang="hu-HU" dirty="0" smtClean="0"/>
              <a:t>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és </a:t>
            </a:r>
            <a:r>
              <a:rPr lang="hu-HU" dirty="0" smtClean="0"/>
              <a:t>a </a:t>
            </a:r>
            <a:r>
              <a:rPr lang="hu-HU" dirty="0" smtClean="0"/>
              <a:t>feltételek is </a:t>
            </a:r>
            <a:r>
              <a:rPr lang="hu-HU" dirty="0" smtClean="0"/>
              <a:t>lineáris függvények, akkor a </a:t>
            </a:r>
            <a:r>
              <a:rPr lang="hu-HU" b="1" dirty="0" smtClean="0"/>
              <a:t>lineáris </a:t>
            </a:r>
            <a:r>
              <a:rPr lang="hu-HU" b="1" dirty="0" smtClean="0"/>
              <a:t>programozási </a:t>
            </a:r>
            <a:r>
              <a:rPr lang="hu-HU" b="1" dirty="0" smtClean="0"/>
              <a:t>modellt </a:t>
            </a:r>
            <a:r>
              <a:rPr lang="hu-HU" dirty="0" smtClean="0"/>
              <a:t>és feladatot </a:t>
            </a:r>
            <a:r>
              <a:rPr lang="hu-HU" dirty="0" smtClean="0"/>
              <a:t>kapjuk (LP </a:t>
            </a:r>
            <a:r>
              <a:rPr lang="hu-HU" dirty="0" err="1" smtClean="0"/>
              <a:t>fealdatok</a:t>
            </a:r>
            <a:r>
              <a:rPr lang="hu-HU" dirty="0" smtClean="0"/>
              <a:t>). </a:t>
            </a:r>
          </a:p>
          <a:p>
            <a:pPr marL="539750" indent="0">
              <a:buNone/>
            </a:pPr>
            <a:endParaRPr lang="hu-HU" dirty="0" smtClean="0"/>
          </a:p>
          <a:p>
            <a:pPr marL="539750" indent="0">
              <a:buNone/>
            </a:pPr>
            <a:endParaRPr lang="hu-HU" dirty="0" smtClean="0"/>
          </a:p>
          <a:p>
            <a:pPr marL="514350" indent="-514350">
              <a:buFont typeface="+mj-lt"/>
              <a:buAutoNum type="arabicPeriod" startAt="2"/>
            </a:pP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hu-HU" dirty="0" smtClean="0"/>
              <a:t>Lineáris optimalizálás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9225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Példa:</a:t>
            </a:r>
          </a:p>
          <a:p>
            <a:pPr marL="0" indent="0">
              <a:buNone/>
            </a:pPr>
            <a:r>
              <a:rPr lang="hu-HU" dirty="0" smtClean="0"/>
              <a:t>Tipikus </a:t>
            </a:r>
            <a:r>
              <a:rPr lang="hu-HU" dirty="0" smtClean="0"/>
              <a:t>ipari probléma egy optimális termékválaszték meghatározása, amely </a:t>
            </a:r>
            <a:r>
              <a:rPr lang="hu-HU" dirty="0" smtClean="0"/>
              <a:t>maximalizálja a </a:t>
            </a:r>
            <a:r>
              <a:rPr lang="hu-HU" dirty="0" smtClean="0"/>
              <a:t>hasznot egy adott tervezési időszakra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Tegyük fel, hogy </a:t>
            </a:r>
            <a:r>
              <a:rPr lang="hu-HU" dirty="0" smtClean="0"/>
              <a:t>egy gyár 6 </a:t>
            </a:r>
            <a:r>
              <a:rPr lang="hu-HU" dirty="0" smtClean="0"/>
              <a:t>fő terméket tud előállítani, amiket</a:t>
            </a:r>
          </a:p>
          <a:p>
            <a:pPr marL="0" indent="0">
              <a:buNone/>
            </a:pPr>
            <a:r>
              <a:rPr lang="hu-HU" dirty="0" smtClean="0"/>
              <a:t>Pr</a:t>
            </a:r>
            <a:r>
              <a:rPr lang="hu-HU" baseline="-25000" dirty="0" smtClean="0"/>
              <a:t>1</a:t>
            </a:r>
            <a:r>
              <a:rPr lang="hu-HU" dirty="0" smtClean="0"/>
              <a:t>, …,Pr</a:t>
            </a:r>
            <a:r>
              <a:rPr lang="hu-HU" baseline="-25000" dirty="0" smtClean="0"/>
              <a:t>6</a:t>
            </a:r>
            <a:r>
              <a:rPr lang="hu-HU" dirty="0" smtClean="0"/>
              <a:t>-tal </a:t>
            </a:r>
            <a:r>
              <a:rPr lang="hu-HU" dirty="0" smtClean="0"/>
              <a:t>jelölünk. Az előállításhoz felhasználnak élőmunkát, energiát és gépi </a:t>
            </a:r>
            <a:r>
              <a:rPr lang="hu-HU" dirty="0" smtClean="0"/>
              <a:t>megmunkálási időt</a:t>
            </a:r>
            <a:r>
              <a:rPr lang="hu-HU" dirty="0" smtClean="0"/>
              <a:t>. Ezek az erőforrások csak véges mennyiségben állnak rendelkezésre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Az egyes termékekhez különböző nyereséget termelnek.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 gyár vezetése meg akarja határozni, hogy melyik </a:t>
            </a:r>
            <a:r>
              <a:rPr lang="hu-HU" dirty="0" smtClean="0"/>
              <a:t>termékből </a:t>
            </a:r>
            <a:r>
              <a:rPr lang="hu-HU" dirty="0" smtClean="0"/>
              <a:t>milyen mennyiséget </a:t>
            </a:r>
            <a:r>
              <a:rPr lang="hu-HU" dirty="0" smtClean="0"/>
              <a:t>termeljenek havonta</a:t>
            </a:r>
            <a:r>
              <a:rPr lang="hu-HU" dirty="0" smtClean="0"/>
              <a:t>, hogy a nyereség a maximális legyen, feltéve, hogy a piac </a:t>
            </a:r>
            <a:r>
              <a:rPr lang="hu-HU" dirty="0" smtClean="0"/>
              <a:t>bármekkora mennyiséget </a:t>
            </a:r>
            <a:r>
              <a:rPr lang="hu-HU" dirty="0" smtClean="0"/>
              <a:t>fel képes venni a termékekből</a:t>
            </a:r>
            <a:r>
              <a:rPr lang="hu-HU" dirty="0" smtClean="0"/>
              <a:t>.</a:t>
            </a:r>
          </a:p>
          <a:p>
            <a:pPr>
              <a:buNone/>
            </a:pPr>
            <a:endParaRPr lang="hu-HU" dirty="0" smtClean="0"/>
          </a:p>
          <a:p>
            <a:pPr marL="539750" indent="0">
              <a:buNone/>
            </a:pPr>
            <a:endParaRPr lang="hu-HU" dirty="0" smtClean="0"/>
          </a:p>
          <a:p>
            <a:pPr marL="514350" indent="-514350">
              <a:buFont typeface="+mj-lt"/>
              <a:buAutoNum type="arabicPeriod" startAt="2"/>
            </a:pPr>
            <a:endParaRPr lang="hu-H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hu-HU" dirty="0" smtClean="0"/>
              <a:t>Lineáris optimalizálás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922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Példa:</a:t>
            </a:r>
          </a:p>
          <a:p>
            <a:pPr>
              <a:buNone/>
            </a:pPr>
            <a:endParaRPr lang="hu-HU" dirty="0" smtClean="0"/>
          </a:p>
          <a:p>
            <a:pPr marL="539750" indent="0">
              <a:buNone/>
            </a:pPr>
            <a:endParaRPr lang="hu-HU" dirty="0" smtClean="0"/>
          </a:p>
          <a:p>
            <a:pPr marL="514350" indent="-514350">
              <a:buFont typeface="+mj-lt"/>
              <a:buAutoNum type="arabicPeriod" startAt="2"/>
            </a:pPr>
            <a:endParaRPr lang="hu-HU" dirty="0" smtClean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1331641" y="2852936"/>
          <a:ext cx="6312024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648072"/>
                <a:gridCol w="720080"/>
                <a:gridCol w="648072"/>
                <a:gridCol w="576064"/>
                <a:gridCol w="648072"/>
                <a:gridCol w="576064"/>
                <a:gridCol w="1055440"/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Pr</a:t>
                      </a:r>
                      <a:r>
                        <a:rPr lang="hu-HU" baseline="-25000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Pr</a:t>
                      </a:r>
                      <a:r>
                        <a:rPr lang="hu-HU" baseline="-25000" dirty="0" smtClean="0"/>
                        <a:t>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Pr</a:t>
                      </a:r>
                      <a:r>
                        <a:rPr lang="hu-HU" baseline="-25000" dirty="0" smtClean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Pr</a:t>
                      </a:r>
                      <a:r>
                        <a:rPr lang="hu-HU" baseline="-25000" dirty="0" smtClean="0"/>
                        <a:t>4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Pr</a:t>
                      </a:r>
                      <a:r>
                        <a:rPr lang="hu-HU" baseline="-25000" dirty="0" smtClean="0"/>
                        <a:t>5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Pr</a:t>
                      </a:r>
                      <a:r>
                        <a:rPr lang="hu-HU" baseline="-25000" dirty="0" smtClean="0"/>
                        <a:t>6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Korlát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hu-HU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Nyereség </a:t>
                      </a:r>
                      <a:endParaRPr kumimoji="0" lang="hu-HU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5</a:t>
                      </a:r>
                      <a:endParaRPr lang="hu-H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6</a:t>
                      </a:r>
                      <a:endParaRPr lang="hu-H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7</a:t>
                      </a:r>
                      <a:endParaRPr lang="hu-H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5</a:t>
                      </a:r>
                      <a:endParaRPr lang="hu-H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6</a:t>
                      </a:r>
                      <a:endParaRPr lang="hu-H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7</a:t>
                      </a:r>
                      <a:endParaRPr lang="hu-H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hu-HU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Energia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4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1080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hu-HU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Gépidő (óra)</a:t>
                      </a:r>
                      <a:endParaRPr kumimoji="0" lang="hu-HU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1050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hu-HU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Élőmunka (óra)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1050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églalap 4"/>
          <p:cNvSpPr/>
          <p:nvPr/>
        </p:nvSpPr>
        <p:spPr>
          <a:xfrm>
            <a:off x="395536" y="5589240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/>
              <a:t>A döntési változók a termékek ismeretlen mennyiségei, melyeket </a:t>
            </a:r>
            <a:r>
              <a:rPr lang="hu-HU" sz="2400" i="1" dirty="0"/>
              <a:t>x</a:t>
            </a:r>
            <a:r>
              <a:rPr lang="hu-HU" sz="2400" i="1" baseline="-25000" dirty="0"/>
              <a:t>1</a:t>
            </a:r>
            <a:r>
              <a:rPr lang="hu-HU" sz="2400" i="1" dirty="0"/>
              <a:t>, . . . , x</a:t>
            </a:r>
            <a:r>
              <a:rPr lang="hu-HU" sz="2400" i="1" baseline="-25000" dirty="0"/>
              <a:t>6</a:t>
            </a:r>
            <a:r>
              <a:rPr lang="hu-HU" sz="2400" dirty="0"/>
              <a:t>-tal jelölünk.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hu-HU" dirty="0" smtClean="0"/>
              <a:t>Lineáris optimalizálás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9225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Példa:</a:t>
            </a:r>
            <a:endParaRPr lang="hu-HU" dirty="0" smtClean="0"/>
          </a:p>
          <a:p>
            <a:pPr>
              <a:buNone/>
            </a:pPr>
            <a:r>
              <a:rPr lang="es-ES" dirty="0" smtClean="0"/>
              <a:t>A nyereséget a következő kifejezés írja le:</a:t>
            </a:r>
          </a:p>
          <a:p>
            <a:pPr marL="1519238" indent="-273050">
              <a:buNone/>
            </a:pPr>
            <a:r>
              <a:rPr lang="hu-HU" dirty="0" smtClean="0"/>
              <a:t>5</a:t>
            </a:r>
            <a:r>
              <a:rPr lang="hu-HU" i="1" dirty="0" smtClean="0"/>
              <a:t>x</a:t>
            </a:r>
            <a:r>
              <a:rPr lang="hu-HU" i="1" baseline="-25000" dirty="0" smtClean="0"/>
              <a:t>1</a:t>
            </a:r>
            <a:r>
              <a:rPr lang="hu-HU" i="1" dirty="0" smtClean="0"/>
              <a:t> +6x</a:t>
            </a:r>
            <a:r>
              <a:rPr lang="hu-HU" i="1" baseline="-25000" dirty="0" smtClean="0"/>
              <a:t>2</a:t>
            </a:r>
            <a:r>
              <a:rPr lang="hu-HU" i="1" dirty="0" smtClean="0"/>
              <a:t> +7x</a:t>
            </a:r>
            <a:r>
              <a:rPr lang="hu-HU" i="1" baseline="-25000" dirty="0" smtClean="0"/>
              <a:t>3</a:t>
            </a:r>
            <a:r>
              <a:rPr lang="hu-HU" i="1" dirty="0" smtClean="0"/>
              <a:t> +5x</a:t>
            </a:r>
            <a:r>
              <a:rPr lang="hu-HU" i="1" baseline="-25000" dirty="0" smtClean="0"/>
              <a:t>4</a:t>
            </a:r>
            <a:r>
              <a:rPr lang="hu-HU" i="1" dirty="0" smtClean="0"/>
              <a:t> +6x</a:t>
            </a:r>
            <a:r>
              <a:rPr lang="hu-HU" i="1" baseline="-25000" dirty="0" smtClean="0"/>
              <a:t>5</a:t>
            </a:r>
            <a:r>
              <a:rPr lang="hu-HU" i="1" dirty="0" smtClean="0"/>
              <a:t> +7x</a:t>
            </a:r>
            <a:r>
              <a:rPr lang="hu-HU" i="1" baseline="-25000" dirty="0" smtClean="0"/>
              <a:t>6</a:t>
            </a:r>
          </a:p>
          <a:p>
            <a:pPr>
              <a:buNone/>
            </a:pPr>
            <a:r>
              <a:rPr lang="hu-HU" dirty="0" smtClean="0"/>
              <a:t>Ez a </a:t>
            </a:r>
            <a:r>
              <a:rPr lang="hu-HU" b="1" dirty="0" smtClean="0"/>
              <a:t>célfüggvény</a:t>
            </a:r>
            <a:r>
              <a:rPr lang="hu-HU" dirty="0" smtClean="0"/>
              <a:t>, ezt </a:t>
            </a:r>
            <a:r>
              <a:rPr lang="hu-HU" dirty="0" smtClean="0"/>
              <a:t>akarjuk </a:t>
            </a:r>
            <a:r>
              <a:rPr lang="hu-HU" dirty="0" smtClean="0"/>
              <a:t>maximalizálni.</a:t>
            </a:r>
          </a:p>
          <a:p>
            <a:pPr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F</a:t>
            </a:r>
            <a:r>
              <a:rPr lang="hu-HU" dirty="0" smtClean="0"/>
              <a:t>igyelembe kell venni, </a:t>
            </a:r>
            <a:r>
              <a:rPr lang="hu-HU" dirty="0" smtClean="0"/>
              <a:t>hogy az erőforrások csak korlátolt </a:t>
            </a:r>
            <a:r>
              <a:rPr lang="hu-HU" dirty="0" smtClean="0"/>
              <a:t>mennyiségben állnak </a:t>
            </a:r>
            <a:r>
              <a:rPr lang="hu-HU" dirty="0" smtClean="0"/>
              <a:t>rendelkezésre:</a:t>
            </a:r>
          </a:p>
          <a:p>
            <a:pPr marL="1519238" indent="-273050">
              <a:buNone/>
            </a:pPr>
            <a:r>
              <a:rPr lang="hu-HU" dirty="0" smtClean="0"/>
              <a:t>1</a:t>
            </a:r>
            <a:r>
              <a:rPr lang="hu-HU" i="1" dirty="0" smtClean="0"/>
              <a:t>x</a:t>
            </a:r>
            <a:r>
              <a:rPr lang="hu-HU" i="1" baseline="-25000" dirty="0" smtClean="0"/>
              <a:t>1</a:t>
            </a:r>
            <a:r>
              <a:rPr lang="hu-HU" i="1" dirty="0" smtClean="0"/>
              <a:t> +2x</a:t>
            </a:r>
            <a:r>
              <a:rPr lang="hu-HU" i="1" baseline="-25000" dirty="0" smtClean="0"/>
              <a:t>2</a:t>
            </a:r>
            <a:r>
              <a:rPr lang="hu-HU" i="1" dirty="0" smtClean="0"/>
              <a:t> +1x</a:t>
            </a:r>
            <a:r>
              <a:rPr lang="hu-HU" i="1" baseline="-25000" dirty="0" smtClean="0"/>
              <a:t>3</a:t>
            </a:r>
            <a:r>
              <a:rPr lang="hu-HU" i="1" dirty="0" smtClean="0"/>
              <a:t> +4x</a:t>
            </a:r>
            <a:r>
              <a:rPr lang="hu-HU" i="1" baseline="-25000" dirty="0" smtClean="0"/>
              <a:t>4</a:t>
            </a:r>
            <a:r>
              <a:rPr lang="hu-HU" i="1" dirty="0" smtClean="0"/>
              <a:t> +1x</a:t>
            </a:r>
            <a:r>
              <a:rPr lang="hu-HU" i="1" baseline="-25000" dirty="0" smtClean="0"/>
              <a:t>5</a:t>
            </a:r>
            <a:r>
              <a:rPr lang="hu-HU" i="1" dirty="0" smtClean="0"/>
              <a:t> +2x</a:t>
            </a:r>
            <a:r>
              <a:rPr lang="hu-HU" i="1" baseline="-25000" dirty="0" smtClean="0"/>
              <a:t>6</a:t>
            </a:r>
            <a:r>
              <a:rPr lang="hu-HU" i="1" dirty="0" smtClean="0"/>
              <a:t> ≤ 1080</a:t>
            </a:r>
          </a:p>
          <a:p>
            <a:pPr marL="1519238" indent="-273050">
              <a:buNone/>
            </a:pPr>
            <a:r>
              <a:rPr lang="hu-HU" dirty="0" smtClean="0"/>
              <a:t>2</a:t>
            </a:r>
            <a:r>
              <a:rPr lang="hu-HU" i="1" dirty="0" smtClean="0"/>
              <a:t>x</a:t>
            </a:r>
            <a:r>
              <a:rPr lang="hu-HU" i="1" baseline="-25000" dirty="0" smtClean="0"/>
              <a:t>1</a:t>
            </a:r>
            <a:r>
              <a:rPr lang="hu-HU" i="1" dirty="0" smtClean="0"/>
              <a:t> +3x</a:t>
            </a:r>
            <a:r>
              <a:rPr lang="hu-HU" i="1" baseline="-25000" dirty="0" smtClean="0"/>
              <a:t>2</a:t>
            </a:r>
            <a:r>
              <a:rPr lang="hu-HU" i="1" dirty="0" smtClean="0"/>
              <a:t> +2x</a:t>
            </a:r>
            <a:r>
              <a:rPr lang="hu-HU" i="1" baseline="-25000" dirty="0" smtClean="0"/>
              <a:t>3</a:t>
            </a:r>
            <a:r>
              <a:rPr lang="hu-HU" i="1" dirty="0" smtClean="0"/>
              <a:t> +1x</a:t>
            </a:r>
            <a:r>
              <a:rPr lang="hu-HU" i="1" baseline="-25000" dirty="0" smtClean="0"/>
              <a:t>4</a:t>
            </a:r>
            <a:r>
              <a:rPr lang="hu-HU" i="1" dirty="0" smtClean="0"/>
              <a:t> +1x</a:t>
            </a:r>
            <a:r>
              <a:rPr lang="hu-HU" i="1" baseline="-25000" dirty="0" smtClean="0"/>
              <a:t>5</a:t>
            </a:r>
            <a:r>
              <a:rPr lang="hu-HU" i="1" dirty="0" smtClean="0"/>
              <a:t> +3x</a:t>
            </a:r>
            <a:r>
              <a:rPr lang="hu-HU" i="1" baseline="-25000" dirty="0" smtClean="0"/>
              <a:t>6</a:t>
            </a:r>
            <a:r>
              <a:rPr lang="hu-HU" i="1" dirty="0" smtClean="0"/>
              <a:t> ≤ 1050</a:t>
            </a:r>
          </a:p>
          <a:p>
            <a:pPr marL="1519238" indent="-273050">
              <a:buNone/>
            </a:pPr>
            <a:r>
              <a:rPr lang="hu-HU" dirty="0" smtClean="0"/>
              <a:t>2</a:t>
            </a:r>
            <a:r>
              <a:rPr lang="hu-HU" i="1" dirty="0" smtClean="0"/>
              <a:t>x</a:t>
            </a:r>
            <a:r>
              <a:rPr lang="hu-HU" i="1" baseline="-25000" dirty="0" smtClean="0"/>
              <a:t>1</a:t>
            </a:r>
            <a:r>
              <a:rPr lang="hu-HU" i="1" dirty="0" smtClean="0"/>
              <a:t> +1x</a:t>
            </a:r>
            <a:r>
              <a:rPr lang="hu-HU" i="1" baseline="-25000" dirty="0" smtClean="0"/>
              <a:t>2</a:t>
            </a:r>
            <a:r>
              <a:rPr lang="hu-HU" i="1" dirty="0" smtClean="0"/>
              <a:t> +3x</a:t>
            </a:r>
            <a:r>
              <a:rPr lang="hu-HU" i="1" baseline="-25000" dirty="0" smtClean="0"/>
              <a:t>3</a:t>
            </a:r>
            <a:r>
              <a:rPr lang="hu-HU" i="1" dirty="0" smtClean="0"/>
              <a:t> +1x</a:t>
            </a:r>
            <a:r>
              <a:rPr lang="hu-HU" i="1" baseline="-25000" dirty="0" smtClean="0"/>
              <a:t>4</a:t>
            </a:r>
            <a:r>
              <a:rPr lang="hu-HU" i="1" dirty="0" smtClean="0"/>
              <a:t> +3x</a:t>
            </a:r>
            <a:r>
              <a:rPr lang="hu-HU" i="1" baseline="-25000" dirty="0" smtClean="0"/>
              <a:t>5</a:t>
            </a:r>
            <a:r>
              <a:rPr lang="hu-HU" i="1" dirty="0" smtClean="0"/>
              <a:t> +2x</a:t>
            </a:r>
            <a:r>
              <a:rPr lang="hu-HU" i="1" baseline="-25000" dirty="0" smtClean="0"/>
              <a:t>6</a:t>
            </a:r>
            <a:r>
              <a:rPr lang="hu-HU" i="1" dirty="0" smtClean="0"/>
              <a:t> ≤ </a:t>
            </a:r>
            <a:r>
              <a:rPr lang="hu-HU" i="1" dirty="0" smtClean="0"/>
              <a:t>1050</a:t>
            </a:r>
          </a:p>
          <a:p>
            <a:pPr marL="0" indent="0">
              <a:buNone/>
            </a:pPr>
            <a:r>
              <a:rPr lang="hu-HU" dirty="0" smtClean="0"/>
              <a:t>Ezek a </a:t>
            </a:r>
            <a:r>
              <a:rPr lang="hu-HU" b="1" dirty="0" smtClean="0"/>
              <a:t>feltételi </a:t>
            </a:r>
            <a:r>
              <a:rPr lang="hu-HU" b="1" dirty="0" smtClean="0"/>
              <a:t>egyenlőtlenségek.</a:t>
            </a:r>
          </a:p>
          <a:p>
            <a:pPr marL="0" indent="0">
              <a:buNone/>
            </a:pPr>
            <a:endParaRPr lang="hu-HU" b="1" dirty="0" smtClean="0"/>
          </a:p>
          <a:p>
            <a:pPr marL="0" indent="0">
              <a:buNone/>
            </a:pPr>
            <a:r>
              <a:rPr lang="hu-HU" dirty="0" smtClean="0"/>
              <a:t>Miután negatív termelésnek nincs értelme, ki kell kötnünk, hogy a döntési változók csak </a:t>
            </a:r>
            <a:r>
              <a:rPr lang="hu-HU" dirty="0" err="1" smtClean="0"/>
              <a:t>nemnegatív</a:t>
            </a:r>
            <a:r>
              <a:rPr lang="hu-HU" dirty="0" smtClean="0"/>
              <a:t> értékeket </a:t>
            </a:r>
            <a:r>
              <a:rPr lang="hu-HU" dirty="0" smtClean="0"/>
              <a:t>vehetnek fel: </a:t>
            </a:r>
            <a:endParaRPr lang="hu-HU" dirty="0" smtClean="0"/>
          </a:p>
          <a:p>
            <a:pPr marL="1260475" indent="0">
              <a:buNone/>
            </a:pPr>
            <a:r>
              <a:rPr lang="hu-HU" i="1" dirty="0" err="1" smtClean="0"/>
              <a:t>x</a:t>
            </a:r>
            <a:r>
              <a:rPr lang="hu-HU" i="1" baseline="-25000" dirty="0" err="1" smtClean="0"/>
              <a:t>j</a:t>
            </a:r>
            <a:r>
              <a:rPr lang="hu-HU" i="1" dirty="0" smtClean="0"/>
              <a:t> </a:t>
            </a:r>
            <a:r>
              <a:rPr lang="hu-HU" i="1" dirty="0" smtClean="0"/>
              <a:t>≥ 0, j = 1, . . . , 6.</a:t>
            </a:r>
            <a:endParaRPr lang="hu-HU" dirty="0" smtClean="0"/>
          </a:p>
          <a:p>
            <a:pPr marL="514350" indent="-514350">
              <a:buFont typeface="+mj-lt"/>
              <a:buAutoNum type="arabicPeriod" startAt="2"/>
            </a:pPr>
            <a:endParaRPr lang="hu-H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hu-HU" dirty="0" smtClean="0"/>
              <a:t>Lineáris optimalizálás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515719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Példa: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Ez egy egyszerű LP feladat, amit meg lehet oldani a később ismertetendő szimplex módszerrel</a:t>
            </a:r>
            <a:r>
              <a:rPr lang="hu-HU" dirty="0" smtClean="0"/>
              <a:t>. </a:t>
            </a:r>
          </a:p>
          <a:p>
            <a:pPr marL="0" indent="0">
              <a:buNone/>
            </a:pPr>
            <a:r>
              <a:rPr lang="hu-HU" dirty="0" smtClean="0"/>
              <a:t>Optimális megoldás: </a:t>
            </a:r>
          </a:p>
          <a:p>
            <a:pPr marL="1255713" indent="-273050">
              <a:buNone/>
            </a:pPr>
            <a:r>
              <a:rPr lang="hu-HU" i="1" dirty="0" smtClean="0"/>
              <a:t>x</a:t>
            </a:r>
            <a:r>
              <a:rPr lang="hu-HU" baseline="-25000" dirty="0" smtClean="0"/>
              <a:t>2</a:t>
            </a:r>
            <a:r>
              <a:rPr lang="hu-HU" i="1" dirty="0" smtClean="0"/>
              <a:t> </a:t>
            </a:r>
            <a:r>
              <a:rPr lang="hu-HU" i="1" dirty="0" smtClean="0"/>
              <a:t>= 240, x</a:t>
            </a:r>
            <a:r>
              <a:rPr lang="hu-HU" baseline="-25000" dirty="0" smtClean="0"/>
              <a:t>4</a:t>
            </a:r>
            <a:r>
              <a:rPr lang="hu-HU" i="1" dirty="0" smtClean="0"/>
              <a:t> = 90, x</a:t>
            </a:r>
            <a:r>
              <a:rPr lang="hu-HU" baseline="-25000" dirty="0" smtClean="0"/>
              <a:t>5</a:t>
            </a:r>
            <a:r>
              <a:rPr lang="hu-HU" i="1" dirty="0" smtClean="0"/>
              <a:t> = 240, </a:t>
            </a:r>
            <a:r>
              <a:rPr lang="hu-HU" i="1" dirty="0" smtClean="0"/>
              <a:t>   és </a:t>
            </a:r>
            <a:r>
              <a:rPr lang="hu-HU" i="1" dirty="0" smtClean="0"/>
              <a:t>x</a:t>
            </a:r>
            <a:r>
              <a:rPr lang="hu-HU" baseline="-25000" dirty="0" smtClean="0"/>
              <a:t>1</a:t>
            </a:r>
            <a:r>
              <a:rPr lang="hu-HU" i="1" dirty="0" smtClean="0"/>
              <a:t> = x</a:t>
            </a:r>
            <a:r>
              <a:rPr lang="hu-HU" baseline="-25000" dirty="0" smtClean="0"/>
              <a:t>3</a:t>
            </a:r>
            <a:r>
              <a:rPr lang="hu-HU" i="1" dirty="0" smtClean="0"/>
              <a:t> </a:t>
            </a:r>
            <a:r>
              <a:rPr lang="hu-HU" dirty="0" smtClean="0"/>
              <a:t>= </a:t>
            </a:r>
            <a:r>
              <a:rPr lang="hu-HU" i="1" dirty="0" smtClean="0"/>
              <a:t>x</a:t>
            </a:r>
            <a:r>
              <a:rPr lang="hu-HU" baseline="-25000" dirty="0" smtClean="0"/>
              <a:t>6</a:t>
            </a:r>
            <a:r>
              <a:rPr lang="hu-HU" i="1" dirty="0" smtClean="0"/>
              <a:t> = 0, </a:t>
            </a:r>
            <a:endParaRPr lang="hu-HU" i="1" dirty="0" smtClean="0"/>
          </a:p>
          <a:p>
            <a:pPr marL="273050" indent="-273050">
              <a:buNone/>
            </a:pPr>
            <a:r>
              <a:rPr lang="hu-HU" dirty="0" smtClean="0"/>
              <a:t>ami </a:t>
            </a:r>
            <a:r>
              <a:rPr lang="hu-HU" dirty="0" smtClean="0"/>
              <a:t>összesen </a:t>
            </a:r>
            <a:r>
              <a:rPr lang="hu-HU" dirty="0" smtClean="0"/>
              <a:t>3330 </a:t>
            </a:r>
            <a:r>
              <a:rPr lang="hu-HU" dirty="0" smtClean="0"/>
              <a:t>egység nyereséget hoz</a:t>
            </a:r>
            <a:r>
              <a:rPr lang="hu-HU" dirty="0" smtClean="0"/>
              <a:t>.</a:t>
            </a:r>
          </a:p>
          <a:p>
            <a:pPr marL="273050" indent="-27305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Noha ez a feladat egyszerű, a megoldás értelmezése néhány érdekességre hívja fel a figyelmet.</a:t>
            </a:r>
          </a:p>
          <a:p>
            <a:pPr marL="623888" lvl="1" indent="-258763"/>
            <a:r>
              <a:rPr lang="hu-HU" dirty="0" smtClean="0"/>
              <a:t>A </a:t>
            </a:r>
            <a:r>
              <a:rPr lang="hu-HU" dirty="0" smtClean="0"/>
              <a:t>legnyereségesebbnek látszó termékek (</a:t>
            </a:r>
            <a:r>
              <a:rPr lang="hu-HU" dirty="0" smtClean="0"/>
              <a:t>Pr</a:t>
            </a:r>
            <a:r>
              <a:rPr lang="hu-HU" baseline="-25000" dirty="0" smtClean="0"/>
              <a:t>3</a:t>
            </a:r>
            <a:r>
              <a:rPr lang="hu-HU" dirty="0" smtClean="0"/>
              <a:t> </a:t>
            </a:r>
            <a:r>
              <a:rPr lang="hu-HU" dirty="0" smtClean="0"/>
              <a:t>és </a:t>
            </a:r>
            <a:r>
              <a:rPr lang="hu-HU" dirty="0" smtClean="0"/>
              <a:t>Pr</a:t>
            </a:r>
            <a:r>
              <a:rPr lang="hu-HU" baseline="-25000" dirty="0" smtClean="0"/>
              <a:t>6</a:t>
            </a:r>
            <a:r>
              <a:rPr lang="hu-HU" dirty="0" smtClean="0"/>
              <a:t>) nem szerepelnek az </a:t>
            </a:r>
            <a:r>
              <a:rPr lang="hu-HU" dirty="0" smtClean="0"/>
              <a:t>optimális megoldásban</a:t>
            </a:r>
            <a:r>
              <a:rPr lang="hu-HU" dirty="0" smtClean="0"/>
              <a:t>. Már itt is, de egy nagyobb feladat esetén még inkább igaz, hogy </a:t>
            </a:r>
            <a:r>
              <a:rPr lang="hu-HU" dirty="0" smtClean="0"/>
              <a:t>egy emberi </a:t>
            </a:r>
            <a:r>
              <a:rPr lang="hu-HU" dirty="0" smtClean="0"/>
              <a:t>döntéshozó nem könnyen jutna erre a következtetésre.</a:t>
            </a:r>
          </a:p>
          <a:p>
            <a:pPr marL="623888" lvl="1" indent="-258763"/>
            <a:r>
              <a:rPr lang="hu-HU" dirty="0" smtClean="0"/>
              <a:t>Elegendő </a:t>
            </a:r>
            <a:r>
              <a:rPr lang="hu-HU" dirty="0" smtClean="0"/>
              <a:t>csak 3 féle terméket gyártani a maximális nyereség eléréséhez.</a:t>
            </a:r>
          </a:p>
          <a:p>
            <a:pPr marL="623888" lvl="1" indent="-258763"/>
            <a:r>
              <a:rPr lang="hu-HU" dirty="0" smtClean="0"/>
              <a:t>Minden </a:t>
            </a:r>
            <a:r>
              <a:rPr lang="hu-HU" dirty="0" smtClean="0"/>
              <a:t>erőforrás teljes mértékben ki van használva (a feltételek egyenlőségre teljesülnek).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hu-HU" dirty="0" smtClean="0"/>
              <a:t>Lineáris optimalizálás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922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Példa 2:</a:t>
            </a:r>
          </a:p>
          <a:p>
            <a:pPr marL="0" indent="0">
              <a:buNone/>
            </a:pPr>
            <a:r>
              <a:rPr lang="hu-HU" sz="2000" dirty="0" smtClean="0"/>
              <a:t>Egy gyár 5 </a:t>
            </a:r>
            <a:r>
              <a:rPr lang="hu-HU" sz="2000" dirty="0" smtClean="0"/>
              <a:t>fő terméket tud előállítani, </a:t>
            </a:r>
            <a:r>
              <a:rPr lang="hu-HU" sz="2000" dirty="0" smtClean="0"/>
              <a:t>amiket A</a:t>
            </a:r>
            <a:r>
              <a:rPr lang="hu-HU" sz="2000" baseline="-25000" dirty="0" smtClean="0"/>
              <a:t>1</a:t>
            </a:r>
            <a:r>
              <a:rPr lang="hu-HU" sz="2000" dirty="0" smtClean="0"/>
              <a:t>, </a:t>
            </a:r>
            <a:r>
              <a:rPr lang="hu-HU" sz="2000" dirty="0" smtClean="0"/>
              <a:t>… ,A</a:t>
            </a:r>
            <a:r>
              <a:rPr lang="hu-HU" sz="2000" baseline="-25000" dirty="0" smtClean="0"/>
              <a:t>5</a:t>
            </a:r>
            <a:r>
              <a:rPr lang="hu-HU" sz="2000" dirty="0" smtClean="0"/>
              <a:t>-tel </a:t>
            </a:r>
            <a:r>
              <a:rPr lang="hu-HU" sz="2000" dirty="0" smtClean="0"/>
              <a:t>jelölünk. Az előállításhoz </a:t>
            </a:r>
            <a:r>
              <a:rPr lang="hu-HU" sz="2000" dirty="0" smtClean="0"/>
              <a:t>kétféle erőforrást használnak fel. </a:t>
            </a:r>
          </a:p>
          <a:p>
            <a:pPr marL="0" indent="0">
              <a:buNone/>
            </a:pPr>
            <a:r>
              <a:rPr lang="hu-HU" sz="2000" dirty="0" smtClean="0"/>
              <a:t>Írjuk fel az alábbi feltételeknek megfelelő feladat matematikai modelljét: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000" dirty="0" smtClean="0"/>
              <a:t>Az A</a:t>
            </a:r>
            <a:r>
              <a:rPr lang="hu-HU" sz="2000" baseline="-25000" dirty="0" smtClean="0"/>
              <a:t>1 </a:t>
            </a:r>
            <a:r>
              <a:rPr lang="hu-HU" sz="2000" dirty="0" smtClean="0"/>
              <a:t>termékből kétszer  annyi egységet kell termelni, mint az A</a:t>
            </a:r>
            <a:r>
              <a:rPr lang="hu-HU" sz="2000" baseline="-25000" dirty="0" smtClean="0"/>
              <a:t>4</a:t>
            </a:r>
            <a:r>
              <a:rPr lang="hu-HU" sz="2000" baseline="-25000" dirty="0" smtClean="0"/>
              <a:t> </a:t>
            </a:r>
            <a:r>
              <a:rPr lang="hu-HU" sz="2000" dirty="0" smtClean="0"/>
              <a:t>és</a:t>
            </a:r>
            <a:r>
              <a:rPr lang="hu-HU" sz="2000" baseline="-25000" dirty="0" smtClean="0"/>
              <a:t> </a:t>
            </a:r>
            <a:r>
              <a:rPr lang="hu-HU" sz="2000" dirty="0" smtClean="0"/>
              <a:t>A</a:t>
            </a:r>
            <a:r>
              <a:rPr lang="hu-HU" sz="2000" baseline="-25000" dirty="0" smtClean="0"/>
              <a:t>5</a:t>
            </a:r>
            <a:r>
              <a:rPr lang="hu-HU" sz="2000" dirty="0" smtClean="0"/>
              <a:t> termékekből összesen.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000" dirty="0" smtClean="0"/>
              <a:t>Az </a:t>
            </a:r>
            <a:r>
              <a:rPr lang="hu-HU" sz="2000" dirty="0" smtClean="0"/>
              <a:t>A</a:t>
            </a:r>
            <a:r>
              <a:rPr lang="hu-HU" sz="2000" baseline="-25000" dirty="0" smtClean="0"/>
              <a:t>4 </a:t>
            </a:r>
            <a:r>
              <a:rPr lang="hu-HU" sz="2000" dirty="0" smtClean="0"/>
              <a:t>és</a:t>
            </a:r>
            <a:r>
              <a:rPr lang="hu-HU" sz="2000" baseline="-25000" dirty="0" smtClean="0"/>
              <a:t> </a:t>
            </a:r>
            <a:r>
              <a:rPr lang="hu-HU" sz="2000" dirty="0" smtClean="0"/>
              <a:t>A</a:t>
            </a:r>
            <a:r>
              <a:rPr lang="hu-HU" sz="2000" baseline="-25000" dirty="0" smtClean="0"/>
              <a:t>3</a:t>
            </a:r>
            <a:r>
              <a:rPr lang="hu-HU" sz="2000" dirty="0" smtClean="0"/>
              <a:t> </a:t>
            </a:r>
            <a:r>
              <a:rPr lang="hu-HU" sz="2000" dirty="0" smtClean="0"/>
              <a:t>termékekből </a:t>
            </a:r>
            <a:r>
              <a:rPr lang="hu-HU" sz="2000" dirty="0" smtClean="0"/>
              <a:t>összesen legalább 500 </a:t>
            </a:r>
            <a:r>
              <a:rPr lang="hu-HU" sz="2000" dirty="0" err="1" smtClean="0"/>
              <a:t>eFt</a:t>
            </a:r>
            <a:r>
              <a:rPr lang="hu-HU" sz="2000" dirty="0" smtClean="0"/>
              <a:t> értékűt kell termelni.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000" dirty="0" smtClean="0"/>
              <a:t>Az </a:t>
            </a:r>
            <a:r>
              <a:rPr lang="hu-HU" sz="2000" dirty="0" smtClean="0"/>
              <a:t>A</a:t>
            </a:r>
            <a:r>
              <a:rPr lang="hu-HU" sz="2000" baseline="-25000" dirty="0" smtClean="0"/>
              <a:t>2 </a:t>
            </a:r>
            <a:r>
              <a:rPr lang="hu-HU" sz="2000" dirty="0" smtClean="0"/>
              <a:t>termékből legalább 20 darabbal többet kell termelni, mint az </a:t>
            </a:r>
            <a:r>
              <a:rPr lang="hu-HU" sz="2000" dirty="0" smtClean="0"/>
              <a:t>A</a:t>
            </a:r>
            <a:r>
              <a:rPr lang="hu-HU" sz="2000" baseline="-25000" dirty="0" smtClean="0"/>
              <a:t>3</a:t>
            </a:r>
            <a:r>
              <a:rPr lang="hu-HU" sz="2000" dirty="0" smtClean="0"/>
              <a:t> </a:t>
            </a:r>
            <a:r>
              <a:rPr lang="hu-HU" sz="2000" dirty="0" smtClean="0"/>
              <a:t>termékből.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000" dirty="0" smtClean="0"/>
              <a:t>A II. erőforrás kapacitását teljesen ki kell használni.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000" dirty="0" smtClean="0"/>
              <a:t>A gyár célja a maximális árbevétel.</a:t>
            </a:r>
          </a:p>
          <a:p>
            <a:pPr marL="539750" indent="0">
              <a:buNone/>
            </a:pPr>
            <a:endParaRPr lang="hu-HU" dirty="0" smtClean="0"/>
          </a:p>
          <a:p>
            <a:pPr marL="514350" indent="-514350">
              <a:buFont typeface="+mj-lt"/>
              <a:buAutoNum type="arabicPeriod" startAt="2"/>
            </a:pPr>
            <a:endParaRPr lang="hu-H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hu-HU" dirty="0" smtClean="0"/>
              <a:t>Lineáris optimalizálás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922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Példa 2:</a:t>
            </a:r>
          </a:p>
          <a:p>
            <a:pPr>
              <a:buNone/>
            </a:pPr>
            <a:r>
              <a:rPr lang="hu-HU" sz="2000" dirty="0" smtClean="0"/>
              <a:t>A rendelkezésre álló erőforrások kapacitását, valamint az egyes termékek fajlagos erőforrásigényét és árát az alábbi táblázat mutatja.</a:t>
            </a:r>
          </a:p>
          <a:p>
            <a:pPr>
              <a:buNone/>
            </a:pPr>
            <a:endParaRPr lang="hu-HU" sz="2400" dirty="0" smtClean="0"/>
          </a:p>
          <a:p>
            <a:pPr marL="539750" indent="0">
              <a:buNone/>
            </a:pPr>
            <a:endParaRPr lang="hu-HU" sz="2400" dirty="0" smtClean="0"/>
          </a:p>
          <a:p>
            <a:pPr marL="514350" indent="-514350">
              <a:buNone/>
            </a:pPr>
            <a:endParaRPr lang="hu-HU" sz="2400" dirty="0" smtClean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1115618" y="2996952"/>
          <a:ext cx="6912766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7151"/>
                <a:gridCol w="732218"/>
                <a:gridCol w="813575"/>
                <a:gridCol w="732218"/>
                <a:gridCol w="650860"/>
                <a:gridCol w="732218"/>
                <a:gridCol w="1624526"/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</a:t>
                      </a:r>
                      <a:r>
                        <a:rPr lang="hu-HU" baseline="-25000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</a:t>
                      </a:r>
                      <a:r>
                        <a:rPr lang="hu-HU" baseline="-25000" dirty="0" smtClean="0"/>
                        <a:t>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</a:t>
                      </a:r>
                      <a:r>
                        <a:rPr lang="hu-HU" baseline="-25000" dirty="0" smtClean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</a:t>
                      </a:r>
                      <a:r>
                        <a:rPr lang="hu-HU" baseline="-25000" dirty="0" smtClean="0"/>
                        <a:t>4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</a:t>
                      </a:r>
                      <a:r>
                        <a:rPr lang="hu-HU" baseline="-25000" dirty="0" smtClean="0"/>
                        <a:t>5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Erőforrások kapacitása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hu-HU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Ár (</a:t>
                      </a:r>
                      <a:r>
                        <a:rPr kumimoji="0" lang="hu-HU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eFt</a:t>
                      </a:r>
                      <a:r>
                        <a:rPr kumimoji="0" lang="hu-HU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hu-HU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70</a:t>
                      </a:r>
                      <a:endParaRPr lang="hu-H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22</a:t>
                      </a:r>
                      <a:endParaRPr lang="hu-H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31</a:t>
                      </a:r>
                      <a:endParaRPr lang="hu-H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14</a:t>
                      </a:r>
                      <a:endParaRPr lang="hu-H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32</a:t>
                      </a:r>
                      <a:endParaRPr lang="hu-H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hu-HU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I. erőforrás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3000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hu-HU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II. erőforrás</a:t>
                      </a:r>
                      <a:endParaRPr kumimoji="0" lang="hu-HU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4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2000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hu-HU" dirty="0" smtClean="0"/>
              <a:t>Lineáris optimalizálás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922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Példa 2 – megoldás:</a:t>
            </a:r>
          </a:p>
        </p:txBody>
      </p:sp>
      <p:sp>
        <p:nvSpPr>
          <p:cNvPr id="5" name="Téglalap 4"/>
          <p:cNvSpPr/>
          <p:nvPr/>
        </p:nvSpPr>
        <p:spPr>
          <a:xfrm>
            <a:off x="323528" y="2276872"/>
            <a:ext cx="7776864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/>
              <a:t>A döntési változók a termékek ismeretlen </a:t>
            </a:r>
            <a:r>
              <a:rPr lang="hu-HU" sz="2000" dirty="0" smtClean="0"/>
              <a:t>termelt egységei, </a:t>
            </a:r>
            <a:r>
              <a:rPr lang="hu-HU" sz="2000" dirty="0"/>
              <a:t>melyeket </a:t>
            </a:r>
            <a:r>
              <a:rPr lang="hu-HU" sz="2000" i="1" dirty="0"/>
              <a:t>x</a:t>
            </a:r>
            <a:r>
              <a:rPr lang="hu-HU" sz="2000" i="1" baseline="-25000" dirty="0"/>
              <a:t>1</a:t>
            </a:r>
            <a:r>
              <a:rPr lang="hu-HU" sz="2000" i="1" dirty="0"/>
              <a:t>, . . . , </a:t>
            </a:r>
            <a:r>
              <a:rPr lang="hu-HU" sz="2000" i="1" dirty="0" smtClean="0"/>
              <a:t>x</a:t>
            </a:r>
            <a:r>
              <a:rPr lang="hu-HU" sz="2000" i="1" baseline="-25000" dirty="0" smtClean="0"/>
              <a:t>5</a:t>
            </a:r>
            <a:r>
              <a:rPr lang="hu-HU" sz="2000" dirty="0" smtClean="0"/>
              <a:t>-tal </a:t>
            </a:r>
            <a:r>
              <a:rPr lang="hu-HU" sz="2000" dirty="0"/>
              <a:t>jelölünk</a:t>
            </a:r>
            <a:r>
              <a:rPr lang="hu-HU" sz="2000" dirty="0" smtClean="0"/>
              <a:t>.</a:t>
            </a:r>
          </a:p>
          <a:p>
            <a:r>
              <a:rPr lang="hu-HU" sz="2000" dirty="0" smtClean="0"/>
              <a:t>A kapacitáskorlátok:</a:t>
            </a:r>
          </a:p>
          <a:p>
            <a:pPr marL="1519238" indent="-273050">
              <a:buNone/>
            </a:pPr>
            <a:r>
              <a:rPr lang="hu-HU" sz="2000" dirty="0" smtClean="0"/>
              <a:t>2</a:t>
            </a:r>
            <a:r>
              <a:rPr lang="hu-HU" sz="2000" i="1" dirty="0" smtClean="0"/>
              <a:t>x</a:t>
            </a:r>
            <a:r>
              <a:rPr lang="hu-HU" sz="2000" i="1" baseline="-25000" dirty="0" smtClean="0"/>
              <a:t>1</a:t>
            </a:r>
            <a:r>
              <a:rPr lang="hu-HU" sz="2000" i="1" dirty="0" smtClean="0"/>
              <a:t> +1x</a:t>
            </a:r>
            <a:r>
              <a:rPr lang="hu-HU" sz="2000" i="1" baseline="-25000" dirty="0" smtClean="0"/>
              <a:t>2</a:t>
            </a:r>
            <a:r>
              <a:rPr lang="hu-HU" sz="2000" i="1" dirty="0" smtClean="0"/>
              <a:t> +0x</a:t>
            </a:r>
            <a:r>
              <a:rPr lang="hu-HU" sz="2000" i="1" baseline="-25000" dirty="0" smtClean="0"/>
              <a:t>3</a:t>
            </a:r>
            <a:r>
              <a:rPr lang="hu-HU" sz="2000" i="1" dirty="0" smtClean="0"/>
              <a:t> +3x</a:t>
            </a:r>
            <a:r>
              <a:rPr lang="hu-HU" sz="2000" i="1" baseline="-25000" dirty="0" smtClean="0"/>
              <a:t>4</a:t>
            </a:r>
            <a:r>
              <a:rPr lang="hu-HU" sz="2000" i="1" dirty="0" smtClean="0"/>
              <a:t> +1x</a:t>
            </a:r>
            <a:r>
              <a:rPr lang="hu-HU" sz="2000" i="1" baseline="-25000" dirty="0" smtClean="0"/>
              <a:t>5</a:t>
            </a:r>
            <a:r>
              <a:rPr lang="hu-HU" sz="2000" i="1" dirty="0" smtClean="0"/>
              <a:t> ≤ 3000</a:t>
            </a:r>
          </a:p>
          <a:p>
            <a:pPr marL="1519238" indent="-273050">
              <a:buNone/>
            </a:pPr>
            <a:r>
              <a:rPr lang="hu-HU" sz="2000" dirty="0" smtClean="0"/>
              <a:t>1</a:t>
            </a:r>
            <a:r>
              <a:rPr lang="hu-HU" sz="2000" i="1" dirty="0" smtClean="0"/>
              <a:t>x</a:t>
            </a:r>
            <a:r>
              <a:rPr lang="hu-HU" sz="2000" i="1" baseline="-25000" dirty="0" smtClean="0"/>
              <a:t>1</a:t>
            </a:r>
            <a:r>
              <a:rPr lang="hu-HU" sz="2000" i="1" dirty="0" smtClean="0"/>
              <a:t> +3x</a:t>
            </a:r>
            <a:r>
              <a:rPr lang="hu-HU" sz="2000" i="1" baseline="-25000" dirty="0" smtClean="0"/>
              <a:t>2</a:t>
            </a:r>
            <a:r>
              <a:rPr lang="hu-HU" sz="2000" i="1" dirty="0" smtClean="0"/>
              <a:t> +4x</a:t>
            </a:r>
            <a:r>
              <a:rPr lang="hu-HU" sz="2000" i="1" baseline="-25000" dirty="0" smtClean="0"/>
              <a:t>3</a:t>
            </a:r>
            <a:r>
              <a:rPr lang="hu-HU" sz="2000" i="1" dirty="0" smtClean="0"/>
              <a:t> +1x</a:t>
            </a:r>
            <a:r>
              <a:rPr lang="hu-HU" sz="2000" i="1" baseline="-25000" dirty="0" smtClean="0"/>
              <a:t>4</a:t>
            </a:r>
            <a:r>
              <a:rPr lang="hu-HU" sz="2000" i="1" dirty="0" smtClean="0"/>
              <a:t> +2x</a:t>
            </a:r>
            <a:r>
              <a:rPr lang="hu-HU" sz="2000" i="1" baseline="-25000" dirty="0" smtClean="0"/>
              <a:t>5</a:t>
            </a:r>
            <a:r>
              <a:rPr lang="hu-HU" sz="2000" i="1" dirty="0" smtClean="0"/>
              <a:t> ≤ 2000</a:t>
            </a:r>
          </a:p>
          <a:p>
            <a:pPr indent="-273050">
              <a:buNone/>
            </a:pPr>
            <a:r>
              <a:rPr lang="hu-HU" sz="2000" dirty="0"/>
              <a:t>A plusz feltételek</a:t>
            </a:r>
            <a:r>
              <a:rPr lang="hu-HU" sz="2000" dirty="0" smtClean="0"/>
              <a:t>:</a:t>
            </a:r>
          </a:p>
          <a:p>
            <a:pPr marL="184150" indent="-457200">
              <a:buFont typeface="+mj-lt"/>
              <a:buAutoNum type="arabicPeriod"/>
            </a:pPr>
            <a:r>
              <a:rPr lang="hu-HU" sz="2000" i="1" dirty="0" smtClean="0"/>
              <a:t>x</a:t>
            </a:r>
            <a:r>
              <a:rPr lang="hu-HU" sz="2000" i="1" baseline="-25000" dirty="0" smtClean="0"/>
              <a:t>1</a:t>
            </a:r>
            <a:r>
              <a:rPr lang="hu-HU" sz="2000" i="1" dirty="0" smtClean="0"/>
              <a:t> = 2(x</a:t>
            </a:r>
            <a:r>
              <a:rPr lang="hu-HU" sz="2000" i="1" baseline="-25000" dirty="0" smtClean="0"/>
              <a:t>4</a:t>
            </a:r>
            <a:r>
              <a:rPr lang="hu-HU" sz="2000" i="1" dirty="0" smtClean="0"/>
              <a:t> +x</a:t>
            </a:r>
            <a:r>
              <a:rPr lang="hu-HU" sz="2000" i="1" baseline="-25000" dirty="0" smtClean="0"/>
              <a:t>5</a:t>
            </a:r>
            <a:r>
              <a:rPr lang="hu-HU" sz="2000" i="1" dirty="0" smtClean="0"/>
              <a:t> )     	</a:t>
            </a:r>
            <a:r>
              <a:rPr lang="hu-HU" sz="2000" i="1" dirty="0" smtClean="0">
                <a:sym typeface="Wingdings" pitchFamily="2" charset="2"/>
              </a:rPr>
              <a:t> 	</a:t>
            </a:r>
            <a:r>
              <a:rPr lang="hu-HU" sz="2000" i="1" dirty="0" smtClean="0"/>
              <a:t>x</a:t>
            </a:r>
            <a:r>
              <a:rPr lang="hu-HU" sz="2000" i="1" baseline="-25000" dirty="0" smtClean="0"/>
              <a:t>1</a:t>
            </a:r>
            <a:r>
              <a:rPr lang="hu-HU" sz="2000" i="1" dirty="0" smtClean="0"/>
              <a:t> - 2x</a:t>
            </a:r>
            <a:r>
              <a:rPr lang="hu-HU" sz="2000" i="1" baseline="-25000" dirty="0" smtClean="0"/>
              <a:t>4</a:t>
            </a:r>
            <a:r>
              <a:rPr lang="hu-HU" sz="2000" i="1" dirty="0" smtClean="0"/>
              <a:t> -2x</a:t>
            </a:r>
            <a:r>
              <a:rPr lang="hu-HU" sz="2000" i="1" baseline="-25000" dirty="0" smtClean="0"/>
              <a:t>5</a:t>
            </a:r>
            <a:r>
              <a:rPr lang="hu-HU" sz="2000" i="1" dirty="0" smtClean="0"/>
              <a:t>  = 0</a:t>
            </a:r>
          </a:p>
          <a:p>
            <a:pPr marL="184150" indent="-457200">
              <a:buFont typeface="+mj-lt"/>
              <a:buAutoNum type="arabicPeriod"/>
            </a:pPr>
            <a:r>
              <a:rPr lang="hu-HU" sz="2000" i="1" dirty="0" smtClean="0"/>
              <a:t>14x</a:t>
            </a:r>
            <a:r>
              <a:rPr lang="hu-HU" sz="2000" i="1" baseline="-25000" dirty="0" smtClean="0"/>
              <a:t>4</a:t>
            </a:r>
            <a:r>
              <a:rPr lang="hu-HU" sz="2000" i="1" dirty="0" smtClean="0"/>
              <a:t> + 31x</a:t>
            </a:r>
            <a:r>
              <a:rPr lang="hu-HU" sz="2000" i="1" baseline="-25000" dirty="0" smtClean="0"/>
              <a:t>3</a:t>
            </a:r>
            <a:r>
              <a:rPr lang="hu-HU" sz="2000" i="1" dirty="0" smtClean="0"/>
              <a:t> ≥ 500</a:t>
            </a:r>
          </a:p>
          <a:p>
            <a:pPr marL="184150" indent="-457200">
              <a:buFont typeface="+mj-lt"/>
              <a:buAutoNum type="arabicPeriod"/>
            </a:pPr>
            <a:r>
              <a:rPr lang="hu-HU" sz="2000" i="1" dirty="0" smtClean="0"/>
              <a:t>x</a:t>
            </a:r>
            <a:r>
              <a:rPr lang="hu-HU" sz="2000" i="1" baseline="-25000" dirty="0" smtClean="0"/>
              <a:t>2</a:t>
            </a:r>
            <a:r>
              <a:rPr lang="hu-HU" sz="2000" i="1" dirty="0" smtClean="0"/>
              <a:t> ≥ x</a:t>
            </a:r>
            <a:r>
              <a:rPr lang="hu-HU" sz="2000" i="1" baseline="-25000" dirty="0" smtClean="0"/>
              <a:t>3</a:t>
            </a:r>
            <a:r>
              <a:rPr lang="hu-HU" sz="2000" i="1" dirty="0" smtClean="0"/>
              <a:t> +20 		</a:t>
            </a:r>
            <a:r>
              <a:rPr lang="hu-HU" sz="2000" i="1" dirty="0" smtClean="0">
                <a:sym typeface="Wingdings" pitchFamily="2" charset="2"/>
              </a:rPr>
              <a:t>	</a:t>
            </a:r>
            <a:r>
              <a:rPr lang="hu-HU" sz="2000" i="1" dirty="0" smtClean="0"/>
              <a:t> x</a:t>
            </a:r>
            <a:r>
              <a:rPr lang="hu-HU" sz="2000" i="1" baseline="-25000" dirty="0" smtClean="0"/>
              <a:t>2</a:t>
            </a:r>
            <a:r>
              <a:rPr lang="hu-HU" sz="2000" i="1" dirty="0" smtClean="0"/>
              <a:t> - x</a:t>
            </a:r>
            <a:r>
              <a:rPr lang="hu-HU" sz="2000" i="1" baseline="-25000" dirty="0" smtClean="0"/>
              <a:t>3</a:t>
            </a:r>
            <a:r>
              <a:rPr lang="hu-HU" sz="2000" i="1" dirty="0" smtClean="0"/>
              <a:t> ≥ 20 </a:t>
            </a:r>
          </a:p>
          <a:p>
            <a:pPr marL="184150" indent="-457200">
              <a:buFont typeface="+mj-lt"/>
              <a:buAutoNum type="arabicPeriod"/>
            </a:pPr>
            <a:r>
              <a:rPr lang="hu-HU" sz="2000" dirty="0" smtClean="0"/>
              <a:t>1</a:t>
            </a:r>
            <a:r>
              <a:rPr lang="hu-HU" sz="2000" i="1" dirty="0" smtClean="0"/>
              <a:t>x</a:t>
            </a:r>
            <a:r>
              <a:rPr lang="hu-HU" sz="2000" i="1" baseline="-25000" dirty="0" smtClean="0"/>
              <a:t>1</a:t>
            </a:r>
            <a:r>
              <a:rPr lang="hu-HU" sz="2000" i="1" dirty="0" smtClean="0"/>
              <a:t> +3x</a:t>
            </a:r>
            <a:r>
              <a:rPr lang="hu-HU" sz="2000" i="1" baseline="-25000" dirty="0" smtClean="0"/>
              <a:t>2</a:t>
            </a:r>
            <a:r>
              <a:rPr lang="hu-HU" sz="2000" i="1" dirty="0" smtClean="0"/>
              <a:t> +4x</a:t>
            </a:r>
            <a:r>
              <a:rPr lang="hu-HU" sz="2000" i="1" baseline="-25000" dirty="0" smtClean="0"/>
              <a:t>3</a:t>
            </a:r>
            <a:r>
              <a:rPr lang="hu-HU" sz="2000" i="1" dirty="0" smtClean="0"/>
              <a:t> +1x</a:t>
            </a:r>
            <a:r>
              <a:rPr lang="hu-HU" sz="2000" i="1" baseline="-25000" dirty="0" smtClean="0"/>
              <a:t>4</a:t>
            </a:r>
            <a:r>
              <a:rPr lang="hu-HU" sz="2000" i="1" dirty="0" smtClean="0"/>
              <a:t> +2x</a:t>
            </a:r>
            <a:r>
              <a:rPr lang="hu-HU" sz="2000" i="1" baseline="-25000" dirty="0" smtClean="0"/>
              <a:t>5</a:t>
            </a:r>
            <a:r>
              <a:rPr lang="hu-HU" sz="2000" i="1" dirty="0" smtClean="0"/>
              <a:t> = 2000</a:t>
            </a:r>
          </a:p>
          <a:p>
            <a:pPr marL="184150" indent="-457200"/>
            <a:r>
              <a:rPr lang="hu-HU" sz="2000" dirty="0" smtClean="0"/>
              <a:t>Pozitivitási feltétel:</a:t>
            </a:r>
          </a:p>
          <a:p>
            <a:pPr marL="184150" indent="-457200"/>
            <a:r>
              <a:rPr lang="hu-HU" sz="2000" i="1" dirty="0" smtClean="0"/>
              <a:t>			</a:t>
            </a:r>
            <a:r>
              <a:rPr lang="hu-HU" sz="2000" i="1" dirty="0" err="1" smtClean="0"/>
              <a:t>x</a:t>
            </a:r>
            <a:r>
              <a:rPr lang="hu-HU" sz="2000" i="1" baseline="-25000" dirty="0" err="1" smtClean="0"/>
              <a:t>j</a:t>
            </a:r>
            <a:r>
              <a:rPr lang="hu-HU" sz="2000" i="1" dirty="0" smtClean="0"/>
              <a:t> ≥ 0, j = 1, . . . , 5.</a:t>
            </a:r>
            <a:endParaRPr lang="hu-HU" sz="2000" dirty="0" smtClean="0"/>
          </a:p>
          <a:p>
            <a:pPr marL="184150" indent="-457200"/>
            <a:r>
              <a:rPr lang="hu-HU" sz="2000" dirty="0" smtClean="0"/>
              <a:t>Célfüggvény:</a:t>
            </a:r>
          </a:p>
          <a:p>
            <a:pPr marL="184150" indent="-457200"/>
            <a:r>
              <a:rPr lang="hu-HU" sz="2000" dirty="0" smtClean="0"/>
              <a:t>			(70</a:t>
            </a:r>
            <a:r>
              <a:rPr lang="hu-HU" sz="2000" i="1" dirty="0" smtClean="0"/>
              <a:t>x</a:t>
            </a:r>
            <a:r>
              <a:rPr lang="hu-HU" sz="2000" i="1" baseline="-25000" dirty="0" smtClean="0"/>
              <a:t>1</a:t>
            </a:r>
            <a:r>
              <a:rPr lang="hu-HU" sz="2000" i="1" dirty="0" smtClean="0"/>
              <a:t> +22x</a:t>
            </a:r>
            <a:r>
              <a:rPr lang="hu-HU" sz="2000" i="1" baseline="-25000" dirty="0" smtClean="0"/>
              <a:t>2</a:t>
            </a:r>
            <a:r>
              <a:rPr lang="hu-HU" sz="2000" i="1" dirty="0" smtClean="0"/>
              <a:t> +31x</a:t>
            </a:r>
            <a:r>
              <a:rPr lang="hu-HU" sz="2000" i="1" baseline="-25000" dirty="0" smtClean="0"/>
              <a:t>3</a:t>
            </a:r>
            <a:r>
              <a:rPr lang="hu-HU" sz="2000" i="1" dirty="0" smtClean="0"/>
              <a:t> +14x</a:t>
            </a:r>
            <a:r>
              <a:rPr lang="hu-HU" sz="2000" i="1" baseline="-25000" dirty="0" smtClean="0"/>
              <a:t>4</a:t>
            </a:r>
            <a:r>
              <a:rPr lang="hu-HU" sz="2000" i="1" dirty="0" smtClean="0"/>
              <a:t> +32x</a:t>
            </a:r>
            <a:r>
              <a:rPr lang="hu-HU" sz="2000" i="1" baseline="-25000" dirty="0" smtClean="0"/>
              <a:t>5</a:t>
            </a:r>
            <a:r>
              <a:rPr lang="hu-HU" sz="2000" i="1" dirty="0" smtClean="0"/>
              <a:t>) </a:t>
            </a:r>
            <a:r>
              <a:rPr lang="hu-HU" sz="2000" i="1" dirty="0" smtClean="0">
                <a:sym typeface="Wingdings" pitchFamily="2" charset="2"/>
              </a:rPr>
              <a:t></a:t>
            </a:r>
            <a:r>
              <a:rPr lang="hu-HU" sz="2000" i="1" dirty="0" smtClean="0"/>
              <a:t> </a:t>
            </a:r>
            <a:r>
              <a:rPr lang="hu-HU" sz="2000" i="1" dirty="0" err="1" smtClean="0"/>
              <a:t>max</a:t>
            </a:r>
            <a:endParaRPr lang="hu-HU" sz="2000" i="1" dirty="0" smtClean="0"/>
          </a:p>
          <a:p>
            <a:pPr marL="184150" indent="-457200">
              <a:buFont typeface="+mj-lt"/>
              <a:buAutoNum type="arabicPeriod"/>
            </a:pPr>
            <a:endParaRPr lang="hu-HU" sz="2000" i="1" dirty="0" smtClean="0"/>
          </a:p>
          <a:p>
            <a:pPr marL="184150" indent="-457200">
              <a:buFont typeface="+mj-lt"/>
              <a:buAutoNum type="arabicPeriod"/>
            </a:pPr>
            <a:endParaRPr lang="hu-HU" sz="2000" i="1" dirty="0" smtClean="0"/>
          </a:p>
          <a:p>
            <a:pPr marL="184150" indent="-457200">
              <a:buFont typeface="+mj-lt"/>
              <a:buAutoNum type="arabicPeriod"/>
            </a:pPr>
            <a:endParaRPr lang="hu-HU" sz="2000" i="1" dirty="0" smtClean="0"/>
          </a:p>
          <a:p>
            <a:pPr marL="184150" indent="-457200">
              <a:buFont typeface="+mj-lt"/>
              <a:buAutoNum type="arabicPeriod"/>
            </a:pPr>
            <a:endParaRPr lang="hu-HU" sz="2000" i="1" dirty="0" smtClean="0"/>
          </a:p>
          <a:p>
            <a:pPr marL="184150" indent="-457200">
              <a:buFont typeface="+mj-lt"/>
              <a:buAutoNum type="arabicPeriod"/>
            </a:pPr>
            <a:endParaRPr lang="hu-HU" sz="2000" i="1" dirty="0" smtClean="0"/>
          </a:p>
          <a:p>
            <a:pPr indent="-273050">
              <a:buNone/>
            </a:pPr>
            <a:endParaRPr lang="hu-HU" sz="2000" dirty="0"/>
          </a:p>
          <a:p>
            <a:pPr marL="1519238" indent="-273050">
              <a:buNone/>
            </a:pPr>
            <a:endParaRPr lang="hu-HU" sz="2000" i="1" dirty="0" smtClean="0"/>
          </a:p>
          <a:p>
            <a:endParaRPr lang="hu-HU" sz="2000" dirty="0" smtClean="0"/>
          </a:p>
          <a:p>
            <a:endParaRPr lang="hu-H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Metró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691</TotalTime>
  <Words>1343</Words>
  <Application>Microsoft Office PowerPoint</Application>
  <PresentationFormat>Diavetítés a képernyőre (4:3 oldalarány)</PresentationFormat>
  <Paragraphs>263</Paragraphs>
  <Slides>18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19" baseType="lpstr">
      <vt:lpstr>Áramlás</vt:lpstr>
      <vt:lpstr>Lineáris optimalizálás</vt:lpstr>
      <vt:lpstr>Lineáris optimalizálás</vt:lpstr>
      <vt:lpstr>Lineáris optimalizálás</vt:lpstr>
      <vt:lpstr>Lineáris optimalizálás</vt:lpstr>
      <vt:lpstr>Lineáris optimalizálás</vt:lpstr>
      <vt:lpstr>Lineáris optimalizálás</vt:lpstr>
      <vt:lpstr>Lineáris optimalizálás</vt:lpstr>
      <vt:lpstr>Lineáris optimalizálás</vt:lpstr>
      <vt:lpstr>Lineáris optimalizálás</vt:lpstr>
      <vt:lpstr>Lineáris optimalizálás</vt:lpstr>
      <vt:lpstr>Lineáris optimalizálás</vt:lpstr>
      <vt:lpstr>Lineáris optimalizálás</vt:lpstr>
      <vt:lpstr>Lineáris optimalizálás</vt:lpstr>
      <vt:lpstr>Lineáris optimalizálás</vt:lpstr>
      <vt:lpstr>Lineáris optimalizálás</vt:lpstr>
      <vt:lpstr>Lineáris optimalizálás</vt:lpstr>
      <vt:lpstr>Lineáris optimalizálás</vt:lpstr>
      <vt:lpstr>Lineáris optimalizálás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Operációkutatás</dc:title>
  <dc:creator>Györgyi</dc:creator>
  <cp:lastModifiedBy>Györgyi</cp:lastModifiedBy>
  <cp:revision>84</cp:revision>
  <dcterms:created xsi:type="dcterms:W3CDTF">2013-08-27T09:29:14Z</dcterms:created>
  <dcterms:modified xsi:type="dcterms:W3CDTF">2013-08-27T21:01:02Z</dcterms:modified>
</cp:coreProperties>
</file>