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60" r:id="rId2"/>
    <p:sldId id="277" r:id="rId3"/>
    <p:sldId id="280" r:id="rId4"/>
    <p:sldId id="283" r:id="rId5"/>
    <p:sldId id="468" r:id="rId6"/>
    <p:sldId id="459" r:id="rId7"/>
    <p:sldId id="291" r:id="rId8"/>
    <p:sldId id="300" r:id="rId9"/>
    <p:sldId id="301" r:id="rId10"/>
    <p:sldId id="471" r:id="rId11"/>
    <p:sldId id="303" r:id="rId12"/>
    <p:sldId id="304" r:id="rId13"/>
    <p:sldId id="323" r:id="rId14"/>
    <p:sldId id="348" r:id="rId15"/>
    <p:sldId id="359" r:id="rId16"/>
    <p:sldId id="378" r:id="rId17"/>
    <p:sldId id="386" r:id="rId18"/>
    <p:sldId id="395" r:id="rId19"/>
    <p:sldId id="396" r:id="rId20"/>
    <p:sldId id="406" r:id="rId21"/>
    <p:sldId id="504" r:id="rId22"/>
    <p:sldId id="414" r:id="rId23"/>
    <p:sldId id="434" r:id="rId24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66FF"/>
    <a:srgbClr val="002060"/>
    <a:srgbClr val="006600"/>
    <a:srgbClr val="FF9933"/>
    <a:srgbClr val="001D4B"/>
    <a:srgbClr val="FF9900"/>
    <a:srgbClr val="FF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4" autoAdjust="0"/>
    <p:restoredTop sz="94660"/>
  </p:normalViewPr>
  <p:slideViewPr>
    <p:cSldViewPr>
      <p:cViewPr varScale="1">
        <p:scale>
          <a:sx n="40" d="100"/>
          <a:sy n="40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C9917D07-BCAA-47A9-AA92-E3475DE6C2D9}" type="datetimeFigureOut">
              <a:rPr lang="de-DE" smtClean="0"/>
              <a:t>20.08.2016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EEF1A903-F603-4E5A-8089-8DA419F5C8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869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A155E76-94FB-46F7-9A11-F23C851218FE}" type="datetimeFigureOut">
              <a:rPr lang="de-DE" smtClean="0"/>
              <a:t>20.08.2016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3619442B-9277-4601-85E5-08A52B180C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05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0B2A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-12700" y="1168400"/>
            <a:ext cx="9144000" cy="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1346200"/>
            <a:ext cx="9144000" cy="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6" name="Picture 20" descr="TU_Logo_90_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438150"/>
            <a:ext cx="1905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2663" y="2703513"/>
            <a:ext cx="7504112" cy="1143000"/>
          </a:xfrm>
        </p:spPr>
        <p:txBody>
          <a:bodyPr tIns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638800"/>
            <a:ext cx="7467600" cy="685800"/>
          </a:xfrm>
        </p:spPr>
        <p:txBody>
          <a:bodyPr tIns="0" anchor="ctr"/>
          <a:lstStyle>
            <a:lvl1pPr marL="0" indent="0">
              <a:spcBef>
                <a:spcPct val="0"/>
              </a:spcBef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/>
              <a:t>Ort, Datum</a:t>
            </a:r>
          </a:p>
        </p:txBody>
      </p:sp>
    </p:spTree>
    <p:extLst>
      <p:ext uri="{BB962C8B-B14F-4D97-AF65-F5344CB8AC3E}">
        <p14:creationId xmlns:p14="http://schemas.microsoft.com/office/powerpoint/2010/main" val="642386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7175" y="1676400"/>
            <a:ext cx="1874838" cy="4419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77900" y="1676400"/>
            <a:ext cx="5476875" cy="44196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3FC0C55C-7E90-433B-81B4-5A2AB97191E6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F9055445-277F-43BB-8A4C-344EF21DEF3D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0024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7900" y="1676400"/>
            <a:ext cx="7504113" cy="381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990600" y="2590800"/>
            <a:ext cx="7467600" cy="35052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02A3EF81-61AA-4DF5-AB2A-02DB9FC4B928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81BB5FBB-1B4E-4B12-9F5E-2B29164EBEFE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195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D3DEA92F-C487-4504-BF43-B2488762FCF0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C3AF5A99-5B99-4C49-891A-BD4F09A685E3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695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8C9EB59A-B157-4DA9-8D5F-A92329C01D8D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F02CFCCB-C5FC-45EE-865C-A584A8147C78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9554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90600" y="2590800"/>
            <a:ext cx="3657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00" y="2590800"/>
            <a:ext cx="3657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17D1986A-430C-456D-8458-54E1800DF458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FBAAF70A-E36B-467C-B2D8-50E3B31F76D5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2678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0F5A4CD9-E2FA-4BDC-8359-5F9DF36488AF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9D8DB818-C030-440B-9654-CAEB0E1B734F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64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TU Dresden, </a:t>
            </a:r>
            <a:fld id="{71EABF5C-A6BC-4164-8A36-ACE53CAA00DF}" type="datetime1">
              <a:rPr lang="de-DE" smtClean="0"/>
              <a:pPr>
                <a:defRPr/>
              </a:pPr>
              <a:t>20.08.2016</a:t>
            </a:fld>
            <a:endParaRPr lang="de-DE" dirty="0" smtClean="0"/>
          </a:p>
          <a:p>
            <a:pPr>
              <a:defRPr/>
            </a:pPr>
            <a:r>
              <a:rPr lang="de-DE" dirty="0" smtClean="0"/>
              <a:t>Fachrichtung Mathematik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 Einführung in die Textverarbeitung </a:t>
            </a:r>
            <a:r>
              <a:rPr lang="de-DE" dirty="0" err="1" smtClean="0"/>
              <a:t>LaTeX</a:t>
            </a:r>
            <a:endParaRPr lang="de-DE" dirty="0" smtClean="0"/>
          </a:p>
          <a:p>
            <a:pPr>
              <a:defRPr/>
            </a:pPr>
            <a:r>
              <a:rPr lang="de-DE" dirty="0" smtClean="0"/>
              <a:t>Jan </a:t>
            </a:r>
            <a:r>
              <a:rPr lang="de-DE" dirty="0" err="1" smtClean="0"/>
              <a:t>Rudl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Folie </a:t>
            </a:r>
            <a:fld id="{C5E1F7F0-25D4-497A-9EBE-0F5D5138E8C2}" type="slidenum">
              <a:rPr lang="de-DE" smtClean="0">
                <a:solidFill>
                  <a:schemeClr val="bg1">
                    <a:lumMod val="50000"/>
                  </a:schemeClr>
                </a:solidFill>
              </a:rPr>
              <a:pPr>
                <a:defRPr/>
              </a:pPr>
              <a:t>‹Nr.›</a:t>
            </a:fld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339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0023EAE3-4EC8-4101-A494-09CD6916E608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B17EC47F-8FCC-4309-8D68-C41EE21BF98A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48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97416020-CD80-4F9D-A6C2-2E4CE0EF0A62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A3177653-A5C6-4F48-9F08-D0E360614DA6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721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TU Dresden, </a:t>
            </a:r>
            <a:fld id="{C4D2F900-C1CA-4DE3-9943-3F107D7BABE9}" type="datetime1">
              <a:rPr lang="de-DE"/>
              <a:pPr>
                <a:defRPr/>
              </a:pPr>
              <a:t>20.08.2016</a:t>
            </a:fld>
            <a:endParaRPr lang="de-DE"/>
          </a:p>
          <a:p>
            <a:pPr>
              <a:defRPr/>
            </a:pPr>
            <a:r>
              <a:rPr lang="de-DE"/>
              <a:t>Fachrichtung Mathematik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100000"/>
              </a:lnSpc>
              <a:defRPr smtClean="0"/>
            </a:lvl1pPr>
          </a:lstStyle>
          <a:p>
            <a:pPr>
              <a:defRPr/>
            </a:pPr>
            <a:r>
              <a:rPr lang="de-DE"/>
              <a:t> Einführung in die Textverarbeitung LaTeX</a:t>
            </a:r>
          </a:p>
          <a:p>
            <a:pPr>
              <a:defRPr/>
            </a:pPr>
            <a:r>
              <a:rPr lang="de-DE"/>
              <a:t>Jan Rudl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dirty="0" smtClean="0"/>
              <a:t>Folie </a:t>
            </a:r>
            <a:fld id="{90DCCDDA-F34E-43FA-B6D5-0C5C15D88287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621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7900" y="1676400"/>
            <a:ext cx="7504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590800"/>
            <a:ext cx="7467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57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10000"/>
              </a:lnSpc>
              <a:defRPr sz="1000" smtClean="0">
                <a:solidFill>
                  <a:schemeClr val="bg1">
                    <a:lumMod val="50000"/>
                  </a:schemeClr>
                </a:solidFill>
                <a:latin typeface="Verdana" charset="0"/>
              </a:defRPr>
            </a:lvl1pPr>
          </a:lstStyle>
          <a:p>
            <a:pPr>
              <a:defRPr/>
            </a:pPr>
            <a:r>
              <a:rPr lang="de-DE" smtClean="0"/>
              <a:t>TU Dresden, </a:t>
            </a:r>
            <a:fld id="{E5CDDC67-59C2-473F-98B6-ADAC2174CB0B}" type="datetime1">
              <a:rPr lang="de-DE" smtClean="0"/>
              <a:pPr>
                <a:defRPr/>
              </a:pPr>
              <a:t>20.08.2016</a:t>
            </a:fld>
            <a:endParaRPr lang="de-DE" smtClean="0"/>
          </a:p>
          <a:p>
            <a:pPr>
              <a:defRPr/>
            </a:pPr>
            <a:r>
              <a:rPr lang="de-DE" smtClean="0"/>
              <a:t>Fachrichtung Mathematik</a:t>
            </a: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10000"/>
              </a:lnSpc>
              <a:defRPr sz="1000" smtClean="0">
                <a:solidFill>
                  <a:schemeClr val="bg1">
                    <a:lumMod val="50000"/>
                  </a:schemeClr>
                </a:solidFill>
                <a:latin typeface="Verdana" charset="0"/>
              </a:defRPr>
            </a:lvl1pPr>
          </a:lstStyle>
          <a:p>
            <a:pPr>
              <a:defRPr/>
            </a:pPr>
            <a:r>
              <a:rPr lang="de-DE" smtClean="0"/>
              <a:t> Einführung in die Textverarbeitung LaTeX</a:t>
            </a:r>
          </a:p>
          <a:p>
            <a:pPr>
              <a:defRPr/>
            </a:pPr>
            <a:r>
              <a:rPr lang="de-DE" smtClean="0"/>
              <a:t>Jan Rudl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>
                    <a:lumMod val="50000"/>
                  </a:schemeClr>
                </a:solidFill>
                <a:latin typeface="Verdana" charset="0"/>
              </a:defRPr>
            </a:lvl1pPr>
          </a:lstStyle>
          <a:p>
            <a:pPr>
              <a:defRPr/>
            </a:pPr>
            <a:r>
              <a:rPr lang="de-DE" smtClean="0"/>
              <a:t>Folie </a:t>
            </a:r>
            <a:fld id="{058D4CCC-9078-4411-AD4F-2864211CCCA0}" type="slidenum">
              <a:rPr lang="de-DE" smtClean="0"/>
              <a:pPr>
                <a:defRPr/>
              </a:pPr>
              <a:t>‹Nr.›</a:t>
            </a:fld>
            <a:r>
              <a:rPr lang="de-DE" smtClean="0"/>
              <a:t> von 218</a:t>
            </a:r>
          </a:p>
          <a:p>
            <a:pPr>
              <a:defRPr/>
            </a:pPr>
            <a:endParaRPr lang="de-DE" smtClean="0"/>
          </a:p>
          <a:p>
            <a:pPr>
              <a:defRPr/>
            </a:pPr>
            <a:endParaRPr lang="de-DE" smtClean="0"/>
          </a:p>
          <a:p>
            <a:pPr>
              <a:defRPr/>
            </a:pPr>
            <a:endParaRPr lang="de-DE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1123950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0" y="1000125"/>
            <a:ext cx="9144000" cy="0"/>
          </a:xfrm>
          <a:prstGeom prst="line">
            <a:avLst/>
          </a:prstGeom>
          <a:noFill/>
          <a:ln w="635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3" name="Picture 15" descr="TU_Logo_90_HKS4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438150"/>
            <a:ext cx="1443037" cy="42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6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400">
          <a:solidFill>
            <a:srgbClr val="001D4B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341438"/>
            <a:ext cx="7504112" cy="381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de-DE" smtClean="0"/>
              <a:t>Ein bisschen Geschichte</a:t>
            </a:r>
          </a:p>
        </p:txBody>
      </p:sp>
      <p:sp>
        <p:nvSpPr>
          <p:cNvPr id="17410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5B5D5C40-0A13-497F-8331-D556F397E541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C4CDF226-52C0-4CF0-9624-7E7A934EE9F6}" type="slidenum">
              <a:rPr lang="de-DE">
                <a:latin typeface="Verdana" charset="0"/>
              </a:rPr>
              <a:pPr eaLnBrk="1" hangingPunct="1"/>
              <a:t>1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59632" y="1844675"/>
            <a:ext cx="58102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1600" dirty="0">
                <a:solidFill>
                  <a:srgbClr val="001D4B"/>
                </a:solidFill>
                <a:latin typeface="Verdana" charset="0"/>
              </a:rPr>
              <a:t>1977: Beginn der Entwicklung von </a:t>
            </a:r>
            <a:r>
              <a:rPr lang="de-DE" sz="1600" dirty="0" err="1">
                <a:solidFill>
                  <a:srgbClr val="001D4B"/>
                </a:solidFill>
                <a:latin typeface="Verdana" charset="0"/>
              </a:rPr>
              <a:t>TeX</a:t>
            </a:r>
            <a:r>
              <a:rPr lang="de-DE" sz="1600" dirty="0">
                <a:solidFill>
                  <a:srgbClr val="001D4B"/>
                </a:solidFill>
                <a:latin typeface="Verdana" charset="0"/>
              </a:rPr>
              <a:t> durch</a:t>
            </a:r>
          </a:p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01D4B"/>
                </a:solidFill>
                <a:latin typeface="Verdana" charset="0"/>
              </a:rPr>
              <a:t>      	</a:t>
            </a:r>
            <a:r>
              <a:rPr lang="de-DE" sz="1600" b="1" dirty="0">
                <a:solidFill>
                  <a:srgbClr val="009900"/>
                </a:solidFill>
                <a:latin typeface="Verdana" charset="0"/>
              </a:rPr>
              <a:t>Donald E. Knuth</a:t>
            </a:r>
            <a:r>
              <a:rPr lang="de-DE" sz="1600" dirty="0">
                <a:solidFill>
                  <a:srgbClr val="001D4B"/>
                </a:solidFill>
                <a:latin typeface="Verdana" charset="0"/>
              </a:rPr>
              <a:t>  (Stanford University, USA)</a:t>
            </a:r>
          </a:p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01D4B"/>
                </a:solidFill>
                <a:latin typeface="Verdana" charset="0"/>
              </a:rPr>
              <a:t>	Ziel: „Bücher mit schönem Layout“</a:t>
            </a:r>
          </a:p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01D4B"/>
                </a:solidFill>
                <a:latin typeface="Verdana" charset="0"/>
              </a:rPr>
              <a:t>	Problem: Komplizierte Benutzung...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259632" y="3141663"/>
            <a:ext cx="5988050" cy="131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1984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:	</a:t>
            </a:r>
            <a:r>
              <a:rPr lang="de-DE" sz="1600" b="1" dirty="0">
                <a:solidFill>
                  <a:srgbClr val="009900"/>
                </a:solidFill>
                <a:latin typeface="Verdana" charset="0"/>
              </a:rPr>
              <a:t>Leslie </a:t>
            </a:r>
            <a:r>
              <a:rPr lang="de-DE" sz="1600" b="1" dirty="0" err="1">
                <a:solidFill>
                  <a:srgbClr val="CC3300"/>
                </a:solidFill>
                <a:latin typeface="Verdana" charset="0"/>
              </a:rPr>
              <a:t>La</a:t>
            </a:r>
            <a:r>
              <a:rPr lang="de-DE" sz="1600" b="1" dirty="0" err="1">
                <a:solidFill>
                  <a:srgbClr val="009900"/>
                </a:solidFill>
                <a:latin typeface="Verdana" charset="0"/>
              </a:rPr>
              <a:t>mport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(jetzt Microsoft)</a:t>
            </a:r>
          </a:p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	veröffentlicht Makros und Hilfsprogramme zum </a:t>
            </a:r>
          </a:p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         einfachen Umgang mit 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TeX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=&gt;  </a:t>
            </a:r>
            <a:r>
              <a:rPr lang="de-DE" sz="1600" b="1" dirty="0" err="1">
                <a:solidFill>
                  <a:srgbClr val="CC3300"/>
                </a:solidFill>
                <a:latin typeface="Verdana" charset="0"/>
              </a:rPr>
              <a:t>La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TeX</a:t>
            </a:r>
            <a:endParaRPr lang="de-DE" sz="1600" dirty="0">
              <a:solidFill>
                <a:srgbClr val="0B2A51"/>
              </a:solidFill>
              <a:latin typeface="Verdana" charset="0"/>
            </a:endParaRP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1985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: Stabile Version 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2.09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259632" y="4508500"/>
            <a:ext cx="572452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In den folgenden Jahren Entwicklung verschiedener</a:t>
            </a:r>
          </a:p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Dialekte  (z.B. AMS-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TeX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bzw. AMS-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)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259632" y="5229225"/>
            <a:ext cx="4852995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1994: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Erneute Standardisierung: LaTeX2e </a:t>
            </a: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seit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1989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: Projekt LaTeX3</a:t>
            </a:r>
          </a:p>
        </p:txBody>
      </p:sp>
    </p:spTree>
    <p:extLst>
      <p:ext uri="{BB962C8B-B14F-4D97-AF65-F5344CB8AC3E}">
        <p14:creationId xmlns:p14="http://schemas.microsoft.com/office/powerpoint/2010/main" val="344138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autoUpdateAnimBg="0"/>
      <p:bldP spid="15369" grpId="0" autoUpdateAnimBg="0"/>
      <p:bldP spid="15370" grpId="0" build="p" autoUpdateAnimBg="0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41438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Seitengröße und Satzspiegel</a:t>
            </a:r>
          </a:p>
        </p:txBody>
      </p:sp>
      <p:sp>
        <p:nvSpPr>
          <p:cNvPr id="60418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8EAA2A2E-598E-4A1A-B01C-7A5C0D4E60DC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6041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604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2C71919D-7E51-4DE1-BE09-829FF30AFD54}" type="slidenum">
              <a:rPr lang="de-DE">
                <a:latin typeface="Verdana" charset="0"/>
              </a:rPr>
              <a:pPr eaLnBrk="1" hangingPunct="1"/>
              <a:t>10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3568" y="3158672"/>
            <a:ext cx="7683055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defTabSz="320675">
              <a:lnSpc>
                <a:spcPct val="150000"/>
              </a:lnSpc>
              <a:buFontTx/>
              <a:buChar char="•"/>
            </a:pP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 Seitengröße	  	</a:t>
            </a:r>
            <a:r>
              <a:rPr lang="de-DE" b="1" dirty="0" smtClean="0">
                <a:solidFill>
                  <a:srgbClr val="006600"/>
                </a:solidFill>
              </a:rPr>
              <a:t>a6paper a5paper a3paper a2paper </a:t>
            </a:r>
            <a:r>
              <a:rPr lang="de-DE" b="1" dirty="0" err="1" smtClean="0">
                <a:solidFill>
                  <a:srgbClr val="006600"/>
                </a:solidFill>
              </a:rPr>
              <a:t>screen</a:t>
            </a:r>
            <a:r>
              <a:rPr lang="de-DE" b="1" dirty="0" smtClean="0">
                <a:solidFill>
                  <a:srgbClr val="006600"/>
                </a:solidFill>
              </a:rPr>
              <a:t> </a:t>
            </a:r>
          </a:p>
          <a:p>
            <a:pPr algn="l" defTabSz="320675">
              <a:lnSpc>
                <a:spcPct val="150000"/>
              </a:lnSpc>
            </a:pPr>
            <a:r>
              <a:rPr lang="de-DE" b="1" dirty="0" smtClean="0">
                <a:solidFill>
                  <a:srgbClr val="006600"/>
                </a:solidFill>
              </a:rPr>
              <a:t>             		</a:t>
            </a:r>
            <a:r>
              <a:rPr lang="de-DE" b="1" dirty="0" err="1" smtClean="0">
                <a:solidFill>
                  <a:srgbClr val="006600"/>
                </a:solidFill>
              </a:rPr>
              <a:t>paperwidth</a:t>
            </a:r>
            <a:r>
              <a:rPr lang="de-DE" b="1" dirty="0" smtClean="0">
                <a:solidFill>
                  <a:srgbClr val="006600"/>
                </a:solidFill>
              </a:rPr>
              <a:t>=…  		</a:t>
            </a:r>
            <a:r>
              <a:rPr lang="de-DE" b="1" dirty="0" err="1" smtClean="0">
                <a:solidFill>
                  <a:srgbClr val="006600"/>
                </a:solidFill>
              </a:rPr>
              <a:t>paperheight</a:t>
            </a:r>
            <a:r>
              <a:rPr lang="de-DE" b="1" dirty="0" smtClean="0">
                <a:solidFill>
                  <a:srgbClr val="006600"/>
                </a:solidFill>
              </a:rPr>
              <a:t>=…</a:t>
            </a:r>
            <a:endParaRPr lang="de-DE" dirty="0">
              <a:solidFill>
                <a:srgbClr val="006600"/>
              </a:solidFill>
              <a:latin typeface="Verdana" charset="0"/>
            </a:endParaRPr>
          </a:p>
          <a:p>
            <a:pPr defTabSz="320675">
              <a:lnSpc>
                <a:spcPct val="150000"/>
              </a:lnSpc>
              <a:buFontTx/>
              <a:buChar char="•"/>
            </a:pPr>
            <a:r>
              <a:rPr lang="de-DE" b="1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Orientierung 		</a:t>
            </a:r>
            <a:r>
              <a:rPr lang="de-DE" b="1" dirty="0" err="1" smtClean="0">
                <a:solidFill>
                  <a:srgbClr val="006600"/>
                </a:solidFill>
              </a:rPr>
              <a:t>landscape</a:t>
            </a:r>
            <a:r>
              <a:rPr lang="de-DE" b="1" dirty="0" smtClean="0">
                <a:solidFill>
                  <a:srgbClr val="006600"/>
                </a:solidFill>
              </a:rPr>
              <a:t>  </a:t>
            </a:r>
            <a:r>
              <a:rPr lang="de-DE" b="1" dirty="0" err="1" smtClean="0">
                <a:solidFill>
                  <a:srgbClr val="006600"/>
                </a:solidFill>
              </a:rPr>
              <a:t>portrait</a:t>
            </a:r>
            <a:endParaRPr lang="de-DE" b="1" dirty="0" smtClean="0">
              <a:solidFill>
                <a:srgbClr val="006600"/>
              </a:solidFill>
            </a:endParaRPr>
          </a:p>
          <a:p>
            <a:pPr defTabSz="320675">
              <a:lnSpc>
                <a:spcPct val="150000"/>
              </a:lnSpc>
              <a:buFontTx/>
              <a:buChar char="•"/>
            </a:pPr>
            <a:r>
              <a:rPr lang="de-DE" b="1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Ränder</a:t>
            </a:r>
            <a:r>
              <a:rPr lang="de-DE" dirty="0" smtClean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de-DE" dirty="0">
                <a:solidFill>
                  <a:schemeClr val="tx1"/>
                </a:solidFill>
                <a:latin typeface="Times New Roman" charset="0"/>
              </a:rPr>
              <a:t>	 </a:t>
            </a:r>
            <a:r>
              <a:rPr lang="de-DE" dirty="0" smtClean="0">
                <a:solidFill>
                  <a:schemeClr val="tx1"/>
                </a:solidFill>
                <a:latin typeface="Times New Roman" charset="0"/>
              </a:rPr>
              <a:t> 			</a:t>
            </a:r>
            <a:r>
              <a:rPr lang="de-DE" b="1" dirty="0" err="1" smtClean="0">
                <a:solidFill>
                  <a:srgbClr val="006600"/>
                </a:solidFill>
              </a:rPr>
              <a:t>left</a:t>
            </a:r>
            <a:r>
              <a:rPr lang="de-DE" b="1" dirty="0" smtClean="0">
                <a:solidFill>
                  <a:srgbClr val="006600"/>
                </a:solidFill>
              </a:rPr>
              <a:t>=…    </a:t>
            </a:r>
            <a:r>
              <a:rPr lang="de-DE" b="1" dirty="0" err="1" smtClean="0">
                <a:solidFill>
                  <a:srgbClr val="006600"/>
                </a:solidFill>
              </a:rPr>
              <a:t>right</a:t>
            </a:r>
            <a:r>
              <a:rPr lang="de-DE" b="1" dirty="0" smtClean="0">
                <a:solidFill>
                  <a:srgbClr val="006600"/>
                </a:solidFill>
              </a:rPr>
              <a:t>=…    top=…    </a:t>
            </a:r>
            <a:r>
              <a:rPr lang="de-DE" b="1" dirty="0" err="1" smtClean="0">
                <a:solidFill>
                  <a:srgbClr val="006600"/>
                </a:solidFill>
              </a:rPr>
              <a:t>bottom</a:t>
            </a:r>
            <a:r>
              <a:rPr lang="de-DE" b="1" dirty="0" smtClean="0">
                <a:solidFill>
                  <a:srgbClr val="006600"/>
                </a:solidFill>
              </a:rPr>
              <a:t>=…</a:t>
            </a:r>
            <a:endParaRPr lang="de-DE" dirty="0">
              <a:solidFill>
                <a:srgbClr val="006600"/>
              </a:solidFill>
              <a:latin typeface="Verdana" charset="0"/>
            </a:endParaRPr>
          </a:p>
          <a:p>
            <a:pPr defTabSz="320675">
              <a:lnSpc>
                <a:spcPct val="150000"/>
              </a:lnSpc>
              <a:buFontTx/>
              <a:buChar char="•"/>
            </a:pPr>
            <a:r>
              <a:rPr lang="de-DE" b="1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Schreibfläche</a:t>
            </a:r>
            <a:r>
              <a:rPr lang="de-DE" sz="800" b="1" dirty="0" smtClean="0">
                <a:solidFill>
                  <a:srgbClr val="0B2A51"/>
                </a:solidFill>
                <a:latin typeface="Verdana" charset="0"/>
              </a:rPr>
              <a:t> 	</a:t>
            </a:r>
            <a:r>
              <a:rPr lang="de-DE" b="1" dirty="0" err="1" smtClean="0">
                <a:solidFill>
                  <a:srgbClr val="006600"/>
                </a:solidFill>
              </a:rPr>
              <a:t>textwidth</a:t>
            </a:r>
            <a:r>
              <a:rPr lang="de-DE" b="1" dirty="0" smtClean="0">
                <a:solidFill>
                  <a:srgbClr val="006600"/>
                </a:solidFill>
              </a:rPr>
              <a:t>=…   		</a:t>
            </a:r>
            <a:r>
              <a:rPr lang="de-DE" b="1" dirty="0" err="1" smtClean="0">
                <a:solidFill>
                  <a:srgbClr val="006600"/>
                </a:solidFill>
              </a:rPr>
              <a:t>textheight</a:t>
            </a:r>
            <a:r>
              <a:rPr lang="de-DE" b="1" dirty="0" smtClean="0">
                <a:solidFill>
                  <a:srgbClr val="006600"/>
                </a:solidFill>
              </a:rPr>
              <a:t>=…</a:t>
            </a:r>
          </a:p>
          <a:p>
            <a:pPr defTabSz="320675">
              <a:lnSpc>
                <a:spcPct val="150000"/>
              </a:lnSpc>
              <a:buFontTx/>
              <a:buChar char="•"/>
            </a:pPr>
            <a:r>
              <a:rPr lang="de-DE" b="1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Kopfzeile       	</a:t>
            </a:r>
            <a:r>
              <a:rPr lang="de-DE" b="1" dirty="0" err="1" smtClean="0">
                <a:solidFill>
                  <a:srgbClr val="006600"/>
                </a:solidFill>
              </a:rPr>
              <a:t>headheight</a:t>
            </a:r>
            <a:r>
              <a:rPr lang="de-DE" b="1" dirty="0" smtClean="0">
                <a:solidFill>
                  <a:srgbClr val="006600"/>
                </a:solidFill>
              </a:rPr>
              <a:t>=…   	</a:t>
            </a:r>
            <a:r>
              <a:rPr lang="de-DE" b="1" dirty="0" err="1" smtClean="0">
                <a:solidFill>
                  <a:srgbClr val="006600"/>
                </a:solidFill>
              </a:rPr>
              <a:t>headsep</a:t>
            </a:r>
            <a:r>
              <a:rPr lang="de-DE" b="1" dirty="0" smtClean="0">
                <a:solidFill>
                  <a:srgbClr val="006600"/>
                </a:solidFill>
              </a:rPr>
              <a:t>=…</a:t>
            </a:r>
          </a:p>
          <a:p>
            <a:pPr defTabSz="320675">
              <a:lnSpc>
                <a:spcPct val="150000"/>
              </a:lnSpc>
              <a:buFontTx/>
              <a:buChar char="•"/>
            </a:pP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 Fußzeile        		</a:t>
            </a:r>
            <a:r>
              <a:rPr lang="de-DE" b="1" dirty="0" err="1" smtClean="0">
                <a:solidFill>
                  <a:srgbClr val="006600"/>
                </a:solidFill>
              </a:rPr>
              <a:t>footheight</a:t>
            </a:r>
            <a:r>
              <a:rPr lang="de-DE" b="1" dirty="0">
                <a:solidFill>
                  <a:srgbClr val="006600"/>
                </a:solidFill>
              </a:rPr>
              <a:t>=… </a:t>
            </a:r>
            <a:r>
              <a:rPr lang="de-DE" b="1" dirty="0" smtClean="0">
                <a:solidFill>
                  <a:srgbClr val="006600"/>
                </a:solidFill>
              </a:rPr>
              <a:t>  	</a:t>
            </a:r>
            <a:r>
              <a:rPr lang="de-DE" b="1" dirty="0" err="1" smtClean="0">
                <a:solidFill>
                  <a:srgbClr val="006600"/>
                </a:solidFill>
              </a:rPr>
              <a:t>footsep</a:t>
            </a:r>
            <a:r>
              <a:rPr lang="de-DE" b="1" dirty="0" smtClean="0">
                <a:solidFill>
                  <a:srgbClr val="006600"/>
                </a:solidFill>
              </a:rPr>
              <a:t>=…</a:t>
            </a:r>
            <a:endParaRPr lang="en-US" b="1" dirty="0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560816" y="1927890"/>
            <a:ext cx="6096000" cy="1126462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de-DE" sz="2400" b="1" dirty="0" smtClean="0">
                <a:solidFill>
                  <a:srgbClr val="CC3300"/>
                </a:solidFill>
              </a:rPr>
              <a:t>\</a:t>
            </a:r>
            <a:r>
              <a:rPr lang="de-DE" sz="2400" b="1" dirty="0" err="1" smtClean="0">
                <a:solidFill>
                  <a:srgbClr val="CC3300"/>
                </a:solidFill>
              </a:rPr>
              <a:t>usepackage</a:t>
            </a:r>
            <a:r>
              <a:rPr lang="de-DE" sz="2400" b="1" dirty="0" smtClean="0">
                <a:solidFill>
                  <a:srgbClr val="CC3300"/>
                </a:solidFill>
              </a:rPr>
              <a:t>{</a:t>
            </a:r>
            <a:r>
              <a:rPr lang="de-DE" sz="2400" b="1" dirty="0" err="1" smtClean="0">
                <a:solidFill>
                  <a:srgbClr val="CC3300"/>
                </a:solidFill>
              </a:rPr>
              <a:t>geometry</a:t>
            </a:r>
            <a:r>
              <a:rPr lang="de-DE" sz="2400" b="1" dirty="0" smtClean="0">
                <a:solidFill>
                  <a:srgbClr val="CC3300"/>
                </a:solidFill>
              </a:rPr>
              <a:t>}</a:t>
            </a:r>
          </a:p>
          <a:p>
            <a:pPr algn="l">
              <a:lnSpc>
                <a:spcPct val="140000"/>
              </a:lnSpc>
            </a:pPr>
            <a:r>
              <a:rPr lang="de-DE" sz="2400" b="1" dirty="0" smtClean="0">
                <a:solidFill>
                  <a:srgbClr val="CC3300"/>
                </a:solidFill>
              </a:rPr>
              <a:t>\</a:t>
            </a:r>
            <a:r>
              <a:rPr lang="de-DE" sz="2400" b="1" dirty="0" err="1" smtClean="0">
                <a:solidFill>
                  <a:srgbClr val="CC3300"/>
                </a:solidFill>
              </a:rPr>
              <a:t>geometry</a:t>
            </a:r>
            <a:r>
              <a:rPr lang="de-DE" sz="2400" b="1" dirty="0" smtClean="0">
                <a:solidFill>
                  <a:srgbClr val="CC3300"/>
                </a:solidFill>
              </a:rPr>
              <a:t>{…} </a:t>
            </a:r>
            <a:r>
              <a:rPr lang="de-DE" sz="2400" dirty="0" smtClean="0">
                <a:solidFill>
                  <a:srgbClr val="0070C0"/>
                </a:solidFill>
              </a:rPr>
              <a:t>% Optionen s.u.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4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6042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41438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Silbentrennung (1)</a:t>
            </a:r>
          </a:p>
        </p:txBody>
      </p:sp>
      <p:sp>
        <p:nvSpPr>
          <p:cNvPr id="61442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2B29F540-A1D2-4A62-9FB3-3115CE8D138E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6144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614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9538668F-9B4B-4469-9216-54A24692AB58}" type="slidenum">
              <a:rPr lang="de-DE">
                <a:latin typeface="Verdana" charset="0"/>
              </a:rPr>
              <a:pPr eaLnBrk="1" hangingPunct="1"/>
              <a:t>11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19748" y="2054176"/>
            <a:ext cx="6392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de-DE" b="1" dirty="0">
                <a:solidFill>
                  <a:srgbClr val="0B2A51"/>
                </a:solidFill>
                <a:latin typeface="Verdana" charset="0"/>
              </a:rPr>
              <a:t>Standardmäßig </a:t>
            </a:r>
            <a:r>
              <a:rPr lang="de-DE" b="1" dirty="0">
                <a:solidFill>
                  <a:srgbClr val="CC3300"/>
                </a:solidFill>
                <a:latin typeface="Verdana" charset="0"/>
              </a:rPr>
              <a:t>automatische</a:t>
            </a:r>
            <a:r>
              <a:rPr lang="de-DE" b="1" dirty="0">
                <a:solidFill>
                  <a:srgbClr val="0B2A51"/>
                </a:solidFill>
                <a:latin typeface="Verdana" charset="0"/>
              </a:rPr>
              <a:t> Silbentrennung</a:t>
            </a:r>
            <a:endParaRPr lang="de-DE" dirty="0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19748" y="2636912"/>
            <a:ext cx="6730945" cy="128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de-DE" b="1" dirty="0">
                <a:solidFill>
                  <a:srgbClr val="0B2A51"/>
                </a:solidFill>
                <a:latin typeface="Verdana" charset="0"/>
              </a:rPr>
              <a:t>A</a:t>
            </a: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usschalten der Silbentrennung:</a:t>
            </a:r>
          </a:p>
          <a:p>
            <a:pPr algn="l" eaLnBrk="1" hangingPunct="1">
              <a:lnSpc>
                <a:spcPct val="180000"/>
              </a:lnSpc>
            </a:pP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                                                              </a:t>
            </a:r>
            <a:r>
              <a:rPr lang="de-DE" sz="1600" dirty="0" smtClean="0">
                <a:solidFill>
                  <a:srgbClr val="006600"/>
                </a:solidFill>
                <a:latin typeface="Verdana" charset="0"/>
              </a:rPr>
              <a:t>(</a:t>
            </a:r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im Vorspann)</a:t>
            </a:r>
          </a:p>
          <a:p>
            <a:pPr algn="l" eaLnBrk="1" hangingPunct="1">
              <a:lnSpc>
                <a:spcPct val="150000"/>
              </a:lnSpc>
            </a:pPr>
            <a:r>
              <a:rPr lang="de-DE" dirty="0">
                <a:solidFill>
                  <a:srgbClr val="006600"/>
                </a:solidFill>
                <a:latin typeface="Verdana" charset="0"/>
              </a:rPr>
              <a:t>     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978456" y="3070299"/>
            <a:ext cx="4320480" cy="400110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 dirty="0">
                <a:solidFill>
                  <a:srgbClr val="006600"/>
                </a:solidFill>
              </a:rPr>
              <a:t>\</a:t>
            </a:r>
            <a:r>
              <a:rPr lang="de-DE" sz="2000" b="1" dirty="0" err="1" smtClean="0">
                <a:solidFill>
                  <a:srgbClr val="006600"/>
                </a:solidFill>
              </a:rPr>
              <a:t>usepackage</a:t>
            </a:r>
            <a:r>
              <a:rPr lang="de-DE" sz="2000" b="1" dirty="0" smtClean="0">
                <a:solidFill>
                  <a:srgbClr val="CC3300"/>
                </a:solidFill>
              </a:rPr>
              <a:t>[</a:t>
            </a:r>
            <a:r>
              <a:rPr lang="de-DE" sz="2000" b="1" dirty="0" err="1" smtClean="0">
                <a:solidFill>
                  <a:srgbClr val="CC3300"/>
                </a:solidFill>
              </a:rPr>
              <a:t>none</a:t>
            </a:r>
            <a:r>
              <a:rPr lang="de-DE" sz="2000" b="1" dirty="0" smtClean="0">
                <a:solidFill>
                  <a:srgbClr val="CC3300"/>
                </a:solidFill>
              </a:rPr>
              <a:t>]{</a:t>
            </a:r>
            <a:r>
              <a:rPr lang="de-DE" sz="2000" b="1" dirty="0" err="1" smtClean="0">
                <a:solidFill>
                  <a:srgbClr val="CC3300"/>
                </a:solidFill>
              </a:rPr>
              <a:t>hyphenat</a:t>
            </a:r>
            <a:r>
              <a:rPr lang="de-DE" sz="2000" b="1" dirty="0" smtClean="0">
                <a:solidFill>
                  <a:srgbClr val="CC3300"/>
                </a:solidFill>
              </a:rPr>
              <a:t>}</a:t>
            </a:r>
            <a:r>
              <a:rPr lang="de-DE" sz="2000" b="1" dirty="0" smtClean="0">
                <a:solidFill>
                  <a:srgbClr val="3366FF"/>
                </a:solidFill>
              </a:rPr>
              <a:t> </a:t>
            </a:r>
            <a:endParaRPr lang="de-DE" sz="2000" b="1" dirty="0">
              <a:solidFill>
                <a:srgbClr val="3366FF"/>
              </a:solidFill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912661" y="3786091"/>
            <a:ext cx="8209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de-DE" dirty="0" smtClean="0">
                <a:solidFill>
                  <a:srgbClr val="C00000"/>
                </a:solidFill>
                <a:latin typeface="Verdana" charset="0"/>
              </a:rPr>
              <a:t>Problem: Häufig wird Text über Zeilenrand geschrieben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641741" y="4693604"/>
            <a:ext cx="2053435" cy="369332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 dirty="0" smtClean="0">
                <a:solidFill>
                  <a:srgbClr val="CC3300"/>
                </a:solidFill>
              </a:rPr>
              <a:t>\</a:t>
            </a:r>
            <a:r>
              <a:rPr lang="de-DE" b="1" dirty="0" err="1" smtClean="0">
                <a:solidFill>
                  <a:srgbClr val="CC3300"/>
                </a:solidFill>
              </a:rPr>
              <a:t>raggedright</a:t>
            </a:r>
            <a:r>
              <a:rPr lang="de-DE" b="1" dirty="0" smtClean="0">
                <a:solidFill>
                  <a:srgbClr val="3366FF"/>
                </a:solidFill>
              </a:rPr>
              <a:t> </a:t>
            </a:r>
            <a:endParaRPr lang="de-DE" b="1" dirty="0">
              <a:solidFill>
                <a:srgbClr val="3366FF"/>
              </a:solidFill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072848" y="5311348"/>
            <a:ext cx="1296144" cy="369332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 dirty="0" smtClean="0">
                <a:solidFill>
                  <a:srgbClr val="CC3300"/>
                </a:solidFill>
              </a:rPr>
              <a:t>\</a:t>
            </a:r>
            <a:r>
              <a:rPr lang="de-DE" b="1" dirty="0" err="1" smtClean="0">
                <a:solidFill>
                  <a:srgbClr val="CC3300"/>
                </a:solidFill>
              </a:rPr>
              <a:t>sloppy</a:t>
            </a:r>
            <a:r>
              <a:rPr lang="de-DE" b="1" dirty="0" smtClean="0">
                <a:solidFill>
                  <a:srgbClr val="3366FF"/>
                </a:solidFill>
              </a:rPr>
              <a:t> </a:t>
            </a:r>
            <a:endParaRPr lang="de-DE" b="1" dirty="0">
              <a:solidFill>
                <a:srgbClr val="3366FF"/>
              </a:solidFill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09151" y="4320384"/>
            <a:ext cx="8209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Lösungsmöglichkeit 1: Kein Blocksatz rechts, sondern „Flatterrand“: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21689" y="5135623"/>
            <a:ext cx="65832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Lösungsmöglichkeit 2: Großzügigere Wortabstände: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                                                         </a:t>
            </a:r>
            <a:endParaRPr lang="de-DE" sz="1600" dirty="0">
              <a:solidFill>
                <a:srgbClr val="0B2A51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8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1447" grpId="0"/>
      <p:bldP spid="61448" grpId="0" animBg="1"/>
      <p:bldP spid="61450" grpId="0"/>
      <p:bldP spid="61451" grpId="0" animBg="1"/>
      <p:bldP spid="13" grpId="0" animBg="1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41438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Silbentrennung (3)</a:t>
            </a:r>
          </a:p>
        </p:txBody>
      </p:sp>
      <p:sp>
        <p:nvSpPr>
          <p:cNvPr id="62466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B9E04A04-EDED-438C-ABB0-919B064F66F6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6246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624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EDB08CD0-CD60-4A40-8654-E21D344EDA81}" type="slidenum">
              <a:rPr lang="de-DE">
                <a:latin typeface="Verdana" charset="0"/>
              </a:rPr>
              <a:pPr eaLnBrk="1" hangingPunct="1"/>
              <a:t>12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899914" y="2198266"/>
            <a:ext cx="7416998" cy="2203680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de-DE" dirty="0" smtClean="0">
                <a:solidFill>
                  <a:srgbClr val="006600"/>
                </a:solidFill>
              </a:rPr>
              <a:t>% Vorspann</a:t>
            </a:r>
          </a:p>
          <a:p>
            <a:pPr algn="l">
              <a:lnSpc>
                <a:spcPct val="140000"/>
              </a:lnSpc>
            </a:pPr>
            <a:r>
              <a:rPr lang="de-DE" sz="2000" b="1" dirty="0" smtClean="0">
                <a:solidFill>
                  <a:srgbClr val="006600"/>
                </a:solidFill>
              </a:rPr>
              <a:t>\</a:t>
            </a:r>
            <a:r>
              <a:rPr lang="de-DE" sz="2000" b="1" dirty="0" err="1">
                <a:solidFill>
                  <a:srgbClr val="006600"/>
                </a:solidFill>
              </a:rPr>
              <a:t>usepackage</a:t>
            </a:r>
            <a:r>
              <a:rPr lang="de-DE" sz="2000" b="1" dirty="0">
                <a:solidFill>
                  <a:srgbClr val="006600"/>
                </a:solidFill>
              </a:rPr>
              <a:t>[T1]{</a:t>
            </a:r>
            <a:r>
              <a:rPr lang="de-DE" sz="2000" b="1" dirty="0" err="1">
                <a:solidFill>
                  <a:srgbClr val="006600"/>
                </a:solidFill>
              </a:rPr>
              <a:t>fontenc</a:t>
            </a:r>
            <a:r>
              <a:rPr lang="de-DE" sz="2000" b="1" dirty="0">
                <a:solidFill>
                  <a:srgbClr val="006600"/>
                </a:solidFill>
              </a:rPr>
              <a:t>} </a:t>
            </a:r>
            <a:r>
              <a:rPr lang="de-DE" dirty="0" smtClean="0">
                <a:solidFill>
                  <a:srgbClr val="006600"/>
                </a:solidFill>
              </a:rPr>
              <a:t>% </a:t>
            </a:r>
            <a:r>
              <a:rPr lang="de-DE" dirty="0" err="1" smtClean="0">
                <a:solidFill>
                  <a:srgbClr val="006600"/>
                </a:solidFill>
              </a:rPr>
              <a:t>fuer</a:t>
            </a:r>
            <a:r>
              <a:rPr lang="de-DE" dirty="0" smtClean="0">
                <a:solidFill>
                  <a:srgbClr val="006600"/>
                </a:solidFill>
              </a:rPr>
              <a:t> Worte mit Umlauten</a:t>
            </a:r>
          </a:p>
          <a:p>
            <a:pPr>
              <a:lnSpc>
                <a:spcPct val="140000"/>
              </a:lnSpc>
            </a:pPr>
            <a:r>
              <a:rPr lang="de-DE" sz="2000" b="1" dirty="0">
                <a:solidFill>
                  <a:srgbClr val="006600"/>
                </a:solidFill>
              </a:rPr>
              <a:t>\</a:t>
            </a:r>
            <a:r>
              <a:rPr lang="de-DE" sz="2000" b="1" dirty="0" err="1">
                <a:solidFill>
                  <a:srgbClr val="006600"/>
                </a:solidFill>
              </a:rPr>
              <a:t>usepackage</a:t>
            </a:r>
            <a:r>
              <a:rPr lang="de-DE" sz="2000" b="1" dirty="0">
                <a:solidFill>
                  <a:srgbClr val="006600"/>
                </a:solidFill>
              </a:rPr>
              <a:t>[</a:t>
            </a:r>
            <a:r>
              <a:rPr lang="de-DE" sz="2000" b="1" dirty="0" err="1">
                <a:solidFill>
                  <a:srgbClr val="006600"/>
                </a:solidFill>
              </a:rPr>
              <a:t>ngerman</a:t>
            </a:r>
            <a:r>
              <a:rPr lang="de-DE" sz="2000" b="1" dirty="0">
                <a:solidFill>
                  <a:srgbClr val="006600"/>
                </a:solidFill>
              </a:rPr>
              <a:t>]{</a:t>
            </a:r>
            <a:r>
              <a:rPr lang="de-DE" sz="2000" b="1" dirty="0" err="1">
                <a:solidFill>
                  <a:srgbClr val="006600"/>
                </a:solidFill>
              </a:rPr>
              <a:t>babel</a:t>
            </a:r>
            <a:r>
              <a:rPr lang="de-DE" sz="2000" b="1" dirty="0" smtClean="0">
                <a:solidFill>
                  <a:srgbClr val="006600"/>
                </a:solidFill>
              </a:rPr>
              <a:t>} </a:t>
            </a:r>
            <a:r>
              <a:rPr lang="de-DE" dirty="0">
                <a:solidFill>
                  <a:srgbClr val="006600"/>
                </a:solidFill>
              </a:rPr>
              <a:t>% Ende Vorspann</a:t>
            </a:r>
          </a:p>
          <a:p>
            <a:pPr>
              <a:lnSpc>
                <a:spcPct val="140000"/>
              </a:lnSpc>
            </a:pPr>
            <a:r>
              <a:rPr lang="de-DE" sz="2000" b="1" dirty="0" smtClean="0">
                <a:solidFill>
                  <a:srgbClr val="002060"/>
                </a:solidFill>
              </a:rPr>
              <a:t>\</a:t>
            </a:r>
            <a:r>
              <a:rPr lang="de-DE" sz="2000" b="1" dirty="0" err="1" smtClean="0">
                <a:solidFill>
                  <a:srgbClr val="002060"/>
                </a:solidFill>
              </a:rPr>
              <a:t>begin</a:t>
            </a:r>
            <a:r>
              <a:rPr lang="de-DE" sz="2000" b="1" dirty="0" smtClean="0">
                <a:solidFill>
                  <a:srgbClr val="002060"/>
                </a:solidFill>
              </a:rPr>
              <a:t>{</a:t>
            </a:r>
            <a:r>
              <a:rPr lang="de-DE" sz="2000" b="1" dirty="0" err="1" smtClean="0">
                <a:solidFill>
                  <a:srgbClr val="002060"/>
                </a:solidFill>
              </a:rPr>
              <a:t>document</a:t>
            </a:r>
            <a:r>
              <a:rPr lang="de-DE" sz="2000" b="1" dirty="0" smtClean="0">
                <a:solidFill>
                  <a:srgbClr val="002060"/>
                </a:solidFill>
              </a:rPr>
              <a:t>}            </a:t>
            </a:r>
            <a:r>
              <a:rPr lang="de-DE" dirty="0" smtClean="0">
                <a:solidFill>
                  <a:srgbClr val="006600"/>
                </a:solidFill>
              </a:rPr>
              <a:t>% Textteil</a:t>
            </a:r>
            <a:endParaRPr lang="de-DE" dirty="0">
              <a:solidFill>
                <a:srgbClr val="006600"/>
              </a:solidFill>
              <a:latin typeface="Times New Roman" charset="0"/>
            </a:endParaRPr>
          </a:p>
          <a:p>
            <a:pPr algn="l">
              <a:lnSpc>
                <a:spcPct val="140000"/>
              </a:lnSpc>
            </a:pPr>
            <a:r>
              <a:rPr lang="de-DE" sz="2000" b="1" dirty="0" smtClean="0">
                <a:solidFill>
                  <a:srgbClr val="CC3300"/>
                </a:solidFill>
              </a:rPr>
              <a:t>\</a:t>
            </a:r>
            <a:r>
              <a:rPr lang="de-DE" sz="2000" b="1" dirty="0" err="1">
                <a:solidFill>
                  <a:srgbClr val="CC3300"/>
                </a:solidFill>
              </a:rPr>
              <a:t>hyphenation</a:t>
            </a:r>
            <a:r>
              <a:rPr lang="de-DE" sz="2000" b="1" dirty="0">
                <a:solidFill>
                  <a:srgbClr val="CC3300"/>
                </a:solidFill>
              </a:rPr>
              <a:t>{</a:t>
            </a:r>
            <a:r>
              <a:rPr lang="de-DE" sz="2000" b="1" dirty="0">
                <a:solidFill>
                  <a:srgbClr val="3366FF"/>
                </a:solidFill>
              </a:rPr>
              <a:t>Wort</a:t>
            </a:r>
            <a:r>
              <a:rPr lang="de-DE" sz="2000" b="1" dirty="0">
                <a:solidFill>
                  <a:srgbClr val="CC3300"/>
                </a:solidFill>
              </a:rPr>
              <a:t>-</a:t>
            </a:r>
            <a:r>
              <a:rPr lang="de-DE" sz="2000" b="1" dirty="0">
                <a:solidFill>
                  <a:srgbClr val="3366FF"/>
                </a:solidFill>
              </a:rPr>
              <a:t>Mit</a:t>
            </a:r>
            <a:r>
              <a:rPr lang="de-DE" sz="2000" b="1" dirty="0">
                <a:solidFill>
                  <a:srgbClr val="CC3300"/>
                </a:solidFill>
              </a:rPr>
              <a:t>-</a:t>
            </a:r>
            <a:r>
              <a:rPr lang="de-DE" sz="2000" b="1" dirty="0" err="1">
                <a:solidFill>
                  <a:srgbClr val="3366FF"/>
                </a:solidFill>
              </a:rPr>
              <a:t>Tren</a:t>
            </a:r>
            <a:r>
              <a:rPr lang="de-DE" sz="2000" b="1" dirty="0">
                <a:solidFill>
                  <a:srgbClr val="CC3300"/>
                </a:solidFill>
              </a:rPr>
              <a:t>-</a:t>
            </a:r>
            <a:r>
              <a:rPr lang="de-DE" sz="2000" b="1" dirty="0" err="1">
                <a:solidFill>
                  <a:srgbClr val="3366FF"/>
                </a:solidFill>
              </a:rPr>
              <a:t>nung</a:t>
            </a:r>
            <a:r>
              <a:rPr lang="de-DE" sz="2000" b="1" dirty="0">
                <a:solidFill>
                  <a:srgbClr val="3366FF"/>
                </a:solidFill>
              </a:rPr>
              <a:t> </a:t>
            </a:r>
            <a:r>
              <a:rPr lang="de-DE" sz="2000" b="1" dirty="0" err="1">
                <a:solidFill>
                  <a:srgbClr val="3366FF"/>
                </a:solidFill>
              </a:rPr>
              <a:t>flie</a:t>
            </a:r>
            <a:r>
              <a:rPr lang="de-DE" sz="2000" b="1" dirty="0">
                <a:solidFill>
                  <a:srgbClr val="CC3300"/>
                </a:solidFill>
              </a:rPr>
              <a:t>-</a:t>
            </a:r>
            <a:r>
              <a:rPr lang="de-DE" sz="2000" b="1" dirty="0">
                <a:solidFill>
                  <a:srgbClr val="3366FF"/>
                </a:solidFill>
              </a:rPr>
              <a:t>"send</a:t>
            </a:r>
            <a:r>
              <a:rPr lang="de-DE" sz="2000" b="1" dirty="0">
                <a:solidFill>
                  <a:srgbClr val="CC3300"/>
                </a:solidFill>
              </a:rPr>
              <a:t>}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539552" y="1772816"/>
            <a:ext cx="3312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de-DE" b="1" dirty="0">
                <a:solidFill>
                  <a:srgbClr val="0B2A51"/>
                </a:solidFill>
                <a:latin typeface="Verdana" charset="0"/>
              </a:rPr>
              <a:t>Globale </a:t>
            </a:r>
            <a:r>
              <a:rPr lang="de-DE" b="1" dirty="0" smtClean="0">
                <a:solidFill>
                  <a:srgbClr val="0B2A51"/>
                </a:solidFill>
                <a:latin typeface="Verdana" charset="0"/>
              </a:rPr>
              <a:t>Trennliste: 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  </a:t>
            </a:r>
            <a:endParaRPr lang="de-DE" dirty="0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886751" y="4478146"/>
            <a:ext cx="7431265" cy="177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- 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Trennung nur an den mit </a:t>
            </a:r>
            <a:r>
              <a:rPr lang="de-DE" sz="2000" b="1" dirty="0">
                <a:solidFill>
                  <a:srgbClr val="CC3300"/>
                </a:solidFill>
              </a:rPr>
              <a:t>-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markierten Stellen möglich</a:t>
            </a:r>
          </a:p>
          <a:p>
            <a:pPr algn="l" eaLnBrk="1" hangingPunct="1">
              <a:lnSpc>
                <a:spcPct val="140000"/>
              </a:lnSpc>
            </a:pP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- 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Gilt für jedes Auftreten des speziellen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Wortes</a:t>
            </a:r>
          </a:p>
          <a:p>
            <a:pPr eaLnBrk="1" hangingPunct="1">
              <a:lnSpc>
                <a:spcPct val="140000"/>
              </a:lnSpc>
            </a:pP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-   Die vereinfachte Umlautschreibweise (</a:t>
            </a:r>
            <a:r>
              <a:rPr lang="de-DE" sz="1600" b="1" dirty="0">
                <a:solidFill>
                  <a:srgbClr val="001D4B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de-DE" sz="1600" b="1" dirty="0" smtClean="0">
                <a:solidFill>
                  <a:srgbClr val="001D4B"/>
                </a:solidFill>
                <a:latin typeface="Courier New" pitchFamily="49" charset="0"/>
                <a:cs typeface="Courier New" pitchFamily="49" charset="0"/>
              </a:rPr>
              <a:t>a, "s,</a:t>
            </a:r>
            <a:r>
              <a:rPr lang="de-DE" sz="1600" dirty="0" smtClean="0">
                <a:solidFill>
                  <a:srgbClr val="001D4B"/>
                </a:solidFill>
                <a:latin typeface="+mn-lt"/>
                <a:cs typeface="Courier New" pitchFamily="49" charset="0"/>
              </a:rPr>
              <a:t> usw.) steht bei</a:t>
            </a:r>
          </a:p>
          <a:p>
            <a:pPr eaLnBrk="1" hangingPunct="1">
              <a:lnSpc>
                <a:spcPct val="140000"/>
              </a:lnSpc>
            </a:pPr>
            <a:r>
              <a:rPr lang="de-DE" sz="1600" dirty="0" smtClean="0">
                <a:solidFill>
                  <a:srgbClr val="001D4B"/>
                </a:solidFill>
                <a:latin typeface="+mn-lt"/>
                <a:cs typeface="Courier New" pitchFamily="49" charset="0"/>
              </a:rPr>
              <a:t>    Verwendung von </a:t>
            </a:r>
            <a:r>
              <a:rPr lang="de-DE" sz="1600" b="1" dirty="0">
                <a:solidFill>
                  <a:srgbClr val="006600"/>
                </a:solidFill>
              </a:rPr>
              <a:t>\</a:t>
            </a:r>
            <a:r>
              <a:rPr lang="de-DE" sz="1600" b="1" dirty="0" err="1">
                <a:solidFill>
                  <a:srgbClr val="006600"/>
                </a:solidFill>
              </a:rPr>
              <a:t>usepackage</a:t>
            </a:r>
            <a:r>
              <a:rPr lang="de-DE" sz="1600" b="1" dirty="0">
                <a:solidFill>
                  <a:srgbClr val="006600"/>
                </a:solidFill>
              </a:rPr>
              <a:t>[</a:t>
            </a:r>
            <a:r>
              <a:rPr lang="de-DE" sz="1600" b="1" dirty="0" err="1">
                <a:solidFill>
                  <a:srgbClr val="006600"/>
                </a:solidFill>
              </a:rPr>
              <a:t>ngerman</a:t>
            </a:r>
            <a:r>
              <a:rPr lang="de-DE" sz="1600" b="1" dirty="0">
                <a:solidFill>
                  <a:srgbClr val="006600"/>
                </a:solidFill>
              </a:rPr>
              <a:t>]{</a:t>
            </a:r>
            <a:r>
              <a:rPr lang="de-DE" sz="1600" b="1" dirty="0" err="1">
                <a:solidFill>
                  <a:srgbClr val="006600"/>
                </a:solidFill>
              </a:rPr>
              <a:t>babel</a:t>
            </a:r>
            <a:r>
              <a:rPr lang="de-DE" sz="1600" b="1" dirty="0" smtClean="0">
                <a:solidFill>
                  <a:srgbClr val="006600"/>
                </a:solidFill>
              </a:rPr>
              <a:t>}</a:t>
            </a:r>
            <a:r>
              <a:rPr lang="de-DE" sz="1600" b="1" dirty="0" smtClean="0">
                <a:solidFill>
                  <a:srgbClr val="001D4B"/>
                </a:solidFill>
                <a:latin typeface="+mn-lt"/>
              </a:rPr>
              <a:t> erst im Textteil</a:t>
            </a:r>
          </a:p>
          <a:p>
            <a:pPr eaLnBrk="1" hangingPunct="1">
              <a:lnSpc>
                <a:spcPct val="140000"/>
              </a:lnSpc>
            </a:pPr>
            <a:r>
              <a:rPr lang="de-DE" sz="1600" dirty="0" smtClean="0">
                <a:solidFill>
                  <a:srgbClr val="001D4B"/>
                </a:solidFill>
                <a:latin typeface="+mn-lt"/>
              </a:rPr>
              <a:t>    zur Verfügung (</a:t>
            </a:r>
            <a:r>
              <a:rPr lang="de-DE" sz="1600" b="1" dirty="0" smtClean="0">
                <a:solidFill>
                  <a:srgbClr val="006600"/>
                </a:solidFill>
              </a:rPr>
              <a:t>\</a:t>
            </a:r>
            <a:r>
              <a:rPr lang="de-DE" sz="1600" b="1" dirty="0" err="1" smtClean="0">
                <a:solidFill>
                  <a:srgbClr val="006600"/>
                </a:solidFill>
              </a:rPr>
              <a:t>usepackage</a:t>
            </a:r>
            <a:r>
              <a:rPr lang="de-DE" sz="1600" b="1" dirty="0" smtClean="0">
                <a:solidFill>
                  <a:srgbClr val="006600"/>
                </a:solidFill>
              </a:rPr>
              <a:t>{</a:t>
            </a:r>
            <a:r>
              <a:rPr lang="de-DE" sz="1600" b="1" dirty="0" err="1" smtClean="0">
                <a:solidFill>
                  <a:srgbClr val="006600"/>
                </a:solidFill>
              </a:rPr>
              <a:t>ngerman</a:t>
            </a:r>
            <a:r>
              <a:rPr lang="de-DE" sz="1600" b="1" dirty="0" smtClean="0">
                <a:solidFill>
                  <a:srgbClr val="006600"/>
                </a:solidFill>
              </a:rPr>
              <a:t>}</a:t>
            </a:r>
            <a:r>
              <a:rPr lang="de-DE" sz="1600" dirty="0" smtClean="0">
                <a:solidFill>
                  <a:srgbClr val="001D4B"/>
                </a:solidFill>
                <a:latin typeface="+mn-lt"/>
              </a:rPr>
              <a:t> wirkt sofort)!</a:t>
            </a:r>
            <a:endParaRPr lang="de-DE" sz="1600" dirty="0">
              <a:solidFill>
                <a:srgbClr val="0B2A51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 animBg="1"/>
      <p:bldP spid="62475" grpId="0"/>
      <p:bldP spid="624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68313" y="1709465"/>
            <a:ext cx="8335936" cy="339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</a:rPr>
              <a:t>                                                                </a:t>
            </a:r>
            <a:r>
              <a:rPr lang="de-DE" sz="2400" b="1" dirty="0">
                <a:solidFill>
                  <a:srgbClr val="CC3300"/>
                </a:solidFill>
              </a:rPr>
              <a:t>\</a:t>
            </a:r>
            <a:r>
              <a:rPr lang="de-DE" sz="2400" b="1" dirty="0" err="1">
                <a:solidFill>
                  <a:srgbClr val="CC3300"/>
                </a:solidFill>
              </a:rPr>
              <a:t>pagecolor</a:t>
            </a:r>
            <a:r>
              <a:rPr lang="de-DE" sz="2400" b="1" dirty="0">
                <a:solidFill>
                  <a:srgbClr val="CC3300"/>
                </a:solidFill>
              </a:rPr>
              <a:t>{</a:t>
            </a:r>
            <a:r>
              <a:rPr lang="de-DE" sz="2400" b="1" i="1" dirty="0">
                <a:solidFill>
                  <a:srgbClr val="3366FF"/>
                </a:solidFill>
                <a:latin typeface="Times New Roman" charset="0"/>
              </a:rPr>
              <a:t>Farbe</a:t>
            </a:r>
            <a:r>
              <a:rPr lang="de-DE" sz="2400" b="1" dirty="0">
                <a:solidFill>
                  <a:srgbClr val="CC3300"/>
                </a:solidFill>
              </a:rPr>
              <a:t>}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charset="0"/>
            </a:endParaRPr>
          </a:p>
          <a:p>
            <a:pPr algn="l">
              <a:spcBef>
                <a:spcPts val="120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  <a:latin typeface="Times New Roman" charset="0"/>
              </a:rPr>
              <a:t>			       </a:t>
            </a:r>
            <a:r>
              <a:rPr lang="de-DE" sz="2400" b="1" dirty="0" smtClean="0">
                <a:solidFill>
                  <a:srgbClr val="CC3300"/>
                </a:solidFill>
              </a:rPr>
              <a:t>\</a:t>
            </a:r>
            <a:r>
              <a:rPr lang="de-DE" sz="2400" b="1" dirty="0" err="1">
                <a:solidFill>
                  <a:srgbClr val="CC3300"/>
                </a:solidFill>
              </a:rPr>
              <a:t>colorbox</a:t>
            </a:r>
            <a:r>
              <a:rPr lang="de-DE" sz="2400" b="1" dirty="0">
                <a:solidFill>
                  <a:srgbClr val="CC3300"/>
                </a:solidFill>
              </a:rPr>
              <a:t>{</a:t>
            </a:r>
            <a:r>
              <a:rPr lang="de-DE" sz="2400" b="1" i="1" dirty="0">
                <a:solidFill>
                  <a:srgbClr val="3366FF"/>
                </a:solidFill>
                <a:latin typeface="Times New Roman" charset="0"/>
              </a:rPr>
              <a:t>Farbe</a:t>
            </a:r>
            <a:r>
              <a:rPr lang="de-DE" sz="2400" b="1" dirty="0">
                <a:solidFill>
                  <a:srgbClr val="CC3300"/>
                </a:solidFill>
              </a:rPr>
              <a:t>}{</a:t>
            </a:r>
            <a:r>
              <a:rPr lang="de-DE" sz="2400" b="1" dirty="0">
                <a:solidFill>
                  <a:schemeClr val="tx1"/>
                </a:solidFill>
              </a:rPr>
              <a:t>…</a:t>
            </a:r>
            <a:r>
              <a:rPr lang="de-DE" sz="2400" b="1" dirty="0">
                <a:solidFill>
                  <a:srgbClr val="CC3300"/>
                </a:solidFill>
              </a:rPr>
              <a:t>}</a:t>
            </a:r>
          </a:p>
          <a:p>
            <a:pPr algn="l">
              <a:lnSpc>
                <a:spcPct val="70000"/>
              </a:lnSpc>
              <a:spcBef>
                <a:spcPts val="6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       </a:t>
            </a:r>
            <a:r>
              <a:rPr lang="en-US" dirty="0" err="1" smtClean="0">
                <a:solidFill>
                  <a:srgbClr val="339933"/>
                </a:solidFill>
                <a:latin typeface="Verdana" charset="0"/>
              </a:rPr>
              <a:t>mit</a:t>
            </a:r>
            <a:r>
              <a:rPr lang="en-US" dirty="0" smtClean="0">
                <a:solidFill>
                  <a:srgbClr val="339933"/>
                </a:solidFill>
                <a:latin typeface="Verdana" charset="0"/>
              </a:rPr>
              <a:t> </a:t>
            </a:r>
            <a:r>
              <a:rPr lang="en-US" dirty="0" err="1" smtClean="0">
                <a:solidFill>
                  <a:srgbClr val="339933"/>
                </a:solidFill>
                <a:latin typeface="Verdana" charset="0"/>
              </a:rPr>
              <a:t>Zeilen</a:t>
            </a:r>
            <a:r>
              <a:rPr lang="en-US" dirty="0" smtClean="0">
                <a:solidFill>
                  <a:srgbClr val="339933"/>
                </a:solidFill>
                <a:latin typeface="Verdana" charset="0"/>
              </a:rPr>
              <a:t>-/</a:t>
            </a:r>
            <a:r>
              <a:rPr lang="en-US" dirty="0" err="1" smtClean="0">
                <a:solidFill>
                  <a:srgbClr val="339933"/>
                </a:solidFill>
                <a:latin typeface="Verdana" charset="0"/>
              </a:rPr>
              <a:t>Seitenumbruch</a:t>
            </a:r>
            <a:r>
              <a:rPr lang="en-US" dirty="0" smtClean="0">
                <a:solidFill>
                  <a:srgbClr val="339933"/>
                </a:solidFill>
                <a:latin typeface="Verdana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charset="0"/>
            </a:endParaRPr>
          </a:p>
          <a:p>
            <a:pPr algn="l">
              <a:lnSpc>
                <a:spcPct val="130000"/>
              </a:lnSpc>
            </a:pPr>
            <a:r>
              <a:rPr lang="de-DE" sz="2400" b="1" dirty="0">
                <a:solidFill>
                  <a:schemeClr val="hlink"/>
                </a:solidFill>
              </a:rPr>
              <a:t>  </a:t>
            </a:r>
            <a:endParaRPr lang="de-DE" sz="2400" b="1" dirty="0" smtClean="0">
              <a:solidFill>
                <a:schemeClr val="hlink"/>
              </a:solidFill>
            </a:endParaRPr>
          </a:p>
          <a:p>
            <a:pPr algn="l">
              <a:lnSpc>
                <a:spcPct val="130000"/>
              </a:lnSpc>
              <a:spcBef>
                <a:spcPts val="1800"/>
              </a:spcBef>
            </a:pPr>
            <a:r>
              <a:rPr lang="de-DE" sz="2400" b="1" dirty="0" smtClean="0">
                <a:solidFill>
                  <a:schemeClr val="hlink"/>
                </a:solidFill>
              </a:rPr>
              <a:t>       </a:t>
            </a:r>
            <a:r>
              <a:rPr lang="de-DE" sz="1000" b="1" dirty="0" smtClean="0">
                <a:solidFill>
                  <a:schemeClr val="hlink"/>
                </a:solidFill>
              </a:rPr>
              <a:t> </a:t>
            </a:r>
            <a:r>
              <a:rPr lang="de-DE" sz="2400" b="1" dirty="0" smtClean="0">
                <a:solidFill>
                  <a:srgbClr val="CC3300"/>
                </a:solidFill>
              </a:rPr>
              <a:t>  \</a:t>
            </a:r>
            <a:r>
              <a:rPr lang="de-DE" sz="2400" b="1" dirty="0" err="1">
                <a:solidFill>
                  <a:srgbClr val="CC3300"/>
                </a:solidFill>
              </a:rPr>
              <a:t>definecolor</a:t>
            </a:r>
            <a:r>
              <a:rPr lang="de-DE" sz="2400" b="1" dirty="0">
                <a:solidFill>
                  <a:srgbClr val="CC3300"/>
                </a:solidFill>
              </a:rPr>
              <a:t>{</a:t>
            </a:r>
            <a:r>
              <a:rPr lang="de-DE" sz="2400" b="1" i="1" dirty="0">
                <a:solidFill>
                  <a:srgbClr val="3366FF"/>
                </a:solidFill>
                <a:latin typeface="Times New Roman" charset="0"/>
              </a:rPr>
              <a:t>Farbe</a:t>
            </a:r>
            <a:r>
              <a:rPr lang="de-DE" sz="2400" b="1" dirty="0">
                <a:solidFill>
                  <a:srgbClr val="CC3300"/>
                </a:solidFill>
              </a:rPr>
              <a:t>}{</a:t>
            </a:r>
            <a:r>
              <a:rPr lang="de-DE" sz="2400" b="1" i="1" dirty="0">
                <a:solidFill>
                  <a:schemeClr val="tx1"/>
                </a:solidFill>
                <a:latin typeface="Times New Roman" charset="0"/>
              </a:rPr>
              <a:t>Farbmodell</a:t>
            </a:r>
            <a:r>
              <a:rPr lang="de-DE" sz="2400" b="1" dirty="0">
                <a:solidFill>
                  <a:srgbClr val="CC3300"/>
                </a:solidFill>
              </a:rPr>
              <a:t>}{</a:t>
            </a:r>
            <a:r>
              <a:rPr lang="de-DE" sz="2400" b="1" i="1" dirty="0">
                <a:solidFill>
                  <a:srgbClr val="339933"/>
                </a:solidFill>
                <a:latin typeface="Times New Roman" charset="0"/>
              </a:rPr>
              <a:t>Wert</a:t>
            </a:r>
            <a:r>
              <a:rPr lang="de-DE" sz="2400" b="1" dirty="0">
                <a:solidFill>
                  <a:srgbClr val="CC3300"/>
                </a:solidFill>
              </a:rPr>
              <a:t>}</a:t>
            </a:r>
          </a:p>
          <a:p>
            <a:pPr algn="l">
              <a:lnSpc>
                <a:spcPct val="130000"/>
              </a:lnSpc>
            </a:pPr>
            <a:r>
              <a:rPr lang="en-US" sz="2400" b="1" dirty="0">
                <a:solidFill>
                  <a:srgbClr val="0B2A51"/>
                </a:solidFill>
              </a:rPr>
              <a:t> 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Beispiele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: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en-US" sz="2000" b="1" dirty="0">
                <a:solidFill>
                  <a:srgbClr val="3366FF"/>
                </a:solidFill>
              </a:rPr>
              <a:t>\</a:t>
            </a:r>
            <a:r>
              <a:rPr lang="en-US" sz="2000" b="1" dirty="0" err="1">
                <a:solidFill>
                  <a:srgbClr val="3366FF"/>
                </a:solidFill>
              </a:rPr>
              <a:t>definecolor</a:t>
            </a:r>
            <a:r>
              <a:rPr lang="en-US" sz="2000" b="1" dirty="0">
                <a:solidFill>
                  <a:srgbClr val="3366FF"/>
                </a:solidFill>
              </a:rPr>
              <a:t>{</a:t>
            </a:r>
            <a:r>
              <a:rPr lang="en-US" sz="2000" b="1" dirty="0" err="1">
                <a:solidFill>
                  <a:srgbClr val="CC3300"/>
                </a:solidFill>
              </a:rPr>
              <a:t>darkgreen</a:t>
            </a:r>
            <a:r>
              <a:rPr lang="en-US" sz="2000" b="1" dirty="0">
                <a:solidFill>
                  <a:srgbClr val="3366FF"/>
                </a:solidFill>
              </a:rPr>
              <a:t>}{</a:t>
            </a:r>
            <a:r>
              <a:rPr lang="en-US" sz="2000" b="1" dirty="0" err="1">
                <a:solidFill>
                  <a:schemeClr val="tx1"/>
                </a:solidFill>
              </a:rPr>
              <a:t>rgb</a:t>
            </a:r>
            <a:r>
              <a:rPr lang="en-US" sz="2000" b="1" dirty="0">
                <a:solidFill>
                  <a:srgbClr val="3366FF"/>
                </a:solidFill>
              </a:rPr>
              <a:t>}{</a:t>
            </a:r>
            <a:r>
              <a:rPr lang="en-US" sz="2000" b="1" dirty="0">
                <a:solidFill>
                  <a:srgbClr val="339933"/>
                </a:solidFill>
              </a:rPr>
              <a:t>0.0,0.7,0.0</a:t>
            </a:r>
            <a:r>
              <a:rPr lang="en-US" sz="2000" b="1" dirty="0">
                <a:solidFill>
                  <a:srgbClr val="3366FF"/>
                </a:solidFill>
              </a:rPr>
              <a:t>}</a:t>
            </a:r>
            <a:r>
              <a:rPr lang="en-US" sz="2000" dirty="0">
                <a:solidFill>
                  <a:srgbClr val="3366FF"/>
                </a:solidFill>
                <a:latin typeface="Times New Roman" charset="0"/>
              </a:rPr>
              <a:t> </a:t>
            </a:r>
          </a:p>
          <a:p>
            <a:pPr algn="l">
              <a:lnSpc>
                <a:spcPct val="11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                      </a:t>
            </a:r>
            <a:r>
              <a:rPr lang="en-US" sz="2000" b="1" dirty="0">
                <a:solidFill>
                  <a:srgbClr val="3366FF"/>
                </a:solidFill>
              </a:rPr>
              <a:t>\</a:t>
            </a:r>
            <a:r>
              <a:rPr lang="en-US" sz="2000" b="1" dirty="0" err="1">
                <a:solidFill>
                  <a:srgbClr val="3366FF"/>
                </a:solidFill>
              </a:rPr>
              <a:t>definecolor</a:t>
            </a:r>
            <a:r>
              <a:rPr lang="en-US" sz="2000" b="1" dirty="0">
                <a:solidFill>
                  <a:srgbClr val="3366FF"/>
                </a:solidFill>
              </a:rPr>
              <a:t>{</a:t>
            </a:r>
            <a:r>
              <a:rPr lang="en-US" sz="2000" b="1" dirty="0">
                <a:solidFill>
                  <a:srgbClr val="CC3300"/>
                </a:solidFill>
              </a:rPr>
              <a:t>gray</a:t>
            </a:r>
            <a:r>
              <a:rPr lang="en-US" sz="2000" b="1" dirty="0">
                <a:solidFill>
                  <a:srgbClr val="3366FF"/>
                </a:solidFill>
              </a:rPr>
              <a:t>}{</a:t>
            </a:r>
            <a:r>
              <a:rPr lang="en-US" sz="2000" b="1" dirty="0">
                <a:solidFill>
                  <a:schemeClr val="tx1"/>
                </a:solidFill>
              </a:rPr>
              <a:t>gray</a:t>
            </a:r>
            <a:r>
              <a:rPr lang="en-US" sz="2000" b="1" dirty="0">
                <a:solidFill>
                  <a:srgbClr val="3366FF"/>
                </a:solidFill>
              </a:rPr>
              <a:t>}{</a:t>
            </a:r>
            <a:r>
              <a:rPr lang="en-US" sz="2000" b="1" dirty="0">
                <a:solidFill>
                  <a:srgbClr val="339933"/>
                </a:solidFill>
              </a:rPr>
              <a:t>0.8</a:t>
            </a:r>
            <a:r>
              <a:rPr lang="en-US" sz="2000" b="1" dirty="0">
                <a:solidFill>
                  <a:srgbClr val="3366FF"/>
                </a:solidFill>
              </a:rPr>
              <a:t>}</a:t>
            </a:r>
          </a:p>
        </p:txBody>
      </p:sp>
      <p:sp>
        <p:nvSpPr>
          <p:cNvPr id="81922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369EC8E1-B013-48F2-ADE4-A8237C5A8CBC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81923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8192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736AB356-1FA3-406E-BC5B-9EF9DDCAF0DF}" type="slidenum">
              <a:rPr lang="de-DE">
                <a:latin typeface="Verdana" charset="0"/>
              </a:rPr>
              <a:pPr eaLnBrk="1" hangingPunct="1"/>
              <a:t>13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81925" name="Rectangle 4"/>
          <p:cNvSpPr>
            <a:spLocks noChangeArrowheads="1"/>
          </p:cNvSpPr>
          <p:nvPr/>
        </p:nvSpPr>
        <p:spPr bwMode="auto">
          <a:xfrm>
            <a:off x="611188" y="1196975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Farbe: Weitere Möglichkeiten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95288" y="1712069"/>
            <a:ext cx="5211683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Hintergrundfarbe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bestimmen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:</a:t>
            </a:r>
          </a:p>
          <a:p>
            <a:pPr algn="l">
              <a:lnSpc>
                <a:spcPct val="210000"/>
              </a:lnSpc>
              <a:buFontTx/>
              <a:buChar char="•"/>
            </a:pP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Farbige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Kästen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mit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Text:</a:t>
            </a:r>
            <a:endParaRPr lang="de-DE" sz="2000" b="1" dirty="0">
              <a:solidFill>
                <a:srgbClr val="0B2A51"/>
              </a:solidFill>
              <a:latin typeface="Verdana" charset="0"/>
            </a:endParaRPr>
          </a:p>
          <a:p>
            <a:pPr algn="l">
              <a:lnSpc>
                <a:spcPct val="80000"/>
              </a:lnSpc>
            </a:pP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                                                       </a:t>
            </a:r>
          </a:p>
          <a:p>
            <a:pPr algn="l">
              <a:lnSpc>
                <a:spcPct val="120000"/>
              </a:lnSpc>
              <a:spcBef>
                <a:spcPts val="3000"/>
              </a:spcBef>
              <a:buFontTx/>
              <a:buChar char="•"/>
            </a:pP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en-US" sz="2000" dirty="0" smtClean="0">
                <a:solidFill>
                  <a:srgbClr val="0B2A51"/>
                </a:solidFill>
                <a:latin typeface="Verdana" charset="0"/>
              </a:rPr>
              <a:t>Definition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eigener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0B2A51"/>
                </a:solidFill>
                <a:latin typeface="Verdana" charset="0"/>
              </a:rPr>
              <a:t>Farben</a:t>
            </a:r>
            <a:r>
              <a:rPr lang="en-US" sz="2000" dirty="0">
                <a:solidFill>
                  <a:srgbClr val="0B2A51"/>
                </a:solidFill>
                <a:latin typeface="Verdana" charset="0"/>
              </a:rPr>
              <a:t>:</a:t>
            </a: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   </a:t>
            </a:r>
          </a:p>
          <a:p>
            <a:pPr algn="l">
              <a:lnSpc>
                <a:spcPct val="130000"/>
              </a:lnSpc>
            </a:pPr>
            <a:r>
              <a:rPr lang="de-DE" sz="2000" b="1" dirty="0">
                <a:solidFill>
                  <a:schemeClr val="hlink"/>
                </a:solidFill>
                <a:latin typeface="Verdana" charset="0"/>
              </a:rPr>
              <a:t>         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897847" y="5229200"/>
            <a:ext cx="7634593" cy="818686"/>
          </a:xfrm>
          <a:prstGeom prst="rect">
            <a:avLst/>
          </a:prstGeom>
          <a:noFill/>
          <a:ln w="38100" cmpd="dbl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de-DE" sz="2000" dirty="0">
                <a:solidFill>
                  <a:srgbClr val="CC3300"/>
                </a:solidFill>
                <a:latin typeface="Verdana" charset="0"/>
              </a:rPr>
              <a:t>Manche </a:t>
            </a:r>
            <a:r>
              <a:rPr lang="de-DE" sz="2000" dirty="0">
                <a:solidFill>
                  <a:srgbClr val="006600"/>
                </a:solidFill>
                <a:latin typeface="Verdana" charset="0"/>
              </a:rPr>
              <a:t>dvi-Viewer</a:t>
            </a:r>
            <a:r>
              <a:rPr lang="de-DE" sz="2000" dirty="0">
                <a:solidFill>
                  <a:srgbClr val="CC3300"/>
                </a:solidFill>
                <a:latin typeface="Verdana" charset="0"/>
              </a:rPr>
              <a:t> stellen die Farben nicht richtig dar!</a:t>
            </a:r>
          </a:p>
          <a:p>
            <a:pPr>
              <a:lnSpc>
                <a:spcPct val="140000"/>
              </a:lnSpc>
            </a:pPr>
            <a:r>
              <a:rPr lang="en-US" dirty="0" err="1">
                <a:solidFill>
                  <a:srgbClr val="3366FF"/>
                </a:solidFill>
                <a:latin typeface="Verdana" charset="0"/>
              </a:rPr>
              <a:t>Bei</a:t>
            </a:r>
            <a:r>
              <a:rPr lang="en-US" dirty="0">
                <a:solidFill>
                  <a:srgbClr val="3366FF"/>
                </a:solidFill>
                <a:latin typeface="Verdana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Verdana" charset="0"/>
              </a:rPr>
              <a:t>Farbdarstellung</a:t>
            </a:r>
            <a:r>
              <a:rPr lang="en-US" dirty="0">
                <a:solidFill>
                  <a:srgbClr val="3366FF"/>
                </a:solidFill>
                <a:latin typeface="Verdana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Verdana" charset="0"/>
              </a:rPr>
              <a:t>nur</a:t>
            </a:r>
            <a:r>
              <a:rPr lang="en-US" dirty="0">
                <a:solidFill>
                  <a:srgbClr val="3366FF"/>
                </a:solidFill>
                <a:latin typeface="Verdana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latin typeface="Verdana" charset="0"/>
              </a:rPr>
              <a:t>Ghostview</a:t>
            </a:r>
            <a:r>
              <a:rPr lang="en-US" dirty="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Verdana" charset="0"/>
              </a:rPr>
              <a:t>oder</a:t>
            </a:r>
            <a:r>
              <a:rPr lang="en-US" dirty="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dirty="0" smtClean="0">
                <a:solidFill>
                  <a:srgbClr val="CC3300"/>
                </a:solidFill>
                <a:latin typeface="Verdana" charset="0"/>
              </a:rPr>
              <a:t>PDF-Viewer</a:t>
            </a:r>
            <a:r>
              <a:rPr lang="en-US" dirty="0" smtClean="0">
                <a:solidFill>
                  <a:schemeClr val="hlink"/>
                </a:solidFill>
                <a:latin typeface="Verdana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Verdana" charset="0"/>
              </a:rPr>
              <a:t>vertrauen</a:t>
            </a:r>
            <a:r>
              <a:rPr lang="en-US" dirty="0">
                <a:solidFill>
                  <a:srgbClr val="3366FF"/>
                </a:solidFill>
                <a:latin typeface="Verdana" charset="0"/>
              </a:rPr>
              <a:t>!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87095" y="2695369"/>
            <a:ext cx="3845345" cy="923330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DE" b="1" dirty="0" smtClean="0">
                <a:solidFill>
                  <a:srgbClr val="002060"/>
                </a:solidFill>
              </a:rPr>
              <a:t>\</a:t>
            </a:r>
            <a:r>
              <a:rPr lang="de-DE" b="1" dirty="0" err="1" smtClean="0">
                <a:solidFill>
                  <a:srgbClr val="002060"/>
                </a:solidFill>
              </a:rPr>
              <a:t>usepackage</a:t>
            </a:r>
            <a:r>
              <a:rPr lang="de-DE" b="1" dirty="0" smtClean="0">
                <a:solidFill>
                  <a:srgbClr val="002060"/>
                </a:solidFill>
              </a:rPr>
              <a:t>{</a:t>
            </a:r>
            <a:r>
              <a:rPr lang="de-DE" b="1" dirty="0" smtClean="0">
                <a:solidFill>
                  <a:srgbClr val="CC3300"/>
                </a:solidFill>
              </a:rPr>
              <a:t>soulutf8</a:t>
            </a:r>
            <a:r>
              <a:rPr lang="de-DE" b="1" dirty="0" smtClean="0">
                <a:solidFill>
                  <a:srgbClr val="002060"/>
                </a:solidFill>
              </a:rPr>
              <a:t>} </a:t>
            </a:r>
          </a:p>
          <a:p>
            <a:pPr algn="l">
              <a:lnSpc>
                <a:spcPct val="110000"/>
              </a:lnSpc>
            </a:pPr>
            <a:r>
              <a:rPr lang="de-DE" b="1" dirty="0" smtClean="0">
                <a:solidFill>
                  <a:srgbClr val="002060"/>
                </a:solidFill>
              </a:rPr>
              <a:t>% Ende Vorspann</a:t>
            </a:r>
            <a:endParaRPr lang="de-DE" b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de-DE" b="1" dirty="0" smtClean="0">
                <a:solidFill>
                  <a:srgbClr val="CC3300"/>
                </a:solidFill>
              </a:rPr>
              <a:t>\</a:t>
            </a:r>
            <a:r>
              <a:rPr lang="de-DE" b="1" dirty="0" err="1" smtClean="0">
                <a:solidFill>
                  <a:srgbClr val="CC3300"/>
                </a:solidFill>
              </a:rPr>
              <a:t>sethlcolor</a:t>
            </a:r>
            <a:r>
              <a:rPr lang="de-DE" b="1" dirty="0" smtClean="0">
                <a:solidFill>
                  <a:srgbClr val="CC3300"/>
                </a:solidFill>
              </a:rPr>
              <a:t>{</a:t>
            </a:r>
            <a:r>
              <a:rPr lang="de-DE" b="1" i="1" dirty="0" smtClean="0">
                <a:solidFill>
                  <a:schemeClr val="tx1"/>
                </a:solidFill>
                <a:latin typeface="Times New Roman" charset="0"/>
              </a:rPr>
              <a:t>Farbe</a:t>
            </a:r>
            <a:r>
              <a:rPr lang="de-DE" b="1" dirty="0" smtClean="0">
                <a:solidFill>
                  <a:srgbClr val="CC3300"/>
                </a:solidFill>
              </a:rPr>
              <a:t>} \hl{</a:t>
            </a:r>
            <a:r>
              <a:rPr lang="de-DE" b="1" i="1" dirty="0" smtClean="0">
                <a:solidFill>
                  <a:schemeClr val="tx1"/>
                </a:solidFill>
                <a:latin typeface="Times New Roman" charset="0"/>
              </a:rPr>
              <a:t>Text</a:t>
            </a:r>
            <a:r>
              <a:rPr lang="de-DE" b="1" dirty="0" smtClean="0">
                <a:solidFill>
                  <a:srgbClr val="CC3300"/>
                </a:solidFill>
              </a:rPr>
              <a:t>}</a:t>
            </a:r>
            <a:endParaRPr lang="de-DE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12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utoUpdateAnimBg="0"/>
      <p:bldP spid="86021" grpId="0" autoUpdateAnimBg="0"/>
      <p:bldP spid="86024" grpId="0" animBg="1" autoUpdateAnimBg="0"/>
      <p:bldP spid="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71FC864C-373D-468A-87CD-F16DF9B0945C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07523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0752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42EE13D5-9EB3-4EE3-9980-27B277B9997D}" type="slidenum">
              <a:rPr lang="de-DE">
                <a:latin typeface="Verdana" charset="0"/>
              </a:rPr>
              <a:pPr eaLnBrk="1" hangingPunct="1"/>
              <a:t>14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250825" y="1125538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Funktionsnamen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323850" y="1773238"/>
            <a:ext cx="8604215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Funktionsnamen werden üblicherweise nicht kursiv, sondern 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aufrecht </a:t>
            </a:r>
            <a:endParaRPr lang="de-DE" dirty="0">
              <a:solidFill>
                <a:srgbClr val="0B2A51"/>
              </a:solidFill>
              <a:latin typeface="Verdana" charset="0"/>
            </a:endParaRPr>
          </a:p>
          <a:p>
            <a:pPr algn="l">
              <a:lnSpc>
                <a:spcPct val="120000"/>
              </a:lnSpc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  geschrieben (also z.B</a:t>
            </a:r>
            <a:r>
              <a:rPr lang="de-DE" sz="2000" dirty="0">
                <a:solidFill>
                  <a:srgbClr val="0B2A51"/>
                </a:solidFill>
                <a:latin typeface="Times New Roman" charset="0"/>
              </a:rPr>
              <a:t>.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de-DE" sz="2000" dirty="0">
                <a:solidFill>
                  <a:srgbClr val="3366FF"/>
                </a:solidFill>
                <a:latin typeface="Times New Roman" charset="0"/>
              </a:rPr>
              <a:t>sin </a:t>
            </a:r>
            <a:r>
              <a:rPr lang="de-DE" sz="2000" i="1" dirty="0">
                <a:solidFill>
                  <a:srgbClr val="3366FF"/>
                </a:solidFill>
                <a:latin typeface="Times New Roman" charset="0"/>
              </a:rPr>
              <a:t>x</a:t>
            </a:r>
            <a:r>
              <a:rPr lang="de-DE" sz="2000" i="1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und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de-DE" dirty="0">
                <a:solidFill>
                  <a:srgbClr val="CC3300"/>
                </a:solidFill>
                <a:latin typeface="Verdana" charset="0"/>
              </a:rPr>
              <a:t>nicht</a:t>
            </a:r>
            <a:r>
              <a:rPr lang="de-DE" sz="2000" dirty="0">
                <a:solidFill>
                  <a:srgbClr val="3366FF"/>
                </a:solidFill>
                <a:latin typeface="Times New Roman" charset="0"/>
              </a:rPr>
              <a:t>  </a:t>
            </a:r>
            <a:r>
              <a:rPr lang="de-DE" sz="2000" i="1" dirty="0">
                <a:solidFill>
                  <a:srgbClr val="3366FF"/>
                </a:solidFill>
                <a:latin typeface="Times New Roman" charset="0"/>
              </a:rPr>
              <a:t>sin x</a:t>
            </a:r>
            <a:r>
              <a:rPr lang="de-DE" i="1" dirty="0">
                <a:solidFill>
                  <a:schemeClr val="tx1"/>
                </a:solidFill>
                <a:latin typeface="Verdana" charset="0"/>
              </a:rPr>
              <a:t>)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.</a:t>
            </a:r>
          </a:p>
          <a:p>
            <a:pPr algn="l">
              <a:lnSpc>
                <a:spcPct val="170000"/>
              </a:lnSpc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Befehle zur Erzeugung der häufigsten Funktionsnamen: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 </a:t>
            </a:r>
          </a:p>
        </p:txBody>
      </p:sp>
      <p:graphicFrame>
        <p:nvGraphicFramePr>
          <p:cNvPr id="115780" name="Group 68"/>
          <p:cNvGraphicFramePr>
            <a:graphicFrameLocks noGrp="1"/>
          </p:cNvGraphicFramePr>
          <p:nvPr/>
        </p:nvGraphicFramePr>
        <p:xfrm>
          <a:off x="655638" y="2911475"/>
          <a:ext cx="8002587" cy="2117727"/>
        </p:xfrm>
        <a:graphic>
          <a:graphicData uri="http://schemas.openxmlformats.org/drawingml/2006/table">
            <a:tbl>
              <a:tblPr/>
              <a:tblGrid>
                <a:gridCol w="1144587"/>
                <a:gridCol w="1141413"/>
                <a:gridCol w="1143000"/>
                <a:gridCol w="1144587"/>
                <a:gridCol w="1143000"/>
                <a:gridCol w="1144588"/>
                <a:gridCol w="1141412"/>
              </a:tblGrid>
              <a:tr h="505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\arccos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\arcsin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\arctan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\arg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\cos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\cosh 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\cot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\coth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\csc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\deg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\det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\dim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\exp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\gcd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\hom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\inf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\ker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\lg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\lim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\liminf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\limsup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\ln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\log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\max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\min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\mod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\Pr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\sec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\sin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\sinh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\sup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\tan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FF"/>
                          </a:solidFill>
                          <a:effectLst/>
                          <a:latin typeface="Courier New" pitchFamily="49" charset="0"/>
                        </a:rPr>
                        <a:t>\tanh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66FF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5781" name="Text Box 69"/>
          <p:cNvSpPr txBox="1">
            <a:spLocks noChangeArrowheads="1"/>
          </p:cNvSpPr>
          <p:nvPr/>
        </p:nvSpPr>
        <p:spPr bwMode="auto">
          <a:xfrm>
            <a:off x="395288" y="5157788"/>
            <a:ext cx="62547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Definition weiterer Funktionsnamen:</a:t>
            </a:r>
          </a:p>
          <a:p>
            <a:pPr algn="l">
              <a:lnSpc>
                <a:spcPct val="150000"/>
              </a:lnSpc>
            </a:pPr>
            <a:r>
              <a:rPr lang="de-DE" sz="2000" b="1">
                <a:solidFill>
                  <a:srgbClr val="CC3300"/>
                </a:solidFill>
              </a:rPr>
              <a:t>  \DeclareMathOperator</a:t>
            </a:r>
            <a:r>
              <a:rPr lang="de-DE" sz="2000" b="1">
                <a:solidFill>
                  <a:srgbClr val="0B2A51"/>
                </a:solidFill>
              </a:rPr>
              <a:t>{</a:t>
            </a:r>
            <a:r>
              <a:rPr lang="de-DE" sz="2000" b="1">
                <a:solidFill>
                  <a:srgbClr val="3366FF"/>
                </a:solidFill>
              </a:rPr>
              <a:t>\arccot</a:t>
            </a:r>
            <a:r>
              <a:rPr lang="de-DE" sz="2000" b="1">
                <a:solidFill>
                  <a:srgbClr val="0B2A51"/>
                </a:solidFill>
              </a:rPr>
              <a:t>}{arccot}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183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1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build="p" autoUpdateAnimBg="0" advAuto="0"/>
      <p:bldP spid="115781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7969C33E-4ADF-4E6C-8D8A-7F0522FA4ED9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18787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18788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FFCFD7EC-B7C5-4357-A49B-DFCA87A6BC95}" type="slidenum">
              <a:rPr lang="de-DE">
                <a:latin typeface="Verdana" charset="0"/>
              </a:rPr>
              <a:pPr eaLnBrk="1" hangingPunct="1"/>
              <a:t>15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18789" name="Rectangle 4"/>
          <p:cNvSpPr>
            <a:spLocks noChangeArrowheads="1"/>
          </p:cNvSpPr>
          <p:nvPr/>
        </p:nvSpPr>
        <p:spPr bwMode="auto">
          <a:xfrm>
            <a:off x="395288" y="1125538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Entwicklungsumgebungen: Vorteile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71488" y="1752600"/>
            <a:ext cx="81121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Alle Hilfsprogramme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zur Erstellung eines 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-Dokuments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(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Editor, </a:t>
            </a:r>
          </a:p>
          <a:p>
            <a:pPr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-Compiler, 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Previewer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und sonstiges Zubehör) unter einer Oberfläche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468313" y="2487406"/>
            <a:ext cx="763207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Integrierte LaTeX2e-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Dokumentation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</a:t>
            </a:r>
          </a:p>
          <a:p>
            <a:pPr marL="274638" indent="-274638" algn="l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Schneller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Zugriff auf Befehle zur Erzeugung von </a:t>
            </a:r>
            <a:r>
              <a:rPr lang="de-DE" sz="1600" dirty="0" err="1" smtClean="0">
                <a:solidFill>
                  <a:srgbClr val="CC3300"/>
                </a:solidFill>
                <a:latin typeface="Verdana" charset="0"/>
              </a:rPr>
              <a:t>LaTeX</a:t>
            </a:r>
            <a:r>
              <a:rPr lang="de-DE" sz="1600" dirty="0" smtClean="0">
                <a:solidFill>
                  <a:srgbClr val="CC3300"/>
                </a:solidFill>
                <a:latin typeface="Verdana" charset="0"/>
              </a:rPr>
              <a:t>-Symbolen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und  </a:t>
            </a:r>
            <a:r>
              <a:rPr lang="de-DE" sz="1600" dirty="0" err="1" smtClean="0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-Umgebungen</a:t>
            </a:r>
            <a:endParaRPr lang="de-DE" sz="1600" dirty="0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68313" y="3581854"/>
            <a:ext cx="8496175" cy="234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spcBef>
                <a:spcPts val="600"/>
              </a:spcBef>
              <a:spcAft>
                <a:spcPts val="1200"/>
              </a:spcAft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Komfortable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Verwaltung großer Projekte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(in mehreren Dateien)</a:t>
            </a:r>
            <a:endParaRPr lang="de-DE" sz="1600" dirty="0">
              <a:solidFill>
                <a:schemeClr val="tx1"/>
              </a:solidFill>
              <a:latin typeface="Verdana" charset="0"/>
            </a:endParaRPr>
          </a:p>
          <a:p>
            <a:pPr marL="285750" indent="-285750" algn="l">
              <a:buClr>
                <a:srgbClr val="002060"/>
              </a:buClr>
              <a:buFont typeface="Verdana" panose="020B0604030504040204" pitchFamily="34" charset="0"/>
              <a:buChar char="•"/>
            </a:pPr>
            <a:r>
              <a:rPr lang="de-DE" sz="1600" dirty="0" smtClean="0">
                <a:solidFill>
                  <a:srgbClr val="CC3300"/>
                </a:solidFill>
                <a:latin typeface="Verdana" charset="0"/>
              </a:rPr>
              <a:t>„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Syntax-</a:t>
            </a:r>
            <a:r>
              <a:rPr lang="de-DE" sz="1600" dirty="0" err="1">
                <a:solidFill>
                  <a:srgbClr val="CC3300"/>
                </a:solidFill>
                <a:latin typeface="Verdana" charset="0"/>
              </a:rPr>
              <a:t>Highlighting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“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: Farbliche Hervorhebung von </a:t>
            </a:r>
            <a:r>
              <a:rPr lang="de-DE" sz="1600" dirty="0" err="1" smtClean="0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-Sprachelementen, dadurch </a:t>
            </a:r>
            <a:endParaRPr lang="de-DE" sz="1600" dirty="0">
              <a:solidFill>
                <a:srgbClr val="0B2A51"/>
              </a:solidFill>
              <a:latin typeface="Verdana" charset="0"/>
            </a:endParaRPr>
          </a:p>
          <a:p>
            <a:pPr lvl="1" algn="l">
              <a:lnSpc>
                <a:spcPct val="120000"/>
              </a:lnSpc>
              <a:buFontTx/>
              <a:buChar char="-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besserer optischer „Gesamteindruck“ des Dokumentes</a:t>
            </a:r>
          </a:p>
          <a:p>
            <a:pPr lvl="1" algn="l">
              <a:lnSpc>
                <a:spcPct val="120000"/>
              </a:lnSpc>
              <a:buFontTx/>
              <a:buChar char="-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weniger Schreibfehler bei Erstellung des Quelltextes</a:t>
            </a:r>
          </a:p>
          <a:p>
            <a:pPr lvl="1" algn="l">
              <a:lnSpc>
                <a:spcPct val="120000"/>
              </a:lnSpc>
              <a:buFontTx/>
              <a:buChar char="-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Unterstützung bei der Fehlersuche</a:t>
            </a:r>
          </a:p>
          <a:p>
            <a:pPr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1600" dirty="0" smtClean="0">
                <a:solidFill>
                  <a:srgbClr val="CC3300"/>
                </a:solidFill>
                <a:latin typeface="Verdana" charset="0"/>
              </a:rPr>
              <a:t>Rechtschreibprüfung</a:t>
            </a:r>
            <a:endParaRPr lang="de-DE" sz="1600" dirty="0">
              <a:solidFill>
                <a:srgbClr val="CC33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utoUpdateAnimBg="0"/>
      <p:bldP spid="125958" grpId="0" autoUpdateAnimBg="0"/>
      <p:bldP spid="12595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87FF17A4-A67F-4D9B-A85E-7F337F40A54B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38243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3824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899CC6A3-25D2-4947-8A29-BD28438ADF36}" type="slidenum">
              <a:rPr lang="de-DE">
                <a:latin typeface="Verdana" charset="0"/>
              </a:rPr>
              <a:pPr eaLnBrk="1" hangingPunct="1"/>
              <a:t>16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79388" y="1587500"/>
            <a:ext cx="5905500" cy="450532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b="1">
                <a:solidFill>
                  <a:srgbClr val="3366FF"/>
                </a:solidFill>
              </a:rPr>
              <a:t>\begin{tabular}{cl} \hline</a:t>
            </a:r>
          </a:p>
          <a:p>
            <a:pPr algn="l"/>
            <a:r>
              <a:rPr lang="de-DE" sz="1600" b="1">
                <a:solidFill>
                  <a:srgbClr val="339933"/>
                </a:solidFill>
              </a:rPr>
              <a:t>$A \cap B$</a:t>
            </a:r>
            <a:r>
              <a:rPr lang="de-DE" sz="1600" b="1">
                <a:solidFill>
                  <a:srgbClr val="3366FF"/>
                </a:solidFill>
              </a:rPr>
              <a:t> &amp; </a:t>
            </a:r>
          </a:p>
          <a:p>
            <a:pPr algn="l"/>
            <a:r>
              <a:rPr lang="de-DE" sz="1600" b="1">
                <a:solidFill>
                  <a:srgbClr val="3366FF"/>
                </a:solidFill>
              </a:rPr>
              <a:t> </a:t>
            </a:r>
          </a:p>
          <a:p>
            <a:pPr algn="l"/>
            <a:r>
              <a:rPr lang="de-DE" sz="1600" b="1">
                <a:solidFill>
                  <a:srgbClr val="339933"/>
                </a:solidFill>
              </a:rPr>
              <a:t>      $A$</a:t>
            </a:r>
            <a:r>
              <a:rPr lang="de-DE" sz="1600" b="1">
                <a:solidFill>
                  <a:schemeClr val="tx1"/>
                </a:solidFill>
              </a:rPr>
              <a:t> und </a:t>
            </a:r>
            <a:r>
              <a:rPr lang="de-DE" sz="1600" b="1">
                <a:solidFill>
                  <a:srgbClr val="339933"/>
                </a:solidFill>
              </a:rPr>
              <a:t>$B$</a:t>
            </a:r>
            <a:r>
              <a:rPr lang="de-DE" sz="1600" b="1">
                <a:solidFill>
                  <a:schemeClr val="tx1"/>
                </a:solidFill>
              </a:rPr>
              <a:t>    treten gleich-    </a:t>
            </a:r>
          </a:p>
          <a:p>
            <a:pPr algn="l"/>
            <a:r>
              <a:rPr lang="de-DE" sz="1600" b="1">
                <a:solidFill>
                  <a:schemeClr val="tx1"/>
                </a:solidFill>
              </a:rPr>
              <a:t>      zeitig ein. </a:t>
            </a:r>
          </a:p>
          <a:p>
            <a:pPr algn="l"/>
            <a:r>
              <a:rPr lang="de-DE" sz="1600" b="1">
                <a:solidFill>
                  <a:schemeClr val="hlink"/>
                </a:solidFill>
              </a:rPr>
              <a:t>              </a:t>
            </a:r>
            <a:r>
              <a:rPr lang="de-DE" sz="1600" b="1">
                <a:solidFill>
                  <a:srgbClr val="3366FF"/>
                </a:solidFill>
              </a:rPr>
              <a:t>  \\            \hline     </a:t>
            </a:r>
          </a:p>
          <a:p>
            <a:pPr algn="l"/>
            <a:r>
              <a:rPr lang="de-DE" sz="1600" b="1">
                <a:solidFill>
                  <a:srgbClr val="339933"/>
                </a:solidFill>
              </a:rPr>
              <a:t>$A \cup B$</a:t>
            </a:r>
            <a:r>
              <a:rPr lang="de-DE" sz="1600" b="1">
                <a:solidFill>
                  <a:srgbClr val="3366FF"/>
                </a:solidFill>
              </a:rPr>
              <a:t> &amp; </a:t>
            </a:r>
          </a:p>
          <a:p>
            <a:pPr algn="l"/>
            <a:r>
              <a:rPr lang="de-DE" sz="1600" b="1">
                <a:solidFill>
                  <a:srgbClr val="3366FF"/>
                </a:solidFill>
              </a:rPr>
              <a:t> </a:t>
            </a:r>
          </a:p>
          <a:p>
            <a:pPr algn="l"/>
            <a:r>
              <a:rPr lang="de-DE" sz="1600" b="1">
                <a:solidFill>
                  <a:srgbClr val="3366FF"/>
                </a:solidFill>
              </a:rPr>
              <a:t>      </a:t>
            </a:r>
            <a:r>
              <a:rPr lang="de-DE" sz="1600" b="1">
                <a:solidFill>
                  <a:schemeClr val="tx1"/>
                </a:solidFill>
              </a:rPr>
              <a:t>Es tritt </a:t>
            </a:r>
            <a:r>
              <a:rPr lang="de-DE" sz="1600" b="1">
                <a:solidFill>
                  <a:srgbClr val="339933"/>
                </a:solidFill>
              </a:rPr>
              <a:t>$A$</a:t>
            </a:r>
            <a:r>
              <a:rPr lang="de-DE" sz="1600" b="1">
                <a:solidFill>
                  <a:schemeClr val="tx1"/>
                </a:solidFill>
              </a:rPr>
              <a:t>       oder es tritt    </a:t>
            </a:r>
          </a:p>
          <a:p>
            <a:pPr algn="l"/>
            <a:r>
              <a:rPr lang="de-DE" sz="1600" b="1">
                <a:solidFill>
                  <a:schemeClr val="tx1"/>
                </a:solidFill>
              </a:rPr>
              <a:t>      </a:t>
            </a:r>
            <a:r>
              <a:rPr lang="de-DE" sz="1600" b="1">
                <a:solidFill>
                  <a:srgbClr val="339933"/>
                </a:solidFill>
              </a:rPr>
              <a:t>$B$</a:t>
            </a:r>
            <a:r>
              <a:rPr lang="de-DE" sz="1600" b="1">
                <a:solidFill>
                  <a:schemeClr val="tx1"/>
                </a:solidFill>
              </a:rPr>
              <a:t> ein (beide     zugleich sind   </a:t>
            </a:r>
          </a:p>
          <a:p>
            <a:pPr algn="l"/>
            <a:r>
              <a:rPr lang="de-DE" sz="1600" b="1">
                <a:solidFill>
                  <a:schemeClr val="tx1"/>
                </a:solidFill>
              </a:rPr>
              <a:t>      m"oglich). </a:t>
            </a:r>
          </a:p>
          <a:p>
            <a:pPr algn="l"/>
            <a:r>
              <a:rPr lang="de-DE" sz="1600" b="1">
                <a:solidFill>
                  <a:schemeClr val="hlink"/>
                </a:solidFill>
              </a:rPr>
              <a:t>              </a:t>
            </a:r>
            <a:r>
              <a:rPr lang="de-DE" sz="1600" b="1">
                <a:solidFill>
                  <a:srgbClr val="3366FF"/>
                </a:solidFill>
              </a:rPr>
              <a:t>  \\            \hline           </a:t>
            </a:r>
          </a:p>
          <a:p>
            <a:pPr algn="l"/>
            <a:r>
              <a:rPr lang="de-DE" sz="1600" b="1">
                <a:solidFill>
                  <a:srgbClr val="339933"/>
                </a:solidFill>
              </a:rPr>
              <a:t>$A \setminus B$</a:t>
            </a:r>
            <a:r>
              <a:rPr lang="de-DE" sz="1600" b="1">
                <a:solidFill>
                  <a:srgbClr val="3366FF"/>
                </a:solidFill>
              </a:rPr>
              <a:t> &amp; </a:t>
            </a:r>
          </a:p>
          <a:p>
            <a:pPr algn="l"/>
            <a:r>
              <a:rPr lang="de-DE" sz="1600" b="1">
                <a:solidFill>
                  <a:srgbClr val="3366FF"/>
                </a:solidFill>
              </a:rPr>
              <a:t> </a:t>
            </a:r>
          </a:p>
          <a:p>
            <a:pPr algn="l"/>
            <a:r>
              <a:rPr lang="de-DE" sz="1600" b="1">
                <a:solidFill>
                  <a:srgbClr val="3366FF"/>
                </a:solidFill>
              </a:rPr>
              <a:t>      </a:t>
            </a:r>
            <a:r>
              <a:rPr lang="de-DE" sz="1600" b="1">
                <a:solidFill>
                  <a:schemeClr val="tx1"/>
                </a:solidFill>
              </a:rPr>
              <a:t>Es tritt </a:t>
            </a:r>
            <a:r>
              <a:rPr lang="de-DE" sz="1600" b="1">
                <a:solidFill>
                  <a:srgbClr val="339933"/>
                </a:solidFill>
              </a:rPr>
              <a:t>$A$</a:t>
            </a:r>
            <a:r>
              <a:rPr lang="de-DE" sz="1600" b="1">
                <a:solidFill>
                  <a:schemeClr val="tx1"/>
                </a:solidFill>
              </a:rPr>
              <a:t>,      aber nicht  </a:t>
            </a:r>
            <a:endParaRPr lang="de-DE" sz="1600" b="1">
              <a:solidFill>
                <a:schemeClr val="hlink"/>
              </a:solidFill>
            </a:endParaRPr>
          </a:p>
          <a:p>
            <a:pPr algn="l"/>
            <a:r>
              <a:rPr lang="de-DE" sz="1600" b="1">
                <a:solidFill>
                  <a:schemeClr val="tx1"/>
                </a:solidFill>
              </a:rPr>
              <a:t>      zugleich </a:t>
            </a:r>
            <a:r>
              <a:rPr lang="de-DE" sz="1600" b="1">
                <a:solidFill>
                  <a:srgbClr val="339933"/>
                </a:solidFill>
              </a:rPr>
              <a:t>$B$</a:t>
            </a:r>
            <a:r>
              <a:rPr lang="de-DE" sz="1600" b="1">
                <a:solidFill>
                  <a:schemeClr val="tx1"/>
                </a:solidFill>
              </a:rPr>
              <a:t>       ein.</a:t>
            </a:r>
            <a:r>
              <a:rPr lang="de-DE" sz="1600" b="1">
                <a:solidFill>
                  <a:srgbClr val="3366FF"/>
                </a:solidFill>
              </a:rPr>
              <a:t> </a:t>
            </a:r>
          </a:p>
          <a:p>
            <a:pPr algn="l"/>
            <a:r>
              <a:rPr lang="de-DE" sz="1600" b="1">
                <a:solidFill>
                  <a:schemeClr val="hlink"/>
                </a:solidFill>
              </a:rPr>
              <a:t>              </a:t>
            </a:r>
            <a:r>
              <a:rPr lang="de-DE" sz="1600" b="1">
                <a:solidFill>
                  <a:srgbClr val="3366FF"/>
                </a:solidFill>
              </a:rPr>
              <a:t>  \\             \hline \\        </a:t>
            </a:r>
          </a:p>
          <a:p>
            <a:pPr algn="l"/>
            <a:r>
              <a:rPr lang="de-DE" sz="1600" b="1">
                <a:solidFill>
                  <a:srgbClr val="3366FF"/>
                </a:solidFill>
              </a:rPr>
              <a:t>\end{tabular}</a:t>
            </a:r>
          </a:p>
        </p:txBody>
      </p: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481013" y="3284538"/>
            <a:ext cx="287337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b="1">
                <a:solidFill>
                  <a:srgbClr val="CC3300"/>
                </a:solidFill>
              </a:rPr>
              <a:t>\begin{tabular}[t]{l}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       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    </a:t>
            </a:r>
          </a:p>
          <a:p>
            <a:pPr algn="l">
              <a:lnSpc>
                <a:spcPct val="240000"/>
              </a:lnSpc>
            </a:pPr>
            <a:r>
              <a:rPr lang="de-DE" sz="1600" b="1">
                <a:solidFill>
                  <a:srgbClr val="CC3300"/>
                </a:solidFill>
              </a:rPr>
              <a:t>\end{tabular}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250825" y="1585913"/>
            <a:ext cx="59055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b="1" dirty="0">
                <a:solidFill>
                  <a:srgbClr val="3366FF"/>
                </a:solidFill>
              </a:rPr>
              <a:t>                      </a:t>
            </a:r>
            <a:r>
              <a:rPr lang="de-DE" sz="1600" b="1" dirty="0">
                <a:solidFill>
                  <a:schemeClr val="accent1"/>
                </a:solidFill>
              </a:rPr>
              <a:t>     </a:t>
            </a:r>
            <a:r>
              <a:rPr lang="de-DE" sz="1600" b="1" dirty="0">
                <a:solidFill>
                  <a:srgbClr val="FF9900"/>
                </a:solidFill>
              </a:rPr>
              <a:t>\\[-2.0ex]             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               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                \\[-2.0ex]       \\[-2.0ex]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</a:t>
            </a:r>
          </a:p>
          <a:p>
            <a:pPr algn="l"/>
            <a:endParaRPr lang="de-DE" sz="1600" b="1" dirty="0">
              <a:solidFill>
                <a:srgbClr val="FF9900"/>
              </a:solidFill>
            </a:endParaRP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                \\[-2.0ex]       \\[-2.0ex]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</a:t>
            </a:r>
          </a:p>
          <a:p>
            <a:pPr algn="l"/>
            <a:r>
              <a:rPr lang="de-DE" sz="1600" b="1" dirty="0">
                <a:solidFill>
                  <a:srgbClr val="FF9900"/>
                </a:solidFill>
              </a:rPr>
              <a:t>                   \\[-2.0ex]  </a:t>
            </a:r>
            <a:endParaRPr lang="de-DE" sz="2000" dirty="0">
              <a:solidFill>
                <a:srgbClr val="FF9900"/>
              </a:solidFill>
              <a:latin typeface="Times New Roman" charset="0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468313" y="2060575"/>
            <a:ext cx="250666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b="1">
                <a:solidFill>
                  <a:srgbClr val="CC3300"/>
                </a:solidFill>
              </a:rPr>
              <a:t>\begin{tabular}{l}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       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   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\end{tabular}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74625" y="2300288"/>
            <a:ext cx="5318125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DE" sz="1600" b="1">
                <a:solidFill>
                  <a:srgbClr val="339933"/>
                </a:solidFill>
              </a:rPr>
              <a:t>              </a:t>
            </a:r>
            <a:r>
              <a:rPr lang="de-DE" sz="1600" b="1">
                <a:solidFill>
                  <a:schemeClr val="tx1"/>
                </a:solidFill>
              </a:rPr>
              <a:t>    </a:t>
            </a:r>
            <a:r>
              <a:rPr lang="de-DE" sz="1600" b="1">
                <a:solidFill>
                  <a:srgbClr val="CC3300"/>
                </a:solidFill>
              </a:rPr>
              <a:t>\\                \\ </a:t>
            </a:r>
          </a:p>
          <a:p>
            <a:pPr algn="l">
              <a:lnSpc>
                <a:spcPct val="110000"/>
              </a:lnSpc>
            </a:pPr>
            <a:endParaRPr lang="de-DE" sz="1600" b="1">
              <a:solidFill>
                <a:srgbClr val="CC3300"/>
              </a:solidFill>
            </a:endParaRPr>
          </a:p>
          <a:p>
            <a:pPr algn="l">
              <a:lnSpc>
                <a:spcPct val="110000"/>
              </a:lnSpc>
            </a:pPr>
            <a:endParaRPr lang="de-DE" sz="1600" b="1">
              <a:solidFill>
                <a:srgbClr val="CC3300"/>
              </a:solidFill>
            </a:endParaRPr>
          </a:p>
          <a:p>
            <a:pPr algn="l">
              <a:lnSpc>
                <a:spcPct val="110000"/>
              </a:lnSpc>
            </a:pPr>
            <a:endParaRPr lang="de-DE" sz="1600" b="1">
              <a:solidFill>
                <a:srgbClr val="CC3300"/>
              </a:solidFill>
            </a:endParaRPr>
          </a:p>
          <a:p>
            <a:pPr algn="l">
              <a:lnSpc>
                <a:spcPct val="180000"/>
              </a:lnSpc>
            </a:pPr>
            <a:r>
              <a:rPr lang="de-DE" sz="1600" b="1">
                <a:solidFill>
                  <a:srgbClr val="CC3300"/>
                </a:solidFill>
              </a:rPr>
              <a:t>                     \\                \\ </a:t>
            </a:r>
          </a:p>
          <a:p>
            <a:pPr algn="l">
              <a:lnSpc>
                <a:spcPct val="80000"/>
              </a:lnSpc>
            </a:pPr>
            <a:r>
              <a:rPr lang="de-DE" sz="1600" b="1">
                <a:solidFill>
                  <a:srgbClr val="CC3300"/>
                </a:solidFill>
              </a:rPr>
              <a:t>                     \\                \\ </a:t>
            </a:r>
          </a:p>
          <a:p>
            <a:pPr algn="l">
              <a:lnSpc>
                <a:spcPct val="110000"/>
              </a:lnSpc>
            </a:pPr>
            <a:r>
              <a:rPr lang="de-DE" sz="1600" b="1">
                <a:solidFill>
                  <a:srgbClr val="CC3300"/>
                </a:solidFill>
              </a:rPr>
              <a:t>    </a:t>
            </a:r>
          </a:p>
          <a:p>
            <a:pPr algn="l">
              <a:lnSpc>
                <a:spcPct val="110000"/>
              </a:lnSpc>
            </a:pPr>
            <a:r>
              <a:rPr lang="de-DE" sz="1600" b="1">
                <a:solidFill>
                  <a:srgbClr val="CC3300"/>
                </a:solidFill>
              </a:rPr>
              <a:t> </a:t>
            </a:r>
          </a:p>
          <a:p>
            <a:pPr algn="l">
              <a:lnSpc>
                <a:spcPct val="110000"/>
              </a:lnSpc>
            </a:pPr>
            <a:r>
              <a:rPr lang="de-DE" sz="1600" b="1">
                <a:solidFill>
                  <a:srgbClr val="CC3300"/>
                </a:solidFill>
              </a:rPr>
              <a:t>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 </a:t>
            </a:r>
          </a:p>
          <a:p>
            <a:pPr algn="l">
              <a:lnSpc>
                <a:spcPct val="60000"/>
              </a:lnSpc>
            </a:pPr>
            <a:r>
              <a:rPr lang="de-DE" sz="1600" b="1">
                <a:solidFill>
                  <a:srgbClr val="CC3300"/>
                </a:solidFill>
              </a:rPr>
              <a:t>                     \\                \\</a:t>
            </a:r>
          </a:p>
          <a:p>
            <a:pPr algn="l">
              <a:lnSpc>
                <a:spcPct val="120000"/>
              </a:lnSpc>
            </a:pPr>
            <a:r>
              <a:rPr lang="de-DE" sz="1600" b="1">
                <a:solidFill>
                  <a:srgbClr val="CC3300"/>
                </a:solidFill>
              </a:rPr>
              <a:t>                     \\     </a:t>
            </a:r>
          </a:p>
        </p:txBody>
      </p:sp>
      <p:sp>
        <p:nvSpPr>
          <p:cNvPr id="138250" name="Rectangle 8"/>
          <p:cNvSpPr>
            <a:spLocks noChangeArrowheads="1"/>
          </p:cNvSpPr>
          <p:nvPr/>
        </p:nvSpPr>
        <p:spPr bwMode="auto">
          <a:xfrm>
            <a:off x="250825" y="1052513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Mehrzeiliger Text in einer </a:t>
            </a:r>
            <a:r>
              <a:rPr lang="de-DE" sz="2400" dirty="0" smtClean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Zelle (1)</a:t>
            </a:r>
            <a:endParaRPr lang="de-DE" sz="2400" dirty="0">
              <a:solidFill>
                <a:schemeClr val="bg1">
                  <a:lumMod val="50000"/>
                </a:schemeClr>
              </a:solidFill>
              <a:latin typeface="Verdana" charset="0"/>
            </a:endParaRPr>
          </a:p>
        </p:txBody>
      </p:sp>
      <p:pic>
        <p:nvPicPr>
          <p:cNvPr id="144393" name="Picture 9" descr="tabmeh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628775"/>
            <a:ext cx="2471737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6227763" y="1624484"/>
            <a:ext cx="2665412" cy="4468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2627313" y="5084763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>
            <a:off x="2627313" y="5805488"/>
            <a:ext cx="381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>
            <a:off x="2627313" y="3213100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4400" name="Text Box 16"/>
          <p:cNvSpPr txBox="1">
            <a:spLocks noChangeArrowheads="1"/>
          </p:cNvSpPr>
          <p:nvPr/>
        </p:nvSpPr>
        <p:spPr bwMode="auto">
          <a:xfrm>
            <a:off x="3132138" y="3213100"/>
            <a:ext cx="2874962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80000"/>
              </a:lnSpc>
            </a:pPr>
            <a:r>
              <a:rPr lang="de-DE" sz="1400">
                <a:solidFill>
                  <a:schemeClr val="tx1"/>
                </a:solidFill>
                <a:latin typeface="Verdana" charset="0"/>
              </a:rPr>
              <a:t>Ausrichtung nach oberer Zeile</a:t>
            </a:r>
          </a:p>
        </p:txBody>
      </p:sp>
      <p:sp>
        <p:nvSpPr>
          <p:cNvPr id="144401" name="Text Box 17"/>
          <p:cNvSpPr txBox="1">
            <a:spLocks noChangeArrowheads="1"/>
          </p:cNvSpPr>
          <p:nvPr/>
        </p:nvSpPr>
        <p:spPr bwMode="auto">
          <a:xfrm>
            <a:off x="3059113" y="5805488"/>
            <a:ext cx="30956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80000"/>
              </a:lnSpc>
            </a:pPr>
            <a:r>
              <a:rPr lang="de-DE" sz="1400">
                <a:solidFill>
                  <a:schemeClr val="tx1"/>
                </a:solidFill>
                <a:latin typeface="Verdana" charset="0"/>
              </a:rPr>
              <a:t>Ausrichtung nach unterer Zeile</a:t>
            </a:r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>
            <a:off x="2627313" y="3213100"/>
            <a:ext cx="381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481013" y="4724400"/>
            <a:ext cx="287337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b="1">
                <a:solidFill>
                  <a:srgbClr val="CC3300"/>
                </a:solidFill>
              </a:rPr>
              <a:t>\begin{tabular}[b]{l}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        </a:t>
            </a:r>
          </a:p>
          <a:p>
            <a:pPr algn="l"/>
            <a:r>
              <a:rPr lang="de-DE" sz="1600" b="1">
                <a:solidFill>
                  <a:srgbClr val="CC3300"/>
                </a:solidFill>
              </a:rPr>
              <a:t>    </a:t>
            </a:r>
          </a:p>
          <a:p>
            <a:pPr algn="l">
              <a:lnSpc>
                <a:spcPct val="110000"/>
              </a:lnSpc>
            </a:pPr>
            <a:r>
              <a:rPr lang="de-DE" sz="1600" b="1">
                <a:solidFill>
                  <a:srgbClr val="CC3300"/>
                </a:solidFill>
              </a:rPr>
              <a:t>\end{tabular}</a:t>
            </a:r>
          </a:p>
        </p:txBody>
      </p:sp>
    </p:spTree>
    <p:extLst>
      <p:ext uri="{BB962C8B-B14F-4D97-AF65-F5344CB8AC3E}">
        <p14:creationId xmlns:p14="http://schemas.microsoft.com/office/powerpoint/2010/main" val="39444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 autoUpdateAnimBg="0"/>
      <p:bldP spid="144402" grpId="0" autoUpdateAnimBg="0"/>
      <p:bldP spid="144391" grpId="0" autoUpdateAnimBg="0"/>
      <p:bldP spid="144389" grpId="0" autoUpdateAnimBg="0"/>
      <p:bldP spid="144390" grpId="0" autoUpdateAnimBg="0"/>
      <p:bldP spid="144394" grpId="0" animBg="1"/>
      <p:bldP spid="144395" grpId="0" animBg="1"/>
      <p:bldP spid="144396" grpId="0" animBg="1"/>
      <p:bldP spid="144397" grpId="0" animBg="1"/>
      <p:bldP spid="144400" grpId="0"/>
      <p:bldP spid="144401" grpId="0"/>
      <p:bldP spid="144404" grpId="0" animBg="1"/>
      <p:bldP spid="14440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3608002D-BECD-402F-A258-564CD842521F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46435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4643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C9FCB34C-E847-46BA-AD3C-82459D53ED4F}" type="slidenum">
              <a:rPr lang="de-DE">
                <a:latin typeface="Verdana" charset="0"/>
              </a:rPr>
              <a:pPr eaLnBrk="1" hangingPunct="1"/>
              <a:t>17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46437" name="Rectangle 4"/>
          <p:cNvSpPr>
            <a:spLocks noChangeArrowheads="1"/>
          </p:cNvSpPr>
          <p:nvPr/>
        </p:nvSpPr>
        <p:spPr bwMode="auto">
          <a:xfrm>
            <a:off x="250825" y="1125538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Aufspalten in Teildokumente (1)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4925" y="1790254"/>
            <a:ext cx="9161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Bei größeren Projekten: Eigene Dateien für Vorwort, Kapitel 1, usw.</a:t>
            </a:r>
          </a:p>
          <a:p>
            <a:pPr algn="l">
              <a:lnSpc>
                <a:spcPct val="200000"/>
              </a:lnSpc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Importieren der </a:t>
            </a:r>
            <a:r>
              <a:rPr lang="de-DE" dirty="0" err="1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-Quelltexte von Teildokumenten in die „Hauptdatei“: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5202238" y="2803401"/>
            <a:ext cx="2860675" cy="40957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>
                <a:solidFill>
                  <a:srgbClr val="CC3300"/>
                </a:solidFill>
              </a:rPr>
              <a:t>\include{</a:t>
            </a:r>
            <a:r>
              <a:rPr lang="de-DE" sz="2000" b="1" i="1">
                <a:solidFill>
                  <a:schemeClr val="tx1"/>
                </a:solidFill>
                <a:latin typeface="Times New Roman" charset="0"/>
              </a:rPr>
              <a:t>Dateiname</a:t>
            </a:r>
            <a:r>
              <a:rPr lang="de-DE" sz="2000" b="1">
                <a:solidFill>
                  <a:srgbClr val="CC3300"/>
                </a:solidFill>
              </a:rPr>
              <a:t>}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736600" y="2803401"/>
            <a:ext cx="2557463" cy="40957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 dirty="0">
                <a:solidFill>
                  <a:srgbClr val="CC3300"/>
                </a:solidFill>
              </a:rPr>
              <a:t>\</a:t>
            </a:r>
            <a:r>
              <a:rPr lang="de-DE" sz="2000" b="1" dirty="0" err="1">
                <a:solidFill>
                  <a:srgbClr val="CC3300"/>
                </a:solidFill>
              </a:rPr>
              <a:t>input</a:t>
            </a:r>
            <a:r>
              <a:rPr lang="de-DE" sz="2000" b="1" dirty="0">
                <a:solidFill>
                  <a:srgbClr val="CC3300"/>
                </a:solidFill>
              </a:rPr>
              <a:t>{</a:t>
            </a:r>
            <a:r>
              <a:rPr lang="de-DE" sz="2000" b="1" i="1" dirty="0">
                <a:solidFill>
                  <a:schemeClr val="tx1"/>
                </a:solidFill>
                <a:latin typeface="Times New Roman" charset="0"/>
              </a:rPr>
              <a:t>Dateiname</a:t>
            </a:r>
            <a:r>
              <a:rPr lang="de-DE" sz="2000" b="1" dirty="0">
                <a:solidFill>
                  <a:srgbClr val="CC3300"/>
                </a:solidFill>
              </a:rPr>
              <a:t>}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3905250" y="2820864"/>
            <a:ext cx="698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>
                <a:solidFill>
                  <a:srgbClr val="0B2A51"/>
                </a:solidFill>
                <a:latin typeface="Verdana" charset="0"/>
              </a:rPr>
              <a:t>oder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541338" y="3475856"/>
            <a:ext cx="788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 u="sng" dirty="0">
                <a:solidFill>
                  <a:srgbClr val="3366FF"/>
                </a:solidFill>
                <a:latin typeface="Verdana" charset="0"/>
              </a:rPr>
              <a:t>Gemeinsamkeiten von</a:t>
            </a:r>
            <a:r>
              <a:rPr lang="de-DE" sz="2400" b="1" u="sng" dirty="0">
                <a:solidFill>
                  <a:srgbClr val="3366FF"/>
                </a:solidFill>
                <a:latin typeface="Times New Roman" charset="0"/>
              </a:rPr>
              <a:t> </a:t>
            </a:r>
            <a:r>
              <a:rPr lang="de-DE" sz="2400" b="1" u="sng" dirty="0">
                <a:solidFill>
                  <a:srgbClr val="3366FF"/>
                </a:solidFill>
              </a:rPr>
              <a:t>\</a:t>
            </a:r>
            <a:r>
              <a:rPr lang="de-DE" sz="2400" b="1" u="sng" dirty="0" err="1">
                <a:solidFill>
                  <a:srgbClr val="3366FF"/>
                </a:solidFill>
              </a:rPr>
              <a:t>input</a:t>
            </a:r>
            <a:r>
              <a:rPr lang="de-DE" sz="2400" b="1" u="sng" dirty="0">
                <a:solidFill>
                  <a:srgbClr val="3366FF"/>
                </a:solidFill>
              </a:rPr>
              <a:t>{…}</a:t>
            </a:r>
            <a:r>
              <a:rPr lang="de-DE" sz="2000" b="1" u="sng" dirty="0">
                <a:solidFill>
                  <a:srgbClr val="3366FF"/>
                </a:solidFill>
                <a:latin typeface="Verdana" charset="0"/>
              </a:rPr>
              <a:t> und</a:t>
            </a:r>
            <a:r>
              <a:rPr lang="de-DE" sz="2400" b="1" u="sng" dirty="0">
                <a:solidFill>
                  <a:srgbClr val="3366FF"/>
                </a:solidFill>
                <a:latin typeface="Times New Roman" charset="0"/>
              </a:rPr>
              <a:t> </a:t>
            </a:r>
            <a:r>
              <a:rPr lang="de-DE" sz="2400" b="1" u="sng" dirty="0">
                <a:solidFill>
                  <a:srgbClr val="3366FF"/>
                </a:solidFill>
              </a:rPr>
              <a:t>\</a:t>
            </a:r>
            <a:r>
              <a:rPr lang="de-DE" sz="2400" b="1" u="sng" dirty="0" err="1">
                <a:solidFill>
                  <a:srgbClr val="3366FF"/>
                </a:solidFill>
              </a:rPr>
              <a:t>include</a:t>
            </a:r>
            <a:r>
              <a:rPr lang="de-DE" sz="2400" b="1" u="sng" dirty="0">
                <a:solidFill>
                  <a:srgbClr val="3366FF"/>
                </a:solidFill>
              </a:rPr>
              <a:t>{…}</a:t>
            </a:r>
            <a:r>
              <a:rPr lang="de-DE" sz="2400" b="1" u="sng" dirty="0">
                <a:solidFill>
                  <a:srgbClr val="3366FF"/>
                </a:solidFill>
                <a:latin typeface="Times New Roman" charset="0"/>
              </a:rPr>
              <a:t>: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251520" y="4035152"/>
            <a:ext cx="83645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10000"/>
              </a:lnSpc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dirty="0">
                <a:solidFill>
                  <a:srgbClr val="CC3300"/>
                </a:solidFill>
                <a:latin typeface="Verdana" charset="0"/>
              </a:rPr>
              <a:t>Dateiendung</a:t>
            </a:r>
            <a:r>
              <a:rPr lang="de-DE" sz="2000" dirty="0">
                <a:solidFill>
                  <a:schemeClr val="hlink"/>
                </a:solidFill>
                <a:latin typeface="Times New Roman" charset="0"/>
              </a:rPr>
              <a:t>  </a:t>
            </a:r>
            <a:r>
              <a:rPr lang="de-DE" sz="2000" b="1" dirty="0">
                <a:solidFill>
                  <a:srgbClr val="CC3300"/>
                </a:solidFill>
              </a:rPr>
              <a:t>.</a:t>
            </a:r>
            <a:r>
              <a:rPr lang="de-DE" sz="2000" b="1" dirty="0" err="1">
                <a:solidFill>
                  <a:srgbClr val="CC3300"/>
                </a:solidFill>
              </a:rPr>
              <a:t>tex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wird bei Angabe des Dateinamens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dirty="0">
                <a:solidFill>
                  <a:srgbClr val="CC3300"/>
                </a:solidFill>
                <a:latin typeface="Verdana" charset="0"/>
              </a:rPr>
              <a:t>weggelassen:</a:t>
            </a:r>
          </a:p>
          <a:p>
            <a:pPr algn="l">
              <a:lnSpc>
                <a:spcPct val="110000"/>
              </a:lnSpc>
            </a:pPr>
            <a:r>
              <a:rPr lang="de-DE" sz="2000" b="1" dirty="0">
                <a:solidFill>
                  <a:schemeClr val="tx1"/>
                </a:solidFill>
              </a:rPr>
              <a:t>      </a:t>
            </a:r>
            <a:r>
              <a:rPr lang="de-DE" sz="2000" b="1" dirty="0">
                <a:solidFill>
                  <a:srgbClr val="3366FF"/>
                </a:solidFill>
              </a:rPr>
              <a:t>\</a:t>
            </a:r>
            <a:r>
              <a:rPr lang="de-DE" sz="2000" b="1" dirty="0" err="1">
                <a:solidFill>
                  <a:srgbClr val="3366FF"/>
                </a:solidFill>
              </a:rPr>
              <a:t>include</a:t>
            </a:r>
            <a:r>
              <a:rPr lang="de-DE" sz="2000" b="1" dirty="0">
                <a:solidFill>
                  <a:srgbClr val="3366FF"/>
                </a:solidFill>
              </a:rPr>
              <a:t>{</a:t>
            </a:r>
            <a:r>
              <a:rPr lang="de-DE" sz="2000" b="1" dirty="0">
                <a:solidFill>
                  <a:schemeClr val="tx1"/>
                </a:solidFill>
              </a:rPr>
              <a:t>kap1</a:t>
            </a:r>
            <a:r>
              <a:rPr lang="de-DE" sz="2000" b="1" dirty="0">
                <a:solidFill>
                  <a:srgbClr val="3366FF"/>
                </a:solidFill>
              </a:rPr>
              <a:t>}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importiert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 </a:t>
            </a:r>
            <a:r>
              <a:rPr lang="de-DE" sz="2000" b="1" dirty="0">
                <a:solidFill>
                  <a:schemeClr val="tx1"/>
                </a:solidFill>
              </a:rPr>
              <a:t>kap1.tex </a:t>
            </a:r>
            <a:endParaRPr lang="de-DE" dirty="0">
              <a:solidFill>
                <a:srgbClr val="339933"/>
              </a:solidFill>
              <a:latin typeface="Times New Roman" charset="0"/>
            </a:endParaRPr>
          </a:p>
        </p:txBody>
      </p:sp>
      <p:sp>
        <p:nvSpPr>
          <p:cNvPr id="151563" name="Text Box 11"/>
          <p:cNvSpPr txBox="1">
            <a:spLocks noChangeArrowheads="1"/>
          </p:cNvSpPr>
          <p:nvPr/>
        </p:nvSpPr>
        <p:spPr bwMode="auto">
          <a:xfrm>
            <a:off x="287338" y="5007769"/>
            <a:ext cx="81375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10000"/>
              </a:lnSpc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Kennzeichnung von Unterverzeichnissen durch  „</a:t>
            </a:r>
            <a:r>
              <a:rPr lang="de-DE" b="1" dirty="0">
                <a:solidFill>
                  <a:srgbClr val="CC3300"/>
                </a:solidFill>
                <a:latin typeface="Verdana" charset="0"/>
              </a:rPr>
              <a:t>/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“  (anstatt „</a:t>
            </a:r>
            <a:r>
              <a:rPr lang="de-DE" b="1" dirty="0">
                <a:solidFill>
                  <a:srgbClr val="0B2A51"/>
                </a:solidFill>
                <a:latin typeface="Verdana" charset="0"/>
              </a:rPr>
              <a:t>\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“),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   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also z.B.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  </a:t>
            </a:r>
            <a:r>
              <a:rPr lang="de-DE" sz="2000" b="1" dirty="0">
                <a:solidFill>
                  <a:srgbClr val="3366FF"/>
                </a:solidFill>
              </a:rPr>
              <a:t>\</a:t>
            </a:r>
            <a:r>
              <a:rPr lang="de-DE" sz="2000" b="1" dirty="0" err="1">
                <a:solidFill>
                  <a:srgbClr val="3366FF"/>
                </a:solidFill>
              </a:rPr>
              <a:t>input</a:t>
            </a:r>
            <a:r>
              <a:rPr lang="de-DE" sz="2000" b="1" dirty="0">
                <a:solidFill>
                  <a:srgbClr val="3366FF"/>
                </a:solidFill>
              </a:rPr>
              <a:t>{</a:t>
            </a:r>
            <a:r>
              <a:rPr lang="de-DE" sz="2000" b="1" dirty="0">
                <a:solidFill>
                  <a:schemeClr val="tx1"/>
                </a:solidFill>
              </a:rPr>
              <a:t>d:</a:t>
            </a:r>
            <a:r>
              <a:rPr lang="de-DE" sz="2000" b="1" dirty="0">
                <a:solidFill>
                  <a:srgbClr val="CC3300"/>
                </a:solidFill>
              </a:rPr>
              <a:t>/</a:t>
            </a:r>
            <a:r>
              <a:rPr lang="de-DE" sz="2000" b="1" dirty="0">
                <a:solidFill>
                  <a:schemeClr val="tx1"/>
                </a:solidFill>
              </a:rPr>
              <a:t>latex</a:t>
            </a:r>
            <a:r>
              <a:rPr lang="de-DE" sz="2000" b="1" dirty="0">
                <a:solidFill>
                  <a:srgbClr val="CC3300"/>
                </a:solidFill>
              </a:rPr>
              <a:t>/</a:t>
            </a:r>
            <a:r>
              <a:rPr lang="de-DE" sz="2000" b="1" dirty="0">
                <a:solidFill>
                  <a:schemeClr val="tx1"/>
                </a:solidFill>
              </a:rPr>
              <a:t>bsp1</a:t>
            </a:r>
            <a:r>
              <a:rPr lang="de-DE" sz="2000" b="1" dirty="0">
                <a:solidFill>
                  <a:srgbClr val="3366FF"/>
                </a:solidFill>
              </a:rPr>
              <a:t>}</a:t>
            </a:r>
            <a:r>
              <a:rPr lang="de-DE" sz="2000" b="1" dirty="0">
                <a:solidFill>
                  <a:schemeClr val="tx1"/>
                </a:solidFill>
              </a:rPr>
              <a:t>  </a:t>
            </a:r>
            <a:r>
              <a:rPr lang="de-DE" sz="1600" dirty="0">
                <a:solidFill>
                  <a:srgbClr val="239A1A"/>
                </a:solidFill>
                <a:latin typeface="Verdana" charset="0"/>
              </a:rPr>
              <a:t>(UNIX-Konvention)</a:t>
            </a:r>
          </a:p>
        </p:txBody>
      </p:sp>
    </p:spTree>
    <p:extLst>
      <p:ext uri="{BB962C8B-B14F-4D97-AF65-F5344CB8AC3E}">
        <p14:creationId xmlns:p14="http://schemas.microsoft.com/office/powerpoint/2010/main" val="69305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 build="p" autoUpdateAnimBg="0" advAuto="0"/>
      <p:bldP spid="151558" grpId="0" animBg="1" autoUpdateAnimBg="0"/>
      <p:bldP spid="151559" grpId="0" animBg="1" autoUpdateAnimBg="0"/>
      <p:bldP spid="151560" grpId="0" autoUpdateAnimBg="0"/>
      <p:bldP spid="151561" grpId="0" autoUpdateAnimBg="0"/>
      <p:bldP spid="151562" grpId="0" autoUpdateAnimBg="0"/>
      <p:bldP spid="15156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442F9C60-6875-493B-9D7A-241F16CA3571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55651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55652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50E808EE-92FC-4BBC-87C2-AA62ECAC4F38}" type="slidenum">
              <a:rPr lang="de-DE">
                <a:latin typeface="Verdana" charset="0"/>
              </a:rPr>
              <a:pPr eaLnBrk="1" hangingPunct="1"/>
              <a:t>18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55653" name="Rectangle 4"/>
          <p:cNvSpPr>
            <a:spLocks noChangeArrowheads="1"/>
          </p:cNvSpPr>
          <p:nvPr/>
        </p:nvSpPr>
        <p:spPr bwMode="auto">
          <a:xfrm>
            <a:off x="250825" y="1127125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Stichwortverzeichnis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393700" y="1700213"/>
            <a:ext cx="8426450" cy="3390900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3366FF"/>
                </a:solidFill>
              </a:rPr>
              <a:t>\documentclass{article}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CC3300"/>
                </a:solidFill>
              </a:rPr>
              <a:t>\usepackage{makeidx}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CC3300"/>
                </a:solidFill>
              </a:rPr>
              <a:t>\makeindex</a:t>
            </a:r>
            <a:r>
              <a:rPr lang="en-US" sz="2000" b="1">
                <a:solidFill>
                  <a:schemeClr val="hlink"/>
                </a:solidFill>
              </a:rPr>
              <a:t>         </a:t>
            </a:r>
            <a:r>
              <a:rPr lang="en-US" sz="2000" b="1">
                <a:solidFill>
                  <a:srgbClr val="3366FF"/>
                </a:solidFill>
              </a:rPr>
              <a:t>% Befehl zum Sammeln der Stichworte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3366FF"/>
                </a:solidFill>
              </a:rPr>
              <a:t>\begin{document}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CC3300"/>
                </a:solidFill>
              </a:rPr>
              <a:t>\index{</a:t>
            </a:r>
            <a:r>
              <a:rPr lang="en-US" sz="2000" b="1">
                <a:solidFill>
                  <a:schemeClr val="tx1"/>
                </a:solidFill>
              </a:rPr>
              <a:t>Stichwort</a:t>
            </a:r>
            <a:r>
              <a:rPr lang="en-US" sz="2000" b="1">
                <a:solidFill>
                  <a:srgbClr val="CC3300"/>
                </a:solidFill>
              </a:rPr>
              <a:t>}</a:t>
            </a:r>
            <a:r>
              <a:rPr lang="en-US" sz="2000" b="1">
                <a:solidFill>
                  <a:schemeClr val="hlink"/>
                </a:solidFill>
              </a:rPr>
              <a:t>  </a:t>
            </a:r>
            <a:r>
              <a:rPr lang="en-US" sz="2000" b="1">
                <a:solidFill>
                  <a:srgbClr val="3366FF"/>
                </a:solidFill>
              </a:rPr>
              <a:t>% normales Stichwort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CC3300"/>
                </a:solidFill>
              </a:rPr>
              <a:t>\index{</a:t>
            </a:r>
            <a:r>
              <a:rPr lang="en-US" sz="2000" b="1">
                <a:solidFill>
                  <a:schemeClr val="tx1"/>
                </a:solidFill>
              </a:rPr>
              <a:t>Verteilung</a:t>
            </a:r>
            <a:r>
              <a:rPr lang="en-US" sz="2000" b="1">
                <a:solidFill>
                  <a:srgbClr val="CC3300"/>
                </a:solidFill>
              </a:rPr>
              <a:t>!</a:t>
            </a:r>
            <a:r>
              <a:rPr lang="en-US" sz="2000" b="1">
                <a:solidFill>
                  <a:schemeClr val="tx1"/>
                </a:solidFill>
              </a:rPr>
              <a:t>hypergeometrische</a:t>
            </a:r>
            <a:r>
              <a:rPr lang="en-US" sz="2000" b="1">
                <a:solidFill>
                  <a:srgbClr val="CC3300"/>
                </a:solidFill>
              </a:rPr>
              <a:t>}</a:t>
            </a:r>
            <a:r>
              <a:rPr lang="en-US" sz="2000" b="1">
                <a:solidFill>
                  <a:schemeClr val="hlink"/>
                </a:solidFill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chemeClr val="hlink"/>
                </a:solidFill>
              </a:rPr>
              <a:t>                   </a:t>
            </a:r>
            <a:r>
              <a:rPr lang="en-US" sz="2000" b="1">
                <a:solidFill>
                  <a:srgbClr val="3366FF"/>
                </a:solidFill>
              </a:rPr>
              <a:t>% untergliedertes Stichwort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CC3300"/>
                </a:solidFill>
              </a:rPr>
              <a:t>\printindex </a:t>
            </a:r>
            <a:r>
              <a:rPr lang="en-US" sz="2000" b="1">
                <a:solidFill>
                  <a:schemeClr val="hlink"/>
                </a:solidFill>
              </a:rPr>
              <a:t>  </a:t>
            </a:r>
            <a:r>
              <a:rPr lang="en-US" sz="2000" b="1">
                <a:solidFill>
                  <a:srgbClr val="3366FF"/>
                </a:solidFill>
              </a:rPr>
              <a:t>% Drucken des Stichwortverzeichnisses</a:t>
            </a:r>
          </a:p>
          <a:p>
            <a:pPr algn="l">
              <a:lnSpc>
                <a:spcPct val="120000"/>
              </a:lnSpc>
            </a:pPr>
            <a:r>
              <a:rPr lang="en-US" sz="2000" b="1">
                <a:solidFill>
                  <a:srgbClr val="3366FF"/>
                </a:solidFill>
              </a:rPr>
              <a:t>\end{document}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936625" y="5157788"/>
            <a:ext cx="7621588" cy="1108075"/>
          </a:xfrm>
          <a:prstGeom prst="rect">
            <a:avLst/>
          </a:prstGeom>
          <a:noFill/>
          <a:ln w="12700">
            <a:solidFill>
              <a:srgbClr val="0B2A5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en-US" dirty="0" err="1">
                <a:solidFill>
                  <a:srgbClr val="0B2A51"/>
                </a:solidFill>
                <a:latin typeface="Verdana" charset="0"/>
              </a:rPr>
              <a:t>Arbeitsschritte</a:t>
            </a:r>
            <a:r>
              <a:rPr lang="en-US" dirty="0">
                <a:solidFill>
                  <a:srgbClr val="0B2A51"/>
                </a:solidFill>
                <a:latin typeface="Verdana" charset="0"/>
              </a:rPr>
              <a:t>:	1. </a:t>
            </a:r>
            <a:r>
              <a:rPr lang="en-US" dirty="0" err="1">
                <a:solidFill>
                  <a:srgbClr val="0B2A51"/>
                </a:solidFill>
                <a:latin typeface="Verdana" charset="0"/>
              </a:rPr>
              <a:t>Normale</a:t>
            </a:r>
            <a:r>
              <a:rPr lang="en-US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en-US" dirty="0" err="1">
                <a:solidFill>
                  <a:srgbClr val="0B2A51"/>
                </a:solidFill>
                <a:latin typeface="Verdana" charset="0"/>
              </a:rPr>
              <a:t>LaTeX-Übersetzung</a:t>
            </a:r>
            <a:endParaRPr lang="en-US" dirty="0">
              <a:solidFill>
                <a:srgbClr val="0B2A51"/>
              </a:solidFill>
              <a:latin typeface="Verdana" charset="0"/>
            </a:endParaRPr>
          </a:p>
          <a:p>
            <a:pPr algn="l">
              <a:lnSpc>
                <a:spcPct val="130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charset="0"/>
              </a:rPr>
              <a:t>             		</a:t>
            </a:r>
            <a:r>
              <a:rPr lang="en-US" dirty="0">
                <a:solidFill>
                  <a:srgbClr val="0B2A51"/>
                </a:solidFill>
                <a:latin typeface="Verdana" charset="0"/>
              </a:rPr>
              <a:t>2.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3366FF"/>
                </a:solidFill>
                <a:latin typeface="Verdana" charset="0"/>
              </a:rPr>
              <a:t>Kommandozeile</a:t>
            </a:r>
            <a:r>
              <a:rPr lang="en-US" dirty="0">
                <a:solidFill>
                  <a:schemeClr val="accent2"/>
                </a:solidFill>
                <a:latin typeface="Verdana" charset="0"/>
              </a:rPr>
              <a:t>: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</a:rPr>
              <a:t>   </a:t>
            </a:r>
            <a:r>
              <a:rPr lang="en-US" sz="2000" b="1" dirty="0" err="1">
                <a:solidFill>
                  <a:srgbClr val="CC3300"/>
                </a:solidFill>
              </a:rPr>
              <a:t>makeindex</a:t>
            </a:r>
            <a:r>
              <a:rPr lang="en-US" sz="2000" b="1" dirty="0">
                <a:solidFill>
                  <a:srgbClr val="CC3300"/>
                </a:solidFill>
              </a:rPr>
              <a:t> </a:t>
            </a:r>
            <a:r>
              <a:rPr lang="en-US" sz="2000" b="1" i="1" dirty="0" err="1">
                <a:solidFill>
                  <a:srgbClr val="3366FF"/>
                </a:solidFill>
                <a:latin typeface="Times New Roman" charset="0"/>
              </a:rPr>
              <a:t>Quelldateiname</a:t>
            </a:r>
            <a:endParaRPr lang="en-US" sz="2000" b="1" i="1" dirty="0">
              <a:solidFill>
                <a:srgbClr val="3366FF"/>
              </a:solidFill>
              <a:latin typeface="Times New Roman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charset="0"/>
              </a:rPr>
              <a:t>             		</a:t>
            </a:r>
            <a:r>
              <a:rPr lang="en-US" dirty="0">
                <a:solidFill>
                  <a:srgbClr val="0B2A51"/>
                </a:solidFill>
                <a:latin typeface="Verdana" charset="0"/>
              </a:rPr>
              <a:t>3. </a:t>
            </a:r>
            <a:r>
              <a:rPr lang="en-US" dirty="0" err="1">
                <a:solidFill>
                  <a:srgbClr val="0B2A51"/>
                </a:solidFill>
                <a:latin typeface="Verdana" charset="0"/>
              </a:rPr>
              <a:t>Normale</a:t>
            </a:r>
            <a:r>
              <a:rPr lang="en-US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en-US" dirty="0" err="1">
                <a:solidFill>
                  <a:srgbClr val="0B2A51"/>
                </a:solidFill>
                <a:latin typeface="Verdana" charset="0"/>
              </a:rPr>
              <a:t>LaTeX-Übersetzung</a:t>
            </a:r>
            <a:r>
              <a:rPr lang="en-US" sz="2000" dirty="0">
                <a:solidFill>
                  <a:schemeClr val="tx1"/>
                </a:solidFill>
                <a:latin typeface="Times New Roman" charset="0"/>
              </a:rPr>
              <a:t> 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30276" y="2157240"/>
            <a:ext cx="3170188" cy="2880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65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3" grpId="0" animBg="1" autoUpdateAnimBg="0"/>
      <p:bldP spid="160774" grpId="0" animBg="1" autoUpdateAnimBg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3F02DEBF-21E8-401C-B676-8B24AF2A8A16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56675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5667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620E52FE-4D45-400D-86E5-0D76D99E7925}" type="slidenum">
              <a:rPr lang="de-DE">
                <a:latin typeface="Verdana" charset="0"/>
              </a:rPr>
              <a:pPr eaLnBrk="1" hangingPunct="1"/>
              <a:t>19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56677" name="Rectangle 4"/>
          <p:cNvSpPr>
            <a:spLocks noChangeArrowheads="1"/>
          </p:cNvSpPr>
          <p:nvPr/>
        </p:nvSpPr>
        <p:spPr bwMode="auto">
          <a:xfrm>
            <a:off x="460375" y="1143000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Seitennummern, Kopf- und Fußzeilen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395288" y="2519363"/>
            <a:ext cx="835342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2000" b="1">
                <a:solidFill>
                  <a:srgbClr val="3366FF"/>
                </a:solidFill>
              </a:rPr>
              <a:t>\pagestyle{</a:t>
            </a:r>
            <a:r>
              <a:rPr lang="de-DE" sz="2000" b="1">
                <a:solidFill>
                  <a:srgbClr val="CC3300"/>
                </a:solidFill>
              </a:rPr>
              <a:t>plain</a:t>
            </a:r>
            <a:r>
              <a:rPr lang="de-DE" sz="2000" b="1">
                <a:solidFill>
                  <a:srgbClr val="3366FF"/>
                </a:solidFill>
              </a:rPr>
              <a:t>}</a:t>
            </a:r>
            <a:r>
              <a:rPr lang="de-DE" sz="2000" b="1">
                <a:solidFill>
                  <a:schemeClr val="tx1"/>
                </a:solidFill>
              </a:rPr>
              <a:t> 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 	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(Standard)</a:t>
            </a:r>
          </a:p>
          <a:p>
            <a:pPr lvl="1" algn="l">
              <a:lnSpc>
                <a:spcPct val="90000"/>
              </a:lnSpc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				Kopfzeile:  leer</a:t>
            </a:r>
          </a:p>
          <a:p>
            <a:pPr algn="l">
              <a:lnSpc>
                <a:spcPct val="110000"/>
              </a:lnSpc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                                          	Fußzeile:   zentrierte Seitennummer</a:t>
            </a: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2000" b="1">
                <a:solidFill>
                  <a:srgbClr val="3366FF"/>
                </a:solidFill>
              </a:rPr>
              <a:t>\pagestyle{</a:t>
            </a:r>
            <a:r>
              <a:rPr lang="de-DE" sz="2000" b="1">
                <a:solidFill>
                  <a:srgbClr val="CC3300"/>
                </a:solidFill>
              </a:rPr>
              <a:t>empty</a:t>
            </a:r>
            <a:r>
              <a:rPr lang="de-DE" sz="2000" b="1">
                <a:solidFill>
                  <a:srgbClr val="3366FF"/>
                </a:solidFill>
              </a:rPr>
              <a:t>}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Kopf- und Fußzeile leer</a:t>
            </a:r>
          </a:p>
          <a:p>
            <a:pPr algn="l">
              <a:lnSpc>
                <a:spcPct val="140000"/>
              </a:lnSpc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2000" b="1">
                <a:solidFill>
                  <a:srgbClr val="3366FF"/>
                </a:solidFill>
              </a:rPr>
              <a:t>\pagestyle{</a:t>
            </a:r>
            <a:r>
              <a:rPr lang="de-DE" sz="2000" b="1">
                <a:solidFill>
                  <a:srgbClr val="CC3300"/>
                </a:solidFill>
              </a:rPr>
              <a:t>headings</a:t>
            </a:r>
            <a:r>
              <a:rPr lang="de-DE" sz="2000" b="1">
                <a:solidFill>
                  <a:srgbClr val="3366FF"/>
                </a:solidFill>
              </a:rPr>
              <a:t>}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Kopfzeile: </a:t>
            </a:r>
            <a:r>
              <a:rPr lang="de-DE" sz="100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Seitennummer und</a:t>
            </a:r>
          </a:p>
          <a:p>
            <a:pPr algn="l">
              <a:lnSpc>
                <a:spcPct val="80000"/>
              </a:lnSpc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					    </a:t>
            </a:r>
            <a:r>
              <a:rPr lang="de-DE" sz="100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Kapitelinformation</a:t>
            </a:r>
          </a:p>
          <a:p>
            <a:pPr algn="l">
              <a:lnSpc>
                <a:spcPct val="120000"/>
              </a:lnSpc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				Fußzeile:   leer</a:t>
            </a:r>
            <a:endParaRPr lang="de-DE" b="1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5724525" y="5078413"/>
            <a:ext cx="2986088" cy="40957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>
                <a:solidFill>
                  <a:srgbClr val="CC3300"/>
                </a:solidFill>
              </a:rPr>
              <a:t>\thispagestyle{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Stil</a:t>
            </a:r>
            <a:r>
              <a:rPr lang="de-DE" sz="2000" b="1">
                <a:solidFill>
                  <a:srgbClr val="CC3300"/>
                </a:solidFill>
              </a:rPr>
              <a:t>}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5580063" y="1844675"/>
            <a:ext cx="2376487" cy="40957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>
                <a:solidFill>
                  <a:srgbClr val="CC3300"/>
                </a:solidFill>
              </a:rPr>
              <a:t>\pagestyle{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Stil</a:t>
            </a:r>
            <a:r>
              <a:rPr lang="de-DE" sz="2000" b="1">
                <a:solidFill>
                  <a:srgbClr val="CC3300"/>
                </a:solidFill>
              </a:rPr>
              <a:t>}</a:t>
            </a:r>
            <a:endParaRPr lang="de-DE" sz="200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395288" y="1855788"/>
            <a:ext cx="5078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Festlegung des Seitenstils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>
                <a:solidFill>
                  <a:srgbClr val="CC3300"/>
                </a:solidFill>
                <a:latin typeface="Verdana" charset="0"/>
              </a:rPr>
              <a:t>im Vorspann:</a:t>
            </a:r>
            <a:endParaRPr lang="de-DE" sz="2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395288" y="4957763"/>
            <a:ext cx="53117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70000"/>
              </a:lnSpc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Verändern des Stils einer einzelnen Seite:</a:t>
            </a:r>
            <a:endParaRPr lang="de-DE" sz="2000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autoUpdateAnimBg="0"/>
      <p:bldP spid="161798" grpId="0" animBg="1" autoUpdateAnimBg="0"/>
      <p:bldP spid="161799" grpId="0" animBg="1" autoUpdateAnimBg="0"/>
      <p:bldP spid="161800" grpId="0" autoUpdateAnimBg="0"/>
      <p:bldP spid="1618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1412776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Empfehlungen für Ausgabeformate</a:t>
            </a:r>
          </a:p>
        </p:txBody>
      </p:sp>
      <p:sp>
        <p:nvSpPr>
          <p:cNvPr id="34818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72F1D490-3EB1-4254-B4B9-4CAAD959A679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34819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3482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65289197-7880-4DD9-A8AE-AC35601D1C57}" type="slidenum">
              <a:rPr lang="de-DE">
                <a:latin typeface="Verdana" charset="0"/>
              </a:rPr>
              <a:pPr eaLnBrk="1" hangingPunct="1"/>
              <a:t>2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95288" y="2060575"/>
            <a:ext cx="8141268" cy="21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 sz="2000" b="1" dirty="0" err="1" smtClean="0">
                <a:solidFill>
                  <a:srgbClr val="006600"/>
                </a:solidFill>
              </a:rPr>
              <a:t>pdf</a:t>
            </a:r>
            <a:r>
              <a:rPr lang="de-DE" sz="2000" dirty="0" smtClean="0">
                <a:solidFill>
                  <a:srgbClr val="0B2A51"/>
                </a:solidFill>
                <a:latin typeface="Times New Roman" charset="0"/>
              </a:rPr>
              <a:t>   </a:t>
            </a:r>
            <a:r>
              <a:rPr lang="de-DE" sz="2000" dirty="0">
                <a:solidFill>
                  <a:srgbClr val="0B2A51"/>
                </a:solidFill>
                <a:latin typeface="Times New Roman" charset="0"/>
              </a:rPr>
              <a:t>– </a:t>
            </a:r>
            <a:r>
              <a:rPr lang="de-DE" sz="2000" dirty="0" smtClean="0">
                <a:solidFill>
                  <a:srgbClr val="0B2A51"/>
                </a:solidFill>
                <a:latin typeface="Times New Roman" charset="0"/>
              </a:rPr>
              <a:t> 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heutzutage DER Standard (d.h. </a:t>
            </a:r>
            <a:r>
              <a:rPr lang="de-DE" sz="2000" b="1" dirty="0" err="1" smtClean="0">
                <a:solidFill>
                  <a:srgbClr val="0B2A5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pdflatex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 verwenden)</a:t>
            </a:r>
          </a:p>
          <a:p>
            <a:pPr algn="l">
              <a:buFontTx/>
              <a:buChar char="•"/>
            </a:pPr>
            <a:endParaRPr lang="de-DE" dirty="0" smtClean="0">
              <a:solidFill>
                <a:srgbClr val="0B2A51"/>
              </a:solidFill>
              <a:latin typeface="Verdana" charset="0"/>
            </a:endParaRPr>
          </a:p>
          <a:p>
            <a:pPr algn="l">
              <a:lnSpc>
                <a:spcPct val="170000"/>
              </a:lnSpc>
              <a:buFontTx/>
              <a:buChar char="•"/>
            </a:pPr>
            <a:r>
              <a:rPr lang="de-DE" sz="2000" dirty="0" smtClean="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 sz="2000" b="1" dirty="0" smtClean="0">
                <a:solidFill>
                  <a:srgbClr val="006600"/>
                </a:solidFill>
              </a:rPr>
              <a:t>dvi</a:t>
            </a:r>
            <a:r>
              <a:rPr lang="de-DE" sz="2000" dirty="0" smtClean="0">
                <a:solidFill>
                  <a:srgbClr val="0B2A51"/>
                </a:solidFill>
                <a:latin typeface="Times New Roman" charset="0"/>
              </a:rPr>
              <a:t>   </a:t>
            </a:r>
            <a:r>
              <a:rPr lang="de-DE" sz="2000" dirty="0">
                <a:solidFill>
                  <a:srgbClr val="0B2A51"/>
                </a:solidFill>
                <a:latin typeface="Times New Roman" charset="0"/>
              </a:rPr>
              <a:t>– </a:t>
            </a:r>
            <a:r>
              <a:rPr lang="de-DE" sz="2000" dirty="0" smtClean="0">
                <a:solidFill>
                  <a:srgbClr val="0B2A51"/>
                </a:solidFill>
                <a:latin typeface="Times New Roman" charset="0"/>
              </a:rPr>
              <a:t> 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vormals Standard, wird z.T. bei älteren Quelltexten und</a:t>
            </a:r>
          </a:p>
          <a:p>
            <a:pPr algn="l">
              <a:lnSpc>
                <a:spcPct val="170000"/>
              </a:lnSpc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	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  als Zwischenschritt für die Erzeugung von </a:t>
            </a:r>
            <a:r>
              <a:rPr lang="de-DE" dirty="0" err="1" smtClean="0">
                <a:solidFill>
                  <a:srgbClr val="0B2A51"/>
                </a:solidFill>
                <a:latin typeface="Verdana" charset="0"/>
              </a:rPr>
              <a:t>pdf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-Dateien aus </a:t>
            </a:r>
          </a:p>
          <a:p>
            <a:pPr algn="l">
              <a:lnSpc>
                <a:spcPct val="170000"/>
              </a:lnSpc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	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dirty="0" err="1" smtClean="0">
                <a:solidFill>
                  <a:srgbClr val="0B2A51"/>
                </a:solidFill>
                <a:latin typeface="Verdana" charset="0"/>
              </a:rPr>
              <a:t>ps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-Dateien verwendet (d.h. dvi -&gt; </a:t>
            </a:r>
            <a:r>
              <a:rPr lang="de-DE" dirty="0" err="1" smtClean="0">
                <a:solidFill>
                  <a:srgbClr val="0B2A51"/>
                </a:solidFill>
                <a:latin typeface="Verdana" charset="0"/>
              </a:rPr>
              <a:t>ps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 -&gt; </a:t>
            </a:r>
            <a:r>
              <a:rPr lang="de-DE" dirty="0" err="1" smtClean="0">
                <a:solidFill>
                  <a:srgbClr val="0B2A51"/>
                </a:solidFill>
                <a:latin typeface="Verdana" charset="0"/>
              </a:rPr>
              <a:t>pdf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)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	</a:t>
            </a:r>
            <a:endParaRPr lang="de-DE" b="1" dirty="0">
              <a:solidFill>
                <a:srgbClr val="006600"/>
              </a:solidFill>
              <a:latin typeface="Verdana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835150" y="4422775"/>
            <a:ext cx="6265863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de-DE" b="1" u="sng" dirty="0">
                <a:solidFill>
                  <a:srgbClr val="0B2A51"/>
                </a:solidFill>
                <a:latin typeface="Verdana" charset="0"/>
              </a:rPr>
              <a:t>Übung: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  Erzeugen Sie für obiges Beispiel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sz="2000" b="1" dirty="0">
                <a:solidFill>
                  <a:srgbClr val="CC3300"/>
                </a:solidFill>
              </a:rPr>
              <a:t>bsp1.tex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die Postscript- 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bzw. </a:t>
            </a:r>
            <a:r>
              <a:rPr lang="de-DE" b="1" dirty="0" err="1">
                <a:solidFill>
                  <a:srgbClr val="0B2A51"/>
                </a:solidFill>
                <a:latin typeface="Verdana" charset="0"/>
              </a:rPr>
              <a:t>pdf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-Dateien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sz="2000" b="1" dirty="0">
                <a:solidFill>
                  <a:srgbClr val="CC3300"/>
                </a:solidFill>
              </a:rPr>
              <a:t>bsp1.ps</a:t>
            </a:r>
            <a:r>
              <a:rPr lang="de-DE" dirty="0">
                <a:solidFill>
                  <a:srgbClr val="CC3300"/>
                </a:solidFill>
                <a:latin typeface="Verdana" charset="0"/>
              </a:rPr>
              <a:t>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bzw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. </a:t>
            </a:r>
            <a:r>
              <a:rPr lang="de-DE" sz="2000" b="1" dirty="0">
                <a:solidFill>
                  <a:srgbClr val="CC3300"/>
                </a:solidFill>
              </a:rPr>
              <a:t>bsp1.pdf</a:t>
            </a:r>
            <a:r>
              <a:rPr lang="de-DE" dirty="0">
                <a:solidFill>
                  <a:srgbClr val="CC3300"/>
                </a:solidFill>
                <a:latin typeface="Verdana" charset="0"/>
              </a:rPr>
              <a:t>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und lassen Sie sich diese auf dem Bildschirm anzeigen. 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395288" y="4653136"/>
            <a:ext cx="962025" cy="914400"/>
          </a:xfrm>
          <a:prstGeom prst="star5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Courier New" pitchFamily="49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670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9A058858-C0D8-494E-919F-70FA7A03CE51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66915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6691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BA2B0CE7-654C-4480-9608-28F4DEABDB0F}" type="slidenum">
              <a:rPr lang="de-DE">
                <a:latin typeface="Verdana" charset="0"/>
              </a:rPr>
              <a:pPr eaLnBrk="1" hangingPunct="1"/>
              <a:t>20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755650" y="4202113"/>
            <a:ext cx="5400675" cy="379412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endParaRPr lang="de-DE" b="1">
              <a:solidFill>
                <a:srgbClr val="CC3300"/>
              </a:solidFill>
            </a:endParaRPr>
          </a:p>
        </p:txBody>
      </p:sp>
      <p:sp>
        <p:nvSpPr>
          <p:cNvPr id="172046" name="Text Box 14"/>
          <p:cNvSpPr txBox="1">
            <a:spLocks noChangeArrowheads="1"/>
          </p:cNvSpPr>
          <p:nvPr/>
        </p:nvSpPr>
        <p:spPr bwMode="auto">
          <a:xfrm>
            <a:off x="358775" y="4159250"/>
            <a:ext cx="5546725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de-DE" b="1">
                <a:solidFill>
                  <a:srgbClr val="CC3300"/>
                </a:solidFill>
              </a:rPr>
              <a:t>\newtheorem{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Strukturname</a:t>
            </a:r>
            <a:r>
              <a:rPr lang="de-DE" b="1">
                <a:solidFill>
                  <a:srgbClr val="CC3300"/>
                </a:solidFill>
              </a:rPr>
              <a:t>}{</a:t>
            </a:r>
            <a:r>
              <a:rPr lang="de-DE" sz="2000" b="1" i="1">
                <a:solidFill>
                  <a:schemeClr val="tx1"/>
                </a:solidFill>
                <a:latin typeface="Times New Roman" charset="0"/>
              </a:rPr>
              <a:t>Ausgabename</a:t>
            </a:r>
            <a:r>
              <a:rPr lang="de-DE" b="1">
                <a:solidFill>
                  <a:srgbClr val="CC3300"/>
                </a:solidFill>
              </a:rPr>
              <a:t>}</a:t>
            </a:r>
            <a:endParaRPr lang="de-DE">
              <a:solidFill>
                <a:srgbClr val="0B2A51"/>
              </a:solidFill>
              <a:latin typeface="Verdana" charset="0"/>
            </a:endParaRPr>
          </a:p>
          <a:p>
            <a:pPr algn="l">
              <a:lnSpc>
                <a:spcPct val="130000"/>
              </a:lnSpc>
            </a:pPr>
            <a:r>
              <a:rPr lang="de-DE" sz="2000">
                <a:solidFill>
                  <a:schemeClr val="tx1"/>
                </a:solidFill>
                <a:latin typeface="Times New Roman" charset="0"/>
              </a:rPr>
              <a:t>    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definiert eine neue Umgebung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Strukturname</a:t>
            </a:r>
          </a:p>
          <a:p>
            <a:pPr algn="l">
              <a:lnSpc>
                <a:spcPct val="140000"/>
              </a:lnSpc>
            </a:pPr>
            <a:r>
              <a:rPr lang="de-DE" sz="2000">
                <a:solidFill>
                  <a:schemeClr val="tx1"/>
                </a:solidFill>
                <a:latin typeface="Times New Roman" charset="0"/>
              </a:rPr>
              <a:t>    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Verwendung:</a:t>
            </a:r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23850" y="2565400"/>
            <a:ext cx="8424863" cy="1473200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de-DE" sz="2800" b="1" dirty="0">
                <a:solidFill>
                  <a:schemeClr val="hlink"/>
                </a:solidFill>
              </a:rPr>
              <a:t> </a:t>
            </a:r>
            <a:r>
              <a:rPr lang="de-DE" sz="1600" b="1" dirty="0">
                <a:solidFill>
                  <a:schemeClr val="hlink"/>
                </a:solidFill>
              </a:rPr>
              <a:t>           </a:t>
            </a:r>
            <a:r>
              <a:rPr lang="de-DE" sz="1600" b="1" dirty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30000"/>
              </a:lnSpc>
            </a:pPr>
            <a:r>
              <a:rPr lang="de-DE" sz="1600" b="1" dirty="0">
                <a:solidFill>
                  <a:schemeClr val="tx1"/>
                </a:solidFill>
              </a:rPr>
              <a:t>Die Reihe </a:t>
            </a:r>
            <a:r>
              <a:rPr lang="de-DE" sz="1600" b="1" dirty="0">
                <a:solidFill>
                  <a:srgbClr val="339933"/>
                </a:solidFill>
              </a:rPr>
              <a:t>$\</a:t>
            </a:r>
            <a:r>
              <a:rPr lang="de-DE" sz="1600" b="1" dirty="0" err="1">
                <a:solidFill>
                  <a:srgbClr val="339933"/>
                </a:solidFill>
              </a:rPr>
              <a:t>sum</a:t>
            </a:r>
            <a:r>
              <a:rPr lang="de-DE" sz="1600" b="1" dirty="0">
                <a:solidFill>
                  <a:srgbClr val="339933"/>
                </a:solidFill>
              </a:rPr>
              <a:t>\</a:t>
            </a:r>
            <a:r>
              <a:rPr lang="de-DE" sz="1600" b="1" dirty="0" err="1">
                <a:solidFill>
                  <a:srgbClr val="339933"/>
                </a:solidFill>
              </a:rPr>
              <a:t>limits</a:t>
            </a:r>
            <a:r>
              <a:rPr lang="de-DE" sz="1600" b="1" dirty="0">
                <a:solidFill>
                  <a:srgbClr val="339933"/>
                </a:solidFill>
              </a:rPr>
              <a:t>_{n=1}^{\</a:t>
            </a:r>
            <a:r>
              <a:rPr lang="de-DE" sz="1600" b="1" dirty="0" err="1">
                <a:solidFill>
                  <a:srgbClr val="339933"/>
                </a:solidFill>
              </a:rPr>
              <a:t>infty</a:t>
            </a:r>
            <a:r>
              <a:rPr lang="de-DE" sz="1600" b="1" dirty="0">
                <a:solidFill>
                  <a:srgbClr val="339933"/>
                </a:solidFill>
              </a:rPr>
              <a:t>} \</a:t>
            </a:r>
            <a:r>
              <a:rPr lang="de-DE" sz="1600" b="1" dirty="0" err="1">
                <a:solidFill>
                  <a:srgbClr val="339933"/>
                </a:solidFill>
              </a:rPr>
              <a:t>dfrac</a:t>
            </a:r>
            <a:r>
              <a:rPr lang="de-DE" sz="1600" b="1" dirty="0">
                <a:solidFill>
                  <a:srgbClr val="339933"/>
                </a:solidFill>
              </a:rPr>
              <a:t>{1}{n^{\</a:t>
            </a:r>
            <a:r>
              <a:rPr lang="de-DE" sz="1600" b="1" dirty="0" err="1">
                <a:solidFill>
                  <a:srgbClr val="339933"/>
                </a:solidFill>
              </a:rPr>
              <a:t>alpha</a:t>
            </a:r>
            <a:r>
              <a:rPr lang="de-DE" sz="1600" b="1" dirty="0">
                <a:solidFill>
                  <a:srgbClr val="339933"/>
                </a:solidFill>
              </a:rPr>
              <a:t>}}$</a:t>
            </a:r>
          </a:p>
          <a:p>
            <a:pPr algn="l"/>
            <a:r>
              <a:rPr lang="de-DE" sz="1600" b="1" dirty="0">
                <a:solidFill>
                  <a:schemeClr val="tx1"/>
                </a:solidFill>
              </a:rPr>
              <a:t>ist </a:t>
            </a:r>
            <a:r>
              <a:rPr lang="de-DE" sz="1600" b="1" dirty="0" err="1">
                <a:solidFill>
                  <a:schemeClr val="tx1"/>
                </a:solidFill>
              </a:rPr>
              <a:t>f"ur</a:t>
            </a:r>
            <a:r>
              <a:rPr lang="de-DE" sz="1600" b="1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rgbClr val="339933"/>
                </a:solidFill>
              </a:rPr>
              <a:t>$\</a:t>
            </a:r>
            <a:r>
              <a:rPr lang="de-DE" sz="1600" b="1" dirty="0" err="1">
                <a:solidFill>
                  <a:srgbClr val="339933"/>
                </a:solidFill>
              </a:rPr>
              <a:t>alpha</a:t>
            </a:r>
            <a:r>
              <a:rPr lang="de-DE" sz="1600" b="1" dirty="0">
                <a:solidFill>
                  <a:srgbClr val="339933"/>
                </a:solidFill>
              </a:rPr>
              <a:t> \le 1$</a:t>
            </a:r>
            <a:r>
              <a:rPr lang="de-DE" sz="1600" b="1" dirty="0">
                <a:solidFill>
                  <a:schemeClr val="tx1"/>
                </a:solidFill>
              </a:rPr>
              <a:t> divergent und </a:t>
            </a:r>
            <a:r>
              <a:rPr lang="de-DE" sz="1600" b="1" dirty="0" err="1">
                <a:solidFill>
                  <a:schemeClr val="tx1"/>
                </a:solidFill>
              </a:rPr>
              <a:t>f"ur</a:t>
            </a:r>
            <a:r>
              <a:rPr lang="de-DE" sz="1600" b="1" dirty="0">
                <a:solidFill>
                  <a:schemeClr val="tx1"/>
                </a:solidFill>
              </a:rPr>
              <a:t> </a:t>
            </a:r>
            <a:r>
              <a:rPr lang="de-DE" sz="1600" b="1" dirty="0">
                <a:solidFill>
                  <a:srgbClr val="339933"/>
                </a:solidFill>
              </a:rPr>
              <a:t>$\</a:t>
            </a:r>
            <a:r>
              <a:rPr lang="de-DE" sz="1600" b="1" dirty="0" err="1">
                <a:solidFill>
                  <a:srgbClr val="339933"/>
                </a:solidFill>
              </a:rPr>
              <a:t>alpha</a:t>
            </a:r>
            <a:r>
              <a:rPr lang="de-DE" sz="1600" b="1" dirty="0">
                <a:solidFill>
                  <a:srgbClr val="339933"/>
                </a:solidFill>
              </a:rPr>
              <a:t> &gt; 1$</a:t>
            </a:r>
            <a:r>
              <a:rPr lang="de-DE" sz="1600" b="1" dirty="0">
                <a:solidFill>
                  <a:schemeClr val="tx1"/>
                </a:solidFill>
              </a:rPr>
              <a:t> konvergent.</a:t>
            </a:r>
          </a:p>
          <a:p>
            <a:pPr algn="l">
              <a:lnSpc>
                <a:spcPct val="120000"/>
              </a:lnSpc>
            </a:pPr>
            <a:r>
              <a:rPr lang="de-DE" sz="1600" b="1" dirty="0">
                <a:solidFill>
                  <a:schemeClr val="hlink"/>
                </a:solidFill>
              </a:rPr>
              <a:t>         </a:t>
            </a:r>
            <a:endParaRPr lang="de-DE" sz="1600" b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250825" y="2724150"/>
            <a:ext cx="16510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80000"/>
              </a:lnSpc>
            </a:pPr>
            <a:r>
              <a:rPr lang="de-DE" sz="1600" b="1">
                <a:solidFill>
                  <a:srgbClr val="CC3300"/>
                </a:solidFill>
              </a:rPr>
              <a:t>\begin{</a:t>
            </a:r>
            <a:r>
              <a:rPr lang="de-DE" sz="1600" b="1">
                <a:solidFill>
                  <a:srgbClr val="3366FF"/>
                </a:solidFill>
              </a:rPr>
              <a:t>satz</a:t>
            </a:r>
            <a:r>
              <a:rPr lang="de-DE" sz="1600" b="1">
                <a:solidFill>
                  <a:srgbClr val="CC3300"/>
                </a:solidFill>
              </a:rPr>
              <a:t>}</a:t>
            </a:r>
          </a:p>
          <a:p>
            <a:pPr algn="l">
              <a:lnSpc>
                <a:spcPct val="120000"/>
              </a:lnSpc>
            </a:pPr>
            <a:endParaRPr lang="de-DE" sz="1600" b="1">
              <a:solidFill>
                <a:schemeClr val="tx1"/>
              </a:solidFill>
            </a:endParaRPr>
          </a:p>
          <a:p>
            <a:pPr algn="l">
              <a:lnSpc>
                <a:spcPct val="190000"/>
              </a:lnSpc>
            </a:pPr>
            <a:r>
              <a:rPr lang="de-DE" sz="1600" b="1">
                <a:solidFill>
                  <a:srgbClr val="CC3300"/>
                </a:solidFill>
              </a:rPr>
              <a:t>\end{</a:t>
            </a:r>
            <a:r>
              <a:rPr lang="de-DE" sz="1600" b="1">
                <a:solidFill>
                  <a:srgbClr val="3366FF"/>
                </a:solidFill>
              </a:rPr>
              <a:t>satz</a:t>
            </a:r>
            <a:r>
              <a:rPr lang="de-DE" sz="1600" b="1">
                <a:solidFill>
                  <a:srgbClr val="CC3300"/>
                </a:solidFill>
              </a:rPr>
              <a:t>}</a:t>
            </a:r>
            <a:endParaRPr lang="de-DE" sz="200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280988" y="2606675"/>
            <a:ext cx="610936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b="1" dirty="0">
                <a:solidFill>
                  <a:srgbClr val="CC3300"/>
                </a:solidFill>
              </a:rPr>
              <a:t>\</a:t>
            </a:r>
            <a:r>
              <a:rPr lang="de-DE" sz="1600" b="1" dirty="0" err="1">
                <a:solidFill>
                  <a:srgbClr val="CC3300"/>
                </a:solidFill>
              </a:rPr>
              <a:t>newtheorem</a:t>
            </a:r>
            <a:r>
              <a:rPr lang="de-DE" sz="1600" b="1" dirty="0">
                <a:solidFill>
                  <a:srgbClr val="CC3300"/>
                </a:solidFill>
              </a:rPr>
              <a:t>{</a:t>
            </a:r>
            <a:r>
              <a:rPr lang="de-DE" sz="1600" b="1" dirty="0" err="1">
                <a:solidFill>
                  <a:srgbClr val="3366FF"/>
                </a:solidFill>
              </a:rPr>
              <a:t>satz</a:t>
            </a:r>
            <a:r>
              <a:rPr lang="de-DE" sz="1600" b="1" dirty="0">
                <a:solidFill>
                  <a:srgbClr val="CC3300"/>
                </a:solidFill>
              </a:rPr>
              <a:t>}{</a:t>
            </a:r>
            <a:r>
              <a:rPr lang="de-DE" sz="1600" b="1" dirty="0">
                <a:solidFill>
                  <a:schemeClr val="tx1"/>
                </a:solidFill>
              </a:rPr>
              <a:t>Satz</a:t>
            </a:r>
            <a:r>
              <a:rPr lang="de-DE" sz="1600" b="1" dirty="0" smtClean="0">
                <a:solidFill>
                  <a:srgbClr val="CC3300"/>
                </a:solidFill>
              </a:rPr>
              <a:t>}  </a:t>
            </a:r>
            <a:r>
              <a:rPr lang="de-DE" sz="1600" b="1" dirty="0" smtClean="0">
                <a:solidFill>
                  <a:srgbClr val="002060"/>
                </a:solidFill>
              </a:rPr>
              <a:t>% Am besten im Vorspann</a:t>
            </a:r>
            <a:endParaRPr lang="de-DE" sz="1600" b="1" dirty="0">
              <a:solidFill>
                <a:srgbClr val="CC3300"/>
              </a:solidFill>
            </a:endParaRPr>
          </a:p>
        </p:txBody>
      </p:sp>
      <p:sp>
        <p:nvSpPr>
          <p:cNvPr id="166922" name="Rectangle 7"/>
          <p:cNvSpPr>
            <a:spLocks noChangeArrowheads="1"/>
          </p:cNvSpPr>
          <p:nvPr/>
        </p:nvSpPr>
        <p:spPr bwMode="auto">
          <a:xfrm>
            <a:off x="358775" y="1125538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Mathematische Strukturen (1)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2339975" y="4946650"/>
            <a:ext cx="5857875" cy="40957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CC3300"/>
                </a:solidFill>
              </a:rPr>
              <a:t>\begin{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Strukturname</a:t>
            </a:r>
            <a:r>
              <a:rPr lang="de-DE" b="1">
                <a:solidFill>
                  <a:srgbClr val="CC3300"/>
                </a:solidFill>
              </a:rPr>
              <a:t>}</a:t>
            </a:r>
            <a:r>
              <a:rPr lang="de-DE" b="1">
                <a:solidFill>
                  <a:schemeClr val="hlink"/>
                </a:solidFill>
              </a:rPr>
              <a:t> </a:t>
            </a:r>
            <a:r>
              <a:rPr lang="de-DE" b="1">
                <a:solidFill>
                  <a:schemeClr val="tx1"/>
                </a:solidFill>
              </a:rPr>
              <a:t> …   </a:t>
            </a:r>
            <a:r>
              <a:rPr lang="de-DE" b="1">
                <a:solidFill>
                  <a:srgbClr val="CC3300"/>
                </a:solidFill>
              </a:rPr>
              <a:t>\end{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Strukturname</a:t>
            </a:r>
            <a:r>
              <a:rPr lang="de-DE" b="1">
                <a:solidFill>
                  <a:srgbClr val="CC3300"/>
                </a:solidFill>
              </a:rPr>
              <a:t>}</a:t>
            </a:r>
          </a:p>
        </p:txBody>
      </p:sp>
      <p:pic>
        <p:nvPicPr>
          <p:cNvPr id="172042" name="Picture 10" descr="theorem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700213"/>
            <a:ext cx="84201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322263" y="1733550"/>
            <a:ext cx="8426450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72044" name="Line 12"/>
          <p:cNvSpPr>
            <a:spLocks noChangeShapeType="1"/>
          </p:cNvSpPr>
          <p:nvPr/>
        </p:nvSpPr>
        <p:spPr bwMode="auto">
          <a:xfrm flipH="1" flipV="1">
            <a:off x="1187450" y="2205038"/>
            <a:ext cx="14398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2045" name="Line 13"/>
          <p:cNvSpPr>
            <a:spLocks noChangeShapeType="1"/>
          </p:cNvSpPr>
          <p:nvPr/>
        </p:nvSpPr>
        <p:spPr bwMode="auto">
          <a:xfrm flipH="1">
            <a:off x="1619250" y="2852738"/>
            <a:ext cx="288925" cy="10795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2047" name="Text Box 15"/>
          <p:cNvSpPr txBox="1">
            <a:spLocks noChangeArrowheads="1"/>
          </p:cNvSpPr>
          <p:nvPr/>
        </p:nvSpPr>
        <p:spPr bwMode="auto">
          <a:xfrm>
            <a:off x="404813" y="5408613"/>
            <a:ext cx="8270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Im Ausgabedokument erscheint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 sz="2000" b="1" i="1">
                <a:solidFill>
                  <a:schemeClr val="tx1"/>
                </a:solidFill>
                <a:latin typeface="Times New Roman" charset="0"/>
              </a:rPr>
              <a:t>Ausgabename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anstatt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Strukturname</a:t>
            </a:r>
            <a:r>
              <a:rPr lang="de-DE" sz="2000">
                <a:solidFill>
                  <a:srgbClr val="3366FF"/>
                </a:solidFill>
                <a:latin typeface="Times New Roman" charset="0"/>
              </a:rPr>
              <a:t>.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 </a:t>
            </a:r>
            <a:endParaRPr lang="de-DE" sz="2000">
              <a:solidFill>
                <a:schemeClr val="hlink"/>
              </a:solidFill>
              <a:latin typeface="Times New Roman" charset="0"/>
            </a:endParaRP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395288" y="5748338"/>
            <a:ext cx="390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20000"/>
              </a:lnSpc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>
                <a:solidFill>
                  <a:srgbClr val="CC3300"/>
                </a:solidFill>
                <a:latin typeface="Verdana" charset="0"/>
              </a:rPr>
              <a:t>Automatische Nummerierung!</a:t>
            </a:r>
          </a:p>
        </p:txBody>
      </p:sp>
    </p:spTree>
    <p:extLst>
      <p:ext uri="{BB962C8B-B14F-4D97-AF65-F5344CB8AC3E}">
        <p14:creationId xmlns:p14="http://schemas.microsoft.com/office/powerpoint/2010/main" val="38363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7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 animBg="1" autoUpdateAnimBg="0"/>
      <p:bldP spid="172046" grpId="0" autoUpdateAnimBg="0"/>
      <p:bldP spid="172036" grpId="0" animBg="1" autoUpdateAnimBg="0"/>
      <p:bldP spid="172037" grpId="0" autoUpdateAnimBg="0"/>
      <p:bldP spid="172038" grpId="0" autoUpdateAnimBg="0"/>
      <p:bldP spid="172041" grpId="0" animBg="1" autoUpdateAnimBg="0"/>
      <p:bldP spid="172043" grpId="0" animBg="1"/>
      <p:bldP spid="172044" grpId="0" animBg="1"/>
      <p:bldP spid="172045" grpId="0" animBg="1"/>
      <p:bldP spid="172047" grpId="0" autoUpdateAnimBg="0"/>
      <p:bldP spid="17204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TU Dresden, </a:t>
            </a:r>
            <a:fld id="{71EABF5C-A6BC-4164-8A36-ACE53CAA00DF}" type="datetime1">
              <a:rPr lang="de-DE" smtClean="0"/>
              <a:pPr>
                <a:defRPr/>
              </a:pPr>
              <a:t>20.08.2016</a:t>
            </a:fld>
            <a:endParaRPr lang="de-DE" smtClean="0"/>
          </a:p>
          <a:p>
            <a:pPr>
              <a:defRPr/>
            </a:pPr>
            <a:r>
              <a:rPr lang="de-DE" smtClean="0"/>
              <a:t>Fachrichtung Mathematik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Einführung in die Textverarbeitung LaTeX</a:t>
            </a:r>
          </a:p>
          <a:p>
            <a:pPr>
              <a:defRPr/>
            </a:pPr>
            <a:r>
              <a:rPr lang="de-DE" smtClean="0"/>
              <a:t>Jan Rudl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Folie </a:t>
            </a:r>
            <a:fld id="{C5E1F7F0-25D4-497A-9EBE-0F5D5138E8C2}" type="slidenum">
              <a:rPr lang="de-DE" smtClean="0"/>
              <a:pPr>
                <a:defRPr/>
              </a:pPr>
              <a:t>21</a:t>
            </a:fld>
            <a:r>
              <a:rPr lang="de-DE" dirty="0" smtClean="0"/>
              <a:t> von 218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839608"/>
              </p:ext>
            </p:extLst>
          </p:nvPr>
        </p:nvGraphicFramePr>
        <p:xfrm>
          <a:off x="307112" y="1646704"/>
          <a:ext cx="8651876" cy="418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880"/>
                <a:gridCol w="4458996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\</a:t>
                      </a:r>
                      <a:r>
                        <a:rPr lang="de-DE" dirty="0" err="1" smtClean="0"/>
                        <a:t>label</a:t>
                      </a:r>
                      <a:r>
                        <a:rPr lang="de-DE" dirty="0" smtClean="0"/>
                        <a:t>{</a:t>
                      </a:r>
                      <a:r>
                        <a:rPr lang="de-DE" i="1" dirty="0" smtClean="0"/>
                        <a:t>Marke</a:t>
                      </a:r>
                      <a:r>
                        <a:rPr lang="de-DE" dirty="0" smtClean="0"/>
                        <a:t>}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\</a:t>
                      </a:r>
                      <a:r>
                        <a:rPr lang="de-DE" dirty="0" err="1" smtClean="0"/>
                        <a:t>ref</a:t>
                      </a:r>
                      <a:r>
                        <a:rPr lang="de-DE" dirty="0" smtClean="0"/>
                        <a:t>{</a:t>
                      </a:r>
                      <a:r>
                        <a:rPr lang="de-DE" i="1" dirty="0" smtClean="0"/>
                        <a:t>Marke</a:t>
                      </a:r>
                      <a:r>
                        <a:rPr lang="de-DE" dirty="0" smtClean="0"/>
                        <a:t>} </a:t>
                      </a:r>
                      <a:r>
                        <a:rPr lang="de-DE" b="0" dirty="0" smtClean="0"/>
                        <a:t> bzw. </a:t>
                      </a:r>
                      <a:r>
                        <a:rPr lang="de-DE" dirty="0" smtClean="0"/>
                        <a:t>\</a:t>
                      </a:r>
                      <a:r>
                        <a:rPr lang="de-DE" dirty="0" err="1" smtClean="0"/>
                        <a:t>pageref</a:t>
                      </a:r>
                      <a:r>
                        <a:rPr lang="de-DE" dirty="0" smtClean="0"/>
                        <a:t>{</a:t>
                      </a:r>
                      <a:r>
                        <a:rPr lang="de-DE" i="1" dirty="0" smtClean="0"/>
                        <a:t>Marke</a:t>
                      </a:r>
                      <a:r>
                        <a:rPr lang="de-DE" dirty="0" smtClean="0"/>
                        <a:t>}</a:t>
                      </a:r>
                      <a:r>
                        <a:rPr lang="de-DE" b="0" baseline="0" dirty="0" smtClean="0"/>
                        <a:t> (für </a:t>
                      </a:r>
                      <a:r>
                        <a:rPr lang="de-DE" b="0" baseline="0" dirty="0" err="1" smtClean="0"/>
                        <a:t>Seitennr</a:t>
                      </a:r>
                      <a:r>
                        <a:rPr lang="de-DE" b="0" baseline="0" dirty="0" smtClean="0"/>
                        <a:t>.)</a:t>
                      </a:r>
                      <a:endParaRPr lang="de-DE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innerhalb </a:t>
                      </a:r>
                      <a:r>
                        <a:rPr lang="de-DE" sz="2000" b="1" dirty="0" err="1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equation</a:t>
                      </a:r>
                      <a:r>
                        <a:rPr lang="de-DE" dirty="0" smtClean="0"/>
                        <a:t>-/</a:t>
                      </a:r>
                      <a:r>
                        <a:rPr lang="de-DE" sz="2000" b="1" dirty="0" err="1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eqnarray</a:t>
                      </a:r>
                      <a:r>
                        <a:rPr lang="de-DE" dirty="0" smtClean="0"/>
                        <a:t>-/</a:t>
                      </a:r>
                      <a:r>
                        <a:rPr lang="de-DE" sz="2000" b="1" dirty="0" err="1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align</a:t>
                      </a:r>
                      <a:r>
                        <a:rPr lang="de-DE" dirty="0" smtClean="0"/>
                        <a:t>-Umgebung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rgbClr val="CC3300"/>
                          </a:solidFill>
                        </a:rPr>
                        <a:t>Formel</a:t>
                      </a:r>
                      <a:r>
                        <a:rPr lang="de-DE" dirty="0" smtClean="0"/>
                        <a:t>nummer (mit Klammern: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sz="2000" baseline="0" dirty="0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de-DE" sz="2000" baseline="0" dirty="0" err="1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eqref</a:t>
                      </a:r>
                      <a:r>
                        <a:rPr lang="de-DE" sz="2000" baseline="0" dirty="0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</a:t>
                      </a:r>
                      <a:r>
                        <a:rPr lang="de-DE" i="1" baseline="0" dirty="0" smtClean="0"/>
                        <a:t>Marke</a:t>
                      </a:r>
                      <a:r>
                        <a:rPr lang="de-DE" sz="2000" baseline="0" dirty="0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}</a:t>
                      </a:r>
                      <a:r>
                        <a:rPr lang="de-DE" baseline="0" dirty="0" smtClean="0"/>
                        <a:t>)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innerhalb </a:t>
                      </a:r>
                      <a:r>
                        <a:rPr lang="de-DE" sz="2000" b="1" dirty="0" err="1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figure</a:t>
                      </a:r>
                      <a:r>
                        <a:rPr lang="de-DE" dirty="0" smtClean="0"/>
                        <a:t>-Umgebung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Abbildung</a:t>
                      </a:r>
                      <a:r>
                        <a:rPr lang="de-DE" dirty="0" smtClean="0"/>
                        <a:t>snummer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innerhalb </a:t>
                      </a:r>
                      <a:r>
                        <a:rPr lang="de-DE" sz="2000" b="1" dirty="0" err="1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table</a:t>
                      </a:r>
                      <a:r>
                        <a:rPr lang="de-DE" dirty="0" smtClean="0"/>
                        <a:t>-Umgebung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Tabellen</a:t>
                      </a:r>
                      <a:r>
                        <a:rPr lang="de-DE" dirty="0" smtClean="0"/>
                        <a:t>nummer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innerhalb einer durch </a:t>
                      </a:r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\</a:t>
                      </a:r>
                      <a:r>
                        <a:rPr lang="de-DE" dirty="0" err="1" smtClean="0">
                          <a:solidFill>
                            <a:srgbClr val="CC3300"/>
                          </a:solidFill>
                        </a:rPr>
                        <a:t>newtheorem</a:t>
                      </a:r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 </a:t>
                      </a:r>
                      <a:r>
                        <a:rPr lang="de-DE" dirty="0" smtClean="0"/>
                        <a:t>definierten Struktur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Struktur</a:t>
                      </a:r>
                      <a:r>
                        <a:rPr lang="de-DE" dirty="0" smtClean="0"/>
                        <a:t>nummer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innerhalb </a:t>
                      </a:r>
                      <a:r>
                        <a:rPr lang="de-DE" sz="2000" b="1" dirty="0" err="1" smtClean="0">
                          <a:solidFill>
                            <a:srgbClr val="CC33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enumerate</a:t>
                      </a:r>
                      <a:r>
                        <a:rPr lang="de-DE" dirty="0" smtClean="0"/>
                        <a:t>-Umgebung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Aufzählung</a:t>
                      </a:r>
                      <a:r>
                        <a:rPr lang="de-DE" dirty="0" smtClean="0"/>
                        <a:t>snummer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innerhalb einer </a:t>
                      </a:r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Fußnote</a:t>
                      </a:r>
                      <a:endParaRPr lang="de-DE" dirty="0">
                        <a:solidFill>
                          <a:srgbClr val="CC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Fußnoten</a:t>
                      </a:r>
                      <a:r>
                        <a:rPr lang="de-DE" dirty="0" smtClean="0"/>
                        <a:t>nummer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ansonsten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CC3300"/>
                          </a:solidFill>
                        </a:rPr>
                        <a:t>Abschnitt</a:t>
                      </a:r>
                      <a:r>
                        <a:rPr lang="de-DE" dirty="0" smtClean="0"/>
                        <a:t>snummer (z.B. der jeweiligen </a:t>
                      </a:r>
                      <a:r>
                        <a:rPr lang="de-DE" dirty="0" err="1" smtClean="0"/>
                        <a:t>section</a:t>
                      </a:r>
                      <a:r>
                        <a:rPr lang="de-DE" dirty="0" smtClean="0"/>
                        <a:t> oder </a:t>
                      </a:r>
                      <a:r>
                        <a:rPr lang="de-DE" dirty="0" err="1" smtClean="0"/>
                        <a:t>subsection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2125" y="1101725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Querverweise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51520" y="5846763"/>
            <a:ext cx="8731250" cy="379412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>
                <a:solidFill>
                  <a:srgbClr val="CC3300"/>
                </a:solidFill>
                <a:latin typeface="Verdana" charset="0"/>
              </a:rPr>
              <a:t>Quelltexte mit Querverweisen müssen immer </a:t>
            </a:r>
            <a:r>
              <a:rPr lang="de-DE" b="1">
                <a:solidFill>
                  <a:srgbClr val="CC3300"/>
                </a:solidFill>
                <a:latin typeface="Verdana" charset="0"/>
              </a:rPr>
              <a:t>zweimal</a:t>
            </a:r>
            <a:r>
              <a:rPr lang="de-DE">
                <a:solidFill>
                  <a:srgbClr val="CC3300"/>
                </a:solidFill>
                <a:latin typeface="Verdana" charset="0"/>
              </a:rPr>
              <a:t> übersetzt werden!</a:t>
            </a:r>
          </a:p>
        </p:txBody>
      </p:sp>
    </p:spTree>
    <p:extLst>
      <p:ext uri="{BB962C8B-B14F-4D97-AF65-F5344CB8AC3E}">
        <p14:creationId xmlns:p14="http://schemas.microsoft.com/office/powerpoint/2010/main" val="253199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E57C76EF-2FD3-44D6-B508-63A376362EF8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75107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75108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FAA42B35-79E1-4D47-8165-FE0E74CF22D3}" type="slidenum">
              <a:rPr lang="de-DE">
                <a:latin typeface="Verdana" charset="0"/>
              </a:rPr>
              <a:pPr eaLnBrk="1" hangingPunct="1"/>
              <a:t>22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175109" name="Rectangle 2"/>
          <p:cNvSpPr>
            <a:spLocks noChangeArrowheads="1"/>
          </p:cNvSpPr>
          <p:nvPr/>
        </p:nvSpPr>
        <p:spPr bwMode="auto">
          <a:xfrm>
            <a:off x="403225" y="1182688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Definition neuer Umgebungen </a:t>
            </a:r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250825" y="1778000"/>
            <a:ext cx="5075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Erstellung einer neuen Umgebung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Name:</a:t>
            </a:r>
            <a:endParaRPr lang="de-DE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88938" y="4013200"/>
            <a:ext cx="8251825" cy="928688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CC3300"/>
                </a:solidFill>
              </a:rPr>
              <a:t>\newenvironment{</a:t>
            </a:r>
            <a:r>
              <a:rPr lang="de-DE" b="1">
                <a:solidFill>
                  <a:srgbClr val="3366FF"/>
                </a:solidFill>
              </a:rPr>
              <a:t>test</a:t>
            </a:r>
            <a:r>
              <a:rPr lang="de-DE" b="1">
                <a:solidFill>
                  <a:srgbClr val="CC3300"/>
                </a:solidFill>
              </a:rPr>
              <a:t>}{</a:t>
            </a:r>
            <a:r>
              <a:rPr lang="de-DE" b="1">
                <a:solidFill>
                  <a:schemeClr val="hlink"/>
                </a:solidFill>
              </a:rPr>
              <a:t>                  </a:t>
            </a:r>
            <a:r>
              <a:rPr lang="de-DE" b="1">
                <a:solidFill>
                  <a:srgbClr val="CC3300"/>
                </a:solidFill>
              </a:rPr>
              <a:t>}{</a:t>
            </a:r>
            <a:r>
              <a:rPr lang="de-DE" b="1">
                <a:solidFill>
                  <a:schemeClr val="hlink"/>
                </a:solidFill>
              </a:rPr>
              <a:t>                </a:t>
            </a:r>
            <a:r>
              <a:rPr lang="de-DE" b="1">
                <a:solidFill>
                  <a:srgbClr val="CC3300"/>
                </a:solidFill>
              </a:rPr>
              <a:t>}</a:t>
            </a:r>
          </a:p>
          <a:p>
            <a:pPr algn="l"/>
            <a:endParaRPr lang="de-DE" b="1">
              <a:solidFill>
                <a:schemeClr val="hlink"/>
              </a:solidFill>
            </a:endParaRPr>
          </a:p>
          <a:p>
            <a:pPr algn="l"/>
            <a:endParaRPr lang="de-DE" b="1">
              <a:solidFill>
                <a:schemeClr val="hlink"/>
              </a:solidFill>
            </a:endParaRPr>
          </a:p>
        </p:txBody>
      </p:sp>
      <p:pic>
        <p:nvPicPr>
          <p:cNvPr id="185349" name="Picture 5" descr="env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63" y="5224463"/>
            <a:ext cx="516413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1608138" y="5076825"/>
            <a:ext cx="5761037" cy="86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539750" y="2205038"/>
            <a:ext cx="6751638" cy="40957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>
                <a:solidFill>
                  <a:srgbClr val="CC3300"/>
                </a:solidFill>
              </a:rPr>
              <a:t>\newenvironment{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Name</a:t>
            </a:r>
            <a:r>
              <a:rPr lang="de-DE" sz="2000" b="1">
                <a:solidFill>
                  <a:srgbClr val="CC3300"/>
                </a:solidFill>
              </a:rPr>
              <a:t>}{</a:t>
            </a:r>
            <a:r>
              <a:rPr lang="de-DE" sz="2000" b="1" i="1">
                <a:solidFill>
                  <a:schemeClr val="tx1"/>
                </a:solidFill>
                <a:latin typeface="Times New Roman" charset="0"/>
              </a:rPr>
              <a:t>begin-Befehle</a:t>
            </a:r>
            <a:r>
              <a:rPr lang="de-DE" sz="2000" b="1">
                <a:solidFill>
                  <a:srgbClr val="CC3300"/>
                </a:solidFill>
              </a:rPr>
              <a:t>}{</a:t>
            </a:r>
            <a:r>
              <a:rPr lang="de-DE" sz="2000" b="1" i="1">
                <a:solidFill>
                  <a:schemeClr val="tx1"/>
                </a:solidFill>
                <a:latin typeface="Times New Roman" charset="0"/>
              </a:rPr>
              <a:t>end-Befehle</a:t>
            </a:r>
            <a:r>
              <a:rPr lang="de-DE" sz="2000" b="1">
                <a:solidFill>
                  <a:srgbClr val="CC3300"/>
                </a:solidFill>
              </a:rPr>
              <a:t>}</a:t>
            </a:r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250825" y="2708275"/>
            <a:ext cx="8877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50000"/>
              </a:lnSpc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2000" b="1" i="1">
                <a:solidFill>
                  <a:schemeClr val="tx1"/>
                </a:solidFill>
                <a:latin typeface="Times New Roman" charset="0"/>
              </a:rPr>
              <a:t>begin-Befehle: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Ausführung </a:t>
            </a:r>
            <a:r>
              <a:rPr lang="de-DE">
                <a:solidFill>
                  <a:srgbClr val="3366FF"/>
                </a:solidFill>
                <a:latin typeface="Verdana" charset="0"/>
              </a:rPr>
              <a:t>beim Öffnen der Umgebung</a:t>
            </a:r>
            <a:r>
              <a:rPr lang="de-DE" sz="2000">
                <a:solidFill>
                  <a:srgbClr val="3366FF"/>
                </a:solidFill>
                <a:latin typeface="Times New Roman" charset="0"/>
              </a:rPr>
              <a:t>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(</a:t>
            </a:r>
            <a:r>
              <a:rPr lang="de-DE" sz="2000" b="1">
                <a:solidFill>
                  <a:srgbClr val="CC3300"/>
                </a:solidFill>
              </a:rPr>
              <a:t>\begin{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Name</a:t>
            </a:r>
            <a:r>
              <a:rPr lang="de-DE" sz="2000" b="1">
                <a:solidFill>
                  <a:srgbClr val="CC3300"/>
                </a:solidFill>
              </a:rPr>
              <a:t>}</a:t>
            </a:r>
            <a:r>
              <a:rPr lang="de-DE">
                <a:solidFill>
                  <a:schemeClr val="tx1"/>
                </a:solidFill>
                <a:latin typeface="Verdana" charset="0"/>
              </a:rPr>
              <a:t>)</a:t>
            </a:r>
          </a:p>
          <a:p>
            <a:pPr algn="l">
              <a:lnSpc>
                <a:spcPct val="120000"/>
              </a:lnSpc>
            </a:pPr>
            <a:r>
              <a:rPr lang="de-DE" sz="2000" b="1">
                <a:solidFill>
                  <a:schemeClr val="hlink"/>
                </a:solidFill>
              </a:rPr>
              <a:t>  </a:t>
            </a:r>
            <a:r>
              <a:rPr lang="de-DE" sz="2000" b="1" i="1">
                <a:solidFill>
                  <a:schemeClr val="tx1"/>
                </a:solidFill>
                <a:latin typeface="Times New Roman" charset="0"/>
              </a:rPr>
              <a:t>end-Befehle: 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 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Ausführung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  <a:r>
              <a:rPr lang="de-DE">
                <a:solidFill>
                  <a:srgbClr val="3366FF"/>
                </a:solidFill>
                <a:latin typeface="Verdana" charset="0"/>
              </a:rPr>
              <a:t>beim Schließen der Umgebung</a:t>
            </a:r>
            <a:r>
              <a:rPr lang="de-DE" sz="2000">
                <a:solidFill>
                  <a:srgbClr val="3366FF"/>
                </a:solidFill>
                <a:latin typeface="Times New Roman" charset="0"/>
              </a:rPr>
              <a:t>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(</a:t>
            </a:r>
            <a:r>
              <a:rPr lang="de-DE" sz="2000" b="1">
                <a:solidFill>
                  <a:srgbClr val="CC3300"/>
                </a:solidFill>
              </a:rPr>
              <a:t>\end{</a:t>
            </a:r>
            <a:r>
              <a:rPr lang="de-DE" sz="2000" b="1" i="1">
                <a:solidFill>
                  <a:srgbClr val="3366FF"/>
                </a:solidFill>
                <a:latin typeface="Times New Roman" charset="0"/>
              </a:rPr>
              <a:t>Name</a:t>
            </a:r>
            <a:r>
              <a:rPr lang="de-DE" sz="2000" b="1">
                <a:solidFill>
                  <a:srgbClr val="CC3300"/>
                </a:solidFill>
              </a:rPr>
              <a:t>}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)</a:t>
            </a:r>
            <a:r>
              <a:rPr lang="de-DE" sz="2000">
                <a:solidFill>
                  <a:schemeClr val="tx1"/>
                </a:solidFill>
                <a:latin typeface="Times New Roman" charset="0"/>
              </a:rPr>
              <a:t> </a:t>
            </a:r>
          </a:p>
        </p:txBody>
      </p:sp>
      <p:sp>
        <p:nvSpPr>
          <p:cNvPr id="185353" name="Text Box 9"/>
          <p:cNvSpPr txBox="1">
            <a:spLocks noChangeArrowheads="1"/>
          </p:cNvSpPr>
          <p:nvPr/>
        </p:nvSpPr>
        <p:spPr bwMode="auto">
          <a:xfrm>
            <a:off x="3436938" y="4021138"/>
            <a:ext cx="264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3366FF"/>
                </a:solidFill>
              </a:rPr>
              <a:t>\fbox{</a:t>
            </a:r>
            <a:r>
              <a:rPr lang="de-DE" b="1">
                <a:solidFill>
                  <a:schemeClr val="tx1"/>
                </a:solidFill>
              </a:rPr>
              <a:t>Test-Anfang</a:t>
            </a:r>
            <a:r>
              <a:rPr lang="de-DE" b="1">
                <a:solidFill>
                  <a:srgbClr val="3366FF"/>
                </a:solidFill>
              </a:rPr>
              <a:t>}</a:t>
            </a:r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6140450" y="4021138"/>
            <a:ext cx="236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3366FF"/>
                </a:solidFill>
              </a:rPr>
              <a:t>\fbox{</a:t>
            </a:r>
            <a:r>
              <a:rPr lang="de-DE" b="1">
                <a:solidFill>
                  <a:schemeClr val="tx1"/>
                </a:solidFill>
              </a:rPr>
              <a:t>Test-Ende</a:t>
            </a:r>
            <a:r>
              <a:rPr lang="de-DE" b="1">
                <a:solidFill>
                  <a:srgbClr val="3366FF"/>
                </a:solidFill>
              </a:rPr>
              <a:t>}</a:t>
            </a:r>
          </a:p>
        </p:txBody>
      </p:sp>
      <p:sp>
        <p:nvSpPr>
          <p:cNvPr id="185355" name="Text Box 11"/>
          <p:cNvSpPr txBox="1">
            <a:spLocks noChangeArrowheads="1"/>
          </p:cNvSpPr>
          <p:nvPr/>
        </p:nvSpPr>
        <p:spPr bwMode="auto">
          <a:xfrm>
            <a:off x="428625" y="4546600"/>
            <a:ext cx="3324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chemeClr val="hlink"/>
                </a:solidFill>
              </a:rPr>
              <a:t>               </a:t>
            </a:r>
            <a:r>
              <a:rPr lang="de-DE" b="1">
                <a:solidFill>
                  <a:schemeClr val="tx1"/>
                </a:solidFill>
              </a:rPr>
              <a:t>Hallo!  </a:t>
            </a:r>
            <a:endParaRPr lang="de-DE" b="1">
              <a:solidFill>
                <a:schemeClr val="hlink"/>
              </a:solidFill>
            </a:endParaRPr>
          </a:p>
        </p:txBody>
      </p:sp>
      <p:sp>
        <p:nvSpPr>
          <p:cNvPr id="185356" name="Text Box 12"/>
          <p:cNvSpPr txBox="1">
            <a:spLocks noChangeArrowheads="1"/>
          </p:cNvSpPr>
          <p:nvPr/>
        </p:nvSpPr>
        <p:spPr bwMode="auto">
          <a:xfrm>
            <a:off x="425450" y="4546600"/>
            <a:ext cx="182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CC3300"/>
                </a:solidFill>
              </a:rPr>
              <a:t>\begin{</a:t>
            </a:r>
            <a:r>
              <a:rPr lang="de-DE" b="1">
                <a:solidFill>
                  <a:srgbClr val="3366FF"/>
                </a:solidFill>
              </a:rPr>
              <a:t>test</a:t>
            </a:r>
            <a:r>
              <a:rPr lang="de-DE" b="1">
                <a:solidFill>
                  <a:srgbClr val="CC3300"/>
                </a:solidFill>
              </a:rPr>
              <a:t>}</a:t>
            </a:r>
          </a:p>
        </p:txBody>
      </p:sp>
      <p:sp>
        <p:nvSpPr>
          <p:cNvPr id="185357" name="Text Box 13"/>
          <p:cNvSpPr txBox="1">
            <a:spLocks noChangeArrowheads="1"/>
          </p:cNvSpPr>
          <p:nvPr/>
        </p:nvSpPr>
        <p:spPr bwMode="auto">
          <a:xfrm>
            <a:off x="3589338" y="4546600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CC3300"/>
                </a:solidFill>
              </a:rPr>
              <a:t>\end{</a:t>
            </a:r>
            <a:r>
              <a:rPr lang="de-DE" b="1">
                <a:solidFill>
                  <a:srgbClr val="3366FF"/>
                </a:solidFill>
              </a:rPr>
              <a:t>test</a:t>
            </a:r>
            <a:r>
              <a:rPr lang="de-DE" b="1">
                <a:solidFill>
                  <a:srgbClr val="CC3300"/>
                </a:solidFill>
              </a:rPr>
              <a:t>}</a:t>
            </a:r>
            <a:endParaRPr lang="de-DE" sz="200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539750" y="3644900"/>
            <a:ext cx="1169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solidFill>
                  <a:srgbClr val="0B2A51"/>
                </a:solidFill>
                <a:latin typeface="Verdana" charset="0"/>
              </a:rPr>
              <a:t>Beispiel:</a:t>
            </a:r>
          </a:p>
        </p:txBody>
      </p:sp>
    </p:spTree>
    <p:extLst>
      <p:ext uri="{BB962C8B-B14F-4D97-AF65-F5344CB8AC3E}">
        <p14:creationId xmlns:p14="http://schemas.microsoft.com/office/powerpoint/2010/main" val="260817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8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853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utoUpdateAnimBg="0"/>
      <p:bldP spid="185348" grpId="0" animBg="1" autoUpdateAnimBg="0"/>
      <p:bldP spid="185350" grpId="0" animBg="1"/>
      <p:bldP spid="185351" grpId="0" animBg="1" autoUpdateAnimBg="0"/>
      <p:bldP spid="185352" grpId="0" build="p" autoUpdateAnimBg="0" advAuto="0"/>
      <p:bldP spid="185353" grpId="0" autoUpdateAnimBg="0"/>
      <p:bldP spid="185354" grpId="0" autoUpdateAnimBg="0"/>
      <p:bldP spid="185355" grpId="0" autoUpdateAnimBg="0"/>
      <p:bldP spid="185356" grpId="0" autoUpdateAnimBg="0"/>
      <p:bldP spid="185357" grpId="0" autoUpdateAnimBg="0"/>
      <p:bldP spid="18535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Datumsplatzhalt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41496112-A2D9-4032-BA32-CE73F890B525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195587" name="Fußzeilenplatzhalt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195588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4793347B-394C-4B9B-834F-6088B7B406C0}" type="slidenum">
              <a:rPr lang="de-DE">
                <a:latin typeface="Verdana" charset="0"/>
              </a:rPr>
              <a:pPr eaLnBrk="1" hangingPunct="1"/>
              <a:t>23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323850" y="1787525"/>
            <a:ext cx="8494633" cy="445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buFontTx/>
              <a:buChar char="•"/>
              <a:tabLst>
                <a:tab pos="3495675" algn="l"/>
              </a:tabLst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Handoutversion 		</a:t>
            </a:r>
            <a:r>
              <a:rPr lang="de-DE" b="1" dirty="0">
                <a:solidFill>
                  <a:srgbClr val="3366FF"/>
                </a:solidFill>
              </a:rPr>
              <a:t>\</a:t>
            </a:r>
            <a:r>
              <a:rPr lang="de-DE" b="1" dirty="0" err="1">
                <a:solidFill>
                  <a:srgbClr val="3366FF"/>
                </a:solidFill>
              </a:rPr>
              <a:t>documentclass</a:t>
            </a:r>
            <a:r>
              <a:rPr lang="de-DE" b="1" dirty="0">
                <a:solidFill>
                  <a:srgbClr val="CC3300"/>
                </a:solidFill>
              </a:rPr>
              <a:t>[</a:t>
            </a:r>
            <a:r>
              <a:rPr lang="de-DE" b="1" dirty="0" err="1">
                <a:solidFill>
                  <a:srgbClr val="CC3300"/>
                </a:solidFill>
              </a:rPr>
              <a:t>handout</a:t>
            </a:r>
            <a:r>
              <a:rPr lang="de-DE" b="1" dirty="0">
                <a:solidFill>
                  <a:srgbClr val="CC3300"/>
                </a:solidFill>
              </a:rPr>
              <a:t>]</a:t>
            </a:r>
            <a:r>
              <a:rPr lang="de-DE" b="1" dirty="0">
                <a:solidFill>
                  <a:srgbClr val="3366FF"/>
                </a:solidFill>
              </a:rPr>
              <a:t>{</a:t>
            </a:r>
            <a:r>
              <a:rPr lang="de-DE" b="1" dirty="0" err="1">
                <a:solidFill>
                  <a:srgbClr val="3366FF"/>
                </a:solidFill>
              </a:rPr>
              <a:t>beamer</a:t>
            </a:r>
            <a:r>
              <a:rPr lang="de-DE" b="1" dirty="0">
                <a:solidFill>
                  <a:srgbClr val="3366FF"/>
                </a:solidFill>
              </a:rPr>
              <a:t>}</a:t>
            </a:r>
          </a:p>
          <a:p>
            <a:pPr algn="l"/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(u.a. ohne Animationen und Steuerleiste)</a:t>
            </a:r>
            <a:endParaRPr lang="de-DE" sz="1600" dirty="0" smtClean="0">
              <a:solidFill>
                <a:schemeClr val="tx1"/>
              </a:solidFill>
              <a:latin typeface="Times New Roman" charset="0"/>
            </a:endParaRPr>
          </a:p>
          <a:p>
            <a:pPr algn="l">
              <a:lnSpc>
                <a:spcPct val="200000"/>
              </a:lnSpc>
              <a:buFontTx/>
              <a:buChar char="•"/>
              <a:tabLst>
                <a:tab pos="3681413" algn="l"/>
              </a:tabLst>
            </a:pP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 Multimedia-Funktionen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	</a:t>
            </a:r>
            <a:r>
              <a:rPr lang="de-DE" b="1" dirty="0">
                <a:solidFill>
                  <a:srgbClr val="3366FF"/>
                </a:solidFill>
              </a:rPr>
              <a:t>\</a:t>
            </a:r>
            <a:r>
              <a:rPr lang="de-DE" b="1" dirty="0" err="1">
                <a:solidFill>
                  <a:srgbClr val="3366FF"/>
                </a:solidFill>
              </a:rPr>
              <a:t>usepackage</a:t>
            </a:r>
            <a:r>
              <a:rPr lang="de-DE" b="1" dirty="0">
                <a:solidFill>
                  <a:srgbClr val="3366FF"/>
                </a:solidFill>
              </a:rPr>
              <a:t>{</a:t>
            </a:r>
            <a:r>
              <a:rPr lang="de-DE" b="1" dirty="0" err="1">
                <a:solidFill>
                  <a:srgbClr val="CC3300"/>
                </a:solidFill>
              </a:rPr>
              <a:t>multimedia</a:t>
            </a:r>
            <a:r>
              <a:rPr lang="de-DE" b="1" dirty="0">
                <a:solidFill>
                  <a:srgbClr val="3366FF"/>
                </a:solidFill>
              </a:rPr>
              <a:t>}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		</a:t>
            </a:r>
          </a:p>
          <a:p>
            <a:pPr marL="625475" lvl="1" indent="-358775" defTabSz="625475">
              <a:buFont typeface="Symbol" panose="05050102010706020507" pitchFamily="18" charset="2"/>
              <a:buChar char="-"/>
              <a:tabLst>
                <a:tab pos="2327275" algn="l"/>
                <a:tab pos="3587750" algn="l"/>
              </a:tabLst>
            </a:pP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Animationen/Filme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		</a:t>
            </a:r>
            <a:r>
              <a:rPr lang="de-DE" b="1" dirty="0" smtClean="0">
                <a:solidFill>
                  <a:srgbClr val="CC3300"/>
                </a:solidFill>
              </a:rPr>
              <a:t>\</a:t>
            </a:r>
            <a:r>
              <a:rPr lang="de-DE" b="1" dirty="0" err="1" smtClean="0">
                <a:solidFill>
                  <a:srgbClr val="CC3300"/>
                </a:solidFill>
              </a:rPr>
              <a:t>movie</a:t>
            </a:r>
            <a:r>
              <a:rPr lang="de-DE" b="1" dirty="0" smtClean="0">
                <a:solidFill>
                  <a:srgbClr val="CC3300"/>
                </a:solidFill>
              </a:rPr>
              <a:t>{</a:t>
            </a:r>
            <a:r>
              <a:rPr lang="de-DE" b="1" dirty="0" smtClean="0">
                <a:solidFill>
                  <a:schemeClr val="tx1"/>
                </a:solidFill>
              </a:rPr>
              <a:t>Titel</a:t>
            </a:r>
            <a:r>
              <a:rPr lang="de-DE" b="1" dirty="0" smtClean="0">
                <a:solidFill>
                  <a:srgbClr val="CC3300"/>
                </a:solidFill>
              </a:rPr>
              <a:t>}{</a:t>
            </a:r>
            <a:r>
              <a:rPr lang="de-DE" b="1" dirty="0">
                <a:solidFill>
                  <a:schemeClr val="tx1"/>
                </a:solidFill>
              </a:rPr>
              <a:t>mymovie.avi</a:t>
            </a:r>
            <a:r>
              <a:rPr lang="de-DE" b="1" dirty="0" smtClean="0">
                <a:solidFill>
                  <a:srgbClr val="CC3300"/>
                </a:solidFill>
              </a:rPr>
              <a:t>}</a:t>
            </a:r>
          </a:p>
          <a:p>
            <a:pPr marL="1025525" lvl="2" indent="-358775" defTabSz="625475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2327275" algn="l"/>
              </a:tabLst>
            </a:pPr>
            <a:r>
              <a:rPr lang="de-DE" sz="1600" dirty="0">
                <a:solidFill>
                  <a:srgbClr val="002060"/>
                </a:solidFill>
                <a:latin typeface="+mn-lt"/>
              </a:rPr>
              <a:t>Animation/Film muss als separate Datei mitgeführt werden!</a:t>
            </a:r>
          </a:p>
          <a:p>
            <a:pPr marL="1025525" lvl="2" indent="-358775" defTabSz="625475">
              <a:lnSpc>
                <a:spcPts val="2400"/>
              </a:lnSpc>
              <a:buFont typeface="Courier New" panose="02070309020205020404" pitchFamily="49" charset="0"/>
              <a:buChar char="o"/>
              <a:tabLst>
                <a:tab pos="2327275" algn="l"/>
              </a:tabLst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Unterstütze Formate hängen vom </a:t>
            </a:r>
            <a:r>
              <a:rPr lang="de-DE" sz="1600" dirty="0" err="1" smtClean="0">
                <a:solidFill>
                  <a:srgbClr val="002060"/>
                </a:solidFill>
                <a:latin typeface="+mn-lt"/>
              </a:rPr>
              <a:t>pdf</a:t>
            </a: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-Viewer ab!</a:t>
            </a:r>
          </a:p>
          <a:p>
            <a:pPr marL="1025525" lvl="2" indent="-358775" defTabSz="625475">
              <a:lnSpc>
                <a:spcPts val="2400"/>
              </a:lnSpc>
              <a:buFont typeface="Courier New" panose="02070309020205020404" pitchFamily="49" charset="0"/>
              <a:buChar char="o"/>
              <a:tabLst>
                <a:tab pos="2327275" algn="l"/>
              </a:tabLst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Alternative:</a:t>
            </a:r>
            <a:r>
              <a:rPr lang="de-DE" b="1" dirty="0" smtClean="0">
                <a:solidFill>
                  <a:srgbClr val="CC3300"/>
                </a:solidFill>
              </a:rPr>
              <a:t>	\</a:t>
            </a:r>
            <a:r>
              <a:rPr lang="de-DE" b="1" dirty="0" err="1" smtClean="0">
                <a:solidFill>
                  <a:srgbClr val="CC3300"/>
                </a:solidFill>
              </a:rPr>
              <a:t>movie</a:t>
            </a:r>
            <a:r>
              <a:rPr lang="de-DE" b="1" dirty="0" smtClean="0">
                <a:solidFill>
                  <a:srgbClr val="006600"/>
                </a:solidFill>
              </a:rPr>
              <a:t>[</a:t>
            </a:r>
            <a:r>
              <a:rPr lang="de-DE" b="1" dirty="0" err="1" smtClean="0">
                <a:solidFill>
                  <a:srgbClr val="006600"/>
                </a:solidFill>
              </a:rPr>
              <a:t>externalviewer</a:t>
            </a:r>
            <a:r>
              <a:rPr lang="de-DE" b="1" dirty="0" smtClean="0">
                <a:solidFill>
                  <a:srgbClr val="006600"/>
                </a:solidFill>
              </a:rPr>
              <a:t>]</a:t>
            </a:r>
            <a:r>
              <a:rPr lang="de-DE" b="1" dirty="0" smtClean="0">
                <a:solidFill>
                  <a:srgbClr val="CC3300"/>
                </a:solidFill>
              </a:rPr>
              <a:t>{</a:t>
            </a:r>
            <a:r>
              <a:rPr lang="de-DE" b="1" dirty="0" smtClean="0">
                <a:solidFill>
                  <a:schemeClr val="tx1"/>
                </a:solidFill>
              </a:rPr>
              <a:t>Titel</a:t>
            </a:r>
            <a:r>
              <a:rPr lang="de-DE" b="1" dirty="0">
                <a:solidFill>
                  <a:srgbClr val="CC3300"/>
                </a:solidFill>
              </a:rPr>
              <a:t>}{</a:t>
            </a:r>
            <a:r>
              <a:rPr lang="de-DE" b="1" dirty="0" smtClean="0">
                <a:solidFill>
                  <a:schemeClr val="tx1"/>
                </a:solidFill>
              </a:rPr>
              <a:t>mymovie.mpg</a:t>
            </a:r>
            <a:r>
              <a:rPr lang="de-DE" b="1" dirty="0" smtClean="0">
                <a:solidFill>
                  <a:srgbClr val="CC3300"/>
                </a:solidFill>
              </a:rPr>
              <a:t>}</a:t>
            </a:r>
          </a:p>
          <a:p>
            <a:pPr marL="625475" lvl="1" indent="-358775" defTabSz="625475">
              <a:lnSpc>
                <a:spcPct val="150000"/>
              </a:lnSpc>
              <a:buFont typeface="Symbol" panose="05050102010706020507" pitchFamily="18" charset="2"/>
              <a:buChar char="-"/>
              <a:tabLst>
                <a:tab pos="2327275" algn="l"/>
              </a:tabLst>
            </a:pPr>
            <a:r>
              <a:rPr lang="de-DE" dirty="0" smtClean="0">
                <a:solidFill>
                  <a:srgbClr val="002060"/>
                </a:solidFill>
                <a:latin typeface="+mn-lt"/>
              </a:rPr>
              <a:t>Sounds</a:t>
            </a:r>
            <a:r>
              <a:rPr lang="de-DE" sz="2000" dirty="0">
                <a:solidFill>
                  <a:schemeClr val="tx1"/>
                </a:solidFill>
                <a:latin typeface="Times New Roman" charset="0"/>
              </a:rPr>
              <a:t>	</a:t>
            </a:r>
            <a:endParaRPr lang="de-DE" sz="2000" dirty="0" smtClean="0">
              <a:solidFill>
                <a:schemeClr val="tx1"/>
              </a:solidFill>
              <a:latin typeface="Times New Roman" charset="0"/>
            </a:endParaRPr>
          </a:p>
          <a:p>
            <a:pPr marL="1025525" lvl="2" indent="-358775" defTabSz="625475">
              <a:lnSpc>
                <a:spcPts val="2400"/>
              </a:lnSpc>
              <a:buFont typeface="Courier New" panose="02070309020205020404" pitchFamily="49" charset="0"/>
              <a:buChar char="o"/>
              <a:tabLst>
                <a:tab pos="2327275" algn="l"/>
              </a:tabLst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Im </a:t>
            </a:r>
            <a:r>
              <a:rPr lang="de-DE" sz="1600" dirty="0" err="1" smtClean="0">
                <a:solidFill>
                  <a:srgbClr val="002060"/>
                </a:solidFill>
                <a:latin typeface="+mn-lt"/>
              </a:rPr>
              <a:t>pdf</a:t>
            </a: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 integriert:   </a:t>
            </a:r>
            <a:r>
              <a:rPr lang="de-DE" b="1" dirty="0" smtClean="0">
                <a:solidFill>
                  <a:srgbClr val="CC3300"/>
                </a:solidFill>
              </a:rPr>
              <a:t>\</a:t>
            </a:r>
            <a:r>
              <a:rPr lang="de-DE" b="1" dirty="0" err="1" smtClean="0">
                <a:solidFill>
                  <a:srgbClr val="CC3300"/>
                </a:solidFill>
              </a:rPr>
              <a:t>sound</a:t>
            </a:r>
            <a:r>
              <a:rPr lang="de-DE" b="1" dirty="0" smtClean="0">
                <a:solidFill>
                  <a:srgbClr val="006600"/>
                </a:solidFill>
              </a:rPr>
              <a:t>[</a:t>
            </a:r>
            <a:r>
              <a:rPr lang="de-DE" b="1" dirty="0" err="1" smtClean="0">
                <a:solidFill>
                  <a:srgbClr val="006600"/>
                </a:solidFill>
              </a:rPr>
              <a:t>inlinesound</a:t>
            </a:r>
            <a:r>
              <a:rPr lang="de-DE" b="1" dirty="0" smtClean="0">
                <a:solidFill>
                  <a:srgbClr val="006600"/>
                </a:solidFill>
              </a:rPr>
              <a:t>]</a:t>
            </a:r>
            <a:r>
              <a:rPr lang="de-DE" b="1" dirty="0" smtClean="0">
                <a:solidFill>
                  <a:srgbClr val="CC3300"/>
                </a:solidFill>
              </a:rPr>
              <a:t>{</a:t>
            </a:r>
            <a:r>
              <a:rPr lang="de-DE" b="1" dirty="0">
                <a:solidFill>
                  <a:schemeClr val="tx1"/>
                </a:solidFill>
              </a:rPr>
              <a:t>Titel</a:t>
            </a:r>
            <a:r>
              <a:rPr lang="de-DE" b="1" dirty="0" smtClean="0">
                <a:solidFill>
                  <a:srgbClr val="CC3300"/>
                </a:solidFill>
              </a:rPr>
              <a:t>}{</a:t>
            </a:r>
            <a:r>
              <a:rPr lang="de-DE" b="1" dirty="0">
                <a:solidFill>
                  <a:schemeClr val="tx1"/>
                </a:solidFill>
              </a:rPr>
              <a:t>mysound.au</a:t>
            </a:r>
            <a:r>
              <a:rPr lang="de-DE" b="1" dirty="0" smtClean="0">
                <a:solidFill>
                  <a:srgbClr val="CC3300"/>
                </a:solidFill>
              </a:rPr>
              <a:t>}</a:t>
            </a:r>
          </a:p>
          <a:p>
            <a:pPr marL="1025525" lvl="2" indent="-358775" defTabSz="625475">
              <a:lnSpc>
                <a:spcPts val="2400"/>
              </a:lnSpc>
              <a:buFont typeface="Courier New" panose="02070309020205020404" pitchFamily="49" charset="0"/>
              <a:buChar char="o"/>
              <a:tabLst>
                <a:tab pos="2327275" algn="l"/>
              </a:tabLst>
            </a:pP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Alternative:</a:t>
            </a:r>
            <a:r>
              <a:rPr lang="de-DE" sz="2000" b="1" dirty="0" smtClean="0">
                <a:solidFill>
                  <a:srgbClr val="CC3300"/>
                </a:solidFill>
              </a:rPr>
              <a:t>	</a:t>
            </a:r>
            <a:r>
              <a:rPr lang="de-DE" b="1" dirty="0" smtClean="0">
                <a:solidFill>
                  <a:srgbClr val="CC3300"/>
                </a:solidFill>
              </a:rPr>
              <a:t>\</a:t>
            </a:r>
            <a:r>
              <a:rPr lang="de-DE" b="1" dirty="0" err="1">
                <a:solidFill>
                  <a:srgbClr val="CC3300"/>
                </a:solidFill>
              </a:rPr>
              <a:t>movie</a:t>
            </a:r>
            <a:r>
              <a:rPr lang="de-DE" b="1" dirty="0">
                <a:solidFill>
                  <a:srgbClr val="006600"/>
                </a:solidFill>
              </a:rPr>
              <a:t>[</a:t>
            </a:r>
            <a:r>
              <a:rPr lang="de-DE" b="1" dirty="0" err="1">
                <a:solidFill>
                  <a:srgbClr val="006600"/>
                </a:solidFill>
              </a:rPr>
              <a:t>externalviewer</a:t>
            </a:r>
            <a:r>
              <a:rPr lang="de-DE" b="1" dirty="0">
                <a:solidFill>
                  <a:srgbClr val="006600"/>
                </a:solidFill>
              </a:rPr>
              <a:t>]</a:t>
            </a:r>
            <a:r>
              <a:rPr lang="de-DE" b="1" dirty="0">
                <a:solidFill>
                  <a:srgbClr val="CC3300"/>
                </a:solidFill>
              </a:rPr>
              <a:t>{</a:t>
            </a:r>
            <a:r>
              <a:rPr lang="de-DE" b="1" dirty="0">
                <a:solidFill>
                  <a:schemeClr val="tx1"/>
                </a:solidFill>
              </a:rPr>
              <a:t>Titel</a:t>
            </a:r>
            <a:r>
              <a:rPr lang="de-DE" b="1" dirty="0">
                <a:solidFill>
                  <a:srgbClr val="CC3300"/>
                </a:solidFill>
              </a:rPr>
              <a:t>}{</a:t>
            </a:r>
            <a:r>
              <a:rPr lang="de-DE" b="1" dirty="0" smtClean="0">
                <a:solidFill>
                  <a:schemeClr val="tx1"/>
                </a:solidFill>
              </a:rPr>
              <a:t>mysound.wav</a:t>
            </a:r>
            <a:r>
              <a:rPr lang="de-DE" b="1" dirty="0" smtClean="0">
                <a:solidFill>
                  <a:srgbClr val="CC3300"/>
                </a:solidFill>
              </a:rPr>
              <a:t>}</a:t>
            </a:r>
          </a:p>
          <a:p>
            <a:pPr marL="984250" lvl="2" indent="-317500" defTabSz="625475">
              <a:lnSpc>
                <a:spcPts val="2400"/>
              </a:lnSpc>
              <a:tabLst>
                <a:tab pos="2327275" algn="l"/>
              </a:tabLst>
            </a:pPr>
            <a:r>
              <a:rPr lang="de-DE" b="1" dirty="0">
                <a:solidFill>
                  <a:srgbClr val="CC3300"/>
                </a:solidFill>
              </a:rPr>
              <a:t>	</a:t>
            </a: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(dann als separate Datei mitführen; nur ein </a:t>
            </a:r>
            <a:r>
              <a:rPr lang="de-DE" sz="1600" dirty="0" err="1" smtClean="0">
                <a:solidFill>
                  <a:srgbClr val="002060"/>
                </a:solidFill>
                <a:latin typeface="+mn-lt"/>
              </a:rPr>
              <a:t>movie</a:t>
            </a:r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 pro Seite möglich)</a:t>
            </a:r>
            <a:endParaRPr lang="de-DE" b="1" dirty="0" smtClean="0">
              <a:solidFill>
                <a:srgbClr val="002060"/>
              </a:solidFill>
            </a:endParaRPr>
          </a:p>
          <a:p>
            <a:pPr>
              <a:lnSpc>
                <a:spcPts val="4000"/>
              </a:lnSpc>
              <a:buFontTx/>
              <a:buChar char="•"/>
              <a:tabLst>
                <a:tab pos="3681413" algn="l"/>
              </a:tabLst>
            </a:pPr>
            <a:r>
              <a:rPr lang="de-DE" sz="2000" dirty="0" smtClean="0">
                <a:solidFill>
                  <a:srgbClr val="0B2A51"/>
                </a:solidFill>
                <a:latin typeface="Verdana" charset="0"/>
              </a:rPr>
              <a:t> Folienübergänge	</a:t>
            </a:r>
            <a:r>
              <a:rPr lang="de-DE" b="1" dirty="0" smtClean="0">
                <a:solidFill>
                  <a:srgbClr val="CC3300"/>
                </a:solidFill>
              </a:rPr>
              <a:t>\</a:t>
            </a:r>
            <a:r>
              <a:rPr lang="de-DE" b="1" dirty="0" err="1" smtClean="0">
                <a:solidFill>
                  <a:srgbClr val="CC3300"/>
                </a:solidFill>
              </a:rPr>
              <a:t>transdissolve</a:t>
            </a:r>
            <a:r>
              <a:rPr lang="de-DE" sz="2000" dirty="0" smtClean="0">
                <a:solidFill>
                  <a:srgbClr val="CC3300"/>
                </a:solidFill>
                <a:latin typeface="Times New Roman" charset="0"/>
              </a:rPr>
              <a:t> </a:t>
            </a:r>
            <a:r>
              <a:rPr lang="de-DE" sz="2000" dirty="0" smtClean="0">
                <a:solidFill>
                  <a:schemeClr val="hlink"/>
                </a:solidFill>
                <a:latin typeface="Times New Roman" charset="0"/>
              </a:rPr>
              <a:t>    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u.a</a:t>
            </a:r>
            <a:r>
              <a:rPr lang="de-DE" dirty="0" smtClean="0">
                <a:solidFill>
                  <a:srgbClr val="0B2A51"/>
                </a:solidFill>
                <a:latin typeface="Verdana" charset="0"/>
              </a:rPr>
              <a:t>.</a:t>
            </a:r>
            <a:endParaRPr lang="de-DE" sz="20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95590" name="Rectangle 4"/>
          <p:cNvSpPr>
            <a:spLocks noChangeArrowheads="1"/>
          </p:cNvSpPr>
          <p:nvPr/>
        </p:nvSpPr>
        <p:spPr bwMode="auto">
          <a:xfrm>
            <a:off x="323850" y="1196975"/>
            <a:ext cx="8420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de-DE" sz="240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Beamer: Weitere Funktionen</a:t>
            </a:r>
          </a:p>
        </p:txBody>
      </p:sp>
    </p:spTree>
    <p:extLst>
      <p:ext uri="{BB962C8B-B14F-4D97-AF65-F5344CB8AC3E}">
        <p14:creationId xmlns:p14="http://schemas.microsoft.com/office/powerpoint/2010/main" val="141875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96975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smtClean="0"/>
              <a:t>Fehlermeldungen (1)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207375" cy="180022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 sz="1800" smtClean="0"/>
              <a:t>Der LaTeX-Compiler liefert mitunter </a:t>
            </a:r>
            <a:r>
              <a:rPr lang="de-DE" sz="1800" smtClean="0">
                <a:solidFill>
                  <a:srgbClr val="CC3300"/>
                </a:solidFill>
              </a:rPr>
              <a:t>schwer zu interpretierende Fehlermeldungen.</a:t>
            </a:r>
          </a:p>
          <a:p>
            <a:pPr eaLnBrk="1" hangingPunct="1">
              <a:lnSpc>
                <a:spcPct val="130000"/>
              </a:lnSpc>
              <a:buFontTx/>
              <a:buChar char="•"/>
            </a:pPr>
            <a:r>
              <a:rPr lang="de-DE" sz="1800" smtClean="0"/>
              <a:t>Im Folgenden werden deswegen </a:t>
            </a:r>
            <a:r>
              <a:rPr lang="de-DE" sz="1800" smtClean="0">
                <a:solidFill>
                  <a:srgbClr val="CC3300"/>
                </a:solidFill>
              </a:rPr>
              <a:t>bewusst Fehler in das erste Beispiel eingebaut</a:t>
            </a:r>
            <a:r>
              <a:rPr lang="de-DE" sz="1800" smtClean="0"/>
              <a:t>, um Erfahrungen mit der Reaktion des LaTeX-Compilers darauf zu sammeln.</a:t>
            </a:r>
          </a:p>
        </p:txBody>
      </p:sp>
      <p:sp>
        <p:nvSpPr>
          <p:cNvPr id="37890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61C24A3C-7DCD-4D2B-8325-08763F141264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37891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3789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8BD5AF13-733A-4654-8E89-CEC5DB860B22}" type="slidenum">
              <a:rPr lang="de-DE">
                <a:latin typeface="Verdana" charset="0"/>
              </a:rPr>
              <a:pPr eaLnBrk="1" hangingPunct="1"/>
              <a:t>3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322263" y="3571875"/>
            <a:ext cx="977900" cy="485775"/>
          </a:xfrm>
          <a:prstGeom prst="rightArrow">
            <a:avLst>
              <a:gd name="adj1" fmla="val 50000"/>
              <a:gd name="adj2" fmla="val 50327"/>
            </a:avLst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474788" y="3525838"/>
            <a:ext cx="67691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Speichern Sie zunächst die Quelldatei</a:t>
            </a:r>
            <a:r>
              <a:rPr lang="de-DE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b="1">
                <a:solidFill>
                  <a:srgbClr val="3366FF"/>
                </a:solidFill>
              </a:rPr>
              <a:t>bsp1.tex</a:t>
            </a:r>
            <a:r>
              <a:rPr lang="de-DE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unter dem Namen</a:t>
            </a:r>
            <a:r>
              <a:rPr lang="de-DE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b="1">
                <a:solidFill>
                  <a:srgbClr val="3366FF"/>
                </a:solidFill>
              </a:rPr>
              <a:t>fehler.tex</a:t>
            </a:r>
            <a:r>
              <a:rPr lang="de-DE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de-DE">
                <a:solidFill>
                  <a:srgbClr val="0B2A51"/>
                </a:solidFill>
                <a:latin typeface="Verdana" charset="0"/>
              </a:rPr>
              <a:t>ab.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22263" y="4221163"/>
            <a:ext cx="7508875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30000"/>
              </a:lnSpc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  Folgende Arbeitsschritte wiederholen sich:</a:t>
            </a:r>
          </a:p>
          <a:p>
            <a:pPr lvl="1" algn="l">
              <a:lnSpc>
                <a:spcPct val="130000"/>
              </a:lnSpc>
              <a:buFontTx/>
              <a:buChar char="-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Verändern des Quelltextes im Editor</a:t>
            </a:r>
          </a:p>
          <a:p>
            <a:pPr lvl="1" algn="l">
              <a:lnSpc>
                <a:spcPct val="130000"/>
              </a:lnSpc>
              <a:buFontTx/>
              <a:buChar char="-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Speichern des veränderten Quelltextes</a:t>
            </a:r>
          </a:p>
          <a:p>
            <a:pPr lvl="1" algn="l">
              <a:lnSpc>
                <a:spcPct val="130000"/>
              </a:lnSpc>
              <a:buFontTx/>
              <a:buChar char="-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Anwendung des </a:t>
            </a:r>
            <a:r>
              <a:rPr lang="de-DE" dirty="0" err="1">
                <a:solidFill>
                  <a:srgbClr val="0B2A51"/>
                </a:solidFill>
                <a:latin typeface="Verdana" charset="0"/>
              </a:rPr>
              <a:t>LaTeX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-Compilers auf diesen Quelltext</a:t>
            </a:r>
          </a:p>
          <a:p>
            <a:pPr lvl="1" algn="l">
              <a:lnSpc>
                <a:spcPct val="130000"/>
              </a:lnSpc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  (Eingabeaufforderung: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de-DE" b="1" dirty="0" err="1">
                <a:solidFill>
                  <a:srgbClr val="3366FF"/>
                </a:solidFill>
              </a:rPr>
              <a:t>latex</a:t>
            </a:r>
            <a:r>
              <a:rPr lang="de-DE" b="1" dirty="0">
                <a:solidFill>
                  <a:srgbClr val="3366FF"/>
                </a:solidFill>
              </a:rPr>
              <a:t> </a:t>
            </a:r>
            <a:r>
              <a:rPr lang="de-DE" b="1" dirty="0" err="1">
                <a:solidFill>
                  <a:srgbClr val="3366FF"/>
                </a:solidFill>
              </a:rPr>
              <a:t>fehler.tex</a:t>
            </a:r>
            <a:r>
              <a:rPr lang="de-DE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)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940425" y="4019550"/>
            <a:ext cx="3065463" cy="120967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30000"/>
              </a:lnSpc>
            </a:pP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Empfehlung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: Editor und </a:t>
            </a:r>
            <a:r>
              <a:rPr lang="en-US" sz="1400" dirty="0" smtClean="0">
                <a:solidFill>
                  <a:srgbClr val="006600"/>
                </a:solidFill>
                <a:latin typeface="Verdana" charset="0"/>
              </a:rPr>
              <a:t>Viewer </a:t>
            </a: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immer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offen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 </a:t>
            </a: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lassen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 und </a:t>
            </a: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über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 </a:t>
            </a:r>
            <a:r>
              <a:rPr lang="en-US" sz="1400" dirty="0" err="1" smtClean="0">
                <a:solidFill>
                  <a:srgbClr val="006600"/>
                </a:solidFill>
                <a:latin typeface="Verdana" charset="0"/>
              </a:rPr>
              <a:t>Taskleiste</a:t>
            </a:r>
            <a:r>
              <a:rPr lang="en-US" sz="1400" dirty="0" smtClean="0">
                <a:solidFill>
                  <a:srgbClr val="006600"/>
                </a:solidFill>
                <a:latin typeface="Verdana" charset="0"/>
              </a:rPr>
              <a:t> 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(</a:t>
            </a: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unten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) </a:t>
            </a: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hin</a:t>
            </a:r>
            <a:r>
              <a:rPr lang="en-US" sz="1400" dirty="0">
                <a:solidFill>
                  <a:srgbClr val="006600"/>
                </a:solidFill>
                <a:latin typeface="Verdana" charset="0"/>
              </a:rPr>
              <a:t>- und </a:t>
            </a:r>
            <a:r>
              <a:rPr lang="en-US" sz="1400" dirty="0" err="1">
                <a:solidFill>
                  <a:srgbClr val="006600"/>
                </a:solidFill>
                <a:latin typeface="Verdana" charset="0"/>
              </a:rPr>
              <a:t>herschalten</a:t>
            </a:r>
            <a:endParaRPr lang="en-US" sz="1400" dirty="0">
              <a:solidFill>
                <a:srgbClr val="006600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6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 advAuto="0"/>
      <p:bldP spid="35845" grpId="0" animBg="1"/>
      <p:bldP spid="35846" grpId="0" autoUpdateAnimBg="0"/>
      <p:bldP spid="35847" grpId="0" autoUpdateAnimBg="0"/>
      <p:bldP spid="3584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96752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Fehlermeldungen (4)</a:t>
            </a:r>
          </a:p>
        </p:txBody>
      </p:sp>
      <p:sp>
        <p:nvSpPr>
          <p:cNvPr id="40962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1551DC56-EDFA-49CE-AD47-2031F3A5CD81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40963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4096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63E3E075-6057-475B-972E-63BE08743C45}" type="slidenum">
              <a:rPr lang="de-DE">
                <a:latin typeface="Verdana" charset="0"/>
              </a:rPr>
              <a:pPr eaLnBrk="1" hangingPunct="1"/>
              <a:t>4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68313" y="2349500"/>
            <a:ext cx="8135937" cy="388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Eingabe von        :  -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Abbruch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der Quelltext-Übersetzung	</a:t>
            </a:r>
          </a:p>
          <a:p>
            <a:pPr lvl="1" algn="l">
              <a:lnSpc>
                <a:spcPct val="12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                       -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Kein Ausgabedokument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(dvi-/</a:t>
            </a:r>
            <a:r>
              <a:rPr lang="de-DE" sz="1600" dirty="0" err="1" smtClean="0">
                <a:solidFill>
                  <a:srgbClr val="0B2A51"/>
                </a:solidFill>
                <a:latin typeface="Verdana" charset="0"/>
              </a:rPr>
              <a:t>pdf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-Datei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) </a:t>
            </a:r>
          </a:p>
          <a:p>
            <a:pPr lvl="1" algn="l">
              <a:lnSpc>
                <a:spcPct val="12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                       - Fehlersuche im Quelltext </a:t>
            </a: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Eingabe von        („</a:t>
            </a:r>
            <a:r>
              <a:rPr lang="de-DE" sz="1600" b="1" dirty="0" err="1">
                <a:solidFill>
                  <a:srgbClr val="CC3300"/>
                </a:solidFill>
                <a:latin typeface="Verdana" charset="0"/>
              </a:rPr>
              <a:t>Q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uiet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“-Modus):</a:t>
            </a:r>
          </a:p>
          <a:p>
            <a:pPr lvl="1"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		        -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Fortsetzung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der Quelltext-Übersetzung</a:t>
            </a:r>
          </a:p>
          <a:p>
            <a:pPr lvl="1"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		        -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Fehlermeldungen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werden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 nicht angezeigt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, aber in</a:t>
            </a:r>
          </a:p>
          <a:p>
            <a:pPr lvl="1"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		          der Datei  ???</a:t>
            </a:r>
            <a:r>
              <a:rPr lang="de-DE" sz="1600" b="1" dirty="0">
                <a:solidFill>
                  <a:srgbClr val="0B2A51"/>
                </a:solidFill>
                <a:latin typeface="Verdana" charset="0"/>
              </a:rPr>
              <a:t>.log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protokolliert</a:t>
            </a:r>
          </a:p>
          <a:p>
            <a:pPr lvl="1"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                       - Betrachtung der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dvi-/</a:t>
            </a:r>
            <a:r>
              <a:rPr lang="de-DE" sz="1600" dirty="0" err="1" smtClean="0">
                <a:solidFill>
                  <a:srgbClr val="0B2A51"/>
                </a:solidFill>
                <a:latin typeface="Verdana" charset="0"/>
              </a:rPr>
              <a:t>pdf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-Datei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im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Viewer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möglich</a:t>
            </a:r>
          </a:p>
          <a:p>
            <a:pPr lvl="1"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		          (Hilfe bei Fehlersuche)</a:t>
            </a:r>
          </a:p>
          <a:p>
            <a:pPr algn="l">
              <a:lnSpc>
                <a:spcPct val="160000"/>
              </a:lnSpc>
              <a:buFontTx/>
              <a:buChar char="•"/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Drücken der                          :</a:t>
            </a:r>
          </a:p>
          <a:p>
            <a:pPr lvl="1" algn="l">
              <a:lnSpc>
                <a:spcPct val="12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                       -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Fortsetzung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der Quelltext-Übersetzung</a:t>
            </a:r>
          </a:p>
          <a:p>
            <a:pPr lvl="1"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                          - 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Fehlermeldungen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werden</a:t>
            </a:r>
            <a:r>
              <a:rPr lang="de-DE" sz="1600" dirty="0">
                <a:solidFill>
                  <a:srgbClr val="CC3300"/>
                </a:solidFill>
                <a:latin typeface="Verdana" charset="0"/>
              </a:rPr>
              <a:t> angezeigt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</a:t>
            </a:r>
          </a:p>
          <a:p>
            <a:pPr lvl="1" algn="l">
              <a:lnSpc>
                <a:spcPct val="11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		          (evtl. Folgefehler)</a:t>
            </a:r>
          </a:p>
        </p:txBody>
      </p:sp>
      <p:sp>
        <p:nvSpPr>
          <p:cNvPr id="40967" name="Text Box 19"/>
          <p:cNvSpPr txBox="1">
            <a:spLocks noChangeArrowheads="1"/>
          </p:cNvSpPr>
          <p:nvPr/>
        </p:nvSpPr>
        <p:spPr bwMode="auto">
          <a:xfrm>
            <a:off x="2268538" y="2278063"/>
            <a:ext cx="349250" cy="40957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>
                <a:solidFill>
                  <a:srgbClr val="CC3300"/>
                </a:solidFill>
              </a:rPr>
              <a:t>X</a:t>
            </a:r>
            <a:endParaRPr lang="de-DE" sz="200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40968" name="Text Box 20"/>
          <p:cNvSpPr txBox="1">
            <a:spLocks noChangeArrowheads="1"/>
          </p:cNvSpPr>
          <p:nvPr/>
        </p:nvSpPr>
        <p:spPr bwMode="auto">
          <a:xfrm>
            <a:off x="2268538" y="3213100"/>
            <a:ext cx="349250" cy="40957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>
                <a:solidFill>
                  <a:srgbClr val="CC3300"/>
                </a:solidFill>
              </a:rPr>
              <a:t>Q</a:t>
            </a:r>
            <a:endParaRPr lang="de-DE" sz="2000">
              <a:solidFill>
                <a:srgbClr val="CC3300"/>
              </a:solidFill>
              <a:latin typeface="Times New Roman" charset="0"/>
            </a:endParaRPr>
          </a:p>
        </p:txBody>
      </p:sp>
      <p:sp>
        <p:nvSpPr>
          <p:cNvPr id="40969" name="Text Box 21"/>
          <p:cNvSpPr txBox="1">
            <a:spLocks noChangeArrowheads="1"/>
          </p:cNvSpPr>
          <p:nvPr/>
        </p:nvSpPr>
        <p:spPr bwMode="auto">
          <a:xfrm>
            <a:off x="2266950" y="4976813"/>
            <a:ext cx="1660525" cy="34925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b="1">
                <a:solidFill>
                  <a:srgbClr val="CC3300"/>
                </a:solidFill>
                <a:latin typeface="Verdana" charset="0"/>
              </a:rPr>
              <a:t>ENTER-Taste</a:t>
            </a:r>
          </a:p>
        </p:txBody>
      </p:sp>
      <p:sp>
        <p:nvSpPr>
          <p:cNvPr id="40970" name="Text Box 22"/>
          <p:cNvSpPr txBox="1">
            <a:spLocks noChangeArrowheads="1"/>
          </p:cNvSpPr>
          <p:nvPr/>
        </p:nvSpPr>
        <p:spPr bwMode="auto">
          <a:xfrm>
            <a:off x="468313" y="1747838"/>
            <a:ext cx="8334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0B2A51"/>
                </a:solidFill>
                <a:latin typeface="Verdana" charset="0"/>
              </a:rPr>
              <a:t>Empfohlene Verfahrensweisen bei Fehlermeldungen dieser Art:</a:t>
            </a:r>
          </a:p>
        </p:txBody>
      </p:sp>
    </p:spTree>
    <p:extLst>
      <p:ext uri="{BB962C8B-B14F-4D97-AF65-F5344CB8AC3E}">
        <p14:creationId xmlns:p14="http://schemas.microsoft.com/office/powerpoint/2010/main" val="362441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96975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Wie schreibt man Umlaute? (3)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8420100" cy="3888432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de-DE" sz="1800" b="1" dirty="0" smtClean="0"/>
              <a:t>3. Methode       </a:t>
            </a:r>
            <a:r>
              <a:rPr lang="de-DE" sz="2000" b="1" dirty="0" smtClean="0">
                <a:solidFill>
                  <a:schemeClr val="tx1"/>
                </a:solidFill>
                <a:latin typeface="Courier New" charset="0"/>
              </a:rPr>
              <a:t>\</a:t>
            </a:r>
            <a:r>
              <a:rPr lang="de-DE" sz="2000" b="1" dirty="0" err="1" smtClean="0">
                <a:solidFill>
                  <a:schemeClr val="tx1"/>
                </a:solidFill>
                <a:latin typeface="Courier New" charset="0"/>
              </a:rPr>
              <a:t>documentclass</a:t>
            </a:r>
            <a:r>
              <a:rPr lang="de-DE" sz="2000" b="1" dirty="0" smtClean="0">
                <a:solidFill>
                  <a:schemeClr val="tx1"/>
                </a:solidFill>
                <a:latin typeface="Courier New" charset="0"/>
              </a:rPr>
              <a:t>{</a:t>
            </a:r>
            <a:r>
              <a:rPr lang="de-DE" sz="2000" b="1" dirty="0" err="1" smtClean="0">
                <a:solidFill>
                  <a:schemeClr val="tx1"/>
                </a:solidFill>
                <a:latin typeface="Courier New" charset="0"/>
              </a:rPr>
              <a:t>article</a:t>
            </a:r>
            <a:r>
              <a:rPr lang="de-DE" sz="2000" b="1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eaLnBrk="1" hangingPunct="1">
              <a:lnSpc>
                <a:spcPct val="120000"/>
              </a:lnSpc>
            </a:pPr>
            <a:r>
              <a:rPr lang="de-DE" sz="2000" b="1" dirty="0" smtClean="0">
                <a:solidFill>
                  <a:schemeClr val="tx1"/>
                </a:solidFill>
                <a:latin typeface="Courier New" charset="0"/>
              </a:rPr>
              <a:t>			 \</a:t>
            </a:r>
            <a:r>
              <a:rPr lang="de-DE" sz="2000" b="1" dirty="0" err="1" smtClean="0">
                <a:solidFill>
                  <a:schemeClr val="tx1"/>
                </a:solidFill>
                <a:latin typeface="Courier New" charset="0"/>
              </a:rPr>
              <a:t>usepackage</a:t>
            </a:r>
            <a:r>
              <a:rPr lang="de-DE" sz="2000" b="1" dirty="0" smtClean="0">
                <a:solidFill>
                  <a:schemeClr val="tx1"/>
                </a:solidFill>
                <a:latin typeface="Courier New" charset="0"/>
              </a:rPr>
              <a:t>[</a:t>
            </a:r>
            <a:r>
              <a:rPr lang="de-DE" sz="2000" b="1" dirty="0" err="1" smtClean="0">
                <a:solidFill>
                  <a:schemeClr val="tx1"/>
                </a:solidFill>
                <a:latin typeface="Courier New" charset="0"/>
              </a:rPr>
              <a:t>ngerman</a:t>
            </a:r>
            <a:r>
              <a:rPr lang="de-DE" sz="2000" b="1" dirty="0" smtClean="0">
                <a:solidFill>
                  <a:schemeClr val="tx1"/>
                </a:solidFill>
                <a:latin typeface="Courier New" charset="0"/>
              </a:rPr>
              <a:t>]{</a:t>
            </a:r>
            <a:r>
              <a:rPr lang="de-DE" sz="2000" b="1" dirty="0" err="1" smtClean="0">
                <a:solidFill>
                  <a:schemeClr val="tx1"/>
                </a:solidFill>
                <a:latin typeface="Courier New" charset="0"/>
              </a:rPr>
              <a:t>babel</a:t>
            </a:r>
            <a:r>
              <a:rPr lang="de-DE" sz="2000" b="1" dirty="0" smtClean="0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</a:pPr>
            <a:r>
              <a:rPr lang="de-DE" sz="2000" b="1" dirty="0" smtClean="0">
                <a:latin typeface="Courier New" charset="0"/>
              </a:rPr>
              <a:t>			 </a:t>
            </a:r>
            <a:r>
              <a:rPr lang="de-DE" sz="2000" b="1" dirty="0" smtClean="0">
                <a:solidFill>
                  <a:srgbClr val="CC3300"/>
                </a:solidFill>
                <a:latin typeface="Courier New" charset="0"/>
              </a:rPr>
              <a:t>\</a:t>
            </a:r>
            <a:r>
              <a:rPr lang="de-DE" sz="2000" b="1" dirty="0" err="1" smtClean="0">
                <a:solidFill>
                  <a:srgbClr val="CC3300"/>
                </a:solidFill>
                <a:latin typeface="Courier New" charset="0"/>
              </a:rPr>
              <a:t>usepackage</a:t>
            </a:r>
            <a:r>
              <a:rPr lang="de-DE" sz="2000" b="1" dirty="0" smtClean="0">
                <a:solidFill>
                  <a:srgbClr val="CC3300"/>
                </a:solidFill>
                <a:latin typeface="Courier New" charset="0"/>
              </a:rPr>
              <a:t>[</a:t>
            </a:r>
            <a:r>
              <a:rPr lang="de-DE" sz="2000" b="1" dirty="0" smtClean="0">
                <a:solidFill>
                  <a:srgbClr val="00B050"/>
                </a:solidFill>
                <a:latin typeface="Courier New" charset="0"/>
              </a:rPr>
              <a:t>???</a:t>
            </a:r>
            <a:r>
              <a:rPr lang="de-DE" sz="2000" b="1" dirty="0" smtClean="0">
                <a:solidFill>
                  <a:srgbClr val="CC3300"/>
                </a:solidFill>
                <a:latin typeface="Courier New" charset="0"/>
              </a:rPr>
              <a:t>]{</a:t>
            </a:r>
            <a:r>
              <a:rPr lang="de-DE" sz="2000" b="1" dirty="0" err="1" smtClean="0">
                <a:solidFill>
                  <a:srgbClr val="CC3300"/>
                </a:solidFill>
                <a:latin typeface="Courier New" charset="0"/>
              </a:rPr>
              <a:t>inputenc</a:t>
            </a:r>
            <a:r>
              <a:rPr lang="de-DE" sz="2000" b="1" dirty="0" smtClean="0">
                <a:solidFill>
                  <a:srgbClr val="CC3300"/>
                </a:solidFill>
                <a:latin typeface="Courier New" charset="0"/>
              </a:rPr>
              <a:t>}</a:t>
            </a:r>
          </a:p>
          <a:p>
            <a:pPr lvl="1" eaLnBrk="1" hangingPunct="1">
              <a:lnSpc>
                <a:spcPct val="70000"/>
              </a:lnSpc>
            </a:pPr>
            <a:r>
              <a:rPr lang="de-DE" sz="2000" b="1" dirty="0" smtClean="0">
                <a:latin typeface="Courier New" charset="0"/>
              </a:rPr>
              <a:t>                … </a:t>
            </a:r>
          </a:p>
          <a:p>
            <a:pPr lvl="1" eaLnBrk="1" hangingPunct="1">
              <a:lnSpc>
                <a:spcPct val="70000"/>
              </a:lnSpc>
            </a:pPr>
            <a:endParaRPr lang="de-DE" sz="2000" b="1" dirty="0" smtClean="0">
              <a:latin typeface="Courier New" charset="0"/>
            </a:endParaRPr>
          </a:p>
          <a:p>
            <a:pPr lvl="1" eaLnBrk="1" hangingPunct="1">
              <a:lnSpc>
                <a:spcPct val="70000"/>
              </a:lnSpc>
            </a:pPr>
            <a:endParaRPr lang="de-DE" sz="2000" b="1" dirty="0" smtClean="0">
              <a:latin typeface="Courier New" charset="0"/>
            </a:endParaRP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de-DE" sz="1800" dirty="0" smtClean="0">
                <a:solidFill>
                  <a:srgbClr val="002060"/>
                </a:solidFill>
              </a:rPr>
              <a:t>Umlaute können „hart“ in den Text geschrieben werden</a:t>
            </a:r>
          </a:p>
          <a:p>
            <a:pPr lvl="1" eaLnBrk="1" hangingPunct="1">
              <a:spcAft>
                <a:spcPts val="1200"/>
              </a:spcAft>
              <a:buFontTx/>
              <a:buChar char="•"/>
            </a:pPr>
            <a:r>
              <a:rPr lang="de-DE" sz="1800" dirty="0" smtClean="0">
                <a:solidFill>
                  <a:srgbClr val="002060"/>
                </a:solidFill>
              </a:rPr>
              <a:t>„</a:t>
            </a:r>
            <a:r>
              <a:rPr lang="de-DE" sz="2000" b="1" dirty="0" smtClean="0">
                <a:solidFill>
                  <a:srgbClr val="CC3300"/>
                </a:solidFill>
                <a:latin typeface="Courier New" charset="0"/>
              </a:rPr>
              <a:t>[</a:t>
            </a:r>
            <a:r>
              <a:rPr lang="de-DE" sz="2000" b="1" dirty="0" smtClean="0">
                <a:solidFill>
                  <a:srgbClr val="00B050"/>
                </a:solidFill>
                <a:latin typeface="Courier New" charset="0"/>
              </a:rPr>
              <a:t>???</a:t>
            </a:r>
            <a:r>
              <a:rPr lang="de-DE" sz="2000" b="1" dirty="0" smtClean="0">
                <a:solidFill>
                  <a:srgbClr val="CC3300"/>
                </a:solidFill>
                <a:latin typeface="Courier New" charset="0"/>
              </a:rPr>
              <a:t>]</a:t>
            </a:r>
            <a:r>
              <a:rPr lang="de-DE" sz="1800" dirty="0" smtClean="0">
                <a:solidFill>
                  <a:srgbClr val="002060"/>
                </a:solidFill>
                <a:cs typeface="Courier New" pitchFamily="49" charset="0"/>
              </a:rPr>
              <a:t>“</a:t>
            </a:r>
            <a:r>
              <a:rPr lang="de-DE" sz="1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800" dirty="0" smtClean="0">
                <a:solidFill>
                  <a:srgbClr val="002060"/>
                </a:solidFill>
              </a:rPr>
              <a:t>gibt die verwendete Zeichenkodierung an</a:t>
            </a:r>
          </a:p>
          <a:p>
            <a:pPr lvl="1" eaLnBrk="1" hangingPunct="1">
              <a:buFontTx/>
              <a:buChar char="•"/>
            </a:pPr>
            <a:r>
              <a:rPr lang="de-DE" sz="1800" dirty="0" smtClean="0">
                <a:solidFill>
                  <a:srgbClr val="002060"/>
                </a:solidFill>
              </a:rPr>
              <a:t>Muss zum Editor (in „alten Zeiten“ auch zum Betriebssystem…) passen (siehe nächste Seiten)!</a:t>
            </a:r>
            <a:endParaRPr lang="de-DE" sz="18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 eaLnBrk="1" hangingPunct="1">
              <a:spcBef>
                <a:spcPts val="0"/>
              </a:spcBef>
            </a:pPr>
            <a:r>
              <a:rPr lang="de-DE" sz="1800" dirty="0" smtClean="0">
                <a:solidFill>
                  <a:srgbClr val="CC3300"/>
                </a:solidFill>
              </a:rPr>
              <a:t>   </a:t>
            </a:r>
            <a:endParaRPr lang="de-DE" sz="1800" b="1" dirty="0" smtClean="0">
              <a:solidFill>
                <a:srgbClr val="006600"/>
              </a:solidFill>
              <a:latin typeface="Courier New" charset="0"/>
            </a:endParaRPr>
          </a:p>
          <a:p>
            <a:pPr marL="0" indent="0" eaLnBrk="1" hangingPunct="1"/>
            <a:endParaRPr lang="de-DE" sz="1800" dirty="0" smtClean="0">
              <a:solidFill>
                <a:srgbClr val="0B2A51"/>
              </a:solidFill>
            </a:endParaRPr>
          </a:p>
        </p:txBody>
      </p:sp>
      <p:sp>
        <p:nvSpPr>
          <p:cNvPr id="47106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TU Dresden, </a:t>
            </a:r>
            <a:fld id="{D3A9AD74-66B3-44C0-A712-33F3691F148C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 dirty="0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 dirty="0">
                <a:latin typeface="Verdana" charset="0"/>
              </a:rPr>
              <a:t>Fachrichtung Mathematik</a:t>
            </a:r>
          </a:p>
        </p:txBody>
      </p:sp>
      <p:sp>
        <p:nvSpPr>
          <p:cNvPr id="4710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471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91F946E2-152A-452C-A6D4-AF24925F8467}" type="slidenum">
              <a:rPr lang="de-DE">
                <a:latin typeface="Verdana" charset="0"/>
              </a:rPr>
              <a:pPr eaLnBrk="1" hangingPunct="1"/>
              <a:t>5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196975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dirty="0" smtClean="0"/>
              <a:t>Fortsetzung: Wie schreibt man Umlaute? (4)</a:t>
            </a:r>
          </a:p>
        </p:txBody>
      </p:sp>
      <p:sp>
        <p:nvSpPr>
          <p:cNvPr id="47106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D3A9AD74-66B3-44C0-A712-33F3691F148C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47107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4710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91F946E2-152A-452C-A6D4-AF24925F8467}" type="slidenum">
              <a:rPr lang="de-DE">
                <a:latin typeface="Verdana" charset="0"/>
              </a:rPr>
              <a:pPr eaLnBrk="1" hangingPunct="1"/>
              <a:t>6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419324" y="1772816"/>
            <a:ext cx="84201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01D4B"/>
                </a:solidFill>
                <a:latin typeface="+mn-lt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de-DE" sz="1800" b="1" kern="0" dirty="0" smtClean="0"/>
              <a:t>3. Methode     </a:t>
            </a:r>
            <a:r>
              <a:rPr lang="de-DE" sz="2000" b="1" kern="0" dirty="0" smtClean="0">
                <a:solidFill>
                  <a:srgbClr val="CC3300"/>
                </a:solidFill>
                <a:latin typeface="Courier New" charset="0"/>
              </a:rPr>
              <a:t>\</a:t>
            </a:r>
            <a:r>
              <a:rPr lang="de-DE" sz="2000" b="1" kern="0" dirty="0" err="1" smtClean="0">
                <a:solidFill>
                  <a:srgbClr val="CC3300"/>
                </a:solidFill>
                <a:latin typeface="Courier New" charset="0"/>
              </a:rPr>
              <a:t>usepackage</a:t>
            </a:r>
            <a:r>
              <a:rPr lang="de-DE" sz="2000" b="1" kern="0" dirty="0" smtClean="0">
                <a:solidFill>
                  <a:srgbClr val="CC3300"/>
                </a:solidFill>
                <a:latin typeface="Courier New" charset="0"/>
              </a:rPr>
              <a:t>[</a:t>
            </a:r>
            <a:r>
              <a:rPr lang="de-DE" sz="1800" i="1" kern="0" dirty="0" err="1" smtClean="0">
                <a:solidFill>
                  <a:srgbClr val="00B050"/>
                </a:solidFill>
              </a:rPr>
              <a:t>codepage</a:t>
            </a:r>
            <a:r>
              <a:rPr lang="de-DE" sz="2000" b="1" kern="0" dirty="0" smtClean="0">
                <a:solidFill>
                  <a:srgbClr val="CC3300"/>
                </a:solidFill>
                <a:latin typeface="Courier New" charset="0"/>
              </a:rPr>
              <a:t>]{</a:t>
            </a:r>
            <a:r>
              <a:rPr lang="de-DE" sz="2000" b="1" kern="0" dirty="0" err="1" smtClean="0">
                <a:solidFill>
                  <a:srgbClr val="CC3300"/>
                </a:solidFill>
                <a:latin typeface="Courier New" charset="0"/>
              </a:rPr>
              <a:t>inputenc</a:t>
            </a:r>
            <a:r>
              <a:rPr lang="de-DE" sz="2000" b="1" kern="0" dirty="0" smtClean="0">
                <a:solidFill>
                  <a:srgbClr val="CC3300"/>
                </a:solidFill>
                <a:latin typeface="Courier New" charset="0"/>
              </a:rPr>
              <a:t>}</a:t>
            </a:r>
          </a:p>
          <a:p>
            <a:pPr eaLnBrk="1" hangingPunct="1">
              <a:spcAft>
                <a:spcPts val="0"/>
              </a:spcAft>
            </a:pPr>
            <a:r>
              <a:rPr lang="de-DE" sz="1800" dirty="0" smtClean="0">
                <a:solidFill>
                  <a:srgbClr val="0B2A51"/>
                </a:solidFill>
              </a:rPr>
              <a:t>MS-DOS CP 437</a:t>
            </a:r>
            <a:r>
              <a:rPr lang="de-DE" sz="2000" dirty="0" smtClean="0">
                <a:solidFill>
                  <a:srgbClr val="0B2A51"/>
                </a:solidFill>
              </a:rPr>
              <a:t> </a:t>
            </a:r>
            <a:r>
              <a:rPr lang="de-DE" sz="2000" b="1" kern="0" dirty="0" smtClean="0">
                <a:latin typeface="Courier New" charset="0"/>
              </a:rPr>
              <a:t>		</a:t>
            </a:r>
            <a:r>
              <a:rPr lang="de-DE" sz="2000" b="1" kern="0" dirty="0" smtClean="0">
                <a:solidFill>
                  <a:srgbClr val="00B050"/>
                </a:solidFill>
                <a:latin typeface="Courier New" charset="0"/>
              </a:rPr>
              <a:t>cp437</a:t>
            </a:r>
          </a:p>
          <a:p>
            <a:pPr eaLnBrk="1" hangingPunct="1">
              <a:spcAft>
                <a:spcPts val="600"/>
              </a:spcAft>
            </a:pPr>
            <a:r>
              <a:rPr lang="de-DE" sz="1800" dirty="0" smtClean="0">
                <a:solidFill>
                  <a:srgbClr val="0B2A51"/>
                </a:solidFill>
              </a:rPr>
              <a:t>MS-DOS </a:t>
            </a:r>
            <a:r>
              <a:rPr lang="de-DE" sz="1800" dirty="0">
                <a:solidFill>
                  <a:srgbClr val="0B2A51"/>
                </a:solidFill>
              </a:rPr>
              <a:t>CP </a:t>
            </a:r>
            <a:r>
              <a:rPr lang="de-DE" sz="1800" dirty="0" smtClean="0">
                <a:solidFill>
                  <a:srgbClr val="0B2A51"/>
                </a:solidFill>
              </a:rPr>
              <a:t>850</a:t>
            </a:r>
            <a:r>
              <a:rPr lang="de-DE" sz="2400" dirty="0" smtClean="0">
                <a:solidFill>
                  <a:srgbClr val="0B2A51"/>
                </a:solidFill>
              </a:rPr>
              <a:t> </a:t>
            </a:r>
            <a:r>
              <a:rPr lang="de-DE" sz="2000" b="1" kern="0" dirty="0" smtClean="0">
                <a:solidFill>
                  <a:srgbClr val="00B050"/>
                </a:solidFill>
                <a:latin typeface="Courier New" charset="0"/>
              </a:rPr>
              <a:t>		cp850</a:t>
            </a:r>
          </a:p>
          <a:p>
            <a:pPr eaLnBrk="1" hangingPunct="1">
              <a:spcAft>
                <a:spcPts val="600"/>
              </a:spcAft>
            </a:pPr>
            <a:r>
              <a:rPr lang="de-DE" sz="1800" dirty="0">
                <a:solidFill>
                  <a:srgbClr val="0B2A51"/>
                </a:solidFill>
              </a:rPr>
              <a:t>ISO-8859-1 bzw. </a:t>
            </a:r>
            <a:r>
              <a:rPr lang="de-DE" sz="1800" dirty="0" err="1">
                <a:solidFill>
                  <a:srgbClr val="0B2A51"/>
                </a:solidFill>
              </a:rPr>
              <a:t>Latin</a:t>
            </a:r>
            <a:r>
              <a:rPr lang="de-DE" sz="1800" dirty="0">
                <a:solidFill>
                  <a:srgbClr val="0B2A51"/>
                </a:solidFill>
              </a:rPr>
              <a:t> 1</a:t>
            </a:r>
            <a:r>
              <a:rPr lang="de-DE" sz="2000" b="1" kern="0" dirty="0">
                <a:solidFill>
                  <a:srgbClr val="00B050"/>
                </a:solidFill>
                <a:latin typeface="Courier New" charset="0"/>
              </a:rPr>
              <a:t>	latin1</a:t>
            </a:r>
          </a:p>
          <a:p>
            <a:pPr eaLnBrk="1" hangingPunct="1">
              <a:spcAft>
                <a:spcPts val="600"/>
              </a:spcAft>
            </a:pPr>
            <a:r>
              <a:rPr lang="de-DE" sz="1800" dirty="0" smtClean="0">
                <a:solidFill>
                  <a:srgbClr val="0B2A51"/>
                </a:solidFill>
              </a:rPr>
              <a:t>Windows-CP 1252</a:t>
            </a:r>
            <a:r>
              <a:rPr lang="de-DE" sz="1800" dirty="0">
                <a:solidFill>
                  <a:srgbClr val="0B2A51"/>
                </a:solidFill>
              </a:rPr>
              <a:t> </a:t>
            </a:r>
            <a:r>
              <a:rPr lang="de-DE" sz="1800" dirty="0" smtClean="0">
                <a:solidFill>
                  <a:srgbClr val="0B2A51"/>
                </a:solidFill>
              </a:rPr>
              <a:t>bzw. ANSI</a:t>
            </a:r>
            <a:r>
              <a:rPr lang="de-DE" sz="2000" b="1" kern="0" dirty="0">
                <a:solidFill>
                  <a:srgbClr val="00B050"/>
                </a:solidFill>
                <a:latin typeface="Courier New" charset="0"/>
              </a:rPr>
              <a:t>	</a:t>
            </a:r>
            <a:r>
              <a:rPr lang="de-DE" sz="2000" b="1" kern="0" dirty="0" smtClean="0">
                <a:solidFill>
                  <a:srgbClr val="00B050"/>
                </a:solidFill>
                <a:latin typeface="Courier New" charset="0"/>
              </a:rPr>
              <a:t>cp1252 </a:t>
            </a:r>
            <a:r>
              <a:rPr lang="de-DE" sz="1800" dirty="0" smtClean="0">
                <a:solidFill>
                  <a:srgbClr val="0B2A51"/>
                </a:solidFill>
              </a:rPr>
              <a:t>bzw.</a:t>
            </a:r>
            <a:r>
              <a:rPr lang="de-DE" sz="2000" dirty="0" smtClean="0">
                <a:solidFill>
                  <a:srgbClr val="0B2A51"/>
                </a:solidFill>
              </a:rPr>
              <a:t> </a:t>
            </a:r>
            <a:r>
              <a:rPr lang="de-DE" sz="2000" b="1" kern="0" dirty="0" err="1" smtClean="0">
                <a:solidFill>
                  <a:srgbClr val="00B050"/>
                </a:solidFill>
                <a:latin typeface="Courier New" charset="0"/>
              </a:rPr>
              <a:t>ansinew</a:t>
            </a:r>
            <a:endParaRPr lang="de-DE" sz="2000" b="1" kern="0" dirty="0">
              <a:solidFill>
                <a:srgbClr val="00B050"/>
              </a:solidFill>
              <a:latin typeface="Courier New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de-DE" sz="1800" dirty="0" smtClean="0">
                <a:solidFill>
                  <a:srgbClr val="0B2A51"/>
                </a:solidFill>
              </a:rPr>
              <a:t>Mac OS Roman</a:t>
            </a:r>
            <a:r>
              <a:rPr lang="de-DE" sz="2000" b="1" kern="0" dirty="0" smtClean="0">
                <a:solidFill>
                  <a:srgbClr val="00B050"/>
                </a:solidFill>
                <a:latin typeface="Courier New" charset="0"/>
              </a:rPr>
              <a:t>			</a:t>
            </a:r>
            <a:r>
              <a:rPr lang="de-DE" sz="2000" b="1" kern="0" dirty="0" err="1" smtClean="0">
                <a:solidFill>
                  <a:srgbClr val="00B050"/>
                </a:solidFill>
                <a:latin typeface="Courier New" charset="0"/>
              </a:rPr>
              <a:t>applemac</a:t>
            </a:r>
            <a:endParaRPr lang="de-DE" sz="2000" b="1" kern="0" dirty="0" smtClean="0">
              <a:solidFill>
                <a:srgbClr val="00B050"/>
              </a:solidFill>
              <a:latin typeface="Courier New" charset="0"/>
            </a:endParaRPr>
          </a:p>
          <a:p>
            <a:pPr eaLnBrk="1" hangingPunct="1"/>
            <a:r>
              <a:rPr lang="de-DE" sz="1800" dirty="0" smtClean="0">
                <a:solidFill>
                  <a:srgbClr val="0B2A51"/>
                </a:solidFill>
              </a:rPr>
              <a:t>UTF-8</a:t>
            </a:r>
            <a:r>
              <a:rPr lang="de-DE" sz="2000" b="1" kern="0" dirty="0" smtClean="0">
                <a:solidFill>
                  <a:srgbClr val="00B050"/>
                </a:solidFill>
                <a:latin typeface="Courier New" charset="0"/>
              </a:rPr>
              <a:t>				utf8</a:t>
            </a:r>
            <a:endParaRPr lang="de-DE" sz="2000" kern="0" dirty="0" smtClean="0">
              <a:solidFill>
                <a:srgbClr val="0B2A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1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268413"/>
            <a:ext cx="7920038" cy="381000"/>
          </a:xfrm>
        </p:spPr>
        <p:txBody>
          <a:bodyPr/>
          <a:lstStyle/>
          <a:p>
            <a:pPr eaLnBrk="1" hangingPunct="1"/>
            <a:r>
              <a:rPr lang="de-DE" sz="2000" smtClean="0"/>
              <a:t>Akzente, Anführungszeichen, Gedankenstrich, EURO-Symbol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420100" cy="1584325"/>
          </a:xfrm>
          <a:noFill/>
        </p:spPr>
        <p:txBody>
          <a:bodyPr lIns="92075" tIns="46038" rIns="92075" bIns="46038"/>
          <a:lstStyle/>
          <a:p>
            <a:pPr eaLnBrk="1" hangingPunct="1">
              <a:buFontTx/>
              <a:buChar char="•"/>
            </a:pPr>
            <a:r>
              <a:rPr lang="de-DE" sz="1800" b="1" dirty="0" smtClean="0"/>
              <a:t>Akzente:</a:t>
            </a:r>
            <a:r>
              <a:rPr lang="de-DE" sz="1800" dirty="0" smtClean="0"/>
              <a:t>         ò                         ó                            ô       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de-DE" sz="1600" dirty="0" smtClean="0">
                <a:solidFill>
                  <a:srgbClr val="CC3300"/>
                </a:solidFill>
              </a:rPr>
              <a:t>   </a:t>
            </a:r>
          </a:p>
          <a:p>
            <a:pPr marL="0" indent="0" eaLnBrk="1" hangingPunct="1">
              <a:spcBef>
                <a:spcPts val="0"/>
              </a:spcBef>
            </a:pPr>
            <a:endParaRPr lang="de-DE" sz="1600" dirty="0">
              <a:solidFill>
                <a:srgbClr val="CC3300"/>
              </a:solidFill>
            </a:endParaRPr>
          </a:p>
          <a:p>
            <a:pPr marL="0" indent="0" eaLnBrk="1" hangingPunct="1">
              <a:spcBef>
                <a:spcPts val="0"/>
              </a:spcBef>
            </a:pPr>
            <a:endParaRPr lang="de-DE" sz="1600" dirty="0" smtClean="0">
              <a:solidFill>
                <a:srgbClr val="CC3300"/>
              </a:solidFill>
            </a:endParaRPr>
          </a:p>
          <a:p>
            <a:pPr marL="0" indent="0" eaLnBrk="1" hangingPunct="1">
              <a:spcBef>
                <a:spcPts val="1800"/>
              </a:spcBef>
            </a:pPr>
            <a:r>
              <a:rPr lang="de-DE" sz="1600" dirty="0" smtClean="0">
                <a:solidFill>
                  <a:srgbClr val="CC3300"/>
                </a:solidFill>
              </a:rPr>
              <a:t>     (oder „hart“ eingeben mit „</a:t>
            </a:r>
            <a:r>
              <a:rPr lang="de-DE" sz="1600" dirty="0" err="1" smtClean="0">
                <a:solidFill>
                  <a:srgbClr val="CC3300"/>
                </a:solidFill>
              </a:rPr>
              <a:t>inputenc</a:t>
            </a:r>
            <a:r>
              <a:rPr lang="de-DE" sz="1600" dirty="0" smtClean="0">
                <a:solidFill>
                  <a:srgbClr val="CC3300"/>
                </a:solidFill>
              </a:rPr>
              <a:t>“ s.o.)</a:t>
            </a:r>
          </a:p>
        </p:txBody>
      </p:sp>
      <p:sp>
        <p:nvSpPr>
          <p:cNvPr id="49154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DD823189-DCBD-4E08-B073-0E907A4236BB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49155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4915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2078B927-5111-494E-A2AF-1D4EBCB8C807}" type="slidenum">
              <a:rPr lang="de-DE">
                <a:latin typeface="Verdana" charset="0"/>
              </a:rPr>
              <a:pPr eaLnBrk="1" hangingPunct="1"/>
              <a:t>7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870184" y="1675914"/>
            <a:ext cx="59436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de-DE" sz="20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de-DE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`</a:t>
            </a:r>
            <a:r>
              <a:rPr lang="de-DE" sz="20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de-DE" sz="2000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de-DE" sz="2800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b="1" dirty="0" smtClean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de-DE" sz="20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'o</a:t>
            </a:r>
            <a:r>
              <a:rPr lang="de-DE" sz="2000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de-DE" sz="1600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000" b="1" dirty="0" smtClean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\^</a:t>
            </a:r>
            <a:r>
              <a:rPr lang="de-DE" sz="2000" b="1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de-DE" sz="2000" dirty="0">
                <a:solidFill>
                  <a:srgbClr val="CC3300"/>
                </a:solidFill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539750" y="2276872"/>
            <a:ext cx="2951163" cy="677108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dirty="0" smtClean="0">
                <a:solidFill>
                  <a:srgbClr val="006600"/>
                </a:solidFill>
                <a:latin typeface="Verdana" charset="0"/>
              </a:rPr>
              <a:t>Rechts </a:t>
            </a:r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oben mit</a:t>
            </a:r>
            <a:r>
              <a:rPr lang="de-DE" sz="2000" dirty="0">
                <a:solidFill>
                  <a:srgbClr val="006600"/>
                </a:solidFill>
                <a:latin typeface="Times New Roman" charset="0"/>
              </a:rPr>
              <a:t> </a:t>
            </a:r>
            <a:r>
              <a:rPr lang="de-DE" sz="2000" dirty="0">
                <a:solidFill>
                  <a:srgbClr val="006600"/>
                </a:solidFill>
                <a:latin typeface="Symbol" charset="2"/>
              </a:rPr>
              <a:t>Ý </a:t>
            </a:r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– Taste,</a:t>
            </a:r>
          </a:p>
          <a:p>
            <a:pPr algn="l">
              <a:lnSpc>
                <a:spcPct val="90000"/>
              </a:lnSpc>
            </a:pPr>
            <a:r>
              <a:rPr lang="de-DE" sz="1600" dirty="0" smtClean="0">
                <a:solidFill>
                  <a:srgbClr val="006600"/>
                </a:solidFill>
                <a:latin typeface="Verdana" charset="0"/>
              </a:rPr>
              <a:t>danach </a:t>
            </a:r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Leertaste drücken</a:t>
            </a:r>
            <a:r>
              <a:rPr lang="de-DE" sz="2000" dirty="0">
                <a:solidFill>
                  <a:srgbClr val="CC3300"/>
                </a:solidFill>
                <a:latin typeface="Times New Roman" charset="0"/>
              </a:rPr>
              <a:t> </a:t>
            </a:r>
            <a:endParaRPr lang="de-DE" sz="2000" dirty="0">
              <a:solidFill>
                <a:srgbClr val="CC3300"/>
              </a:solidFill>
              <a:latin typeface="Symbol" charset="2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635375" y="2276872"/>
            <a:ext cx="2708275" cy="6667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neben der ENTER-Taste</a:t>
            </a:r>
          </a:p>
          <a:p>
            <a:pPr algn="l">
              <a:lnSpc>
                <a:spcPct val="130000"/>
              </a:lnSpc>
            </a:pPr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über dem „#“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6588125" y="2276872"/>
            <a:ext cx="2116138" cy="642937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1600">
                <a:solidFill>
                  <a:srgbClr val="006600"/>
                </a:solidFill>
                <a:latin typeface="Verdana" charset="0"/>
              </a:rPr>
              <a:t>links oben, danach</a:t>
            </a:r>
          </a:p>
          <a:p>
            <a:pPr algn="l">
              <a:lnSpc>
                <a:spcPct val="120000"/>
              </a:lnSpc>
            </a:pPr>
            <a:r>
              <a:rPr lang="de-DE" sz="1600">
                <a:solidFill>
                  <a:srgbClr val="006600"/>
                </a:solidFill>
                <a:latin typeface="Verdana" charset="0"/>
              </a:rPr>
              <a:t>Leertaste drücken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V="1">
            <a:off x="3186264" y="2060574"/>
            <a:ext cx="0" cy="21629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5354269" y="2060575"/>
            <a:ext cx="0" cy="216296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7805985" y="2060574"/>
            <a:ext cx="0" cy="21629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95288" y="3357563"/>
            <a:ext cx="8748712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 b="1" dirty="0">
                <a:solidFill>
                  <a:srgbClr val="0B2A51"/>
                </a:solidFill>
                <a:latin typeface="Verdana" charset="0"/>
              </a:rPr>
              <a:t>   Anführungszeichen:      </a:t>
            </a:r>
            <a:r>
              <a:rPr lang="de-DE" sz="1000" b="1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Deutsch:       </a:t>
            </a:r>
            <a:r>
              <a:rPr lang="de-DE" sz="1600" b="1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sz="2000" b="1" dirty="0">
                <a:solidFill>
                  <a:srgbClr val="0B2A51"/>
                </a:solidFill>
                <a:latin typeface="Verdana" charset="0"/>
              </a:rPr>
              <a:t> </a:t>
            </a:r>
            <a:r>
              <a:rPr lang="de-DE" sz="1600" b="1" dirty="0">
                <a:solidFill>
                  <a:srgbClr val="0B2A51"/>
                </a:solidFill>
                <a:latin typeface="Times New Roman" charset="0"/>
              </a:rPr>
              <a:t>„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Hallo!</a:t>
            </a:r>
            <a:r>
              <a:rPr lang="de-DE" sz="1600" b="1" dirty="0">
                <a:solidFill>
                  <a:srgbClr val="0B2A51"/>
                </a:solidFill>
                <a:latin typeface="Times New Roman" charset="0"/>
              </a:rPr>
              <a:t>“</a:t>
            </a: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      </a:t>
            </a:r>
            <a:r>
              <a:rPr lang="de-DE" b="1" dirty="0">
                <a:solidFill>
                  <a:srgbClr val="CC3300"/>
                </a:solidFill>
              </a:rPr>
              <a:t>"</a:t>
            </a:r>
            <a:r>
              <a:rPr lang="de-DE" sz="1600" b="1" dirty="0">
                <a:solidFill>
                  <a:srgbClr val="CC3300"/>
                </a:solidFill>
                <a:latin typeface="Verdana" charset="0"/>
              </a:rPr>
              <a:t>`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Hallo!</a:t>
            </a:r>
            <a:r>
              <a:rPr lang="de-DE" b="1" dirty="0">
                <a:solidFill>
                  <a:srgbClr val="CC3300"/>
                </a:solidFill>
              </a:rPr>
              <a:t>"'</a:t>
            </a: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 algn="l">
              <a:lnSpc>
                <a:spcPct val="130000"/>
              </a:lnSpc>
            </a:pP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(Tasten wie oben</a:t>
            </a: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	        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Englisch:         </a:t>
            </a:r>
            <a:r>
              <a:rPr lang="en-US" sz="1600" b="1" dirty="0">
                <a:solidFill>
                  <a:srgbClr val="0B2A51"/>
                </a:solidFill>
                <a:latin typeface="Times New Roman" charset="0"/>
              </a:rPr>
              <a:t>“</a:t>
            </a:r>
            <a:r>
              <a:rPr lang="en-US" sz="1600" dirty="0">
                <a:solidFill>
                  <a:srgbClr val="0B2A51"/>
                </a:solidFill>
                <a:latin typeface="Verdana" charset="0"/>
              </a:rPr>
              <a:t>Hello!</a:t>
            </a:r>
            <a:r>
              <a:rPr lang="en-US" sz="1600" b="1" dirty="0">
                <a:solidFill>
                  <a:srgbClr val="0B2A51"/>
                </a:solidFill>
                <a:latin typeface="Times New Roman" charset="0"/>
              </a:rPr>
              <a:t>”</a:t>
            </a: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      </a:t>
            </a:r>
            <a:r>
              <a:rPr lang="de-DE" sz="1600" b="1" dirty="0">
                <a:solidFill>
                  <a:srgbClr val="CC3300"/>
                </a:solidFill>
                <a:latin typeface="Verdana" charset="0"/>
              </a:rPr>
              <a:t>``</a:t>
            </a:r>
            <a:r>
              <a:rPr lang="de-DE" sz="1600" dirty="0" err="1">
                <a:solidFill>
                  <a:srgbClr val="0B2A51"/>
                </a:solidFill>
                <a:latin typeface="Verdana" charset="0"/>
              </a:rPr>
              <a:t>Hello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!</a:t>
            </a:r>
            <a:r>
              <a:rPr lang="de-DE" b="1" dirty="0">
                <a:solidFill>
                  <a:srgbClr val="CC3300"/>
                </a:solidFill>
              </a:rPr>
              <a:t>''</a:t>
            </a:r>
            <a:endParaRPr lang="de-DE" sz="1600" dirty="0">
              <a:solidFill>
                <a:srgbClr val="CC3300"/>
              </a:solidFill>
              <a:latin typeface="Verdana" charset="0"/>
            </a:endParaRPr>
          </a:p>
          <a:p>
            <a:pPr algn="l">
              <a:lnSpc>
                <a:spcPct val="130000"/>
              </a:lnSpc>
            </a:pP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      </a:t>
            </a:r>
            <a:r>
              <a:rPr lang="de-DE" sz="1600" dirty="0">
                <a:solidFill>
                  <a:srgbClr val="006600"/>
                </a:solidFill>
                <a:latin typeface="Verdana" charset="0"/>
              </a:rPr>
              <a:t>bei den Akzenten) 	        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Französisch:    </a:t>
            </a:r>
            <a:r>
              <a:rPr lang="en-US" sz="1600" dirty="0">
                <a:solidFill>
                  <a:srgbClr val="0B2A51"/>
                </a:solidFill>
                <a:latin typeface="Verdana" charset="0"/>
              </a:rPr>
              <a:t>«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Salut!</a:t>
            </a:r>
            <a:r>
              <a:rPr lang="en-US" sz="1600" dirty="0">
                <a:solidFill>
                  <a:srgbClr val="0B2A51"/>
                </a:solidFill>
                <a:latin typeface="Verdana" charset="0"/>
              </a:rPr>
              <a:t>»</a:t>
            </a:r>
            <a:r>
              <a:rPr lang="de-DE" sz="1600" dirty="0">
                <a:solidFill>
                  <a:schemeClr val="tx1"/>
                </a:solidFill>
                <a:latin typeface="Verdana" charset="0"/>
              </a:rPr>
              <a:t>      </a:t>
            </a:r>
            <a:r>
              <a:rPr lang="de-DE" sz="10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de-DE" b="1" dirty="0">
                <a:solidFill>
                  <a:srgbClr val="CC3300"/>
                </a:solidFill>
              </a:rPr>
              <a:t>"</a:t>
            </a:r>
            <a:r>
              <a:rPr lang="de-DE" sz="1600" b="1" dirty="0">
                <a:solidFill>
                  <a:srgbClr val="CC3300"/>
                </a:solidFill>
                <a:latin typeface="Verdana" charset="0"/>
              </a:rPr>
              <a:t>&lt;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Salut!</a:t>
            </a:r>
            <a:r>
              <a:rPr lang="de-DE" b="1" dirty="0">
                <a:solidFill>
                  <a:srgbClr val="CC3300"/>
                </a:solidFill>
              </a:rPr>
              <a:t>"</a:t>
            </a:r>
            <a:r>
              <a:rPr lang="de-DE" sz="1600" b="1" dirty="0">
                <a:solidFill>
                  <a:srgbClr val="CC3300"/>
                </a:solidFill>
                <a:latin typeface="Verdana" charset="0"/>
              </a:rPr>
              <a:t>&gt;</a:t>
            </a:r>
            <a:endParaRPr lang="de-DE" sz="1600" dirty="0">
              <a:solidFill>
                <a:srgbClr val="006600"/>
              </a:solidFill>
              <a:latin typeface="Verdana" charset="0"/>
            </a:endParaRPr>
          </a:p>
          <a:p>
            <a:pPr algn="l">
              <a:lnSpc>
                <a:spcPct val="120000"/>
              </a:lnSpc>
            </a:pPr>
            <a:r>
              <a:rPr lang="de-DE" sz="1600" dirty="0">
                <a:solidFill>
                  <a:srgbClr val="3366FF"/>
                </a:solidFill>
                <a:latin typeface="Verdana" charset="0"/>
              </a:rPr>
              <a:t>	Für die deutschen und französischen Anführungszeichen wird</a:t>
            </a:r>
          </a:p>
          <a:p>
            <a:pPr algn="l">
              <a:lnSpc>
                <a:spcPct val="120000"/>
              </a:lnSpc>
            </a:pPr>
            <a:r>
              <a:rPr lang="de-DE" sz="1600" b="1" dirty="0">
                <a:solidFill>
                  <a:srgbClr val="CC3300"/>
                </a:solidFill>
                <a:latin typeface="Verdana" charset="0"/>
              </a:rPr>
              <a:t>	\</a:t>
            </a:r>
            <a:r>
              <a:rPr lang="de-DE" sz="1600" b="1" dirty="0" err="1" smtClean="0">
                <a:solidFill>
                  <a:srgbClr val="CC3300"/>
                </a:solidFill>
                <a:latin typeface="Verdana" charset="0"/>
              </a:rPr>
              <a:t>usepackage</a:t>
            </a:r>
            <a:r>
              <a:rPr lang="de-DE" sz="1600" b="1" dirty="0" smtClean="0">
                <a:solidFill>
                  <a:srgbClr val="CC3300"/>
                </a:solidFill>
                <a:latin typeface="Verdana" charset="0"/>
              </a:rPr>
              <a:t>[</a:t>
            </a:r>
            <a:r>
              <a:rPr lang="de-DE" sz="1600" b="1" dirty="0" err="1" smtClean="0">
                <a:solidFill>
                  <a:srgbClr val="CC3300"/>
                </a:solidFill>
                <a:latin typeface="Verdana" charset="0"/>
              </a:rPr>
              <a:t>ngerman</a:t>
            </a:r>
            <a:r>
              <a:rPr lang="de-DE" sz="1600" b="1" dirty="0" smtClean="0">
                <a:solidFill>
                  <a:srgbClr val="CC3300"/>
                </a:solidFill>
                <a:latin typeface="Verdana" charset="0"/>
              </a:rPr>
              <a:t>]{</a:t>
            </a:r>
            <a:r>
              <a:rPr lang="de-DE" sz="1600" b="1" dirty="0" err="1" smtClean="0">
                <a:solidFill>
                  <a:srgbClr val="CC3300"/>
                </a:solidFill>
                <a:latin typeface="Verdana" charset="0"/>
              </a:rPr>
              <a:t>babel</a:t>
            </a:r>
            <a:r>
              <a:rPr lang="de-DE" sz="1600" b="1" dirty="0" smtClean="0">
                <a:solidFill>
                  <a:srgbClr val="CC3300"/>
                </a:solidFill>
                <a:latin typeface="Verdana" charset="0"/>
              </a:rPr>
              <a:t>}</a:t>
            </a:r>
            <a:r>
              <a:rPr lang="de-DE" sz="1600" b="1" dirty="0" smtClean="0">
                <a:solidFill>
                  <a:schemeClr val="hlink"/>
                </a:solidFill>
                <a:latin typeface="Verdana" charset="0"/>
              </a:rPr>
              <a:t>  </a:t>
            </a:r>
            <a:r>
              <a:rPr lang="de-DE" sz="1600" dirty="0">
                <a:solidFill>
                  <a:srgbClr val="3366FF"/>
                </a:solidFill>
                <a:latin typeface="Verdana" charset="0"/>
              </a:rPr>
              <a:t>benötigt!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68313" y="5022949"/>
            <a:ext cx="69357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</a:t>
            </a:r>
            <a:r>
              <a:rPr lang="de-DE" sz="2000" b="1" dirty="0">
                <a:solidFill>
                  <a:srgbClr val="0B2A51"/>
                </a:solidFill>
                <a:latin typeface="Times New Roman" charset="0"/>
              </a:rPr>
              <a:t> </a:t>
            </a:r>
            <a:r>
              <a:rPr lang="de-DE" b="1" dirty="0">
                <a:solidFill>
                  <a:srgbClr val="0B2A51"/>
                </a:solidFill>
                <a:latin typeface="Verdana" charset="0"/>
              </a:rPr>
              <a:t>Gedankenstrich:     	</a:t>
            </a:r>
            <a:r>
              <a:rPr lang="de-DE" dirty="0">
                <a:solidFill>
                  <a:srgbClr val="0B2A51"/>
                </a:solidFill>
                <a:latin typeface="Verdana" charset="0"/>
              </a:rPr>
              <a:t>–</a:t>
            </a:r>
            <a:r>
              <a:rPr lang="de-DE" sz="2000" b="1" dirty="0">
                <a:solidFill>
                  <a:schemeClr val="tx1"/>
                </a:solidFill>
                <a:latin typeface="Times New Roman" charset="0"/>
              </a:rPr>
              <a:t> 	</a:t>
            </a:r>
            <a:r>
              <a:rPr lang="de-DE" sz="2000" dirty="0">
                <a:solidFill>
                  <a:srgbClr val="CC3300"/>
                </a:solidFill>
              </a:rPr>
              <a:t>--</a:t>
            </a:r>
            <a:r>
              <a:rPr lang="de-DE" sz="2000" dirty="0">
                <a:solidFill>
                  <a:schemeClr val="hlink"/>
                </a:solidFill>
              </a:rPr>
              <a:t> 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(2 x „Minus“)</a:t>
            </a:r>
            <a:r>
              <a:rPr lang="de-DE" sz="2000" b="1" dirty="0">
                <a:solidFill>
                  <a:schemeClr val="tx1"/>
                </a:solidFill>
                <a:latin typeface="Times New Roman" charset="0"/>
              </a:rPr>
              <a:t> </a:t>
            </a:r>
          </a:p>
        </p:txBody>
      </p:sp>
      <p:pic>
        <p:nvPicPr>
          <p:cNvPr id="4814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402263"/>
            <a:ext cx="48418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468313" y="5516563"/>
            <a:ext cx="4733604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buFontTx/>
              <a:buChar char="•"/>
            </a:pPr>
            <a:r>
              <a:rPr lang="en-US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en-US" b="1" dirty="0">
                <a:solidFill>
                  <a:srgbClr val="0B2A51"/>
                </a:solidFill>
                <a:latin typeface="Verdana" charset="0"/>
              </a:rPr>
              <a:t>EURO-Symbol</a:t>
            </a:r>
            <a:r>
              <a:rPr lang="en-US" b="1" dirty="0" smtClean="0">
                <a:solidFill>
                  <a:srgbClr val="0B2A51"/>
                </a:solidFill>
                <a:latin typeface="Verdana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CC3300"/>
                </a:solidFill>
              </a:rPr>
              <a:t> </a:t>
            </a:r>
            <a:r>
              <a:rPr lang="de-DE" dirty="0" smtClean="0">
                <a:solidFill>
                  <a:srgbClr val="CC3300"/>
                </a:solidFill>
              </a:rPr>
              <a:t>                        </a:t>
            </a:r>
            <a:r>
              <a:rPr lang="de-DE" sz="1600" dirty="0" smtClean="0">
                <a:solidFill>
                  <a:srgbClr val="CC3300"/>
                </a:solidFill>
                <a:latin typeface="+mn-lt"/>
              </a:rPr>
              <a:t>(oder s.o.)</a:t>
            </a:r>
            <a:endParaRPr lang="en-US" sz="1600" b="1" dirty="0">
              <a:solidFill>
                <a:srgbClr val="0B2A51"/>
              </a:solidFill>
              <a:latin typeface="+mn-lt"/>
            </a:endParaRP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2987675" y="5473700"/>
            <a:ext cx="3244850" cy="409575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>
                <a:solidFill>
                  <a:srgbClr val="CC3300"/>
                </a:solidFill>
              </a:rPr>
              <a:t>\usepackage{eurosym}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6516688" y="5473700"/>
            <a:ext cx="1261884" cy="400110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000" b="1" dirty="0" smtClean="0">
                <a:solidFill>
                  <a:srgbClr val="CC3300"/>
                </a:solidFill>
              </a:rPr>
              <a:t>{\</a:t>
            </a:r>
            <a:r>
              <a:rPr lang="de-DE" sz="2000" b="1" dirty="0" err="1" smtClean="0">
                <a:solidFill>
                  <a:srgbClr val="CC3300"/>
                </a:solidFill>
              </a:rPr>
              <a:t>euro</a:t>
            </a:r>
            <a:r>
              <a:rPr lang="de-DE" sz="2000" b="1" dirty="0" smtClean="0">
                <a:solidFill>
                  <a:srgbClr val="CC3300"/>
                </a:solidFill>
              </a:rPr>
              <a:t>}</a:t>
            </a:r>
            <a:endParaRPr lang="de-DE" sz="2000" b="1" dirty="0">
              <a:solidFill>
                <a:srgbClr val="CC3300"/>
              </a:solidFill>
            </a:endParaRP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1187624" y="5831640"/>
            <a:ext cx="1187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de-DE" sz="1400" dirty="0">
                <a:solidFill>
                  <a:srgbClr val="006600"/>
                </a:solidFill>
                <a:latin typeface="Verdana" charset="0"/>
              </a:rPr>
              <a:t>(Vorspann)</a:t>
            </a:r>
          </a:p>
        </p:txBody>
      </p:sp>
    </p:spTree>
    <p:extLst>
      <p:ext uri="{BB962C8B-B14F-4D97-AF65-F5344CB8AC3E}">
        <p14:creationId xmlns:p14="http://schemas.microsoft.com/office/powerpoint/2010/main" val="214944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build="p" autoUpdateAnimBg="0" advAuto="0"/>
      <p:bldP spid="48132" grpId="0" autoUpdateAnimBg="0"/>
      <p:bldP spid="48134" grpId="0" animBg="1" autoUpdateAnimBg="0"/>
      <p:bldP spid="48135" grpId="0" animBg="1" autoUpdateAnimBg="0"/>
      <p:bldP spid="48136" grpId="0" animBg="1" autoUpdateAnimBg="0"/>
      <p:bldP spid="48137" grpId="0" animBg="1"/>
      <p:bldP spid="48138" grpId="0" animBg="1"/>
      <p:bldP spid="48139" grpId="0" animBg="1"/>
      <p:bldP spid="48140" grpId="0" autoUpdateAnimBg="0"/>
      <p:bldP spid="48141" grpId="0" autoUpdateAnimBg="0"/>
      <p:bldP spid="48143" grpId="0" autoUpdateAnimBg="0"/>
      <p:bldP spid="48144" grpId="0" animBg="1" autoUpdateAnimBg="0"/>
      <p:bldP spid="48145" grpId="0" animBg="1" autoUpdateAnimBg="0"/>
      <p:bldP spid="481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341438"/>
            <a:ext cx="7504112" cy="381000"/>
          </a:xfrm>
        </p:spPr>
        <p:txBody>
          <a:bodyPr/>
          <a:lstStyle/>
          <a:p>
            <a:pPr algn="ctr" eaLnBrk="1" hangingPunct="1"/>
            <a:r>
              <a:rPr lang="de-DE" smtClean="0"/>
              <a:t>Ausrichtung einzelner (freistehender) Zeilen</a:t>
            </a:r>
          </a:p>
        </p:txBody>
      </p:sp>
      <p:sp>
        <p:nvSpPr>
          <p:cNvPr id="58370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8D41D232-4FDE-48A3-8A42-DEA29517B761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58371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583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CAD35346-E1AC-4557-8D11-9A58954AC279}" type="slidenum">
              <a:rPr lang="de-DE">
                <a:latin typeface="Verdana" charset="0"/>
              </a:rPr>
              <a:pPr eaLnBrk="1" hangingPunct="1"/>
              <a:t>8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27088" y="1431925"/>
            <a:ext cx="2376487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>
              <a:lnSpc>
                <a:spcPct val="350000"/>
              </a:lnSpc>
              <a:buFontTx/>
              <a:buChar char="•"/>
            </a:pPr>
            <a:r>
              <a:rPr lang="de-DE" b="1">
                <a:solidFill>
                  <a:srgbClr val="0B2A51"/>
                </a:solidFill>
                <a:latin typeface="Verdana" charset="0"/>
              </a:rPr>
              <a:t>    Linksbündig</a:t>
            </a:r>
          </a:p>
          <a:p>
            <a:pPr algn="l" eaLnBrk="1" hangingPunct="1">
              <a:lnSpc>
                <a:spcPct val="350000"/>
              </a:lnSpc>
              <a:buFontTx/>
              <a:buChar char="•"/>
            </a:pPr>
            <a:r>
              <a:rPr lang="de-DE" b="1">
                <a:solidFill>
                  <a:srgbClr val="0B2A51"/>
                </a:solidFill>
                <a:latin typeface="Verdana" charset="0"/>
              </a:rPr>
              <a:t>    Zentriert</a:t>
            </a:r>
          </a:p>
          <a:p>
            <a:pPr algn="l" eaLnBrk="1" hangingPunct="1">
              <a:lnSpc>
                <a:spcPct val="350000"/>
              </a:lnSpc>
              <a:buFontTx/>
              <a:buChar char="•"/>
            </a:pPr>
            <a:r>
              <a:rPr lang="de-DE" b="1">
                <a:solidFill>
                  <a:srgbClr val="0B2A51"/>
                </a:solidFill>
                <a:latin typeface="Verdana" charset="0"/>
              </a:rPr>
              <a:t>    Blocksatz</a:t>
            </a:r>
          </a:p>
          <a:p>
            <a:pPr algn="l" eaLnBrk="1" hangingPunct="1">
              <a:lnSpc>
                <a:spcPct val="350000"/>
              </a:lnSpc>
              <a:buFontTx/>
              <a:buChar char="•"/>
            </a:pPr>
            <a:r>
              <a:rPr lang="de-DE" b="1">
                <a:solidFill>
                  <a:srgbClr val="0B2A51"/>
                </a:solidFill>
                <a:latin typeface="Verdana" charset="0"/>
              </a:rPr>
              <a:t>    Rechtsbündig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348038" y="1989138"/>
            <a:ext cx="54006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de-DE" sz="1600" b="1">
                <a:solidFill>
                  <a:schemeClr val="tx1"/>
                </a:solidFill>
                <a:latin typeface="Times New Roman" charset="0"/>
              </a:rPr>
              <a:t>Text links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48038" y="2997200"/>
            <a:ext cx="54006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DE" sz="1600" b="1" dirty="0">
                <a:solidFill>
                  <a:schemeClr val="tx1"/>
                </a:solidFill>
                <a:latin typeface="Times New Roman" charset="0"/>
              </a:rPr>
              <a:t>Text Mitte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348038" y="3933825"/>
            <a:ext cx="54006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z="1600" b="1">
                <a:solidFill>
                  <a:schemeClr val="tx1"/>
                </a:solidFill>
                <a:latin typeface="Times New Roman" charset="0"/>
              </a:rPr>
              <a:t>Text links                                                                  Text rechts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348038" y="4868863"/>
            <a:ext cx="540067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r>
              <a:rPr lang="de-DE" sz="1600" b="1">
                <a:solidFill>
                  <a:schemeClr val="tx1"/>
                </a:solidFill>
                <a:latin typeface="Times New Roman" charset="0"/>
              </a:rPr>
              <a:t>Text rechts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692275" y="2420938"/>
            <a:ext cx="3076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de-DE" sz="1600">
                <a:solidFill>
                  <a:srgbClr val="0B2A51"/>
                </a:solidFill>
                <a:latin typeface="Verdana" charset="0"/>
              </a:rPr>
              <a:t>Standard für einzelne Zeilen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763713" y="3429000"/>
            <a:ext cx="3419475" cy="379413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CC3300"/>
                </a:solidFill>
              </a:rPr>
              <a:t>\centerline{</a:t>
            </a:r>
            <a:r>
              <a:rPr lang="de-DE" b="1">
                <a:solidFill>
                  <a:schemeClr val="tx1"/>
                </a:solidFill>
              </a:rPr>
              <a:t>Text Mitte</a:t>
            </a:r>
            <a:r>
              <a:rPr lang="de-DE" b="1">
                <a:solidFill>
                  <a:srgbClr val="CC3300"/>
                </a:solidFill>
              </a:rPr>
              <a:t>}</a:t>
            </a:r>
            <a:r>
              <a:rPr lang="de-DE" b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763713" y="4365625"/>
            <a:ext cx="4176712" cy="379413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chemeClr val="tx1"/>
                </a:solidFill>
              </a:rPr>
              <a:t>Text links </a:t>
            </a:r>
            <a:r>
              <a:rPr lang="de-DE" b="1">
                <a:solidFill>
                  <a:srgbClr val="CC3300"/>
                </a:solidFill>
              </a:rPr>
              <a:t>\hfill </a:t>
            </a:r>
            <a:r>
              <a:rPr lang="de-DE" b="1">
                <a:solidFill>
                  <a:schemeClr val="tx1"/>
                </a:solidFill>
              </a:rPr>
              <a:t>Text rechts</a:t>
            </a:r>
            <a:r>
              <a:rPr lang="de-DE" b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763713" y="5300663"/>
            <a:ext cx="4608512" cy="379412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b="1">
                <a:solidFill>
                  <a:srgbClr val="CC3300"/>
                </a:solidFill>
              </a:rPr>
              <a:t>{}</a:t>
            </a:r>
            <a:r>
              <a:rPr lang="de-DE" b="1">
                <a:solidFill>
                  <a:schemeClr val="tx1"/>
                </a:solidFill>
              </a:rPr>
              <a:t> </a:t>
            </a:r>
            <a:r>
              <a:rPr lang="de-DE" b="1">
                <a:solidFill>
                  <a:srgbClr val="CC3300"/>
                </a:solidFill>
              </a:rPr>
              <a:t>\hfill </a:t>
            </a:r>
            <a:r>
              <a:rPr lang="de-DE" b="1">
                <a:solidFill>
                  <a:schemeClr val="tx1"/>
                </a:solidFill>
              </a:rPr>
              <a:t>Text rechts</a:t>
            </a:r>
            <a:r>
              <a:rPr lang="de-DE" b="1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1765300" y="5876925"/>
            <a:ext cx="2735263" cy="3143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sz="1400">
                <a:solidFill>
                  <a:srgbClr val="006600"/>
                </a:solidFill>
                <a:latin typeface="Verdana" charset="0"/>
              </a:rPr>
              <a:t>Unsichtbarer Zwischenraum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V="1">
            <a:off x="2008188" y="5589588"/>
            <a:ext cx="0" cy="28733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39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8374" grpId="0" animBg="1"/>
      <p:bldP spid="58375" grpId="0" animBg="1"/>
      <p:bldP spid="58376" grpId="0" animBg="1"/>
      <p:bldP spid="58377" grpId="0"/>
      <p:bldP spid="58378" grpId="0" animBg="1"/>
      <p:bldP spid="58379" grpId="0" animBg="1"/>
      <p:bldP spid="58380" grpId="0" animBg="1"/>
      <p:bldP spid="58381" grpId="0" animBg="1"/>
      <p:bldP spid="5838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41438"/>
            <a:ext cx="7504113" cy="381000"/>
          </a:xfrm>
        </p:spPr>
        <p:txBody>
          <a:bodyPr/>
          <a:lstStyle/>
          <a:p>
            <a:pPr algn="ctr" eaLnBrk="1" hangingPunct="1"/>
            <a:r>
              <a:rPr lang="de-DE" smtClean="0"/>
              <a:t>Seitenumbruch und Zeilenabstände</a:t>
            </a:r>
          </a:p>
        </p:txBody>
      </p:sp>
      <p:sp>
        <p:nvSpPr>
          <p:cNvPr id="59394" name="Datumsplatzhalt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TU Dresden, </a:t>
            </a:r>
            <a:fld id="{674D6C8C-B6AB-450F-AB15-5C698AC79EDB}" type="datetime1">
              <a:rPr lang="de-DE">
                <a:latin typeface="Verdana" charset="0"/>
              </a:rPr>
              <a:pPr eaLnBrk="1" hangingPunct="1"/>
              <a:t>20.08.2016</a:t>
            </a:fld>
            <a:endParaRPr lang="de-DE">
              <a:latin typeface="Verdana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Fachrichtung Mathematik</a:t>
            </a:r>
          </a:p>
        </p:txBody>
      </p:sp>
      <p:sp>
        <p:nvSpPr>
          <p:cNvPr id="59395" name="Fußzeilenplatzhalt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>
                <a:latin typeface="Verdana" charset="0"/>
              </a:rPr>
              <a:t> Einführung in die Textverarbeitung LaTeX</a:t>
            </a:r>
          </a:p>
          <a:p>
            <a:pPr eaLnBrk="1" hangingPunct="1">
              <a:lnSpc>
                <a:spcPct val="110000"/>
              </a:lnSpc>
            </a:pPr>
            <a:r>
              <a:rPr lang="de-DE">
                <a:latin typeface="Verdana" charset="0"/>
              </a:rPr>
              <a:t>Jan Rudl</a:t>
            </a:r>
          </a:p>
        </p:txBody>
      </p:sp>
      <p:sp>
        <p:nvSpPr>
          <p:cNvPr id="5939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de-DE" dirty="0">
                <a:latin typeface="Verdana" charset="0"/>
              </a:rPr>
              <a:t>Folie </a:t>
            </a:r>
            <a:fld id="{C30AD9FD-0934-4C3E-9AE7-BE1E6943AD69}" type="slidenum">
              <a:rPr lang="de-DE">
                <a:latin typeface="Verdana" charset="0"/>
              </a:rPr>
              <a:pPr eaLnBrk="1" hangingPunct="1"/>
              <a:t>9</a:t>
            </a:fld>
            <a:r>
              <a:rPr lang="de-DE" dirty="0">
                <a:latin typeface="Verdana" charset="0"/>
              </a:rPr>
              <a:t> </a:t>
            </a:r>
            <a:r>
              <a:rPr lang="de-DE" dirty="0" smtClean="0">
                <a:latin typeface="Verdana" charset="0"/>
              </a:rPr>
              <a:t>von 218</a:t>
            </a:r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  <a:p>
            <a:pPr eaLnBrk="1" hangingPunct="1"/>
            <a:endParaRPr lang="de-DE" dirty="0">
              <a:latin typeface="Verdana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850" y="2276475"/>
            <a:ext cx="7067704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/>
            <a:r>
              <a:rPr lang="de-DE" sz="2400" b="1" dirty="0">
                <a:solidFill>
                  <a:schemeClr val="hlink"/>
                </a:solidFill>
              </a:rPr>
              <a:t>     </a:t>
            </a:r>
            <a:r>
              <a:rPr lang="de-DE" sz="2400" b="1" dirty="0">
                <a:solidFill>
                  <a:srgbClr val="CC3300"/>
                </a:solidFill>
              </a:rPr>
              <a:t>\</a:t>
            </a:r>
            <a:r>
              <a:rPr lang="de-DE" sz="2400" b="1" dirty="0" err="1">
                <a:solidFill>
                  <a:srgbClr val="CC3300"/>
                </a:solidFill>
              </a:rPr>
              <a:t>newpage</a:t>
            </a:r>
            <a:r>
              <a:rPr lang="de-DE" sz="2400" b="1" dirty="0">
                <a:solidFill>
                  <a:schemeClr val="hlink"/>
                </a:solidFill>
              </a:rPr>
              <a:t>	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(ohne Ausgleich des unteren Rands)</a:t>
            </a:r>
            <a:endParaRPr lang="de-DE" sz="1600" b="1" dirty="0">
              <a:solidFill>
                <a:srgbClr val="0B2A51"/>
              </a:solidFill>
              <a:latin typeface="Verdana" charset="0"/>
            </a:endParaRPr>
          </a:p>
          <a:p>
            <a:pPr algn="l">
              <a:lnSpc>
                <a:spcPct val="120000"/>
              </a:lnSpc>
            </a:pPr>
            <a:r>
              <a:rPr lang="de-DE" sz="2400" dirty="0">
                <a:solidFill>
                  <a:schemeClr val="tx1"/>
                </a:solidFill>
                <a:latin typeface="Times New Roman" charset="0"/>
              </a:rPr>
              <a:t>            </a:t>
            </a:r>
            <a:r>
              <a:rPr lang="de-DE" sz="2400" b="1" dirty="0">
                <a:solidFill>
                  <a:srgbClr val="CC3300"/>
                </a:solidFill>
              </a:rPr>
              <a:t>\</a:t>
            </a:r>
            <a:r>
              <a:rPr lang="de-DE" sz="2400" b="1" dirty="0" err="1">
                <a:solidFill>
                  <a:srgbClr val="CC3300"/>
                </a:solidFill>
              </a:rPr>
              <a:t>pagebreak</a:t>
            </a:r>
            <a:r>
              <a:rPr lang="de-DE" sz="2400" b="1" dirty="0">
                <a:solidFill>
                  <a:schemeClr val="hlink"/>
                </a:solidFill>
              </a:rPr>
              <a:t>	  </a:t>
            </a: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(mit Ausgleich des unteren Rands,</a:t>
            </a:r>
          </a:p>
          <a:p>
            <a:pPr algn="l">
              <a:lnSpc>
                <a:spcPct val="90000"/>
              </a:lnSpc>
            </a:pPr>
            <a:r>
              <a:rPr lang="de-DE" sz="1600" dirty="0">
                <a:solidFill>
                  <a:srgbClr val="0B2A51"/>
                </a:solidFill>
                <a:latin typeface="Verdana" charset="0"/>
              </a:rPr>
              <a:t> 		                   falls drucktechnisch </a:t>
            </a:r>
            <a:r>
              <a:rPr lang="de-DE" sz="1600" dirty="0" smtClean="0">
                <a:solidFill>
                  <a:srgbClr val="0B2A51"/>
                </a:solidFill>
                <a:latin typeface="Verdana" charset="0"/>
              </a:rPr>
              <a:t>möglich)</a:t>
            </a:r>
            <a:endParaRPr lang="de-DE" sz="1600" dirty="0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11188" y="1844675"/>
            <a:ext cx="25987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de-DE" b="1">
                <a:solidFill>
                  <a:srgbClr val="0B2A51"/>
                </a:solidFill>
                <a:latin typeface="Verdana" charset="0"/>
              </a:rPr>
              <a:t>Seitenumbruch:</a:t>
            </a:r>
            <a:endParaRPr lang="de-DE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11188" y="3710360"/>
            <a:ext cx="2608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de-DE" dirty="0">
                <a:solidFill>
                  <a:srgbClr val="0B2A51"/>
                </a:solidFill>
                <a:latin typeface="Verdana" charset="0"/>
              </a:rPr>
              <a:t>   </a:t>
            </a:r>
            <a:r>
              <a:rPr lang="de-DE" b="1" dirty="0">
                <a:solidFill>
                  <a:srgbClr val="0B2A51"/>
                </a:solidFill>
                <a:latin typeface="Verdana" charset="0"/>
              </a:rPr>
              <a:t>Zeilenabstände:</a:t>
            </a:r>
            <a:endParaRPr lang="de-DE" dirty="0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403350" y="4581525"/>
            <a:ext cx="399097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de-DE" sz="2000">
                <a:solidFill>
                  <a:schemeClr val="tx1"/>
                </a:solidFill>
                <a:latin typeface="Times New Roman" charset="0"/>
              </a:rPr>
              <a:t>     </a:t>
            </a:r>
            <a:r>
              <a:rPr lang="de-DE" sz="1600">
                <a:solidFill>
                  <a:srgbClr val="0B2A51"/>
                </a:solidFill>
                <a:latin typeface="Verdana" charset="0"/>
              </a:rPr>
              <a:t>1.0  „normal“ </a:t>
            </a:r>
          </a:p>
          <a:p>
            <a:pPr algn="l">
              <a:lnSpc>
                <a:spcPct val="140000"/>
              </a:lnSpc>
            </a:pPr>
            <a:r>
              <a:rPr lang="de-DE" sz="1600">
                <a:solidFill>
                  <a:srgbClr val="0B2A51"/>
                </a:solidFill>
                <a:latin typeface="Verdana" charset="0"/>
              </a:rPr>
              <a:t> &gt; 1.0  größerer Zeilenabstand </a:t>
            </a:r>
          </a:p>
          <a:p>
            <a:pPr algn="l">
              <a:lnSpc>
                <a:spcPct val="140000"/>
              </a:lnSpc>
            </a:pPr>
            <a:r>
              <a:rPr lang="de-DE" sz="1600">
                <a:solidFill>
                  <a:srgbClr val="0B2A51"/>
                </a:solidFill>
                <a:latin typeface="Verdana" charset="0"/>
              </a:rPr>
              <a:t> &lt; 1.0  kleinerer Zeilenabstand	</a:t>
            </a:r>
            <a:endParaRPr lang="en-US" sz="1600">
              <a:solidFill>
                <a:srgbClr val="0B2A51"/>
              </a:solidFill>
              <a:latin typeface="Verdana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276600" y="3573463"/>
            <a:ext cx="5472113" cy="615950"/>
          </a:xfrm>
          <a:prstGeom prst="rect">
            <a:avLst/>
          </a:prstGeom>
          <a:solidFill>
            <a:srgbClr val="EAEAEA"/>
          </a:solidFill>
          <a:ln w="12700">
            <a:solidFill>
              <a:srgbClr val="3366FF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de-DE" sz="2400" b="1">
                <a:solidFill>
                  <a:srgbClr val="CC3300"/>
                </a:solidFill>
              </a:rPr>
              <a:t>\linespread{</a:t>
            </a:r>
            <a:r>
              <a:rPr lang="de-DE" sz="2400" b="1">
                <a:solidFill>
                  <a:schemeClr val="tx1"/>
                </a:solidFill>
              </a:rPr>
              <a:t>1.2</a:t>
            </a:r>
            <a:r>
              <a:rPr lang="de-DE" sz="2400" b="1">
                <a:solidFill>
                  <a:srgbClr val="CC3300"/>
                </a:solidFill>
              </a:rPr>
              <a:t>} \normalsize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3276600" y="4076700"/>
            <a:ext cx="2447925" cy="647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003800" y="4437063"/>
            <a:ext cx="3895725" cy="157003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l" eaLnBrk="1" hangingPunct="1">
              <a:lnSpc>
                <a:spcPct val="120000"/>
              </a:lnSpc>
            </a:pPr>
            <a:r>
              <a:rPr lang="de-DE" sz="1600" b="1">
                <a:solidFill>
                  <a:srgbClr val="006600"/>
                </a:solidFill>
                <a:latin typeface="Verdana" charset="0"/>
              </a:rPr>
              <a:t>Wirkt </a:t>
            </a:r>
          </a:p>
          <a:p>
            <a:pPr algn="l" eaLnBrk="1" hangingPunct="1">
              <a:lnSpc>
                <a:spcPct val="120000"/>
              </a:lnSpc>
              <a:buFontTx/>
              <a:buChar char="-"/>
            </a:pPr>
            <a:r>
              <a:rPr lang="de-DE" sz="1600" b="1">
                <a:solidFill>
                  <a:srgbClr val="006600"/>
                </a:solidFill>
                <a:latin typeface="Verdana" charset="0"/>
              </a:rPr>
              <a:t> ab dem gesamten (!) aktuellen</a:t>
            </a:r>
          </a:p>
          <a:p>
            <a:pPr algn="l" eaLnBrk="1" hangingPunct="1">
              <a:lnSpc>
                <a:spcPct val="120000"/>
              </a:lnSpc>
            </a:pPr>
            <a:r>
              <a:rPr lang="de-DE" sz="1600" b="1">
                <a:solidFill>
                  <a:srgbClr val="006600"/>
                </a:solidFill>
                <a:latin typeface="Verdana" charset="0"/>
              </a:rPr>
              <a:t>   Absatz</a:t>
            </a:r>
          </a:p>
          <a:p>
            <a:pPr algn="l" eaLnBrk="1" hangingPunct="1">
              <a:lnSpc>
                <a:spcPct val="120000"/>
              </a:lnSpc>
              <a:buFontTx/>
              <a:buChar char="-"/>
            </a:pPr>
            <a:r>
              <a:rPr lang="de-DE" sz="1600" b="1">
                <a:solidFill>
                  <a:srgbClr val="006600"/>
                </a:solidFill>
                <a:latin typeface="Verdana" charset="0"/>
              </a:rPr>
              <a:t> aber erst nach der nächsten </a:t>
            </a:r>
          </a:p>
          <a:p>
            <a:pPr algn="l" eaLnBrk="1" hangingPunct="1">
              <a:lnSpc>
                <a:spcPct val="120000"/>
              </a:lnSpc>
            </a:pPr>
            <a:r>
              <a:rPr lang="de-DE" sz="1600" b="1">
                <a:solidFill>
                  <a:srgbClr val="006600"/>
                </a:solidFill>
                <a:latin typeface="Verdana" charset="0"/>
              </a:rPr>
              <a:t>   Schriftgrößenänderung</a:t>
            </a: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 flipV="1">
            <a:off x="7308850" y="4076700"/>
            <a:ext cx="0" cy="3603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32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9398" grpId="0"/>
      <p:bldP spid="59399" grpId="0"/>
      <p:bldP spid="59400" grpId="0" animBg="1"/>
      <p:bldP spid="59401" grpId="0" animBg="1"/>
      <p:bldP spid="59403" grpId="0" animBg="1"/>
      <p:bldP spid="59404" grpId="0" animBg="1"/>
    </p:bldLst>
  </p:timing>
</p:sld>
</file>

<file path=ppt/theme/theme1.xml><?xml version="1.0" encoding="utf-8"?>
<a:theme xmlns:a="http://schemas.openxmlformats.org/drawingml/2006/main" name="TUD_Master">
  <a:themeElements>
    <a:clrScheme name="TUD_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UD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TUD_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D_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1839</Words>
  <Application>Microsoft Office PowerPoint</Application>
  <PresentationFormat>Bildschirmpräsentation (4:3)</PresentationFormat>
  <Paragraphs>493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TUD_Master</vt:lpstr>
      <vt:lpstr>Ein bisschen Geschichte</vt:lpstr>
      <vt:lpstr>Empfehlungen für Ausgabeformate</vt:lpstr>
      <vt:lpstr>Fehlermeldungen (1)</vt:lpstr>
      <vt:lpstr>Fehlermeldungen (4)</vt:lpstr>
      <vt:lpstr>Wie schreibt man Umlaute? (3)</vt:lpstr>
      <vt:lpstr>Fortsetzung: Wie schreibt man Umlaute? (4)</vt:lpstr>
      <vt:lpstr>Akzente, Anführungszeichen, Gedankenstrich, EURO-Symbol</vt:lpstr>
      <vt:lpstr>Ausrichtung einzelner (freistehender) Zeilen</vt:lpstr>
      <vt:lpstr>Seitenumbruch und Zeilenabstände</vt:lpstr>
      <vt:lpstr>Seitengröße und Satzspiegel</vt:lpstr>
      <vt:lpstr>Silbentrennung (1)</vt:lpstr>
      <vt:lpstr>Silbentrennung (3)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rudl</dc:creator>
  <cp:lastModifiedBy>rudl</cp:lastModifiedBy>
  <cp:revision>342</cp:revision>
  <cp:lastPrinted>2015-04-10T18:54:44Z</cp:lastPrinted>
  <dcterms:created xsi:type="dcterms:W3CDTF">2011-03-21T13:00:54Z</dcterms:created>
  <dcterms:modified xsi:type="dcterms:W3CDTF">2016-08-20T09:51:49Z</dcterms:modified>
</cp:coreProperties>
</file>