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9" r:id="rId3"/>
    <p:sldId id="258" r:id="rId4"/>
    <p:sldId id="261" r:id="rId5"/>
    <p:sldId id="262" r:id="rId6"/>
    <p:sldId id="257"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78" r:id="rId28"/>
    <p:sldId id="283" r:id="rId29"/>
    <p:sldId id="284" r:id="rId30"/>
    <p:sldId id="286" r:id="rId31"/>
    <p:sldId id="285" r:id="rId32"/>
    <p:sldId id="287" r:id="rId33"/>
    <p:sldId id="288" r:id="rId34"/>
    <p:sldId id="289" r:id="rId35"/>
    <p:sldId id="291" r:id="rId36"/>
    <p:sldId id="292" r:id="rId37"/>
    <p:sldId id="290" r:id="rId38"/>
    <p:sldId id="293" r:id="rId39"/>
    <p:sldId id="294" r:id="rId40"/>
    <p:sldId id="295" r:id="rId41"/>
    <p:sldId id="296" r:id="rId42"/>
    <p:sldId id="297" r:id="rId43"/>
    <p:sldId id="298" r:id="rId44"/>
    <p:sldId id="299" r:id="rId45"/>
    <p:sldId id="300" r:id="rId46"/>
    <p:sldId id="301" r:id="rId47"/>
    <p:sldId id="302" r:id="rId48"/>
    <p:sldId id="304" r:id="rId49"/>
    <p:sldId id="303" r:id="rId50"/>
    <p:sldId id="305" r:id="rId51"/>
    <p:sldId id="307" r:id="rId52"/>
    <p:sldId id="309" r:id="rId53"/>
    <p:sldId id="308" r:id="rId54"/>
    <p:sldId id="310" r:id="rId55"/>
    <p:sldId id="312" r:id="rId56"/>
    <p:sldId id="311" r:id="rId57"/>
    <p:sldId id="313" r:id="rId58"/>
    <p:sldId id="314" r:id="rId59"/>
    <p:sldId id="315" r:id="rId60"/>
    <p:sldId id="316" r:id="rId61"/>
    <p:sldId id="317" r:id="rId62"/>
    <p:sldId id="318" r:id="rId63"/>
    <p:sldId id="319" r:id="rId64"/>
    <p:sldId id="320" r:id="rId65"/>
    <p:sldId id="321" r:id="rId66"/>
    <p:sldId id="322"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9" d="100"/>
          <a:sy n="69" d="100"/>
        </p:scale>
        <p:origin x="-196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88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B4C400-EB98-4F0F-BFDD-ACD2BB974800}" type="datetimeFigureOut">
              <a:rPr lang="en-GB" smtClean="0"/>
              <a:pPr/>
              <a:t>02/08/2016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474C41-AB08-4EB6-AC11-1CBDC6F38F3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E474C41-AB08-4EB6-AC11-1CBDC6F38F33}" type="slidenum">
              <a:rPr lang="en-GB" smtClean="0"/>
              <a:pPr/>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6DDC1C-55D6-4DCF-B3B9-93FE9866E556}" type="datetimeFigureOut">
              <a:rPr lang="en-GB" smtClean="0"/>
              <a:pPr/>
              <a:t>02/08/2016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9CBFAD-F5B3-4E5E-A51E-259EDC09434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6DDC1C-55D6-4DCF-B3B9-93FE9866E556}" type="datetimeFigureOut">
              <a:rPr lang="en-GB" smtClean="0"/>
              <a:pPr/>
              <a:t>02/08/2016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9CBFAD-F5B3-4E5E-A51E-259EDC09434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6DDC1C-55D6-4DCF-B3B9-93FE9866E556}" type="datetimeFigureOut">
              <a:rPr lang="en-GB" smtClean="0"/>
              <a:pPr/>
              <a:t>02/08/2016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9CBFAD-F5B3-4E5E-A51E-259EDC09434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6DDC1C-55D6-4DCF-B3B9-93FE9866E556}" type="datetimeFigureOut">
              <a:rPr lang="en-GB" smtClean="0"/>
              <a:pPr/>
              <a:t>02/08/2016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9CBFAD-F5B3-4E5E-A51E-259EDC09434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6DDC1C-55D6-4DCF-B3B9-93FE9866E556}" type="datetimeFigureOut">
              <a:rPr lang="en-GB" smtClean="0"/>
              <a:pPr/>
              <a:t>02/08/2016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9CBFAD-F5B3-4E5E-A51E-259EDC09434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06DDC1C-55D6-4DCF-B3B9-93FE9866E556}" type="datetimeFigureOut">
              <a:rPr lang="en-GB" smtClean="0"/>
              <a:pPr/>
              <a:t>02/08/2016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9CBFAD-F5B3-4E5E-A51E-259EDC09434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06DDC1C-55D6-4DCF-B3B9-93FE9866E556}" type="datetimeFigureOut">
              <a:rPr lang="en-GB" smtClean="0"/>
              <a:pPr/>
              <a:t>02/08/2016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9CBFAD-F5B3-4E5E-A51E-259EDC09434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6DDC1C-55D6-4DCF-B3B9-93FE9866E556}" type="datetimeFigureOut">
              <a:rPr lang="en-GB" smtClean="0"/>
              <a:pPr/>
              <a:t>02/08/2016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9CBFAD-F5B3-4E5E-A51E-259EDC09434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DDC1C-55D6-4DCF-B3B9-93FE9866E556}" type="datetimeFigureOut">
              <a:rPr lang="en-GB" smtClean="0"/>
              <a:pPr/>
              <a:t>02/08/2016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9CBFAD-F5B3-4E5E-A51E-259EDC09434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6DDC1C-55D6-4DCF-B3B9-93FE9866E556}" type="datetimeFigureOut">
              <a:rPr lang="en-GB" smtClean="0"/>
              <a:pPr/>
              <a:t>02/08/2016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9CBFAD-F5B3-4E5E-A51E-259EDC09434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6DDC1C-55D6-4DCF-B3B9-93FE9866E556}" type="datetimeFigureOut">
              <a:rPr lang="en-GB" smtClean="0"/>
              <a:pPr/>
              <a:t>02/08/2016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9CBFAD-F5B3-4E5E-A51E-259EDC09434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DDC1C-55D6-4DCF-B3B9-93FE9866E556}" type="datetimeFigureOut">
              <a:rPr lang="en-GB" smtClean="0"/>
              <a:pPr/>
              <a:t>02/08/2016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CBFAD-F5B3-4E5E-A51E-259EDC09434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Beer record</a:t>
            </a:r>
            <a:endParaRPr lang="en-GB" dirty="0"/>
          </a:p>
        </p:txBody>
      </p:sp>
      <p:sp>
        <p:nvSpPr>
          <p:cNvPr id="3" name="Subtitle 2"/>
          <p:cNvSpPr>
            <a:spLocks noGrp="1"/>
          </p:cNvSpPr>
          <p:nvPr>
            <p:ph type="subTitle" idx="1"/>
          </p:nvPr>
        </p:nvSpPr>
        <p:spPr/>
        <p:txBody>
          <a:bodyPr/>
          <a:lstStyle/>
          <a:p>
            <a:r>
              <a:rPr lang="en-GB" dirty="0" smtClean="0"/>
              <a:t>Started November 2011</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Oatmeal stout – or Imperial stout  or London Porter.  Beer name: Neck Tar or </a:t>
            </a:r>
            <a:r>
              <a:rPr lang="en-GB" sz="1400" dirty="0" err="1" smtClean="0"/>
              <a:t>Newgate’s</a:t>
            </a:r>
            <a:r>
              <a:rPr lang="en-GB" sz="1400" dirty="0" smtClean="0"/>
              <a:t> Knocker</a:t>
            </a:r>
          </a:p>
          <a:p>
            <a:r>
              <a:rPr lang="en-GB" sz="1400" dirty="0" smtClean="0"/>
              <a:t>Basis of recipe: 			Brew date: 27 12 11	Brew volume: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Extract/partial mash/full mash?: Full Mash		Yeast: </a:t>
            </a:r>
            <a:r>
              <a:rPr lang="en-GB" sz="1200" dirty="0" err="1" smtClean="0"/>
              <a:t>Wyeast</a:t>
            </a:r>
            <a:r>
              <a:rPr lang="en-GB" sz="1200" dirty="0" smtClean="0"/>
              <a:t> 1084 Irish Ale			</a:t>
            </a:r>
            <a:endParaRPr lang="en-GB" sz="1200" dirty="0"/>
          </a:p>
        </p:txBody>
      </p:sp>
      <p:graphicFrame>
        <p:nvGraphicFramePr>
          <p:cNvPr id="6" name="Table 5"/>
          <p:cNvGraphicFramePr>
            <a:graphicFrameLocks noGrp="1"/>
          </p:cNvGraphicFramePr>
          <p:nvPr/>
        </p:nvGraphicFramePr>
        <p:xfrm>
          <a:off x="323528" y="1193304"/>
          <a:ext cx="8424935" cy="137160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56245">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245">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rPr>
                        <a:t>See next page........</a:t>
                      </a:r>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245">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245">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24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636912"/>
          <a:ext cx="8424936" cy="1097280"/>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56245">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245">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245">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245">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287380" y="3843625"/>
            <a:ext cx="8461084" cy="738664"/>
          </a:xfrm>
          <a:prstGeom prst="rect">
            <a:avLst/>
          </a:prstGeom>
          <a:noFill/>
          <a:ln w="19050">
            <a:solidFill>
              <a:schemeClr val="tx1"/>
            </a:solidFill>
          </a:ln>
        </p:spPr>
        <p:txBody>
          <a:bodyPr wrap="square" rtlCol="0">
            <a:spAutoFit/>
          </a:bodyPr>
          <a:lstStyle/>
          <a:p>
            <a:r>
              <a:rPr lang="en-GB" sz="1400" dirty="0" smtClean="0"/>
              <a:t>Procedure: Mash in Tom’s cooler box.  </a:t>
            </a:r>
            <a:r>
              <a:rPr lang="en-GB" sz="1400" dirty="0" err="1" smtClean="0"/>
              <a:t>Sparge</a:t>
            </a:r>
            <a:r>
              <a:rPr lang="en-GB" sz="1400" dirty="0" smtClean="0"/>
              <a:t> with rotating sprinkler.  Bin problems so took a while to get to the boil.  FWH hops just thrown in, others in a </a:t>
            </a:r>
            <a:r>
              <a:rPr lang="en-GB" sz="1400" dirty="0" err="1" smtClean="0"/>
              <a:t>hopbag</a:t>
            </a:r>
            <a:r>
              <a:rPr lang="en-GB" sz="1400" dirty="0" smtClean="0"/>
              <a:t>. Boil for 90 </a:t>
            </a:r>
            <a:r>
              <a:rPr lang="en-GB" sz="1400" dirty="0" err="1" smtClean="0"/>
              <a:t>mins</a:t>
            </a:r>
            <a:r>
              <a:rPr lang="en-GB" sz="1400" dirty="0" smtClean="0"/>
              <a:t>.  Transferred to carboy – too near the top so into large bin.  Yeast started as per packet – early, since the boil was late starting.</a:t>
            </a:r>
            <a:endParaRPr lang="en-GB" sz="1400" dirty="0"/>
          </a:p>
        </p:txBody>
      </p:sp>
      <p:sp>
        <p:nvSpPr>
          <p:cNvPr id="9" name="TextBox 8"/>
          <p:cNvSpPr txBox="1"/>
          <p:nvPr/>
        </p:nvSpPr>
        <p:spPr>
          <a:xfrm>
            <a:off x="287380" y="4869160"/>
            <a:ext cx="8461084" cy="954107"/>
          </a:xfrm>
          <a:prstGeom prst="rect">
            <a:avLst/>
          </a:prstGeom>
          <a:noFill/>
          <a:ln w="19050">
            <a:solidFill>
              <a:schemeClr val="tx1"/>
            </a:solidFill>
          </a:ln>
        </p:spPr>
        <p:txBody>
          <a:bodyPr wrap="square" rtlCol="0">
            <a:spAutoFit/>
          </a:bodyPr>
          <a:lstStyle/>
          <a:p>
            <a:r>
              <a:rPr lang="en-GB" sz="1400" dirty="0" smtClean="0"/>
              <a:t>Fermentation: Nice head after overnight.  At  9 days (4/1/12) tap leaking so transferred to carboy.  SG 1022, equals 5.5% ABV.   On7/1/12, stopped bubbling completely, SG measured at 1019 = 6% ABV.   Bottled on 2/2/12.  Added 4oz cane sugar as bottle primer.   Final volume produced 19 litres.</a:t>
            </a:r>
            <a:endParaRPr lang="en-GB" sz="1400" dirty="0"/>
          </a:p>
          <a:p>
            <a:endParaRPr lang="en-GB" sz="1400" dirty="0"/>
          </a:p>
        </p:txBody>
      </p:sp>
      <p:sp>
        <p:nvSpPr>
          <p:cNvPr id="10" name="TextBox 9"/>
          <p:cNvSpPr txBox="1"/>
          <p:nvPr/>
        </p:nvSpPr>
        <p:spPr>
          <a:xfrm>
            <a:off x="287380" y="5930696"/>
            <a:ext cx="8461084" cy="954107"/>
          </a:xfrm>
          <a:prstGeom prst="rect">
            <a:avLst/>
          </a:prstGeom>
          <a:noFill/>
          <a:ln w="19050">
            <a:solidFill>
              <a:schemeClr val="tx1"/>
            </a:solidFill>
          </a:ln>
        </p:spPr>
        <p:txBody>
          <a:bodyPr wrap="square" rtlCol="0">
            <a:spAutoFit/>
          </a:bodyPr>
          <a:lstStyle/>
          <a:p>
            <a:r>
              <a:rPr lang="en-GB" sz="1400" dirty="0" smtClean="0"/>
              <a:t>Results: Black – opaque.  After 3 months in bottle it’s getting smooth (previously a </a:t>
            </a:r>
            <a:r>
              <a:rPr lang="en-GB" sz="1400" dirty="0" err="1" smtClean="0"/>
              <a:t>choco</a:t>
            </a:r>
            <a:r>
              <a:rPr lang="en-GB" sz="1400" dirty="0" smtClean="0"/>
              <a:t> coffee bitterness to the end on the palate).  Very, very fizzy on pouring.  Rich, full in the mouth.  </a:t>
            </a:r>
          </a:p>
          <a:p>
            <a:endParaRPr lang="en-GB" sz="1400" dirty="0"/>
          </a:p>
          <a:p>
            <a:endParaRPr lang="en-GB"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78253" cy="285293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827584" y="2852936"/>
            <a:ext cx="7848872" cy="44378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07504" y="3265473"/>
            <a:ext cx="8584996" cy="333187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 y="0"/>
            <a:ext cx="9144000" cy="325374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17491" y="3284985"/>
            <a:ext cx="6254709" cy="1224136"/>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79512" y="4509120"/>
            <a:ext cx="5976664" cy="202503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Blonde		Beer name	: BFG (Bitter, Fruity &amp; Golden) / Rye smile / or Hoppy Daze	</a:t>
            </a:r>
          </a:p>
          <a:p>
            <a:r>
              <a:rPr lang="en-GB" sz="1400" dirty="0" smtClean="0"/>
              <a:t>Basis of recipe: Brew Wharf ‘King of the </a:t>
            </a:r>
            <a:r>
              <a:rPr lang="en-GB" sz="1400" dirty="0" err="1" smtClean="0"/>
              <a:t>Junga</a:t>
            </a:r>
            <a:r>
              <a:rPr lang="en-GB" sz="1400" dirty="0" smtClean="0"/>
              <a:t>’, etc.  Brew date:	7</a:t>
            </a:r>
            <a:r>
              <a:rPr lang="en-GB" sz="1400" baseline="30000" dirty="0" smtClean="0"/>
              <a:t>th</a:t>
            </a:r>
            <a:r>
              <a:rPr lang="en-GB" sz="1400" dirty="0" smtClean="0"/>
              <a:t> April 2012   Brew volume: c 20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Nottingham	Target: 4.0% ABV, 33 IBUs, very pale		</a:t>
            </a:r>
            <a:endParaRPr lang="en-GB" sz="1200" dirty="0"/>
          </a:p>
        </p:txBody>
      </p:sp>
      <p:graphicFrame>
        <p:nvGraphicFramePr>
          <p:cNvPr id="6" name="Table 5"/>
          <p:cNvGraphicFramePr>
            <a:graphicFrameLocks noGrp="1"/>
          </p:cNvGraphicFramePr>
          <p:nvPr/>
        </p:nvGraphicFramePr>
        <p:xfrm>
          <a:off x="323528" y="1193304"/>
          <a:ext cx="8424935" cy="124968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2.56kg</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Munich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Rye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err="1" smtClean="0">
                          <a:solidFill>
                            <a:schemeClr val="tx1"/>
                          </a:solidFill>
                        </a:rPr>
                        <a:t>Torrified</a:t>
                      </a:r>
                      <a:r>
                        <a:rPr lang="en-GB" sz="1000" baseline="0" dirty="0" smtClean="0">
                          <a:solidFill>
                            <a:schemeClr val="tx1"/>
                          </a:solidFill>
                        </a:rPr>
                        <a:t> Wheat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0.13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492897"/>
          <a:ext cx="8424936" cy="1767423"/>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7g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Nelson </a:t>
                      </a:r>
                      <a:r>
                        <a:rPr lang="en-GB" sz="900" dirty="0" err="1" smtClean="0">
                          <a:solidFill>
                            <a:schemeClr val="tx1"/>
                          </a:solidFill>
                        </a:rPr>
                        <a:t>Sauvin</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7g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 </a:t>
                      </a:r>
                      <a:r>
                        <a:rPr lang="en-GB" sz="900" dirty="0" err="1" smtClean="0">
                          <a:solidFill>
                            <a:schemeClr val="tx1"/>
                          </a:solidFill>
                        </a:rPr>
                        <a:t>mins</a:t>
                      </a:r>
                      <a:r>
                        <a:rPr lang="en-GB" sz="900" dirty="0" smtClean="0">
                          <a:solidFill>
                            <a:schemeClr val="tx1"/>
                          </a:solidFill>
                        </a:rPr>
                        <a:t> from end of boil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Nelson </a:t>
                      </a:r>
                      <a:r>
                        <a:rPr lang="en-GB" sz="900" dirty="0" err="1" smtClean="0">
                          <a:solidFill>
                            <a:schemeClr val="tx1"/>
                          </a:solidFill>
                        </a:rPr>
                        <a:t>Sauvin</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 </a:t>
                      </a:r>
                      <a:r>
                        <a:rPr lang="en-GB" sz="900" dirty="0" err="1" smtClean="0">
                          <a:solidFill>
                            <a:schemeClr val="tx1"/>
                          </a:solidFill>
                        </a:rPr>
                        <a:t>mins</a:t>
                      </a:r>
                      <a:r>
                        <a:rPr lang="en-GB" sz="900" dirty="0" smtClean="0">
                          <a:solidFill>
                            <a:schemeClr val="tx1"/>
                          </a:solidFill>
                        </a:rPr>
                        <a:t> from end </a:t>
                      </a:r>
                      <a:r>
                        <a:rPr lang="en-GB" sz="900" dirty="0" err="1" smtClean="0">
                          <a:solidFill>
                            <a:schemeClr val="tx1"/>
                          </a:solidFill>
                        </a:rPr>
                        <a:t>fo</a:t>
                      </a:r>
                      <a:r>
                        <a:rPr lang="en-GB" sz="900" dirty="0" smtClean="0">
                          <a:solidFill>
                            <a:schemeClr val="tx1"/>
                          </a:solidFill>
                        </a:rPr>
                        <a:t> boil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Post-boil, </a:t>
                      </a:r>
                      <a:r>
                        <a:rPr lang="en-GB" sz="900" dirty="0" err="1" smtClean="0">
                          <a:solidFill>
                            <a:schemeClr val="tx1"/>
                          </a:solidFill>
                        </a:rPr>
                        <a:t>wort</a:t>
                      </a:r>
                      <a:r>
                        <a:rPr lang="en-GB" sz="900" dirty="0" smtClean="0">
                          <a:solidFill>
                            <a:schemeClr val="tx1"/>
                          </a:solidFill>
                        </a:rPr>
                        <a:t> at 90 </a:t>
                      </a:r>
                      <a:r>
                        <a:rPr lang="en-GB" sz="900" dirty="0" smtClean="0"/>
                        <a:t>⁰C</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Nelson </a:t>
                      </a:r>
                      <a:r>
                        <a:rPr lang="en-GB" sz="900" dirty="0" err="1" smtClean="0">
                          <a:solidFill>
                            <a:schemeClr val="tx1"/>
                          </a:solidFill>
                        </a:rPr>
                        <a:t>Sauvin</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Post-boil, </a:t>
                      </a:r>
                      <a:r>
                        <a:rPr lang="en-GB" sz="900" dirty="0" err="1" smtClean="0">
                          <a:solidFill>
                            <a:schemeClr val="tx1"/>
                          </a:solidFill>
                        </a:rPr>
                        <a:t>wort</a:t>
                      </a:r>
                      <a:r>
                        <a:rPr lang="en-GB" sz="900" dirty="0" smtClean="0">
                          <a:solidFill>
                            <a:schemeClr val="tx1"/>
                          </a:solidFill>
                        </a:rPr>
                        <a:t> at 90 </a:t>
                      </a:r>
                      <a:r>
                        <a:rPr lang="en-GB" sz="900" dirty="0" smtClean="0"/>
                        <a:t>⁰C</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287380" y="4347101"/>
            <a:ext cx="8461084" cy="954107"/>
          </a:xfrm>
          <a:prstGeom prst="rect">
            <a:avLst/>
          </a:prstGeom>
          <a:noFill/>
          <a:ln w="19050">
            <a:solidFill>
              <a:schemeClr val="tx1"/>
            </a:solidFill>
          </a:ln>
        </p:spPr>
        <p:txBody>
          <a:bodyPr wrap="square" rtlCol="0">
            <a:spAutoFit/>
          </a:bodyPr>
          <a:lstStyle/>
          <a:p>
            <a:r>
              <a:rPr lang="en-GB" sz="1400" dirty="0" smtClean="0"/>
              <a:t>Procedure: Mash: 15 litres at 71 ⁰C strike temp, mash at 68 ⁰C for 1 hour (down to 64 ⁰C). </a:t>
            </a:r>
            <a:r>
              <a:rPr lang="en-GB" sz="1400" dirty="0" err="1" smtClean="0"/>
              <a:t>Sparge</a:t>
            </a:r>
            <a:r>
              <a:rPr lang="en-GB" sz="1400" dirty="0" smtClean="0"/>
              <a:t> at 80 ⁰C into big bucket and FWH. </a:t>
            </a:r>
            <a:r>
              <a:rPr lang="en-GB" sz="1400" dirty="0" err="1" smtClean="0"/>
              <a:t>Sparge</a:t>
            </a:r>
            <a:r>
              <a:rPr lang="en-GB" sz="1400" dirty="0" smtClean="0"/>
              <a:t> temp 80 – 72 – 80.   Pre-boil: 23 litres at 1040 at 20 ⁰C. Takes 40 </a:t>
            </a:r>
            <a:r>
              <a:rPr lang="en-GB" sz="1400" dirty="0" err="1" smtClean="0"/>
              <a:t>mins</a:t>
            </a:r>
            <a:r>
              <a:rPr lang="en-GB" sz="1400" dirty="0" smtClean="0"/>
              <a:t> to get to boil, then 60 </a:t>
            </a:r>
            <a:r>
              <a:rPr lang="en-GB" sz="1400" dirty="0" err="1" smtClean="0"/>
              <a:t>mins</a:t>
            </a:r>
            <a:r>
              <a:rPr lang="en-GB" sz="1400" dirty="0" smtClean="0"/>
              <a:t>.  Flavour hops at end minus 5 </a:t>
            </a:r>
            <a:r>
              <a:rPr lang="en-GB" sz="1400" dirty="0" err="1" smtClean="0"/>
              <a:t>mins</a:t>
            </a:r>
            <a:r>
              <a:rPr lang="en-GB" sz="1400" dirty="0" smtClean="0"/>
              <a:t>, aroma hops at 90 ⁰C post-boil.  Plate </a:t>
            </a:r>
            <a:r>
              <a:rPr lang="en-GB" sz="1400" dirty="0" err="1" smtClean="0"/>
              <a:t>chiller</a:t>
            </a:r>
            <a:r>
              <a:rPr lang="en-GB" sz="1400" dirty="0" smtClean="0"/>
              <a:t> clogs up so initially into </a:t>
            </a:r>
            <a:r>
              <a:rPr lang="en-GB" sz="1400" dirty="0" err="1" smtClean="0"/>
              <a:t>fermenter</a:t>
            </a:r>
            <a:r>
              <a:rPr lang="en-GB" sz="1400" dirty="0" smtClean="0"/>
              <a:t> at 45 ⁰C , then chilled in the sink.  Yeast starter well going when pitched at 30 ⁰C .</a:t>
            </a:r>
            <a:endParaRPr lang="en-GB" sz="1400" dirty="0"/>
          </a:p>
        </p:txBody>
      </p:sp>
      <p:sp>
        <p:nvSpPr>
          <p:cNvPr id="9" name="TextBox 8"/>
          <p:cNvSpPr txBox="1"/>
          <p:nvPr/>
        </p:nvSpPr>
        <p:spPr>
          <a:xfrm>
            <a:off x="287380" y="5354052"/>
            <a:ext cx="8461084" cy="738664"/>
          </a:xfrm>
          <a:prstGeom prst="rect">
            <a:avLst/>
          </a:prstGeom>
          <a:noFill/>
          <a:ln w="19050">
            <a:solidFill>
              <a:schemeClr val="tx1"/>
            </a:solidFill>
          </a:ln>
        </p:spPr>
        <p:txBody>
          <a:bodyPr wrap="square" rtlCol="0">
            <a:spAutoFit/>
          </a:bodyPr>
          <a:lstStyle/>
          <a:p>
            <a:r>
              <a:rPr lang="en-GB" sz="1400" dirty="0" smtClean="0"/>
              <a:t>Fermentation: Starts at 22 ⁰C, moved to 19/20 ⁰C. Good head after 18 hours.  Subsided by day 3. Lovely fruity hoppy aroma from the airlock. 22</a:t>
            </a:r>
            <a:r>
              <a:rPr lang="en-GB" sz="1400" baseline="30000" dirty="0" smtClean="0"/>
              <a:t>nd</a:t>
            </a:r>
            <a:r>
              <a:rPr lang="en-GB" sz="1400" dirty="0" smtClean="0"/>
              <a:t> April (day 15) – still bubbling slowly through airlock. SG at 1014.  Bottled on 2</a:t>
            </a:r>
            <a:r>
              <a:rPr lang="en-GB" sz="1400" baseline="30000" dirty="0" smtClean="0"/>
              <a:t>nd</a:t>
            </a:r>
            <a:r>
              <a:rPr lang="en-GB" sz="1400" dirty="0" smtClean="0"/>
              <a:t> May.  Primed with 1.5 oz of sugar .  Produced 35 bottles.  </a:t>
            </a:r>
            <a:endParaRPr lang="en-GB" sz="1400" dirty="0"/>
          </a:p>
        </p:txBody>
      </p:sp>
      <p:sp>
        <p:nvSpPr>
          <p:cNvPr id="10" name="TextBox 9"/>
          <p:cNvSpPr txBox="1"/>
          <p:nvPr/>
        </p:nvSpPr>
        <p:spPr>
          <a:xfrm>
            <a:off x="287380" y="6146720"/>
            <a:ext cx="8461084" cy="523220"/>
          </a:xfrm>
          <a:prstGeom prst="rect">
            <a:avLst/>
          </a:prstGeom>
          <a:noFill/>
          <a:ln w="19050">
            <a:solidFill>
              <a:schemeClr val="tx1"/>
            </a:solidFill>
          </a:ln>
        </p:spPr>
        <p:txBody>
          <a:bodyPr wrap="square" rtlCol="0">
            <a:spAutoFit/>
          </a:bodyPr>
          <a:lstStyle/>
          <a:p>
            <a:r>
              <a:rPr lang="en-GB" sz="1400" dirty="0" smtClean="0"/>
              <a:t>Results: Amber rather </a:t>
            </a:r>
            <a:r>
              <a:rPr lang="en-GB" sz="1400" smtClean="0"/>
              <a:t>than gold.  </a:t>
            </a:r>
            <a:endParaRPr lang="en-GB" sz="1400" dirty="0"/>
          </a:p>
          <a:p>
            <a:endParaRPr lang="en-GB"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476672"/>
            <a:ext cx="9144000" cy="3594538"/>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0" y="4077072"/>
            <a:ext cx="7596336" cy="262095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7504" y="404664"/>
            <a:ext cx="8924192" cy="633670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Blonde – Brew 2	Beer name: </a:t>
            </a:r>
            <a:r>
              <a:rPr lang="en-GB" sz="1400" dirty="0" err="1" smtClean="0"/>
              <a:t>Haystackfest</a:t>
            </a:r>
            <a:r>
              <a:rPr lang="en-GB" sz="1400" dirty="0" smtClean="0"/>
              <a:t> ‘...and Summer that.’</a:t>
            </a:r>
          </a:p>
          <a:p>
            <a:r>
              <a:rPr lang="en-GB" sz="1400" dirty="0" smtClean="0"/>
              <a:t>Basis of recipe: Brew Wharf ‘King of the </a:t>
            </a:r>
            <a:r>
              <a:rPr lang="en-GB" sz="1400" dirty="0" err="1" smtClean="0"/>
              <a:t>Junga</a:t>
            </a:r>
            <a:r>
              <a:rPr lang="en-GB" sz="1400" dirty="0" smtClean="0"/>
              <a:t>’, etc.  Brew date:	28</a:t>
            </a:r>
            <a:r>
              <a:rPr lang="en-GB" sz="1400" baseline="30000" dirty="0" smtClean="0"/>
              <a:t>th</a:t>
            </a:r>
            <a:r>
              <a:rPr lang="en-GB" sz="1400" dirty="0" smtClean="0"/>
              <a:t> April 2012   Brew volume: c 22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Nottingham	Target: 4.0% ABV, 28 IBUs, very pale		</a:t>
            </a:r>
            <a:endParaRPr lang="en-GB" sz="1200" dirty="0"/>
          </a:p>
        </p:txBody>
      </p:sp>
      <p:graphicFrame>
        <p:nvGraphicFramePr>
          <p:cNvPr id="6" name="Table 5"/>
          <p:cNvGraphicFramePr>
            <a:graphicFrameLocks noGrp="1"/>
          </p:cNvGraphicFramePr>
          <p:nvPr/>
        </p:nvGraphicFramePr>
        <p:xfrm>
          <a:off x="323528" y="1193304"/>
          <a:ext cx="8424935" cy="124968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2.56kg</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Munich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Rye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err="1" smtClean="0">
                          <a:solidFill>
                            <a:schemeClr val="tx1"/>
                          </a:solidFill>
                        </a:rPr>
                        <a:t>Torrified</a:t>
                      </a:r>
                      <a:r>
                        <a:rPr lang="en-GB" sz="1000" baseline="0" dirty="0" smtClean="0">
                          <a:solidFill>
                            <a:schemeClr val="tx1"/>
                          </a:solidFill>
                        </a:rPr>
                        <a:t> Wheat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0.13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492897"/>
          <a:ext cx="8424936" cy="1767423"/>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7g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Nelson </a:t>
                      </a:r>
                      <a:r>
                        <a:rPr lang="en-GB" sz="900" dirty="0" err="1" smtClean="0">
                          <a:solidFill>
                            <a:schemeClr val="tx1"/>
                          </a:solidFill>
                        </a:rPr>
                        <a:t>Sauvin</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7g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 </a:t>
                      </a:r>
                      <a:r>
                        <a:rPr lang="en-GB" sz="900" dirty="0" err="1" smtClean="0">
                          <a:solidFill>
                            <a:schemeClr val="tx1"/>
                          </a:solidFill>
                        </a:rPr>
                        <a:t>mins</a:t>
                      </a:r>
                      <a:r>
                        <a:rPr lang="en-GB" sz="900" dirty="0" smtClean="0">
                          <a:solidFill>
                            <a:schemeClr val="tx1"/>
                          </a:solidFill>
                        </a:rPr>
                        <a:t> from end of boil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Nelson </a:t>
                      </a:r>
                      <a:r>
                        <a:rPr lang="en-GB" sz="900" dirty="0" err="1" smtClean="0">
                          <a:solidFill>
                            <a:schemeClr val="tx1"/>
                          </a:solidFill>
                        </a:rPr>
                        <a:t>Sauvin</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 </a:t>
                      </a:r>
                      <a:r>
                        <a:rPr lang="en-GB" sz="900" dirty="0" err="1" smtClean="0">
                          <a:solidFill>
                            <a:schemeClr val="tx1"/>
                          </a:solidFill>
                        </a:rPr>
                        <a:t>mins</a:t>
                      </a:r>
                      <a:r>
                        <a:rPr lang="en-GB" sz="900" dirty="0" smtClean="0">
                          <a:solidFill>
                            <a:schemeClr val="tx1"/>
                          </a:solidFill>
                        </a:rPr>
                        <a:t> from end </a:t>
                      </a:r>
                      <a:r>
                        <a:rPr lang="en-GB" sz="900" dirty="0" err="1" smtClean="0">
                          <a:solidFill>
                            <a:schemeClr val="tx1"/>
                          </a:solidFill>
                        </a:rPr>
                        <a:t>fo</a:t>
                      </a:r>
                      <a:r>
                        <a:rPr lang="en-GB" sz="900" dirty="0" smtClean="0">
                          <a:solidFill>
                            <a:schemeClr val="tx1"/>
                          </a:solidFill>
                        </a:rPr>
                        <a:t> boil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Post-boil, </a:t>
                      </a:r>
                      <a:r>
                        <a:rPr lang="en-GB" sz="900" dirty="0" err="1" smtClean="0">
                          <a:solidFill>
                            <a:schemeClr val="tx1"/>
                          </a:solidFill>
                        </a:rPr>
                        <a:t>wort</a:t>
                      </a:r>
                      <a:r>
                        <a:rPr lang="en-GB" sz="900" dirty="0" smtClean="0">
                          <a:solidFill>
                            <a:schemeClr val="tx1"/>
                          </a:solidFill>
                        </a:rPr>
                        <a:t> at 80 </a:t>
                      </a:r>
                      <a:r>
                        <a:rPr lang="en-GB" sz="900" dirty="0" smtClean="0"/>
                        <a:t>⁰C</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Nelson </a:t>
                      </a:r>
                      <a:r>
                        <a:rPr lang="en-GB" sz="900" dirty="0" err="1" smtClean="0">
                          <a:solidFill>
                            <a:schemeClr val="tx1"/>
                          </a:solidFill>
                        </a:rPr>
                        <a:t>Sauvin</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Post-boil, </a:t>
                      </a:r>
                      <a:r>
                        <a:rPr lang="en-GB" sz="900" dirty="0" err="1" smtClean="0">
                          <a:solidFill>
                            <a:schemeClr val="tx1"/>
                          </a:solidFill>
                        </a:rPr>
                        <a:t>wort</a:t>
                      </a:r>
                      <a:r>
                        <a:rPr lang="en-GB" sz="900" dirty="0" smtClean="0">
                          <a:solidFill>
                            <a:schemeClr val="tx1"/>
                          </a:solidFill>
                        </a:rPr>
                        <a:t> at 80 </a:t>
                      </a:r>
                      <a:r>
                        <a:rPr lang="en-GB" sz="900" dirty="0" smtClean="0"/>
                        <a:t>⁰C</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287380" y="4347101"/>
            <a:ext cx="8461084" cy="954107"/>
          </a:xfrm>
          <a:prstGeom prst="rect">
            <a:avLst/>
          </a:prstGeom>
          <a:noFill/>
          <a:ln w="19050">
            <a:solidFill>
              <a:schemeClr val="tx1"/>
            </a:solidFill>
          </a:ln>
        </p:spPr>
        <p:txBody>
          <a:bodyPr wrap="square" rtlCol="0">
            <a:spAutoFit/>
          </a:bodyPr>
          <a:lstStyle/>
          <a:p>
            <a:r>
              <a:rPr lang="en-GB" sz="1400" dirty="0" smtClean="0"/>
              <a:t>Procedure: Mash: 15 litres at 72 ⁰C strike temp, mash at 66 ⁰C for 1 hour (down to 64 ⁰C after 30  ins, hot water added to 67). </a:t>
            </a:r>
            <a:r>
              <a:rPr lang="en-GB" sz="1400" dirty="0" err="1" smtClean="0"/>
              <a:t>Sparge</a:t>
            </a:r>
            <a:r>
              <a:rPr lang="en-GB" sz="1400" dirty="0" smtClean="0"/>
              <a:t> at 75 ⁰C into big bucket and FWH. Pre-boil: 25 litres. 20 </a:t>
            </a:r>
            <a:r>
              <a:rPr lang="en-GB" sz="1400" dirty="0" err="1" smtClean="0"/>
              <a:t>mins</a:t>
            </a:r>
            <a:r>
              <a:rPr lang="en-GB" sz="1400" dirty="0" smtClean="0"/>
              <a:t> to boil, then 60 </a:t>
            </a:r>
            <a:r>
              <a:rPr lang="en-GB" sz="1400" dirty="0" err="1" smtClean="0"/>
              <a:t>mins</a:t>
            </a:r>
            <a:r>
              <a:rPr lang="en-GB" sz="1400" dirty="0" smtClean="0"/>
              <a:t>.  Flavour hops at end  - 5 </a:t>
            </a:r>
            <a:r>
              <a:rPr lang="en-GB" sz="1400" dirty="0" err="1" smtClean="0"/>
              <a:t>mins</a:t>
            </a:r>
            <a:r>
              <a:rPr lang="en-GB" sz="1400" dirty="0" smtClean="0"/>
              <a:t>, aroma hops at 90 ⁰C post-boil.  Used </a:t>
            </a:r>
            <a:r>
              <a:rPr lang="en-GB" sz="1400" dirty="0" err="1" smtClean="0"/>
              <a:t>chiller</a:t>
            </a:r>
            <a:r>
              <a:rPr lang="en-GB" sz="1400" dirty="0" smtClean="0"/>
              <a:t> coil.  Hop strainer clogged so strained into fermenting bucket.  Yeast starter well going when pitched at 28 ⁰C .</a:t>
            </a:r>
            <a:endParaRPr lang="en-GB" sz="1400" dirty="0"/>
          </a:p>
        </p:txBody>
      </p:sp>
      <p:sp>
        <p:nvSpPr>
          <p:cNvPr id="9" name="TextBox 8"/>
          <p:cNvSpPr txBox="1"/>
          <p:nvPr/>
        </p:nvSpPr>
        <p:spPr>
          <a:xfrm>
            <a:off x="287380" y="5354052"/>
            <a:ext cx="8461084" cy="738664"/>
          </a:xfrm>
          <a:prstGeom prst="rect">
            <a:avLst/>
          </a:prstGeom>
          <a:noFill/>
          <a:ln w="19050">
            <a:solidFill>
              <a:schemeClr val="tx1"/>
            </a:solidFill>
          </a:ln>
        </p:spPr>
        <p:txBody>
          <a:bodyPr wrap="square" rtlCol="0">
            <a:spAutoFit/>
          </a:bodyPr>
          <a:lstStyle/>
          <a:p>
            <a:r>
              <a:rPr lang="en-GB" sz="1400" dirty="0" smtClean="0"/>
              <a:t>Fermentation: Starts at 20 ⁰C. Good head after 18 hours.  Subsided by day 2, stopped by day 3.  Checked SG  - 1014 Added 5g each NS and Citra on Friday May 4</a:t>
            </a:r>
            <a:r>
              <a:rPr lang="en-GB" sz="1400" baseline="30000" dirty="0" smtClean="0"/>
              <a:t>th</a:t>
            </a:r>
            <a:r>
              <a:rPr lang="en-GB" sz="1400" dirty="0" smtClean="0"/>
              <a:t> as dry hops. Into carboy on May 20</a:t>
            </a:r>
            <a:r>
              <a:rPr lang="en-GB" sz="1400" baseline="30000" dirty="0" smtClean="0"/>
              <a:t>th</a:t>
            </a:r>
            <a:r>
              <a:rPr lang="en-GB" sz="1400" dirty="0" smtClean="0"/>
              <a:t> and into garage at 12 ⁰C. Into Corny Keg on May 23</a:t>
            </a:r>
            <a:r>
              <a:rPr lang="en-GB" sz="1400" baseline="30000" dirty="0" smtClean="0"/>
              <a:t>rd</a:t>
            </a:r>
            <a:r>
              <a:rPr lang="en-GB" sz="1400" dirty="0" smtClean="0"/>
              <a:t>. SG 1012., with a bottle left over.</a:t>
            </a:r>
            <a:endParaRPr lang="en-GB" sz="1400" dirty="0"/>
          </a:p>
        </p:txBody>
      </p:sp>
      <p:sp>
        <p:nvSpPr>
          <p:cNvPr id="10" name="TextBox 9"/>
          <p:cNvSpPr txBox="1"/>
          <p:nvPr/>
        </p:nvSpPr>
        <p:spPr>
          <a:xfrm>
            <a:off x="287380" y="6165304"/>
            <a:ext cx="8461084" cy="523220"/>
          </a:xfrm>
          <a:prstGeom prst="rect">
            <a:avLst/>
          </a:prstGeom>
          <a:noFill/>
          <a:ln w="19050">
            <a:solidFill>
              <a:schemeClr val="tx1"/>
            </a:solidFill>
          </a:ln>
        </p:spPr>
        <p:txBody>
          <a:bodyPr wrap="square" rtlCol="0">
            <a:spAutoFit/>
          </a:bodyPr>
          <a:lstStyle/>
          <a:p>
            <a:r>
              <a:rPr lang="en-GB" sz="1400" dirty="0" smtClean="0"/>
              <a:t>Results:  Still cloudy when drunk over </a:t>
            </a:r>
            <a:r>
              <a:rPr lang="en-GB" sz="1400" dirty="0" err="1" smtClean="0"/>
              <a:t>Haystackfest</a:t>
            </a:r>
            <a:r>
              <a:rPr lang="en-GB" sz="1400" dirty="0" smtClean="0"/>
              <a:t>, June3rd/4</a:t>
            </a:r>
            <a:r>
              <a:rPr lang="en-GB" sz="1400" baseline="30000" dirty="0" smtClean="0"/>
              <a:t>th</a:t>
            </a:r>
            <a:r>
              <a:rPr lang="en-GB" sz="1400" dirty="0" smtClean="0"/>
              <a:t>.  Pale, lovely citrusy hops. Highly drinkable.  All went, and quickly.  Voted ahead (just) of Tom’s ‘A Bitter this...’, went ahead of the Oxford Gold.</a:t>
            </a:r>
            <a:endParaRPr lang="en-GB"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Blonde – Brew 3	Beer name: AGM brew “All Grain Mash”.</a:t>
            </a:r>
          </a:p>
          <a:p>
            <a:r>
              <a:rPr lang="en-GB" sz="1400" dirty="0" smtClean="0"/>
              <a:t>Basis of recipe: Brew Wharf ‘King of the </a:t>
            </a:r>
            <a:r>
              <a:rPr lang="en-GB" sz="1400" dirty="0" err="1" smtClean="0"/>
              <a:t>Junga</a:t>
            </a:r>
            <a:r>
              <a:rPr lang="en-GB" sz="1400" dirty="0" smtClean="0"/>
              <a:t>’, etc.  Brew date:	7</a:t>
            </a:r>
            <a:r>
              <a:rPr lang="en-GB" sz="1400" baseline="30000" dirty="0" smtClean="0"/>
              <a:t>th</a:t>
            </a:r>
            <a:r>
              <a:rPr lang="en-GB" sz="1400" dirty="0" smtClean="0"/>
              <a:t> June2012   Brew volume: c 22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Safale</a:t>
            </a:r>
            <a:r>
              <a:rPr lang="en-GB" sz="1200" dirty="0" smtClean="0"/>
              <a:t> us -05	Target: 4.0% ABV, 30 IBUs, very pale		</a:t>
            </a:r>
            <a:endParaRPr lang="en-GB" sz="1200" dirty="0"/>
          </a:p>
        </p:txBody>
      </p:sp>
      <p:graphicFrame>
        <p:nvGraphicFramePr>
          <p:cNvPr id="6" name="Table 5"/>
          <p:cNvGraphicFramePr>
            <a:graphicFrameLocks noGrp="1"/>
          </p:cNvGraphicFramePr>
          <p:nvPr/>
        </p:nvGraphicFramePr>
        <p:xfrm>
          <a:off x="323528" y="1193304"/>
          <a:ext cx="8424935" cy="124968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2.5kg</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70.6</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Munich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0.4</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11.3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Rye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14.1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err="1" smtClean="0">
                          <a:solidFill>
                            <a:schemeClr val="tx1"/>
                          </a:solidFill>
                        </a:rPr>
                        <a:t>Torrified</a:t>
                      </a:r>
                      <a:r>
                        <a:rPr lang="en-GB" sz="1000" baseline="0" dirty="0" smtClean="0">
                          <a:solidFill>
                            <a:schemeClr val="tx1"/>
                          </a:solidFill>
                        </a:rPr>
                        <a:t> Wheat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0.15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4</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492897"/>
          <a:ext cx="8424936" cy="1767423"/>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7%</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  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 </a:t>
                      </a:r>
                      <a:r>
                        <a:rPr lang="en-GB" sz="900" dirty="0" err="1" smtClean="0">
                          <a:solidFill>
                            <a:schemeClr val="tx1"/>
                          </a:solidFill>
                        </a:rPr>
                        <a:t>mins</a:t>
                      </a:r>
                      <a:r>
                        <a:rPr lang="en-GB" sz="900" dirty="0" smtClean="0">
                          <a:solidFill>
                            <a:schemeClr val="tx1"/>
                          </a:solidFill>
                        </a:rPr>
                        <a:t> from end of boil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 </a:t>
                      </a:r>
                      <a:r>
                        <a:rPr lang="en-GB" sz="900" dirty="0" err="1" smtClean="0">
                          <a:solidFill>
                            <a:schemeClr val="tx1"/>
                          </a:solidFill>
                        </a:rPr>
                        <a:t>mins</a:t>
                      </a:r>
                      <a:r>
                        <a:rPr lang="en-GB" sz="900" dirty="0" smtClean="0">
                          <a:solidFill>
                            <a:schemeClr val="tx1"/>
                          </a:solidFill>
                        </a:rPr>
                        <a:t> from end </a:t>
                      </a:r>
                      <a:r>
                        <a:rPr lang="en-GB" sz="900" dirty="0" err="1" smtClean="0">
                          <a:solidFill>
                            <a:schemeClr val="tx1"/>
                          </a:solidFill>
                        </a:rPr>
                        <a:t>fo</a:t>
                      </a:r>
                      <a:r>
                        <a:rPr lang="en-GB" sz="900" dirty="0" smtClean="0">
                          <a:solidFill>
                            <a:schemeClr val="tx1"/>
                          </a:solidFill>
                        </a:rPr>
                        <a:t> boil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7%</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Post-boil, </a:t>
                      </a:r>
                      <a:r>
                        <a:rPr lang="en-GB" sz="900" dirty="0" err="1" smtClean="0">
                          <a:solidFill>
                            <a:schemeClr val="tx1"/>
                          </a:solidFill>
                        </a:rPr>
                        <a:t>wort</a:t>
                      </a:r>
                      <a:r>
                        <a:rPr lang="en-GB" sz="900" dirty="0" smtClean="0">
                          <a:solidFill>
                            <a:schemeClr val="tx1"/>
                          </a:solidFill>
                        </a:rPr>
                        <a:t> at 85 </a:t>
                      </a:r>
                      <a:r>
                        <a:rPr lang="en-GB" sz="900" dirty="0" smtClean="0"/>
                        <a:t>⁰C</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Post-boil, </a:t>
                      </a:r>
                      <a:r>
                        <a:rPr lang="en-GB" sz="900" dirty="0" err="1" smtClean="0">
                          <a:solidFill>
                            <a:schemeClr val="tx1"/>
                          </a:solidFill>
                        </a:rPr>
                        <a:t>wort</a:t>
                      </a:r>
                      <a:r>
                        <a:rPr lang="en-GB" sz="900" dirty="0" smtClean="0">
                          <a:solidFill>
                            <a:schemeClr val="tx1"/>
                          </a:solidFill>
                        </a:rPr>
                        <a:t> at 85 </a:t>
                      </a:r>
                      <a:r>
                        <a:rPr lang="en-GB" sz="900" dirty="0" smtClean="0"/>
                        <a:t>⁰C</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7%</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287380" y="4347101"/>
            <a:ext cx="8461084" cy="1169551"/>
          </a:xfrm>
          <a:prstGeom prst="rect">
            <a:avLst/>
          </a:prstGeom>
          <a:noFill/>
          <a:ln w="19050">
            <a:solidFill>
              <a:schemeClr val="tx1"/>
            </a:solidFill>
          </a:ln>
        </p:spPr>
        <p:txBody>
          <a:bodyPr wrap="square" rtlCol="0">
            <a:spAutoFit/>
          </a:bodyPr>
          <a:lstStyle/>
          <a:p>
            <a:r>
              <a:rPr lang="en-GB" sz="1400" dirty="0" smtClean="0"/>
              <a:t>Procedure: Mash: 15 litres at 72 ⁰C strike temp, mash at 66 ⁰C for 1 hr 10m (down to 64 ⁰C after 30  ins, hot water added to 67). </a:t>
            </a:r>
            <a:r>
              <a:rPr lang="en-GB" sz="1400" dirty="0" err="1" smtClean="0"/>
              <a:t>Sparge</a:t>
            </a:r>
            <a:r>
              <a:rPr lang="en-GB" sz="1400" dirty="0" smtClean="0"/>
              <a:t> at 80 ⁰C into big bucket and FWH. 3 litres </a:t>
            </a:r>
            <a:r>
              <a:rPr lang="en-GB" sz="1400" dirty="0" err="1" smtClean="0"/>
              <a:t>recirculated</a:t>
            </a:r>
            <a:r>
              <a:rPr lang="en-GB" sz="1400" dirty="0" smtClean="0"/>
              <a:t>.  </a:t>
            </a:r>
            <a:r>
              <a:rPr lang="en-GB" sz="1400" dirty="0" err="1" smtClean="0"/>
              <a:t>Sparge</a:t>
            </a:r>
            <a:r>
              <a:rPr lang="en-GB" sz="1400" dirty="0" smtClean="0"/>
              <a:t> stuck so re-stirred and re-circulated till ‘clean’. Pre-boil: 25 litres. Boil 60 </a:t>
            </a:r>
            <a:r>
              <a:rPr lang="en-GB" sz="1400" dirty="0" err="1" smtClean="0"/>
              <a:t>mins</a:t>
            </a:r>
            <a:r>
              <a:rPr lang="en-GB" sz="1400" dirty="0" smtClean="0"/>
              <a:t>.  </a:t>
            </a:r>
            <a:r>
              <a:rPr lang="en-GB" sz="1400" dirty="0" err="1" smtClean="0"/>
              <a:t>Protofloc</a:t>
            </a:r>
            <a:r>
              <a:rPr lang="en-GB" sz="1400" dirty="0" smtClean="0"/>
              <a:t> at end minus 15 </a:t>
            </a:r>
            <a:r>
              <a:rPr lang="en-GB" sz="1400" dirty="0" err="1" smtClean="0"/>
              <a:t>mins</a:t>
            </a:r>
            <a:r>
              <a:rPr lang="en-GB" sz="1400" dirty="0" smtClean="0"/>
              <a:t>. Flavour hops at end  - 10 </a:t>
            </a:r>
            <a:r>
              <a:rPr lang="en-GB" sz="1400" dirty="0" err="1" smtClean="0"/>
              <a:t>mins</a:t>
            </a:r>
            <a:r>
              <a:rPr lang="en-GB" sz="1400" dirty="0" smtClean="0"/>
              <a:t>, aroma hops at 85 ⁰C post-boil. Used </a:t>
            </a:r>
            <a:r>
              <a:rPr lang="en-GB" sz="1400" dirty="0" err="1" smtClean="0"/>
              <a:t>chiller</a:t>
            </a:r>
            <a:r>
              <a:rPr lang="en-GB" sz="1400" dirty="0" smtClean="0"/>
              <a:t> coil.  Used new braid strainer – OK. 1045 OG. Yeast starter, pitched at 30 ⁰C.</a:t>
            </a:r>
            <a:endParaRPr lang="en-GB" sz="1400" dirty="0"/>
          </a:p>
        </p:txBody>
      </p:sp>
      <p:sp>
        <p:nvSpPr>
          <p:cNvPr id="9" name="TextBox 8"/>
          <p:cNvSpPr txBox="1"/>
          <p:nvPr/>
        </p:nvSpPr>
        <p:spPr>
          <a:xfrm>
            <a:off x="287380" y="5641503"/>
            <a:ext cx="8461084" cy="523220"/>
          </a:xfrm>
          <a:prstGeom prst="rect">
            <a:avLst/>
          </a:prstGeom>
          <a:noFill/>
          <a:ln w="19050">
            <a:solidFill>
              <a:schemeClr val="tx1"/>
            </a:solidFill>
          </a:ln>
        </p:spPr>
        <p:txBody>
          <a:bodyPr wrap="square" rtlCol="0">
            <a:spAutoFit/>
          </a:bodyPr>
          <a:lstStyle/>
          <a:p>
            <a:r>
              <a:rPr lang="en-GB" sz="1400" dirty="0" smtClean="0"/>
              <a:t>Fermentation:  Went strongly for 3 days then stopped.  </a:t>
            </a:r>
            <a:r>
              <a:rPr lang="en-GB" sz="1400" dirty="0" err="1" smtClean="0"/>
              <a:t>Kegged</a:t>
            </a:r>
            <a:r>
              <a:rPr lang="en-GB" sz="1400" dirty="0" smtClean="0"/>
              <a:t> on  (c) 6th July. Final OG 1012, giving an ABV of 4.3%.  Fresh with a bitter finish.  Just a keg full, no bottles.</a:t>
            </a:r>
            <a:endParaRPr lang="en-GB" sz="1400" dirty="0"/>
          </a:p>
        </p:txBody>
      </p:sp>
      <p:sp>
        <p:nvSpPr>
          <p:cNvPr id="10" name="TextBox 9"/>
          <p:cNvSpPr txBox="1"/>
          <p:nvPr/>
        </p:nvSpPr>
        <p:spPr>
          <a:xfrm>
            <a:off x="287380" y="6218148"/>
            <a:ext cx="8461084" cy="523220"/>
          </a:xfrm>
          <a:prstGeom prst="rect">
            <a:avLst/>
          </a:prstGeom>
          <a:noFill/>
          <a:ln w="19050">
            <a:solidFill>
              <a:schemeClr val="tx1"/>
            </a:solidFill>
          </a:ln>
        </p:spPr>
        <p:txBody>
          <a:bodyPr wrap="square" rtlCol="0">
            <a:spAutoFit/>
          </a:bodyPr>
          <a:lstStyle/>
          <a:p>
            <a:r>
              <a:rPr lang="en-GB" sz="1400" dirty="0" smtClean="0"/>
              <a:t>Results: Nice easy drinking pale ale with nice </a:t>
            </a:r>
            <a:r>
              <a:rPr lang="en-GB" sz="1400" dirty="0" err="1" smtClean="0"/>
              <a:t>citrussy</a:t>
            </a:r>
            <a:r>
              <a:rPr lang="en-GB" sz="1400" dirty="0" smtClean="0"/>
              <a:t> </a:t>
            </a:r>
            <a:r>
              <a:rPr lang="en-GB" sz="1400" dirty="0" err="1" smtClean="0"/>
              <a:t>hoppiness</a:t>
            </a:r>
            <a:r>
              <a:rPr lang="en-GB" sz="1400" dirty="0" smtClean="0"/>
              <a:t>.  </a:t>
            </a:r>
            <a:endParaRPr lang="en-GB" sz="1400" dirty="0"/>
          </a:p>
          <a:p>
            <a:endParaRPr lang="en-GB"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Blonde – Brew 4 	Beer name: </a:t>
            </a:r>
            <a:r>
              <a:rPr lang="en-GB" sz="1400" dirty="0" err="1" smtClean="0"/>
              <a:t>Tony’s</a:t>
            </a:r>
            <a:r>
              <a:rPr lang="en-GB" sz="1400" dirty="0" smtClean="0"/>
              <a:t> birthday beer – Full </a:t>
            </a:r>
            <a:r>
              <a:rPr lang="en-GB" sz="1400" dirty="0" err="1" smtClean="0"/>
              <a:t>S’Ale</a:t>
            </a:r>
            <a:r>
              <a:rPr lang="en-GB" sz="1400" dirty="0" smtClean="0"/>
              <a:t> (or Fools Ale)</a:t>
            </a:r>
          </a:p>
          <a:p>
            <a:r>
              <a:rPr lang="en-GB" sz="1400" dirty="0" smtClean="0"/>
              <a:t>Basis of recipe: all the other blondes....  Brew date:  28</a:t>
            </a:r>
            <a:r>
              <a:rPr lang="en-GB" sz="1400" baseline="30000" dirty="0" smtClean="0"/>
              <a:t>th</a:t>
            </a:r>
            <a:r>
              <a:rPr lang="en-GB" sz="1400" dirty="0" smtClean="0"/>
              <a:t> June2012 morning.   Brew volume: c 22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Safale</a:t>
            </a:r>
            <a:r>
              <a:rPr lang="en-GB" sz="1200" dirty="0" smtClean="0"/>
              <a:t> us -05	Target: 4.0% ABV, 28 IBUs, very pale		</a:t>
            </a:r>
            <a:endParaRPr lang="en-GB" sz="1200" dirty="0"/>
          </a:p>
        </p:txBody>
      </p:sp>
      <p:graphicFrame>
        <p:nvGraphicFramePr>
          <p:cNvPr id="6" name="Table 5"/>
          <p:cNvGraphicFramePr>
            <a:graphicFrameLocks noGrp="1"/>
          </p:cNvGraphicFramePr>
          <p:nvPr/>
        </p:nvGraphicFramePr>
        <p:xfrm>
          <a:off x="323528" y="1193304"/>
          <a:ext cx="8424935" cy="124968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2.5kg</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70.6</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Munich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11.3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Rye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14.1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err="1" smtClean="0">
                          <a:solidFill>
                            <a:schemeClr val="tx1"/>
                          </a:solidFill>
                        </a:rPr>
                        <a:t>Torrified</a:t>
                      </a:r>
                      <a:r>
                        <a:rPr lang="en-GB" sz="1000" baseline="0" dirty="0" smtClean="0">
                          <a:solidFill>
                            <a:schemeClr val="tx1"/>
                          </a:solidFill>
                        </a:rPr>
                        <a:t> Wheat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0.12</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4</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492897"/>
          <a:ext cx="8424936" cy="1767423"/>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Nelson </a:t>
                      </a:r>
                      <a:r>
                        <a:rPr lang="en-GB" sz="900" dirty="0" err="1" smtClean="0">
                          <a:solidFill>
                            <a:schemeClr val="tx1"/>
                          </a:solidFill>
                        </a:rPr>
                        <a:t>Sauvin</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16g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12.3%</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7%</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  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 </a:t>
                      </a:r>
                      <a:r>
                        <a:rPr lang="en-GB" sz="900" dirty="0" err="1" smtClean="0">
                          <a:solidFill>
                            <a:schemeClr val="tx1"/>
                          </a:solidFill>
                        </a:rPr>
                        <a:t>mins</a:t>
                      </a:r>
                      <a:r>
                        <a:rPr lang="en-GB" sz="900" dirty="0" smtClean="0">
                          <a:solidFill>
                            <a:schemeClr val="tx1"/>
                          </a:solidFill>
                        </a:rPr>
                        <a:t> from end of boil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Nelson </a:t>
                      </a:r>
                      <a:r>
                        <a:rPr lang="en-GB" sz="900" dirty="0" err="1" smtClean="0">
                          <a:solidFill>
                            <a:schemeClr val="tx1"/>
                          </a:solidFill>
                        </a:rPr>
                        <a:t>Sauvin</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 </a:t>
                      </a:r>
                      <a:r>
                        <a:rPr lang="en-GB" sz="900" dirty="0" err="1" smtClean="0">
                          <a:solidFill>
                            <a:schemeClr val="tx1"/>
                          </a:solidFill>
                        </a:rPr>
                        <a:t>mins</a:t>
                      </a:r>
                      <a:r>
                        <a:rPr lang="en-GB" sz="900" dirty="0" smtClean="0">
                          <a:solidFill>
                            <a:schemeClr val="tx1"/>
                          </a:solidFill>
                        </a:rPr>
                        <a:t> from end </a:t>
                      </a:r>
                      <a:r>
                        <a:rPr lang="en-GB" sz="900" dirty="0" err="1" smtClean="0">
                          <a:solidFill>
                            <a:schemeClr val="tx1"/>
                          </a:solidFill>
                        </a:rPr>
                        <a:t>fo</a:t>
                      </a:r>
                      <a:r>
                        <a:rPr lang="en-GB" sz="900" dirty="0" smtClean="0">
                          <a:solidFill>
                            <a:schemeClr val="tx1"/>
                          </a:solidFill>
                        </a:rPr>
                        <a:t> boil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12.3%</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Post-boil, </a:t>
                      </a:r>
                      <a:r>
                        <a:rPr lang="en-GB" sz="900" dirty="0" err="1" smtClean="0">
                          <a:solidFill>
                            <a:schemeClr val="tx1"/>
                          </a:solidFill>
                        </a:rPr>
                        <a:t>wort</a:t>
                      </a:r>
                      <a:r>
                        <a:rPr lang="en-GB" sz="900" dirty="0" smtClean="0">
                          <a:solidFill>
                            <a:schemeClr val="tx1"/>
                          </a:solidFill>
                        </a:rPr>
                        <a:t> at 85 </a:t>
                      </a:r>
                      <a:r>
                        <a:rPr lang="en-GB" sz="900" dirty="0" smtClean="0"/>
                        <a:t>⁰C</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Post-boil, </a:t>
                      </a:r>
                      <a:r>
                        <a:rPr lang="en-GB" sz="900" dirty="0" err="1" smtClean="0">
                          <a:solidFill>
                            <a:schemeClr val="tx1"/>
                          </a:solidFill>
                        </a:rPr>
                        <a:t>wort</a:t>
                      </a:r>
                      <a:r>
                        <a:rPr lang="en-GB" sz="900" dirty="0" smtClean="0">
                          <a:solidFill>
                            <a:schemeClr val="tx1"/>
                          </a:solidFill>
                        </a:rPr>
                        <a:t> at 85 </a:t>
                      </a:r>
                      <a:r>
                        <a:rPr lang="en-GB" sz="900" dirty="0" smtClean="0"/>
                        <a:t>⁰C</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7%</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287380" y="4347101"/>
            <a:ext cx="8461084" cy="954107"/>
          </a:xfrm>
          <a:prstGeom prst="rect">
            <a:avLst/>
          </a:prstGeom>
          <a:noFill/>
          <a:ln w="19050">
            <a:solidFill>
              <a:schemeClr val="tx1"/>
            </a:solidFill>
          </a:ln>
        </p:spPr>
        <p:txBody>
          <a:bodyPr wrap="square" rtlCol="0">
            <a:spAutoFit/>
          </a:bodyPr>
          <a:lstStyle/>
          <a:p>
            <a:r>
              <a:rPr lang="en-GB" sz="1400" dirty="0" smtClean="0"/>
              <a:t>Procedure: Mash: 15 litres at 72 ⁰C strike temp, mash at 65 ⁰C for 1 hr (down to 62 ⁰C after 30  ins, hot water added to 67). </a:t>
            </a:r>
            <a:r>
              <a:rPr lang="en-GB" sz="1400" dirty="0" err="1" smtClean="0"/>
              <a:t>Sparge</a:t>
            </a:r>
            <a:r>
              <a:rPr lang="en-GB" sz="1400" dirty="0" smtClean="0"/>
              <a:t> at 80 ⁰C into big bucket and FWH. 3 litres </a:t>
            </a:r>
            <a:r>
              <a:rPr lang="en-GB" sz="1400" dirty="0" err="1" smtClean="0"/>
              <a:t>recirculated</a:t>
            </a:r>
            <a:r>
              <a:rPr lang="en-GB" sz="1400" dirty="0" smtClean="0"/>
              <a:t>.   Stirred  at 30 </a:t>
            </a:r>
            <a:r>
              <a:rPr lang="en-GB" sz="1400" dirty="0" err="1" smtClean="0"/>
              <a:t>mins</a:t>
            </a:r>
            <a:r>
              <a:rPr lang="en-GB" sz="1400" dirty="0" smtClean="0"/>
              <a:t> and re-circulated till ‘clean’. Pre-boil: 25 litres. Boil 75 </a:t>
            </a:r>
            <a:r>
              <a:rPr lang="en-GB" sz="1400" dirty="0" err="1" smtClean="0"/>
              <a:t>mins</a:t>
            </a:r>
            <a:r>
              <a:rPr lang="en-GB" sz="1400" dirty="0" smtClean="0"/>
              <a:t>.  </a:t>
            </a:r>
            <a:r>
              <a:rPr lang="en-GB" sz="1400" dirty="0" err="1" smtClean="0"/>
              <a:t>Protofloc</a:t>
            </a:r>
            <a:r>
              <a:rPr lang="en-GB" sz="1400" dirty="0" smtClean="0"/>
              <a:t> at end minus 10 </a:t>
            </a:r>
            <a:r>
              <a:rPr lang="en-GB" sz="1400" dirty="0" err="1" smtClean="0"/>
              <a:t>mins</a:t>
            </a:r>
            <a:r>
              <a:rPr lang="en-GB" sz="1400" dirty="0" smtClean="0"/>
              <a:t>. Flavour hops at end  - 5 </a:t>
            </a:r>
            <a:r>
              <a:rPr lang="en-GB" sz="1400" dirty="0" err="1" smtClean="0"/>
              <a:t>mins</a:t>
            </a:r>
            <a:r>
              <a:rPr lang="en-GB" sz="1400" dirty="0" smtClean="0"/>
              <a:t>, aroma hops at 85 ⁰C post-boil. Used </a:t>
            </a:r>
            <a:r>
              <a:rPr lang="en-GB" sz="1400" dirty="0" err="1" smtClean="0"/>
              <a:t>chiller</a:t>
            </a:r>
            <a:r>
              <a:rPr lang="en-GB" sz="1400" dirty="0" smtClean="0"/>
              <a:t> coil.  Used braid strainer – OK. 1046 OG. Yeast starter, pitched at 28 ⁰C.</a:t>
            </a:r>
            <a:endParaRPr lang="en-GB" sz="1400" dirty="0"/>
          </a:p>
        </p:txBody>
      </p:sp>
      <p:sp>
        <p:nvSpPr>
          <p:cNvPr id="9" name="TextBox 8"/>
          <p:cNvSpPr txBox="1"/>
          <p:nvPr/>
        </p:nvSpPr>
        <p:spPr>
          <a:xfrm>
            <a:off x="287380" y="5373216"/>
            <a:ext cx="8461084" cy="523220"/>
          </a:xfrm>
          <a:prstGeom prst="rect">
            <a:avLst/>
          </a:prstGeom>
          <a:noFill/>
          <a:ln w="19050">
            <a:solidFill>
              <a:schemeClr val="tx1"/>
            </a:solidFill>
          </a:ln>
        </p:spPr>
        <p:txBody>
          <a:bodyPr wrap="square" rtlCol="0">
            <a:spAutoFit/>
          </a:bodyPr>
          <a:lstStyle/>
          <a:p>
            <a:r>
              <a:rPr lang="en-GB" sz="1400" dirty="0" smtClean="0"/>
              <a:t>Fermentation: Bubbling well later the same day, and good head by following morning.  19/7 – SG 1012, into keg.    (= 4.7% ABV).   Dry-hopped on 23/7 with 5g each of N.S., Cascade and Citra.</a:t>
            </a:r>
            <a:endParaRPr lang="en-GB" sz="1400" dirty="0"/>
          </a:p>
        </p:txBody>
      </p:sp>
      <p:sp>
        <p:nvSpPr>
          <p:cNvPr id="10" name="TextBox 9"/>
          <p:cNvSpPr txBox="1"/>
          <p:nvPr/>
        </p:nvSpPr>
        <p:spPr>
          <a:xfrm>
            <a:off x="287380" y="6021288"/>
            <a:ext cx="8461084" cy="523220"/>
          </a:xfrm>
          <a:prstGeom prst="rect">
            <a:avLst/>
          </a:prstGeom>
          <a:noFill/>
          <a:ln w="19050">
            <a:solidFill>
              <a:schemeClr val="tx1"/>
            </a:solidFill>
          </a:ln>
        </p:spPr>
        <p:txBody>
          <a:bodyPr wrap="square" rtlCol="0">
            <a:spAutoFit/>
          </a:bodyPr>
          <a:lstStyle/>
          <a:p>
            <a:r>
              <a:rPr lang="en-GB" sz="1400" dirty="0" smtClean="0"/>
              <a:t>Results.  All went in 2 hours.  A little cloudy, but tasty and hoppy.</a:t>
            </a:r>
            <a:endParaRPr lang="en-GB" sz="1400" dirty="0"/>
          </a:p>
          <a:p>
            <a:endParaRPr lang="en-GB"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Russian Imperial Stout	Beer name: Rasputin’s revenge.   </a:t>
            </a:r>
          </a:p>
          <a:p>
            <a:r>
              <a:rPr lang="en-GB" sz="1400" dirty="0" smtClean="0"/>
              <a:t>Basis of recipe:  		Brew date:  27</a:t>
            </a:r>
            <a:r>
              <a:rPr lang="en-GB" sz="1400" baseline="30000" dirty="0" smtClean="0"/>
              <a:t>th</a:t>
            </a:r>
            <a:r>
              <a:rPr lang="en-GB" sz="1400" dirty="0" smtClean="0"/>
              <a:t> July 2012.   Brew volume: c 10-12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Safbrew</a:t>
            </a:r>
            <a:r>
              <a:rPr lang="en-GB" sz="1200" dirty="0" smtClean="0"/>
              <a:t> T 58, 2 packs	Target: 8% ABV, 60 IBUs, very dark		</a:t>
            </a:r>
            <a:endParaRPr lang="en-GB" sz="1200" dirty="0"/>
          </a:p>
        </p:txBody>
      </p:sp>
      <p:graphicFrame>
        <p:nvGraphicFramePr>
          <p:cNvPr id="6" name="Table 5"/>
          <p:cNvGraphicFramePr>
            <a:graphicFrameLocks noGrp="1"/>
          </p:cNvGraphicFramePr>
          <p:nvPr/>
        </p:nvGraphicFramePr>
        <p:xfrm>
          <a:off x="323528" y="1193304"/>
          <a:ext cx="8424935" cy="271272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11">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3.1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63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Special</a:t>
                      </a:r>
                      <a:r>
                        <a:rPr lang="en-GB" sz="1000" baseline="0" dirty="0" smtClean="0">
                          <a:solidFill>
                            <a:schemeClr val="tx1"/>
                          </a:solidFill>
                        </a:rPr>
                        <a:t> B</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10</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Crystal (dark)</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6</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dirty="0" smtClean="0">
                          <a:solidFill>
                            <a:schemeClr val="tx1"/>
                          </a:solidFill>
                        </a:rPr>
                        <a:t>Chocolate</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0.25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dirty="0" smtClean="0">
                          <a:solidFill>
                            <a:schemeClr val="tx1"/>
                          </a:solidFill>
                        </a:rPr>
                        <a:t>Roasted Barley</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0.25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dirty="0" smtClean="0">
                          <a:solidFill>
                            <a:schemeClr val="tx1"/>
                          </a:solidFill>
                        </a:rPr>
                        <a:t>Biscuit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0.2</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4</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dirty="0" smtClean="0">
                          <a:solidFill>
                            <a:schemeClr val="tx1"/>
                          </a:solidFill>
                        </a:rPr>
                        <a:t>Black</a:t>
                      </a:r>
                      <a:r>
                        <a:rPr lang="en-GB" sz="1000" baseline="0" dirty="0" smtClean="0">
                          <a:solidFill>
                            <a:schemeClr val="tx1"/>
                          </a:solidFill>
                        </a:rPr>
                        <a:t>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err="1" smtClean="0">
                          <a:solidFill>
                            <a:schemeClr val="tx1"/>
                          </a:solidFill>
                        </a:rPr>
                        <a:t>Torrified</a:t>
                      </a:r>
                      <a:r>
                        <a:rPr lang="en-GB" sz="1000" baseline="0" dirty="0" smtClean="0">
                          <a:solidFill>
                            <a:schemeClr val="tx1"/>
                          </a:solidFill>
                        </a:rPr>
                        <a:t> Wheat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0.2</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4</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Light</a:t>
                      </a:r>
                      <a:r>
                        <a:rPr lang="en-GB" sz="1000" baseline="0" dirty="0" smtClean="0">
                          <a:solidFill>
                            <a:schemeClr val="tx1"/>
                          </a:solidFill>
                        </a:rPr>
                        <a:t> brown sugar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0.4</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Added on Day 3</a:t>
                      </a:r>
                      <a:r>
                        <a:rPr lang="en-GB" sz="1000" baseline="0" dirty="0" smtClean="0">
                          <a:solidFill>
                            <a:schemeClr val="tx1"/>
                          </a:solidFill>
                        </a:rPr>
                        <a:t> of fermentation</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Molasses</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0.2</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ditto</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3933056"/>
          <a:ext cx="8424936" cy="1000621"/>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First Gold</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40g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8.1%</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First Gold</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 </a:t>
                      </a:r>
                      <a:r>
                        <a:rPr lang="en-GB" sz="900" dirty="0" err="1" smtClean="0">
                          <a:solidFill>
                            <a:schemeClr val="tx1"/>
                          </a:solidFill>
                        </a:rPr>
                        <a:t>mins</a:t>
                      </a:r>
                      <a:r>
                        <a:rPr lang="en-GB" sz="900" dirty="0" smtClean="0">
                          <a:solidFill>
                            <a:schemeClr val="tx1"/>
                          </a:solidFill>
                        </a:rPr>
                        <a:t> from end of boil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8.1%</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Fuggles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 </a:t>
                      </a:r>
                      <a:r>
                        <a:rPr lang="en-GB" sz="900" dirty="0" err="1" smtClean="0">
                          <a:solidFill>
                            <a:schemeClr val="tx1"/>
                          </a:solidFill>
                        </a:rPr>
                        <a:t>mins</a:t>
                      </a:r>
                      <a:r>
                        <a:rPr lang="en-GB" sz="900" dirty="0" smtClean="0">
                          <a:solidFill>
                            <a:schemeClr val="tx1"/>
                          </a:solidFill>
                        </a:rPr>
                        <a:t> from end of boil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3.8%</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287380" y="4994012"/>
            <a:ext cx="8461084" cy="523220"/>
          </a:xfrm>
          <a:prstGeom prst="rect">
            <a:avLst/>
          </a:prstGeom>
          <a:noFill/>
          <a:ln w="19050">
            <a:solidFill>
              <a:schemeClr val="tx1"/>
            </a:solidFill>
          </a:ln>
        </p:spPr>
        <p:txBody>
          <a:bodyPr wrap="square" rtlCol="0">
            <a:spAutoFit/>
          </a:bodyPr>
          <a:lstStyle/>
          <a:p>
            <a:r>
              <a:rPr lang="en-GB" sz="1400" dirty="0" smtClean="0"/>
              <a:t>Procedure:  Mash in at 77 degrees, 18 litres.  Mashed 1 hour – 67 – 69 – 66 – 65.  </a:t>
            </a:r>
            <a:r>
              <a:rPr lang="en-GB" sz="1400" dirty="0" err="1" smtClean="0"/>
              <a:t>Sparged</a:t>
            </a:r>
            <a:r>
              <a:rPr lang="en-GB" sz="1400" dirty="0" smtClean="0"/>
              <a:t> to 15 litres at 1062.  Boiled to c 12 litres (1 hour).  At 1068.  Third of a </a:t>
            </a:r>
            <a:r>
              <a:rPr lang="en-GB" sz="1400" dirty="0" err="1" smtClean="0"/>
              <a:t>Protofloc</a:t>
            </a:r>
            <a:r>
              <a:rPr lang="en-GB" sz="1400" dirty="0" smtClean="0"/>
              <a:t> tab</a:t>
            </a:r>
            <a:endParaRPr lang="en-GB" sz="1400" dirty="0"/>
          </a:p>
        </p:txBody>
      </p:sp>
      <p:sp>
        <p:nvSpPr>
          <p:cNvPr id="9" name="TextBox 8"/>
          <p:cNvSpPr txBox="1"/>
          <p:nvPr/>
        </p:nvSpPr>
        <p:spPr>
          <a:xfrm>
            <a:off x="287380" y="5570076"/>
            <a:ext cx="8461084" cy="738664"/>
          </a:xfrm>
          <a:prstGeom prst="rect">
            <a:avLst/>
          </a:prstGeom>
          <a:noFill/>
          <a:ln w="19050">
            <a:solidFill>
              <a:schemeClr val="tx1"/>
            </a:solidFill>
          </a:ln>
        </p:spPr>
        <p:txBody>
          <a:bodyPr wrap="square" rtlCol="0">
            <a:spAutoFit/>
          </a:bodyPr>
          <a:lstStyle/>
          <a:p>
            <a:r>
              <a:rPr lang="en-GB" sz="1400" dirty="0" smtClean="0"/>
              <a:t>Fermentation: Started bubbling within 4 hrs.  Good head next day.  Day 3: </a:t>
            </a:r>
            <a:r>
              <a:rPr lang="en-GB" sz="1400" dirty="0" err="1" smtClean="0"/>
              <a:t>Krausen</a:t>
            </a:r>
            <a:r>
              <a:rPr lang="en-GB" sz="1400" dirty="0" smtClean="0"/>
              <a:t> subsided, added .4kg light brown sugar and .3kg molasses: should move OG to 1088, and if FG is 1.025 then 8.5% ABV.   13</a:t>
            </a:r>
            <a:r>
              <a:rPr lang="en-GB" sz="1400" baseline="30000" dirty="0" smtClean="0"/>
              <a:t>th</a:t>
            </a:r>
            <a:r>
              <a:rPr lang="en-GB" sz="1400" dirty="0" smtClean="0"/>
              <a:t> Sept – moved off </a:t>
            </a:r>
            <a:r>
              <a:rPr lang="en-GB" sz="1400" dirty="0" err="1" smtClean="0"/>
              <a:t>trubb</a:t>
            </a:r>
            <a:r>
              <a:rPr lang="en-GB" sz="1400" dirty="0" smtClean="0"/>
              <a:t>. 1032, so c 7.8% . Rich, slightly sweet, complex.  Little or no aroma.</a:t>
            </a:r>
            <a:endParaRPr lang="en-GB" sz="1400" dirty="0"/>
          </a:p>
        </p:txBody>
      </p:sp>
      <p:sp>
        <p:nvSpPr>
          <p:cNvPr id="10" name="TextBox 9"/>
          <p:cNvSpPr txBox="1"/>
          <p:nvPr/>
        </p:nvSpPr>
        <p:spPr>
          <a:xfrm>
            <a:off x="287380" y="6309320"/>
            <a:ext cx="8461084" cy="523220"/>
          </a:xfrm>
          <a:prstGeom prst="rect">
            <a:avLst/>
          </a:prstGeom>
          <a:noFill/>
          <a:ln w="19050">
            <a:solidFill>
              <a:schemeClr val="tx1"/>
            </a:solidFill>
          </a:ln>
        </p:spPr>
        <p:txBody>
          <a:bodyPr wrap="square" rtlCol="0">
            <a:spAutoFit/>
          </a:bodyPr>
          <a:lstStyle/>
          <a:p>
            <a:r>
              <a:rPr lang="en-GB" sz="1400" dirty="0" smtClean="0"/>
              <a:t>Results: Bottled on 23</a:t>
            </a:r>
            <a:r>
              <a:rPr lang="en-GB" sz="1400" baseline="30000" dirty="0" smtClean="0"/>
              <a:t>rd</a:t>
            </a:r>
            <a:r>
              <a:rPr lang="en-GB" sz="1400" dirty="0" smtClean="0"/>
              <a:t> Oct – 31 bottles of .25 or .33l.  Syrupy, complex, very dark.  14/11 – ditto, but smoother.  The Special B comes through – would </a:t>
            </a:r>
            <a:r>
              <a:rPr lang="en-GB" sz="1400" dirty="0" err="1" smtClean="0"/>
              <a:t>prob</a:t>
            </a:r>
            <a:r>
              <a:rPr lang="en-GB" sz="1400" dirty="0" smtClean="0"/>
              <a:t> miss that out another time.</a:t>
            </a:r>
            <a:endParaRPr lang="en-GB"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Beer name	:		</a:t>
            </a:r>
          </a:p>
          <a:p>
            <a:r>
              <a:rPr lang="en-GB" sz="1400" dirty="0" smtClean="0"/>
              <a:t>Basis of recipe: 			Brew date:		Brew volume: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Extract/partial mash/full mash?:		Yeast:			</a:t>
            </a:r>
            <a:endParaRPr lang="en-GB" sz="1200" dirty="0"/>
          </a:p>
        </p:txBody>
      </p:sp>
      <p:graphicFrame>
        <p:nvGraphicFramePr>
          <p:cNvPr id="6" name="Table 5"/>
          <p:cNvGraphicFramePr>
            <a:graphicFrameLocks noGrp="1"/>
          </p:cNvGraphicFramePr>
          <p:nvPr/>
        </p:nvGraphicFramePr>
        <p:xfrm>
          <a:off x="323528" y="1193304"/>
          <a:ext cx="8424935" cy="137160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56245">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Partial 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245">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245">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245">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24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636912"/>
          <a:ext cx="8424936" cy="1097280"/>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56245">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245">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245">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245">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287380" y="3843625"/>
            <a:ext cx="8461084" cy="1169551"/>
          </a:xfrm>
          <a:prstGeom prst="rect">
            <a:avLst/>
          </a:prstGeom>
          <a:noFill/>
          <a:ln w="19050">
            <a:solidFill>
              <a:schemeClr val="tx1"/>
            </a:solidFill>
          </a:ln>
        </p:spPr>
        <p:txBody>
          <a:bodyPr wrap="square" rtlCol="0">
            <a:spAutoFit/>
          </a:bodyPr>
          <a:lstStyle/>
          <a:p>
            <a:r>
              <a:rPr lang="en-GB" sz="1400" dirty="0" smtClean="0"/>
              <a:t>Procedure</a:t>
            </a:r>
          </a:p>
          <a:p>
            <a:endParaRPr lang="en-GB" sz="1400" dirty="0"/>
          </a:p>
          <a:p>
            <a:endParaRPr lang="en-GB" sz="1400" dirty="0" smtClean="0"/>
          </a:p>
          <a:p>
            <a:endParaRPr lang="en-GB" sz="1400" dirty="0"/>
          </a:p>
          <a:p>
            <a:endParaRPr lang="en-GB" sz="1400" dirty="0"/>
          </a:p>
        </p:txBody>
      </p:sp>
      <p:sp>
        <p:nvSpPr>
          <p:cNvPr id="9" name="TextBox 8"/>
          <p:cNvSpPr txBox="1"/>
          <p:nvPr/>
        </p:nvSpPr>
        <p:spPr>
          <a:xfrm>
            <a:off x="287380" y="5066600"/>
            <a:ext cx="8461084" cy="738664"/>
          </a:xfrm>
          <a:prstGeom prst="rect">
            <a:avLst/>
          </a:prstGeom>
          <a:noFill/>
          <a:ln w="19050">
            <a:solidFill>
              <a:schemeClr val="tx1"/>
            </a:solidFill>
          </a:ln>
        </p:spPr>
        <p:txBody>
          <a:bodyPr wrap="square" rtlCol="0">
            <a:spAutoFit/>
          </a:bodyPr>
          <a:lstStyle/>
          <a:p>
            <a:r>
              <a:rPr lang="en-GB" sz="1400" dirty="0" smtClean="0"/>
              <a:t>Fermentation</a:t>
            </a:r>
          </a:p>
          <a:p>
            <a:endParaRPr lang="en-GB" sz="1400" dirty="0"/>
          </a:p>
          <a:p>
            <a:endParaRPr lang="en-GB" sz="1400" dirty="0"/>
          </a:p>
        </p:txBody>
      </p:sp>
      <p:sp>
        <p:nvSpPr>
          <p:cNvPr id="10" name="TextBox 9"/>
          <p:cNvSpPr txBox="1"/>
          <p:nvPr/>
        </p:nvSpPr>
        <p:spPr>
          <a:xfrm>
            <a:off x="287380" y="5930696"/>
            <a:ext cx="8461084" cy="738664"/>
          </a:xfrm>
          <a:prstGeom prst="rect">
            <a:avLst/>
          </a:prstGeom>
          <a:noFill/>
          <a:ln w="19050">
            <a:solidFill>
              <a:schemeClr val="tx1"/>
            </a:solidFill>
          </a:ln>
        </p:spPr>
        <p:txBody>
          <a:bodyPr wrap="square" rtlCol="0">
            <a:spAutoFit/>
          </a:bodyPr>
          <a:lstStyle/>
          <a:p>
            <a:r>
              <a:rPr lang="en-GB" sz="1400" dirty="0" smtClean="0"/>
              <a:t>Results</a:t>
            </a:r>
          </a:p>
          <a:p>
            <a:endParaRPr lang="en-GB" sz="1400" dirty="0"/>
          </a:p>
          <a:p>
            <a:endParaRPr lang="en-GB"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Brown Ale			Beer name: Black Knight</a:t>
            </a:r>
          </a:p>
          <a:p>
            <a:r>
              <a:rPr lang="en-GB" sz="1400" dirty="0" smtClean="0"/>
              <a:t>Basis of recipe: Second running from RIS . 	Brew date:  27</a:t>
            </a:r>
            <a:r>
              <a:rPr lang="en-GB" sz="1400" baseline="30000" dirty="0" smtClean="0"/>
              <a:t>th</a:t>
            </a:r>
            <a:r>
              <a:rPr lang="en-GB" sz="1400" dirty="0" smtClean="0"/>
              <a:t> July.   Brew volume: c 10-12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Safale</a:t>
            </a:r>
            <a:r>
              <a:rPr lang="en-GB" sz="1200" dirty="0" smtClean="0"/>
              <a:t> US 05	Target: 3% ABV, under 20 IBUs, very dark		</a:t>
            </a:r>
            <a:endParaRPr lang="en-GB" sz="1200" dirty="0"/>
          </a:p>
        </p:txBody>
      </p:sp>
      <p:graphicFrame>
        <p:nvGraphicFramePr>
          <p:cNvPr id="6" name="Table 5"/>
          <p:cNvGraphicFramePr>
            <a:graphicFrameLocks noGrp="1"/>
          </p:cNvGraphicFramePr>
          <p:nvPr/>
        </p:nvGraphicFramePr>
        <p:xfrm>
          <a:off x="323528" y="1193304"/>
          <a:ext cx="8424935" cy="222504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3.1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63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Special</a:t>
                      </a:r>
                      <a:r>
                        <a:rPr lang="en-GB" sz="1000" baseline="0" dirty="0" smtClean="0">
                          <a:solidFill>
                            <a:schemeClr val="tx1"/>
                          </a:solidFill>
                        </a:rPr>
                        <a:t> B</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10</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Crystal (dark)</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6</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dirty="0" smtClean="0">
                          <a:solidFill>
                            <a:schemeClr val="tx1"/>
                          </a:solidFill>
                        </a:rPr>
                        <a:t>Chocolate</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0.25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dirty="0" smtClean="0">
                          <a:solidFill>
                            <a:schemeClr val="tx1"/>
                          </a:solidFill>
                        </a:rPr>
                        <a:t>Roasted Barley</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0.25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dirty="0" smtClean="0">
                          <a:solidFill>
                            <a:schemeClr val="tx1"/>
                          </a:solidFill>
                        </a:rPr>
                        <a:t>Biscuit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0.2</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4</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dirty="0" smtClean="0">
                          <a:solidFill>
                            <a:schemeClr val="tx1"/>
                          </a:solidFill>
                        </a:rPr>
                        <a:t>Black</a:t>
                      </a:r>
                      <a:r>
                        <a:rPr lang="en-GB" sz="1000" baseline="0" dirty="0" smtClean="0">
                          <a:solidFill>
                            <a:schemeClr val="tx1"/>
                          </a:solidFill>
                        </a:rPr>
                        <a:t>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err="1" smtClean="0">
                          <a:solidFill>
                            <a:schemeClr val="tx1"/>
                          </a:solidFill>
                        </a:rPr>
                        <a:t>Torrified</a:t>
                      </a:r>
                      <a:r>
                        <a:rPr lang="en-GB" sz="1000" baseline="0" dirty="0" smtClean="0">
                          <a:solidFill>
                            <a:schemeClr val="tx1"/>
                          </a:solidFill>
                        </a:rPr>
                        <a:t> Wheat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0.2</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4</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3501008"/>
          <a:ext cx="8424936" cy="1457821"/>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First Gold</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4g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8.1%</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a:p>
                  </a:txBody>
                  <a:tcPr/>
                </a:tc>
                <a:tc>
                  <a:txBody>
                    <a:bodyPr/>
                    <a:lstStyle/>
                    <a:p>
                      <a:r>
                        <a:rPr lang="en-GB" sz="900" dirty="0" err="1" smtClean="0">
                          <a:solidFill>
                            <a:schemeClr val="tx1"/>
                          </a:solidFill>
                        </a:rPr>
                        <a:t>Fuggles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8g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3.8%</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a:p>
                  </a:txBody>
                  <a:tcPr/>
                </a:tc>
                <a:tc>
                  <a:txBody>
                    <a:bodyPr/>
                    <a:lstStyle/>
                    <a:p>
                      <a:r>
                        <a:rPr lang="en-GB" sz="900" dirty="0" smtClean="0">
                          <a:solidFill>
                            <a:schemeClr val="tx1"/>
                          </a:solidFill>
                        </a:rPr>
                        <a:t>Worcester</a:t>
                      </a:r>
                      <a:r>
                        <a:rPr lang="en-GB" sz="900" baseline="0" dirty="0" smtClean="0">
                          <a:solidFill>
                            <a:schemeClr val="tx1"/>
                          </a:solidFill>
                        </a:rPr>
                        <a:t> </a:t>
                      </a:r>
                      <a:r>
                        <a:rPr lang="en-GB" sz="900" baseline="0" dirty="0" err="1" smtClean="0">
                          <a:solidFill>
                            <a:schemeClr val="tx1"/>
                          </a:solidFill>
                        </a:rPr>
                        <a:t>Goldings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3g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End of boil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5.8%</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First Gold</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7g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End of boil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8.1%</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Fuggles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End of boil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3.8%</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287380" y="4994592"/>
            <a:ext cx="8461084" cy="738664"/>
          </a:xfrm>
          <a:prstGeom prst="rect">
            <a:avLst/>
          </a:prstGeom>
          <a:noFill/>
          <a:ln w="19050">
            <a:solidFill>
              <a:schemeClr val="tx1"/>
            </a:solidFill>
          </a:ln>
        </p:spPr>
        <p:txBody>
          <a:bodyPr wrap="square" rtlCol="0">
            <a:spAutoFit/>
          </a:bodyPr>
          <a:lstStyle/>
          <a:p>
            <a:r>
              <a:rPr lang="en-GB" sz="1400" dirty="0" smtClean="0"/>
              <a:t>Procedure:  Mash in at 77 degrees, 18 litres.  Mashed 1 hour – 67 – 69 – 66 – 65.  RIS </a:t>
            </a:r>
            <a:r>
              <a:rPr lang="en-GB" sz="1400" dirty="0" err="1" smtClean="0"/>
              <a:t>Sparged</a:t>
            </a:r>
            <a:r>
              <a:rPr lang="en-GB" sz="1400" dirty="0" smtClean="0"/>
              <a:t> to 15 litres at 1062. Brown Ale </a:t>
            </a:r>
            <a:r>
              <a:rPr lang="en-GB" sz="1400" dirty="0" err="1" smtClean="0"/>
              <a:t>sparged</a:t>
            </a:r>
            <a:r>
              <a:rPr lang="en-GB" sz="1400" dirty="0" smtClean="0"/>
              <a:t> to 15 litres at 1023 pre-boil.  90 min boil to reduce OG. Third of a </a:t>
            </a:r>
            <a:r>
              <a:rPr lang="en-GB" sz="1400" dirty="0" err="1" smtClean="0"/>
              <a:t>Protofloc</a:t>
            </a:r>
            <a:r>
              <a:rPr lang="en-GB" sz="1400" dirty="0" smtClean="0"/>
              <a:t> tab. Post-boil at 1034, </a:t>
            </a:r>
            <a:r>
              <a:rPr lang="en-GB" sz="1400" smtClean="0"/>
              <a:t>c. </a:t>
            </a:r>
            <a:r>
              <a:rPr lang="en-GB" sz="1400" dirty="0" smtClean="0"/>
              <a:t>11 litres</a:t>
            </a:r>
            <a:endParaRPr lang="en-GB" sz="1400" dirty="0"/>
          </a:p>
        </p:txBody>
      </p:sp>
      <p:sp>
        <p:nvSpPr>
          <p:cNvPr id="9" name="TextBox 8"/>
          <p:cNvSpPr txBox="1"/>
          <p:nvPr/>
        </p:nvSpPr>
        <p:spPr>
          <a:xfrm>
            <a:off x="323528" y="5733256"/>
            <a:ext cx="8461084" cy="523220"/>
          </a:xfrm>
          <a:prstGeom prst="rect">
            <a:avLst/>
          </a:prstGeom>
          <a:noFill/>
          <a:ln w="19050">
            <a:solidFill>
              <a:schemeClr val="tx1"/>
            </a:solidFill>
          </a:ln>
        </p:spPr>
        <p:txBody>
          <a:bodyPr wrap="square" rtlCol="0">
            <a:spAutoFit/>
          </a:bodyPr>
          <a:lstStyle/>
          <a:p>
            <a:r>
              <a:rPr lang="en-GB" sz="1400" dirty="0" smtClean="0"/>
              <a:t>Fermentation: Slow ferment for 2 days then slowed down. 13/9 – moved off </a:t>
            </a:r>
            <a:r>
              <a:rPr lang="en-GB" sz="1400" dirty="0" err="1" smtClean="0"/>
              <a:t>trubb</a:t>
            </a:r>
            <a:r>
              <a:rPr lang="en-GB" sz="1400" dirty="0" smtClean="0"/>
              <a:t>.  At 1010, so c 3.0%.  Dry hop with Tom’s fresh </a:t>
            </a:r>
            <a:r>
              <a:rPr lang="en-GB" sz="1400" dirty="0" err="1" smtClean="0"/>
              <a:t>Ist</a:t>
            </a:r>
            <a:r>
              <a:rPr lang="en-GB" sz="1400" dirty="0" smtClean="0"/>
              <a:t> Gold.  Generated white mould – bottled anyway on 21/9.</a:t>
            </a:r>
            <a:endParaRPr lang="en-GB" sz="1400" dirty="0"/>
          </a:p>
        </p:txBody>
      </p:sp>
      <p:sp>
        <p:nvSpPr>
          <p:cNvPr id="10" name="TextBox 9"/>
          <p:cNvSpPr txBox="1"/>
          <p:nvPr/>
        </p:nvSpPr>
        <p:spPr>
          <a:xfrm>
            <a:off x="287380" y="6309320"/>
            <a:ext cx="8461084" cy="523220"/>
          </a:xfrm>
          <a:prstGeom prst="rect">
            <a:avLst/>
          </a:prstGeom>
          <a:noFill/>
          <a:ln w="19050">
            <a:solidFill>
              <a:schemeClr val="tx1"/>
            </a:solidFill>
          </a:ln>
        </p:spPr>
        <p:txBody>
          <a:bodyPr wrap="square" rtlCol="0">
            <a:spAutoFit/>
          </a:bodyPr>
          <a:lstStyle/>
          <a:p>
            <a:r>
              <a:rPr lang="en-GB" sz="1400" dirty="0" smtClean="0"/>
              <a:t>Results: 4/11/12 – Dark, clear, easy drinking, long choc finish, a little lacking in body.  Overall, OK.  Turned into a nice, tasty, complex mild.  Don’t get the Special B flavour.  Would brew again just for this, never mind the RSS.</a:t>
            </a:r>
            <a:endParaRPr lang="en-GB"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Imperial IPA		Beer name:  Bengal Tiger Reserve</a:t>
            </a:r>
          </a:p>
          <a:p>
            <a:r>
              <a:rPr lang="en-GB" sz="1400" dirty="0" smtClean="0"/>
              <a:t>Basis of recipe: 	Brew date:  28</a:t>
            </a:r>
            <a:r>
              <a:rPr lang="en-GB" sz="1400" baseline="30000" dirty="0" smtClean="0"/>
              <a:t>th</a:t>
            </a:r>
            <a:r>
              <a:rPr lang="en-GB" sz="1400" dirty="0" smtClean="0"/>
              <a:t> Sept 2012 Brew volume: c 22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Safale</a:t>
            </a:r>
            <a:r>
              <a:rPr lang="en-GB" sz="1200" dirty="0" smtClean="0"/>
              <a:t> US 05	Target: 7.5% ABV, lots of citrus hop – a ‘grown up’ Rye PA		</a:t>
            </a:r>
            <a:endParaRPr lang="en-GB" sz="1200" dirty="0"/>
          </a:p>
        </p:txBody>
      </p:sp>
      <p:graphicFrame>
        <p:nvGraphicFramePr>
          <p:cNvPr id="6" name="Table 5"/>
          <p:cNvGraphicFramePr>
            <a:graphicFrameLocks noGrp="1"/>
          </p:cNvGraphicFramePr>
          <p:nvPr/>
        </p:nvGraphicFramePr>
        <p:xfrm>
          <a:off x="323528" y="1124744"/>
          <a:ext cx="8424935" cy="173736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2.5kg</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37</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Munich</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1.5kg</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22</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err="1" smtClean="0">
                          <a:solidFill>
                            <a:schemeClr val="tx1"/>
                          </a:solidFill>
                        </a:rPr>
                        <a:t>VIenna</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1kg</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dirty="0" smtClean="0">
                          <a:solidFill>
                            <a:schemeClr val="tx1"/>
                          </a:solidFill>
                        </a:rPr>
                        <a:t>Rye</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1kg</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dirty="0" smtClean="0">
                          <a:solidFill>
                            <a:schemeClr val="tx1"/>
                          </a:solidFill>
                        </a:rPr>
                        <a:t>Crystal (Pale)</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8</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dirty="0" err="1" smtClean="0">
                          <a:solidFill>
                            <a:schemeClr val="tx1"/>
                          </a:solidFill>
                        </a:rPr>
                        <a:t>Torrified</a:t>
                      </a:r>
                      <a:r>
                        <a:rPr lang="en-GB" sz="1000" baseline="0" dirty="0" smtClean="0">
                          <a:solidFill>
                            <a:schemeClr val="tx1"/>
                          </a:solidFill>
                        </a:rPr>
                        <a:t> wheat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0.2</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852936"/>
          <a:ext cx="8424936" cy="2265124"/>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Fuggles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70g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3.8%</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a:p>
                  </a:txBody>
                  <a:tcPr/>
                </a:tc>
                <a:tc>
                  <a:txBody>
                    <a:bodyPr/>
                    <a:lstStyle/>
                    <a:p>
                      <a:r>
                        <a:rPr lang="en-GB" sz="900" dirty="0" err="1" smtClean="0">
                          <a:solidFill>
                            <a:schemeClr val="tx1"/>
                          </a:solidFill>
                        </a:rPr>
                        <a:t>Ist</a:t>
                      </a:r>
                      <a:r>
                        <a:rPr lang="en-GB" sz="900" dirty="0" smtClean="0">
                          <a:solidFill>
                            <a:schemeClr val="tx1"/>
                          </a:solidFill>
                        </a:rPr>
                        <a:t> Gold</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7</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a:p>
                  </a:txBody>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 </a:t>
                      </a:r>
                      <a:r>
                        <a:rPr lang="en-GB" sz="900" dirty="0" err="1" smtClean="0">
                          <a:solidFill>
                            <a:schemeClr val="tx1"/>
                          </a:solidFill>
                        </a:rPr>
                        <a:t>mins</a:t>
                      </a:r>
                      <a:r>
                        <a:rPr lang="en-GB" sz="900" dirty="0" smtClean="0">
                          <a:solidFill>
                            <a:schemeClr val="tx1"/>
                          </a:solidFill>
                        </a:rPr>
                        <a:t> to end of boil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15 </a:t>
                      </a:r>
                      <a:r>
                        <a:rPr lang="en-GB" sz="900" dirty="0" err="1" smtClean="0">
                          <a:solidFill>
                            <a:schemeClr val="tx1"/>
                          </a:solidFill>
                        </a:rPr>
                        <a:t>mins</a:t>
                      </a:r>
                      <a:r>
                        <a:rPr lang="en-GB" sz="900" dirty="0" smtClean="0">
                          <a:solidFill>
                            <a:schemeClr val="tx1"/>
                          </a:solidFill>
                        </a:rPr>
                        <a:t> to end of boil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Nelso</a:t>
                      </a:r>
                      <a:r>
                        <a:rPr lang="en-GB" sz="900" baseline="0" dirty="0" smtClean="0">
                          <a:solidFill>
                            <a:schemeClr val="tx1"/>
                          </a:solidFill>
                        </a:rPr>
                        <a:t>n </a:t>
                      </a:r>
                      <a:r>
                        <a:rPr lang="en-GB" sz="900" baseline="0" dirty="0" err="1" smtClean="0">
                          <a:solidFill>
                            <a:schemeClr val="tx1"/>
                          </a:solidFill>
                        </a:rPr>
                        <a:t>Sauvin</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13</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Steep (80 degrees,</a:t>
                      </a:r>
                      <a:r>
                        <a:rPr lang="en-GB" sz="900" baseline="0" dirty="0" smtClean="0">
                          <a:solidFill>
                            <a:schemeClr val="tx1"/>
                          </a:solidFill>
                        </a:rPr>
                        <a:t> 30 </a:t>
                      </a:r>
                      <a:r>
                        <a:rPr lang="en-GB" sz="900" baseline="0" dirty="0" err="1" smtClean="0">
                          <a:solidFill>
                            <a:schemeClr val="tx1"/>
                          </a:solidFill>
                        </a:rPr>
                        <a:t>mins</a:t>
                      </a:r>
                      <a:r>
                        <a:rPr lang="en-GB" sz="900" baseline="0" dirty="0" smtClean="0">
                          <a:solidFill>
                            <a:schemeClr val="tx1"/>
                          </a:solidFill>
                        </a:rPr>
                        <a:t>)</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Ditto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17</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ditto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287380" y="5157192"/>
            <a:ext cx="8461084" cy="523220"/>
          </a:xfrm>
          <a:prstGeom prst="rect">
            <a:avLst/>
          </a:prstGeom>
          <a:noFill/>
          <a:ln w="19050">
            <a:solidFill>
              <a:schemeClr val="tx1"/>
            </a:solidFill>
          </a:ln>
        </p:spPr>
        <p:txBody>
          <a:bodyPr wrap="square" rtlCol="0">
            <a:spAutoFit/>
          </a:bodyPr>
          <a:lstStyle/>
          <a:p>
            <a:r>
              <a:rPr lang="en-GB" sz="1400" dirty="0" smtClean="0"/>
              <a:t>Procedure:  Mash in at 75 degrees, 18 litres.  Mashed 1 hour – 68 – 67  - 65.  </a:t>
            </a:r>
            <a:r>
              <a:rPr lang="en-GB" sz="1400" dirty="0" err="1" smtClean="0"/>
              <a:t>Sparged</a:t>
            </a:r>
            <a:r>
              <a:rPr lang="en-GB" sz="1400" dirty="0" smtClean="0"/>
              <a:t> to 26 litres at 1065. 60 min boil. Half a </a:t>
            </a:r>
            <a:r>
              <a:rPr lang="en-GB" sz="1400" dirty="0" err="1" smtClean="0"/>
              <a:t>Protofloc</a:t>
            </a:r>
            <a:r>
              <a:rPr lang="en-GB" sz="1400" dirty="0" smtClean="0"/>
              <a:t> tab. Post-boil at 1072, c. 22 litres.  </a:t>
            </a:r>
            <a:endParaRPr lang="en-GB" sz="1400" dirty="0"/>
          </a:p>
        </p:txBody>
      </p:sp>
      <p:sp>
        <p:nvSpPr>
          <p:cNvPr id="9" name="TextBox 8"/>
          <p:cNvSpPr txBox="1"/>
          <p:nvPr/>
        </p:nvSpPr>
        <p:spPr>
          <a:xfrm>
            <a:off x="251520" y="5661248"/>
            <a:ext cx="8461084" cy="523220"/>
          </a:xfrm>
          <a:prstGeom prst="rect">
            <a:avLst/>
          </a:prstGeom>
          <a:noFill/>
          <a:ln w="19050">
            <a:solidFill>
              <a:schemeClr val="tx1"/>
            </a:solidFill>
          </a:ln>
        </p:spPr>
        <p:txBody>
          <a:bodyPr wrap="square" rtlCol="0">
            <a:spAutoFit/>
          </a:bodyPr>
          <a:lstStyle/>
          <a:p>
            <a:r>
              <a:rPr lang="en-GB" sz="1400" dirty="0" smtClean="0"/>
              <a:t>Fermentation: Started quickly – going well overnight – at 18 C. 23/10 – moved off </a:t>
            </a:r>
            <a:r>
              <a:rPr lang="en-GB" sz="1400" dirty="0" err="1" smtClean="0"/>
              <a:t>trub</a:t>
            </a:r>
            <a:r>
              <a:rPr lang="en-GB" sz="1400" dirty="0" smtClean="0"/>
              <a:t> into 2</a:t>
            </a:r>
            <a:r>
              <a:rPr lang="en-GB" sz="1400" baseline="30000" dirty="0" smtClean="0"/>
              <a:t>nd</a:t>
            </a:r>
            <a:r>
              <a:rPr lang="en-GB" sz="1400" dirty="0" smtClean="0"/>
              <a:t> carboy.  At 1016 = ABV 7.4%.  Dry hop 24/10: 10g Cascade, 25g Citra. Bottled 30/11. Primed with 80g sugar. Moved into garage 18/12</a:t>
            </a:r>
            <a:endParaRPr lang="en-GB" sz="1400" dirty="0"/>
          </a:p>
        </p:txBody>
      </p:sp>
      <p:sp>
        <p:nvSpPr>
          <p:cNvPr id="10" name="TextBox 9"/>
          <p:cNvSpPr txBox="1"/>
          <p:nvPr/>
        </p:nvSpPr>
        <p:spPr>
          <a:xfrm>
            <a:off x="287380" y="6165304"/>
            <a:ext cx="8461084" cy="523220"/>
          </a:xfrm>
          <a:prstGeom prst="rect">
            <a:avLst/>
          </a:prstGeom>
          <a:noFill/>
          <a:ln w="19050">
            <a:solidFill>
              <a:schemeClr val="tx1"/>
            </a:solidFill>
          </a:ln>
        </p:spPr>
        <p:txBody>
          <a:bodyPr wrap="square" rtlCol="0">
            <a:spAutoFit/>
          </a:bodyPr>
          <a:lstStyle/>
          <a:p>
            <a:r>
              <a:rPr lang="en-GB" sz="1400" dirty="0" smtClean="0"/>
              <a:t>Results:  Slightly cloudy, amber-</a:t>
            </a:r>
            <a:r>
              <a:rPr lang="en-GB" sz="1400" dirty="0" err="1" smtClean="0"/>
              <a:t>ish</a:t>
            </a:r>
            <a:r>
              <a:rPr lang="en-GB" sz="1400" dirty="0" smtClean="0"/>
              <a:t>, nice lacy head, lots of hoppy aroma and taste, long bitter finish.  V Nice.  Cleared by April.  Still lovely: smooth, full-bodied, tasty.  April 2015 – very smooth.</a:t>
            </a:r>
            <a:endParaRPr lang="en-GB"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IPA	Beer name:  </a:t>
            </a:r>
            <a:r>
              <a:rPr lang="en-GB" sz="1400" dirty="0" err="1" smtClean="0"/>
              <a:t>Andya</a:t>
            </a:r>
            <a:r>
              <a:rPr lang="en-GB" sz="1400" dirty="0" smtClean="0"/>
              <a:t> pale ale</a:t>
            </a:r>
          </a:p>
          <a:p>
            <a:r>
              <a:rPr lang="en-GB" sz="1400" dirty="0" smtClean="0"/>
              <a:t>Basis of recipe: 	Brew date:  3 Nov 2012 2012 Brew volume: c 22 litres (plan) – 30 l (actual)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BAIB		Yeast: </a:t>
            </a:r>
            <a:r>
              <a:rPr lang="en-GB" sz="1200" dirty="0" err="1" smtClean="0"/>
              <a:t>Safale</a:t>
            </a:r>
            <a:r>
              <a:rPr lang="en-GB" sz="1200" dirty="0" smtClean="0"/>
              <a:t> US 05	Target: 6.0%, classic English IPA	</a:t>
            </a:r>
            <a:endParaRPr lang="en-GB" sz="1200" dirty="0"/>
          </a:p>
        </p:txBody>
      </p:sp>
      <p:graphicFrame>
        <p:nvGraphicFramePr>
          <p:cNvPr id="6" name="Table 5"/>
          <p:cNvGraphicFramePr>
            <a:graphicFrameLocks noGrp="1"/>
          </p:cNvGraphicFramePr>
          <p:nvPr/>
        </p:nvGraphicFramePr>
        <p:xfrm>
          <a:off x="323528" y="1193304"/>
          <a:ext cx="8424935" cy="173736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 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5.25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Munich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Biscuit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0.25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dirty="0" smtClean="0">
                          <a:solidFill>
                            <a:schemeClr val="tx1"/>
                          </a:solidFill>
                        </a:rPr>
                        <a:t>Cara-</a:t>
                      </a:r>
                      <a:r>
                        <a:rPr lang="en-GB" sz="1000" dirty="0" err="1" smtClean="0">
                          <a:solidFill>
                            <a:schemeClr val="tx1"/>
                          </a:solidFill>
                        </a:rPr>
                        <a:t>pils</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0.25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dirty="0" smtClean="0">
                          <a:solidFill>
                            <a:schemeClr val="tx1"/>
                          </a:solidFill>
                        </a:rPr>
                        <a:t>Black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0.03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dirty="0" smtClean="0">
                          <a:solidFill>
                            <a:schemeClr val="tx1"/>
                          </a:solidFill>
                        </a:rPr>
                        <a:t>Sugar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0.75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Added post-mash – see below</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3036084"/>
          <a:ext cx="8424936" cy="1767423"/>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Fuggles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4.5%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a:p>
                  </a:txBody>
                  <a:tcPr/>
                </a:tc>
                <a:tc>
                  <a:txBody>
                    <a:bodyPr/>
                    <a:lstStyle/>
                    <a:p>
                      <a:r>
                        <a:rPr lang="en-GB" sz="900" dirty="0" err="1" smtClean="0">
                          <a:solidFill>
                            <a:schemeClr val="tx1"/>
                          </a:solidFill>
                        </a:rPr>
                        <a:t>Goldings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5.7%</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Fuggles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r>
                        <a:rPr lang="en-GB" sz="900" baseline="0" dirty="0" smtClean="0">
                          <a:solidFill>
                            <a:schemeClr val="tx1"/>
                          </a:solidFill>
                        </a:rPr>
                        <a:t> </a:t>
                      </a:r>
                      <a:r>
                        <a:rPr lang="en-GB" sz="900" dirty="0" err="1" smtClean="0">
                          <a:solidFill>
                            <a:schemeClr val="tx1"/>
                          </a:solidFill>
                        </a:rPr>
                        <a:t>mins</a:t>
                      </a:r>
                      <a:r>
                        <a:rPr lang="en-GB" sz="900" dirty="0" smtClean="0">
                          <a:solidFill>
                            <a:schemeClr val="tx1"/>
                          </a:solidFill>
                        </a:rPr>
                        <a:t> to end of boil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4.5%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Goldings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10 </a:t>
                      </a:r>
                      <a:r>
                        <a:rPr lang="en-GB" sz="900" dirty="0" err="1" smtClean="0">
                          <a:solidFill>
                            <a:schemeClr val="tx1"/>
                          </a:solidFill>
                        </a:rPr>
                        <a:t>mins</a:t>
                      </a:r>
                      <a:r>
                        <a:rPr lang="en-GB" sz="900" dirty="0" smtClean="0">
                          <a:solidFill>
                            <a:schemeClr val="tx1"/>
                          </a:solidFill>
                        </a:rPr>
                        <a:t> to end of boil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5.7%</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Aroma steep – added at 80 deg.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7.0%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Fuggles</a:t>
                      </a:r>
                      <a:r>
                        <a:rPr lang="en-GB" sz="900" dirty="0" smtClean="0">
                          <a:solidFill>
                            <a:schemeClr val="tx1"/>
                          </a:solidFill>
                        </a:rPr>
                        <a:t>, </a:t>
                      </a:r>
                      <a:r>
                        <a:rPr lang="en-GB" sz="900" dirty="0" err="1" smtClean="0">
                          <a:solidFill>
                            <a:schemeClr val="tx1"/>
                          </a:solidFill>
                        </a:rPr>
                        <a:t>Goldings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35 of each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Dry</a:t>
                      </a:r>
                      <a:r>
                        <a:rPr lang="en-GB" sz="900" baseline="0" dirty="0" smtClean="0">
                          <a:solidFill>
                            <a:schemeClr val="tx1"/>
                          </a:solidFill>
                        </a:rPr>
                        <a:t> Hop</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Across  5 gallon and 2 gallon Corny kegs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287380" y="4869161"/>
            <a:ext cx="8461084" cy="738664"/>
          </a:xfrm>
          <a:prstGeom prst="rect">
            <a:avLst/>
          </a:prstGeom>
          <a:noFill/>
          <a:ln w="19050">
            <a:solidFill>
              <a:schemeClr val="tx1"/>
            </a:solidFill>
          </a:ln>
        </p:spPr>
        <p:txBody>
          <a:bodyPr wrap="square" rtlCol="0">
            <a:spAutoFit/>
          </a:bodyPr>
          <a:lstStyle/>
          <a:p>
            <a:r>
              <a:rPr lang="en-GB" sz="1400" dirty="0" smtClean="0"/>
              <a:t>Procedure:  BIAB. – 2 bags in large boil bucket. 40l on mash-in.  After 60 </a:t>
            </a:r>
            <a:r>
              <a:rPr lang="en-GB" sz="1400" dirty="0" err="1" smtClean="0"/>
              <a:t>mins</a:t>
            </a:r>
            <a:r>
              <a:rPr lang="en-GB" sz="1400" dirty="0" smtClean="0"/>
              <a:t>, only 1040 (target 1060).  Mashed to 90 </a:t>
            </a:r>
            <a:r>
              <a:rPr lang="en-GB" sz="1400" dirty="0" err="1" smtClean="0"/>
              <a:t>mins</a:t>
            </a:r>
            <a:r>
              <a:rPr lang="en-GB" sz="1400" dirty="0" smtClean="0"/>
              <a:t> and sugar added.  Volume too high: 36l pre-boil.  Boiled 90 </a:t>
            </a:r>
            <a:r>
              <a:rPr lang="en-GB" sz="1400" dirty="0" err="1" smtClean="0"/>
              <a:t>mins</a:t>
            </a:r>
            <a:r>
              <a:rPr lang="en-GB" sz="1400" dirty="0" smtClean="0"/>
              <a:t>. Filled carboy + 2 </a:t>
            </a:r>
            <a:r>
              <a:rPr lang="en-GB" sz="1400" dirty="0" err="1" smtClean="0"/>
              <a:t>demijons</a:t>
            </a:r>
            <a:r>
              <a:rPr lang="en-GB" sz="1400" dirty="0" smtClean="0"/>
              <a:t>.  2</a:t>
            </a:r>
            <a:r>
              <a:rPr lang="en-GB" sz="1400" baseline="30000" dirty="0" smtClean="0"/>
              <a:t>nd</a:t>
            </a:r>
            <a:r>
              <a:rPr lang="en-GB" sz="1400" dirty="0" smtClean="0"/>
              <a:t> yeast sachet to start these.  At 1052 – should give c. 5.2%.  Next time: smaller boiler, 1 bag, top up </a:t>
            </a:r>
            <a:r>
              <a:rPr lang="en-GB" sz="1400" dirty="0" err="1" smtClean="0"/>
              <a:t>wort</a:t>
            </a:r>
            <a:r>
              <a:rPr lang="en-GB" sz="1400" dirty="0" smtClean="0"/>
              <a:t> to 20l if </a:t>
            </a:r>
            <a:r>
              <a:rPr lang="en-GB" sz="1400" dirty="0" err="1" smtClean="0"/>
              <a:t>req’d</a:t>
            </a:r>
            <a:r>
              <a:rPr lang="en-GB" sz="1400" dirty="0" smtClean="0"/>
              <a:t>. </a:t>
            </a:r>
            <a:endParaRPr lang="en-GB" sz="1400" dirty="0"/>
          </a:p>
        </p:txBody>
      </p:sp>
      <p:sp>
        <p:nvSpPr>
          <p:cNvPr id="9" name="TextBox 8"/>
          <p:cNvSpPr txBox="1"/>
          <p:nvPr/>
        </p:nvSpPr>
        <p:spPr>
          <a:xfrm>
            <a:off x="287380" y="5661248"/>
            <a:ext cx="8461084" cy="738664"/>
          </a:xfrm>
          <a:prstGeom prst="rect">
            <a:avLst/>
          </a:prstGeom>
          <a:noFill/>
          <a:ln w="19050">
            <a:solidFill>
              <a:schemeClr val="tx1"/>
            </a:solidFill>
          </a:ln>
        </p:spPr>
        <p:txBody>
          <a:bodyPr wrap="square" rtlCol="0">
            <a:spAutoFit/>
          </a:bodyPr>
          <a:lstStyle/>
          <a:p>
            <a:r>
              <a:rPr lang="en-GB" sz="1400" dirty="0" smtClean="0"/>
              <a:t>Fermentation: Very strong for 3 days at 18-19 C. 15/11 – clearing, at 1010! So 5.5%, round up to 6.0... 3/12 -  moved off </a:t>
            </a:r>
            <a:r>
              <a:rPr lang="en-GB" sz="1400" dirty="0" err="1" smtClean="0"/>
              <a:t>trub</a:t>
            </a:r>
            <a:r>
              <a:rPr lang="en-GB" sz="1400" dirty="0" smtClean="0"/>
              <a:t> into clean carboys/</a:t>
            </a:r>
            <a:r>
              <a:rPr lang="en-GB" sz="1400" dirty="0" err="1" smtClean="0"/>
              <a:t>demijons</a:t>
            </a:r>
            <a:r>
              <a:rPr lang="en-GB" sz="1400" dirty="0" smtClean="0"/>
              <a:t>.   Amber, clear (</a:t>
            </a:r>
            <a:r>
              <a:rPr lang="en-GB" sz="1400" dirty="0" err="1" smtClean="0"/>
              <a:t>ing</a:t>
            </a:r>
            <a:r>
              <a:rPr lang="en-GB" sz="1400" dirty="0" smtClean="0"/>
              <a:t>), hoppy taste – needs dry-hops for aroma.  3/1/13 – dry hopped </a:t>
            </a:r>
            <a:r>
              <a:rPr lang="en-GB" sz="1400" smtClean="0"/>
              <a:t>into Corny kegs. </a:t>
            </a:r>
            <a:endParaRPr lang="en-GB" sz="1400" dirty="0"/>
          </a:p>
        </p:txBody>
      </p:sp>
      <p:sp>
        <p:nvSpPr>
          <p:cNvPr id="10" name="TextBox 9"/>
          <p:cNvSpPr txBox="1"/>
          <p:nvPr/>
        </p:nvSpPr>
        <p:spPr>
          <a:xfrm>
            <a:off x="287380" y="6453336"/>
            <a:ext cx="8461084" cy="307777"/>
          </a:xfrm>
          <a:prstGeom prst="rect">
            <a:avLst/>
          </a:prstGeom>
          <a:noFill/>
          <a:ln w="19050">
            <a:solidFill>
              <a:schemeClr val="tx1"/>
            </a:solidFill>
          </a:ln>
        </p:spPr>
        <p:txBody>
          <a:bodyPr wrap="square" rtlCol="0">
            <a:spAutoFit/>
          </a:bodyPr>
          <a:lstStyle/>
          <a:p>
            <a:r>
              <a:rPr lang="en-GB" sz="1400" dirty="0" smtClean="0"/>
              <a:t>Results:  Andy: ‘This is </a:t>
            </a:r>
            <a:r>
              <a:rPr lang="en-GB" sz="1400" dirty="0" err="1" smtClean="0"/>
              <a:t>Effing</a:t>
            </a:r>
            <a:r>
              <a:rPr lang="en-GB" sz="1400" dirty="0" smtClean="0"/>
              <a:t> good beer’.  Lovely – pale, hoppy, tasty.  Doesn’t taste like 5.5%.  All 7 gals went.</a:t>
            </a:r>
            <a:endParaRPr lang="en-GB"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Belgian </a:t>
            </a:r>
            <a:r>
              <a:rPr lang="en-GB" sz="1400" dirty="0" err="1" smtClean="0"/>
              <a:t>Dubbel</a:t>
            </a:r>
            <a:r>
              <a:rPr lang="en-GB" sz="1400" dirty="0" smtClean="0"/>
              <a:t>	Beer name:  </a:t>
            </a:r>
            <a:r>
              <a:rPr lang="en-GB" sz="1400" dirty="0" err="1" smtClean="0"/>
              <a:t>Doubbloon</a:t>
            </a:r>
            <a:r>
              <a:rPr lang="en-GB" sz="1400" dirty="0" smtClean="0"/>
              <a:t>...or </a:t>
            </a:r>
            <a:r>
              <a:rPr lang="en-GB" sz="1400" dirty="0" err="1" smtClean="0"/>
              <a:t>Blackbeerd</a:t>
            </a:r>
            <a:endParaRPr lang="en-GB" sz="1400" dirty="0" smtClean="0"/>
          </a:p>
          <a:p>
            <a:r>
              <a:rPr lang="en-GB" sz="1400" dirty="0" smtClean="0"/>
              <a:t>Basis of recipe:        Brew date:  8 Nov 2012 2012	 Brew volume: c 22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Safale</a:t>
            </a:r>
            <a:r>
              <a:rPr lang="en-GB" sz="1200" dirty="0" smtClean="0"/>
              <a:t> US 05	Target: 6.0%, 18 IBU, dark – 50 EBC	</a:t>
            </a:r>
            <a:endParaRPr lang="en-GB" sz="1200" dirty="0"/>
          </a:p>
        </p:txBody>
      </p:sp>
      <p:graphicFrame>
        <p:nvGraphicFramePr>
          <p:cNvPr id="6" name="Table 5"/>
          <p:cNvGraphicFramePr>
            <a:graphicFrameLocks noGrp="1"/>
          </p:cNvGraphicFramePr>
          <p:nvPr/>
        </p:nvGraphicFramePr>
        <p:xfrm>
          <a:off x="323528" y="1193304"/>
          <a:ext cx="8424935" cy="173736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 Belgian</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3.0</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60</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Munich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10</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Special</a:t>
                      </a:r>
                      <a:r>
                        <a:rPr lang="en-GB" sz="1000" baseline="0" dirty="0" smtClean="0">
                          <a:solidFill>
                            <a:schemeClr val="tx1"/>
                          </a:solidFill>
                        </a:rPr>
                        <a:t> B</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10</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dirty="0" smtClean="0">
                          <a:solidFill>
                            <a:schemeClr val="tx1"/>
                          </a:solidFill>
                        </a:rPr>
                        <a:t>Crystal</a:t>
                      </a:r>
                      <a:r>
                        <a:rPr lang="en-GB" sz="1000" baseline="0" dirty="0" smtClean="0">
                          <a:solidFill>
                            <a:schemeClr val="tx1"/>
                          </a:solidFill>
                        </a:rPr>
                        <a:t> (dark)</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0.25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dirty="0" smtClean="0">
                          <a:solidFill>
                            <a:schemeClr val="tx1"/>
                          </a:solidFill>
                        </a:rPr>
                        <a:t>Biscuit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0.25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dirty="0" err="1" smtClean="0">
                          <a:solidFill>
                            <a:schemeClr val="tx1"/>
                          </a:solidFill>
                        </a:rPr>
                        <a:t>Candi</a:t>
                      </a:r>
                      <a:r>
                        <a:rPr lang="en-GB" sz="1000" dirty="0" smtClean="0">
                          <a:solidFill>
                            <a:schemeClr val="tx1"/>
                          </a:solidFill>
                        </a:rPr>
                        <a:t> Sugar - dark</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10</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Added 10</a:t>
                      </a:r>
                      <a:r>
                        <a:rPr lang="en-GB" sz="1000" baseline="0" dirty="0" smtClean="0">
                          <a:solidFill>
                            <a:schemeClr val="tx1"/>
                          </a:solidFill>
                        </a:rPr>
                        <a:t> </a:t>
                      </a:r>
                      <a:r>
                        <a:rPr lang="en-GB" sz="1000" baseline="0" dirty="0" err="1" smtClean="0">
                          <a:solidFill>
                            <a:schemeClr val="tx1"/>
                          </a:solidFill>
                        </a:rPr>
                        <a:t>mins</a:t>
                      </a:r>
                      <a:r>
                        <a:rPr lang="en-GB" sz="1000" baseline="0" dirty="0" smtClean="0">
                          <a:solidFill>
                            <a:schemeClr val="tx1"/>
                          </a:solidFill>
                        </a:rPr>
                        <a:t> before end of boil</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3036084"/>
          <a:ext cx="8424936" cy="1229221"/>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Styrian</a:t>
                      </a:r>
                      <a:r>
                        <a:rPr lang="en-GB" sz="900" dirty="0" smtClean="0">
                          <a:solidFill>
                            <a:schemeClr val="tx1"/>
                          </a:solidFill>
                        </a:rPr>
                        <a:t> </a:t>
                      </a:r>
                      <a:r>
                        <a:rPr lang="en-GB" sz="900" dirty="0" err="1" smtClean="0">
                          <a:solidFill>
                            <a:schemeClr val="tx1"/>
                          </a:solidFill>
                        </a:rPr>
                        <a:t>Goldings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3.0%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a:p>
                  </a:txBody>
                  <a:tcPr/>
                </a:tc>
                <a:tc>
                  <a:txBody>
                    <a:bodyPr/>
                    <a:lstStyle/>
                    <a:p>
                      <a:r>
                        <a:rPr lang="en-GB" sz="900" dirty="0" err="1" smtClean="0">
                          <a:solidFill>
                            <a:schemeClr val="tx1"/>
                          </a:solidFill>
                        </a:rPr>
                        <a:t>Tettnang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 </a:t>
                      </a:r>
                      <a:r>
                        <a:rPr lang="en-GB" sz="900" dirty="0" err="1" smtClean="0">
                          <a:solidFill>
                            <a:schemeClr val="tx1"/>
                          </a:solidFill>
                        </a:rPr>
                        <a:t>mins</a:t>
                      </a:r>
                      <a:r>
                        <a:rPr lang="en-GB" sz="900" dirty="0" smtClean="0">
                          <a:solidFill>
                            <a:schemeClr val="tx1"/>
                          </a:solidFill>
                        </a:rPr>
                        <a:t> before end </a:t>
                      </a:r>
                      <a:r>
                        <a:rPr lang="en-GB" sz="900" baseline="0" dirty="0" smtClean="0">
                          <a:solidFill>
                            <a:schemeClr val="tx1"/>
                          </a:solidFill>
                        </a:rPr>
                        <a:t> of boil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3.8%</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Tettnang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Steep  - at 85 degrees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Tettnah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30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 hop, 24/12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287380" y="4293096"/>
            <a:ext cx="8461084" cy="954107"/>
          </a:xfrm>
          <a:prstGeom prst="rect">
            <a:avLst/>
          </a:prstGeom>
          <a:noFill/>
          <a:ln w="19050">
            <a:solidFill>
              <a:schemeClr val="tx1"/>
            </a:solidFill>
          </a:ln>
        </p:spPr>
        <p:txBody>
          <a:bodyPr wrap="square" rtlCol="0">
            <a:spAutoFit/>
          </a:bodyPr>
          <a:lstStyle/>
          <a:p>
            <a:r>
              <a:rPr lang="en-GB" sz="1400" dirty="0" smtClean="0"/>
              <a:t>Procedure: Mash in water 15 litres at 74, after mash 65.  Mash for 90 </a:t>
            </a:r>
            <a:r>
              <a:rPr lang="en-GB" sz="1400" dirty="0" err="1" smtClean="0"/>
              <a:t>mins</a:t>
            </a:r>
            <a:r>
              <a:rPr lang="en-GB" sz="1400" dirty="0" smtClean="0"/>
              <a:t> +.  </a:t>
            </a:r>
            <a:r>
              <a:rPr lang="en-GB" sz="1400" dirty="0" err="1" smtClean="0"/>
              <a:t>Sparge</a:t>
            </a:r>
            <a:r>
              <a:rPr lang="en-GB" sz="1400" dirty="0" smtClean="0"/>
              <a:t> water at 80.  </a:t>
            </a:r>
            <a:r>
              <a:rPr lang="en-GB" sz="1400" dirty="0" err="1" smtClean="0"/>
              <a:t>Sparge</a:t>
            </a:r>
            <a:r>
              <a:rPr lang="en-GB" sz="1400" dirty="0" smtClean="0"/>
              <a:t> to give 25 litres: OG at end of </a:t>
            </a:r>
            <a:r>
              <a:rPr lang="en-GB" sz="1400" dirty="0" err="1" smtClean="0"/>
              <a:t>sparge</a:t>
            </a:r>
            <a:r>
              <a:rPr lang="en-GB" sz="1400" dirty="0" smtClean="0"/>
              <a:t> 1016, </a:t>
            </a:r>
            <a:r>
              <a:rPr lang="en-GB" sz="1400" dirty="0" err="1" smtClean="0"/>
              <a:t>wort</a:t>
            </a:r>
            <a:r>
              <a:rPr lang="en-GB" sz="1400" dirty="0" smtClean="0"/>
              <a:t> pre-boil 1041 excl. </a:t>
            </a:r>
            <a:r>
              <a:rPr lang="en-GB" sz="1400" dirty="0" err="1" smtClean="0"/>
              <a:t>Candi</a:t>
            </a:r>
            <a:r>
              <a:rPr lang="en-GB" sz="1400" dirty="0" smtClean="0"/>
              <a:t> sugar.  Problem with boiler element so </a:t>
            </a:r>
            <a:r>
              <a:rPr lang="en-GB" sz="1400" dirty="0" err="1" smtClean="0"/>
              <a:t>wort</a:t>
            </a:r>
            <a:r>
              <a:rPr lang="en-GB" sz="1400" dirty="0" smtClean="0"/>
              <a:t> cooled to 85 mid-boil.  Dissolved sugar added 10 </a:t>
            </a:r>
            <a:r>
              <a:rPr lang="en-GB" sz="1400" dirty="0" err="1" smtClean="0"/>
              <a:t>mins</a:t>
            </a:r>
            <a:r>
              <a:rPr lang="en-GB" sz="1400" dirty="0" smtClean="0"/>
              <a:t> before end of boil, along with half a </a:t>
            </a:r>
            <a:r>
              <a:rPr lang="en-GB" sz="1400" dirty="0" err="1" smtClean="0"/>
              <a:t>Whirfloc</a:t>
            </a:r>
            <a:r>
              <a:rPr lang="en-GB" sz="1400" dirty="0" smtClean="0"/>
              <a:t> and the aroma hops.  Chilled to 25, into small boiler, yeast pitched at 24 degrees (4 hrs after smacking the pack).  22l at 1059.</a:t>
            </a:r>
            <a:endParaRPr lang="en-GB" sz="1400" dirty="0"/>
          </a:p>
        </p:txBody>
      </p:sp>
      <p:sp>
        <p:nvSpPr>
          <p:cNvPr id="9" name="TextBox 8"/>
          <p:cNvSpPr txBox="1"/>
          <p:nvPr/>
        </p:nvSpPr>
        <p:spPr>
          <a:xfrm>
            <a:off x="287380" y="5301208"/>
            <a:ext cx="8461084" cy="954107"/>
          </a:xfrm>
          <a:prstGeom prst="rect">
            <a:avLst/>
          </a:prstGeom>
          <a:noFill/>
          <a:ln w="19050">
            <a:solidFill>
              <a:schemeClr val="tx1"/>
            </a:solidFill>
          </a:ln>
        </p:spPr>
        <p:txBody>
          <a:bodyPr wrap="square" rtlCol="0">
            <a:spAutoFit/>
          </a:bodyPr>
          <a:lstStyle/>
          <a:p>
            <a:r>
              <a:rPr lang="en-GB" sz="1400" dirty="0" smtClean="0"/>
              <a:t>Fermentation: Nothing after 24 hrs.  Bubbling after 48, at 20 c.  Kept at 17-19 degrees for next  48 hours – still bubbling well.  Airlock slowed down – nearly stopped  - 3 days after starting. 14/11 – at 1020. 27/11 – still bubbling slowly.  Moved to our </a:t>
            </a:r>
            <a:r>
              <a:rPr lang="en-GB" sz="1400" dirty="0" err="1" smtClean="0"/>
              <a:t>ensuite</a:t>
            </a:r>
            <a:r>
              <a:rPr lang="en-GB" sz="1400" dirty="0" smtClean="0"/>
              <a:t> to warm up a degree or two. 5/12 – stopped. Moved into Carboy 8/12 – at 1018 = 5.4%.  Brief activity then stopped. Moved into </a:t>
            </a:r>
            <a:r>
              <a:rPr lang="en-GB" sz="1400" smtClean="0"/>
              <a:t>barrel and dry </a:t>
            </a:r>
            <a:r>
              <a:rPr lang="en-GB" sz="1400" dirty="0" smtClean="0"/>
              <a:t>hopped 24/12. </a:t>
            </a:r>
            <a:endParaRPr lang="en-GB" sz="1400" dirty="0"/>
          </a:p>
        </p:txBody>
      </p:sp>
      <p:sp>
        <p:nvSpPr>
          <p:cNvPr id="10" name="TextBox 9"/>
          <p:cNvSpPr txBox="1"/>
          <p:nvPr/>
        </p:nvSpPr>
        <p:spPr>
          <a:xfrm>
            <a:off x="287380" y="6309320"/>
            <a:ext cx="8461084" cy="523220"/>
          </a:xfrm>
          <a:prstGeom prst="rect">
            <a:avLst/>
          </a:prstGeom>
          <a:noFill/>
          <a:ln w="19050">
            <a:solidFill>
              <a:schemeClr val="tx1"/>
            </a:solidFill>
          </a:ln>
        </p:spPr>
        <p:txBody>
          <a:bodyPr wrap="square" rtlCol="0">
            <a:spAutoFit/>
          </a:bodyPr>
          <a:lstStyle/>
          <a:p>
            <a:r>
              <a:rPr lang="en-GB" sz="1400" dirty="0" smtClean="0"/>
              <a:t>Results:  Served from barrel at  </a:t>
            </a:r>
            <a:r>
              <a:rPr lang="en-GB" sz="1400" dirty="0" err="1" smtClean="0"/>
              <a:t>Swanage</a:t>
            </a:r>
            <a:r>
              <a:rPr lang="en-GB" sz="1400" dirty="0" smtClean="0"/>
              <a:t> New Year. Dark brown, slightly sweet, a hint of ‘Belgian’, little/no hops.  Prefer a dark bitter.  It all got drunk though.  The ‘Special B’ came through strongly.</a:t>
            </a:r>
            <a:endParaRPr lang="en-GB"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69476"/>
            <a:ext cx="8424936" cy="523220"/>
          </a:xfrm>
          <a:prstGeom prst="rect">
            <a:avLst/>
          </a:prstGeom>
          <a:noFill/>
          <a:ln w="19050">
            <a:solidFill>
              <a:schemeClr val="tx1"/>
            </a:solidFill>
          </a:ln>
        </p:spPr>
        <p:txBody>
          <a:bodyPr wrap="square" rtlCol="0">
            <a:spAutoFit/>
          </a:bodyPr>
          <a:lstStyle/>
          <a:p>
            <a:r>
              <a:rPr lang="en-GB" sz="1400" dirty="0" smtClean="0"/>
              <a:t>Beer type: 	Oatmeal Stout	Beer name:   Fat Ewe  - Cotswold Stout</a:t>
            </a:r>
          </a:p>
          <a:p>
            <a:r>
              <a:rPr lang="en-GB" sz="1400" dirty="0" smtClean="0"/>
              <a:t>Basis of recipe:        Brew date:  31 Jan 2013	 Brew volume: c 22 litres	</a:t>
            </a:r>
            <a:endParaRPr lang="en-GB" sz="1400" dirty="0"/>
          </a:p>
        </p:txBody>
      </p:sp>
      <p:sp>
        <p:nvSpPr>
          <p:cNvPr id="3" name="TextBox 2"/>
          <p:cNvSpPr txBox="1"/>
          <p:nvPr/>
        </p:nvSpPr>
        <p:spPr>
          <a:xfrm>
            <a:off x="323528" y="745540"/>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Safale</a:t>
            </a:r>
            <a:r>
              <a:rPr lang="en-GB" sz="1200" dirty="0" smtClean="0"/>
              <a:t> US 05 (and WLP 004)	Target: 5.0%, 30 IBU, dark – 70 EBC	</a:t>
            </a:r>
            <a:endParaRPr lang="en-GB" sz="1200" dirty="0"/>
          </a:p>
        </p:txBody>
      </p:sp>
      <p:graphicFrame>
        <p:nvGraphicFramePr>
          <p:cNvPr id="6" name="Table 5"/>
          <p:cNvGraphicFramePr>
            <a:graphicFrameLocks noGrp="1"/>
          </p:cNvGraphicFramePr>
          <p:nvPr/>
        </p:nvGraphicFramePr>
        <p:xfrm>
          <a:off x="323528" y="1093356"/>
          <a:ext cx="8424935" cy="231648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56412">
                <a:tc rowSpan="10">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Type</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Amount</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 of  Grain</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Details </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21">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Pale malt -</a:t>
                      </a:r>
                      <a:r>
                        <a:rPr lang="en-GB" sz="900" baseline="0" dirty="0" smtClean="0">
                          <a:solidFill>
                            <a:schemeClr val="tx1"/>
                          </a:solidFill>
                        </a:rPr>
                        <a:t>  Maris Otter</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3.0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58</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21">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Brown</a:t>
                      </a:r>
                      <a:r>
                        <a:rPr lang="en-GB" sz="900" baseline="0" dirty="0" smtClean="0">
                          <a:solidFill>
                            <a:schemeClr val="tx1"/>
                          </a:solidFill>
                        </a:rPr>
                        <a:t> Malt</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7552">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Munich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0.3</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49736">
                <a:tc vMerge="1">
                  <a:txBody>
                    <a:bodyPr/>
                    <a:lstStyle/>
                    <a:p>
                      <a:endParaRPr lang="en-GB"/>
                    </a:p>
                  </a:txBody>
                  <a:tcPr/>
                </a:tc>
                <a:tc>
                  <a:txBody>
                    <a:bodyPr/>
                    <a:lstStyle/>
                    <a:p>
                      <a:r>
                        <a:rPr lang="en-GB" sz="900" dirty="0" smtClean="0">
                          <a:solidFill>
                            <a:schemeClr val="tx1"/>
                          </a:solidFill>
                        </a:rPr>
                        <a:t>Crystal</a:t>
                      </a:r>
                      <a:r>
                        <a:rPr lang="en-GB" sz="900" baseline="0" dirty="0" smtClean="0">
                          <a:solidFill>
                            <a:schemeClr val="tx1"/>
                          </a:solidFill>
                        </a:rPr>
                        <a:t> (dark)</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0.25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21">
                <a:tc vMerge="1">
                  <a:txBody>
                    <a:bodyPr/>
                    <a:lstStyle/>
                    <a:p>
                      <a:endParaRPr lang="en-GB"/>
                    </a:p>
                  </a:txBody>
                  <a:tcPr/>
                </a:tc>
                <a:tc>
                  <a:txBody>
                    <a:bodyPr/>
                    <a:lstStyle/>
                    <a:p>
                      <a:r>
                        <a:rPr lang="en-GB" sz="900" dirty="0" smtClean="0">
                          <a:solidFill>
                            <a:schemeClr val="tx1"/>
                          </a:solidFill>
                        </a:rPr>
                        <a:t>Biscuit malt</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0.3</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0">
                <a:tc vMerge="1">
                  <a:txBody>
                    <a:bodyPr/>
                    <a:lstStyle/>
                    <a:p>
                      <a:endParaRPr lang="en-GB"/>
                    </a:p>
                  </a:txBody>
                  <a:tcPr/>
                </a:tc>
                <a:tc>
                  <a:txBody>
                    <a:bodyPr/>
                    <a:lstStyle/>
                    <a:p>
                      <a:r>
                        <a:rPr lang="en-GB" sz="900" dirty="0" smtClean="0">
                          <a:solidFill>
                            <a:schemeClr val="tx1"/>
                          </a:solidFill>
                        </a:rPr>
                        <a:t>Oats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0.3</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38296">
                <a:tc vMerge="1">
                  <a:txBody>
                    <a:bodyPr/>
                    <a:lstStyle/>
                    <a:p>
                      <a:endParaRPr lang="en-GB"/>
                    </a:p>
                  </a:txBody>
                  <a:tcPr/>
                </a:tc>
                <a:tc>
                  <a:txBody>
                    <a:bodyPr/>
                    <a:lstStyle/>
                    <a:p>
                      <a:r>
                        <a:rPr lang="en-GB" sz="900" dirty="0" err="1" smtClean="0">
                          <a:solidFill>
                            <a:schemeClr val="tx1"/>
                          </a:solidFill>
                        </a:rPr>
                        <a:t>Torrified</a:t>
                      </a:r>
                      <a:r>
                        <a:rPr lang="en-GB" sz="900" dirty="0" smtClean="0">
                          <a:solidFill>
                            <a:schemeClr val="tx1"/>
                          </a:solidFill>
                        </a:rPr>
                        <a:t> wheat</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0.25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Black Malt</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3</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2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Roasted</a:t>
                      </a:r>
                      <a:r>
                        <a:rPr lang="en-GB" sz="900" baseline="0" dirty="0" smtClean="0">
                          <a:solidFill>
                            <a:schemeClr val="tx1"/>
                          </a:solidFill>
                        </a:rPr>
                        <a:t> barley</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0.1</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3481844"/>
          <a:ext cx="8424936" cy="1539240"/>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26766">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Type</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Amount</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When added</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Details (% Alpha Acid)</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err="1" smtClean="0">
                          <a:solidFill>
                            <a:schemeClr val="tx1"/>
                          </a:solidFill>
                        </a:rPr>
                        <a:t>Fuggles</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25g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FWH</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3.5%</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endParaRPr lang="en-GB"/>
                    </a:p>
                  </a:txBody>
                  <a:tcPr/>
                </a:tc>
                <a:tc>
                  <a:txBody>
                    <a:bodyPr/>
                    <a:lstStyle/>
                    <a:p>
                      <a:r>
                        <a:rPr lang="en-GB" sz="800" dirty="0" smtClean="0">
                          <a:solidFill>
                            <a:schemeClr val="tx1"/>
                          </a:solidFill>
                        </a:rPr>
                        <a:t>East Kent</a:t>
                      </a:r>
                      <a:r>
                        <a:rPr lang="en-GB" sz="800" baseline="0" dirty="0" smtClean="0">
                          <a:solidFill>
                            <a:schemeClr val="tx1"/>
                          </a:solidFill>
                        </a:rPr>
                        <a:t> </a:t>
                      </a:r>
                      <a:r>
                        <a:rPr lang="en-GB" sz="800" baseline="0" dirty="0" err="1" smtClean="0">
                          <a:solidFill>
                            <a:schemeClr val="tx1"/>
                          </a:solidFill>
                        </a:rPr>
                        <a:t>Goldings</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25g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FWH</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6.45%</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err="1" smtClean="0">
                          <a:solidFill>
                            <a:schemeClr val="tx1"/>
                          </a:solidFill>
                        </a:rPr>
                        <a:t>Fuggles</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7g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10 </a:t>
                      </a:r>
                      <a:r>
                        <a:rPr lang="en-GB" sz="800" dirty="0" err="1" smtClean="0">
                          <a:solidFill>
                            <a:schemeClr val="tx1"/>
                          </a:solidFill>
                        </a:rPr>
                        <a:t>mins</a:t>
                      </a:r>
                      <a:r>
                        <a:rPr lang="en-GB" sz="800" baseline="0" dirty="0" smtClean="0">
                          <a:solidFill>
                            <a:schemeClr val="tx1"/>
                          </a:solidFill>
                        </a:rPr>
                        <a:t> from end of boil</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0764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EKG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7g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rPr>
                        <a:t>ditto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err="1" smtClean="0">
                          <a:solidFill>
                            <a:schemeClr val="tx1"/>
                          </a:solidFill>
                        </a:rPr>
                        <a:t>Fuggles</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5g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rPr>
                        <a:t>Aroma steep at 80 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EKG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5g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rPr>
                        <a:t>ditto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287380" y="5066020"/>
            <a:ext cx="8461084" cy="523220"/>
          </a:xfrm>
          <a:prstGeom prst="rect">
            <a:avLst/>
          </a:prstGeom>
          <a:noFill/>
          <a:ln w="19050">
            <a:solidFill>
              <a:schemeClr val="tx1"/>
            </a:solidFill>
          </a:ln>
        </p:spPr>
        <p:txBody>
          <a:bodyPr wrap="square" rtlCol="0">
            <a:spAutoFit/>
          </a:bodyPr>
          <a:lstStyle/>
          <a:p>
            <a:r>
              <a:rPr lang="en-GB" sz="1400" dirty="0" smtClean="0"/>
              <a:t>Procedure:  Mash in at 72 c, mash at 68 to 66 c over an hour.  </a:t>
            </a:r>
            <a:r>
              <a:rPr lang="en-GB" sz="1400" dirty="0" err="1" smtClean="0"/>
              <a:t>Sparge</a:t>
            </a:r>
            <a:r>
              <a:rPr lang="en-GB" sz="1400" dirty="0" smtClean="0"/>
              <a:t> at 80: 24 litres at 1053.  Boil 1 hour to 22 l at 1056.  WLP tube exploded on opening so wasted  - used US 04.  Forgot the </a:t>
            </a:r>
            <a:r>
              <a:rPr lang="en-GB" sz="1400" dirty="0" err="1" smtClean="0"/>
              <a:t>Protofloc</a:t>
            </a:r>
            <a:r>
              <a:rPr lang="en-GB" sz="1400" dirty="0" smtClean="0"/>
              <a:t>.</a:t>
            </a:r>
            <a:endParaRPr lang="en-GB" sz="1400" dirty="0"/>
          </a:p>
        </p:txBody>
      </p:sp>
      <p:sp>
        <p:nvSpPr>
          <p:cNvPr id="9" name="TextBox 8"/>
          <p:cNvSpPr txBox="1"/>
          <p:nvPr/>
        </p:nvSpPr>
        <p:spPr>
          <a:xfrm>
            <a:off x="287380" y="5570076"/>
            <a:ext cx="8461084" cy="738664"/>
          </a:xfrm>
          <a:prstGeom prst="rect">
            <a:avLst/>
          </a:prstGeom>
          <a:noFill/>
          <a:ln w="19050">
            <a:solidFill>
              <a:schemeClr val="tx1"/>
            </a:solidFill>
          </a:ln>
        </p:spPr>
        <p:txBody>
          <a:bodyPr wrap="square" rtlCol="0">
            <a:spAutoFit/>
          </a:bodyPr>
          <a:lstStyle/>
          <a:p>
            <a:r>
              <a:rPr lang="en-GB" sz="1400" dirty="0" smtClean="0"/>
              <a:t>Fermentation: 7/02 – fermented in utility, a little cold (16-18 c).  Stopped – at 1022 (=4.5%).  Moved to bathroom.  Moved into clean carboy March 19</a:t>
            </a:r>
            <a:r>
              <a:rPr lang="en-GB" sz="1400" baseline="30000" dirty="0" smtClean="0"/>
              <a:t>th</a:t>
            </a:r>
            <a:r>
              <a:rPr lang="en-GB" sz="1400" dirty="0" smtClean="0"/>
              <a:t> – strong roast flavours, long dry choc finish.  Bottled 4</a:t>
            </a:r>
            <a:r>
              <a:rPr lang="en-GB" sz="1400" baseline="30000" dirty="0" smtClean="0"/>
              <a:t>th</a:t>
            </a:r>
            <a:r>
              <a:rPr lang="en-GB" sz="1400" dirty="0" smtClean="0"/>
              <a:t> April: 37.5 litres.  More rounded.  Fizzy in the carboy.</a:t>
            </a:r>
            <a:endParaRPr lang="en-GB" sz="1400" dirty="0"/>
          </a:p>
        </p:txBody>
      </p:sp>
      <p:sp>
        <p:nvSpPr>
          <p:cNvPr id="10" name="TextBox 9"/>
          <p:cNvSpPr txBox="1"/>
          <p:nvPr/>
        </p:nvSpPr>
        <p:spPr>
          <a:xfrm>
            <a:off x="287380" y="6290156"/>
            <a:ext cx="8461084" cy="523220"/>
          </a:xfrm>
          <a:prstGeom prst="rect">
            <a:avLst/>
          </a:prstGeom>
          <a:noFill/>
          <a:ln w="19050">
            <a:solidFill>
              <a:schemeClr val="tx1"/>
            </a:solidFill>
          </a:ln>
        </p:spPr>
        <p:txBody>
          <a:bodyPr wrap="square" rtlCol="0">
            <a:spAutoFit/>
          </a:bodyPr>
          <a:lstStyle/>
          <a:p>
            <a:r>
              <a:rPr lang="en-GB" sz="1400" dirty="0" smtClean="0"/>
              <a:t>Results: 25/04 – frothy when poured but OK when settled.  Strong Roasted taste but smooth. Opaque.  Became dangerous – exploding bottles.  Rounded out by </a:t>
            </a:r>
            <a:r>
              <a:rPr lang="en-GB" sz="1400" smtClean="0"/>
              <a:t>late August .</a:t>
            </a:r>
            <a:endParaRPr lang="en-GB"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Pale bitter	Beer name: The Light Side of the Moon</a:t>
            </a:r>
          </a:p>
          <a:p>
            <a:r>
              <a:rPr lang="en-GB" sz="1400" dirty="0" smtClean="0"/>
              <a:t>Basis of recipe:        Brew date:  28 Mar 2013	 Brew volume: c 22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BIAB          Yeast: </a:t>
            </a:r>
            <a:r>
              <a:rPr lang="en-GB" sz="1200" dirty="0" err="1" smtClean="0"/>
              <a:t>Safale</a:t>
            </a:r>
            <a:r>
              <a:rPr lang="en-GB" sz="1200" dirty="0" smtClean="0"/>
              <a:t> US 05 	                                          Target: 3.6%, 35 - 40 IBU, pale, citrus hoppy	</a:t>
            </a:r>
            <a:endParaRPr lang="en-GB" sz="1200" dirty="0"/>
          </a:p>
        </p:txBody>
      </p:sp>
      <p:graphicFrame>
        <p:nvGraphicFramePr>
          <p:cNvPr id="6" name="Table 5"/>
          <p:cNvGraphicFramePr>
            <a:graphicFrameLocks noGrp="1"/>
          </p:cNvGraphicFramePr>
          <p:nvPr/>
        </p:nvGraphicFramePr>
        <p:xfrm>
          <a:off x="323528" y="1193304"/>
          <a:ext cx="8424935" cy="140208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56412">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Type</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Amount</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 of  Grain</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Details </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21">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Pale malt -</a:t>
                      </a:r>
                      <a:r>
                        <a:rPr lang="en-GB" sz="900" baseline="0" dirty="0" smtClean="0">
                          <a:solidFill>
                            <a:schemeClr val="tx1"/>
                          </a:solidFill>
                        </a:rPr>
                        <a:t>  Maris Otter</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2.75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7552">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Munich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0.25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49736">
                <a:tc vMerge="1">
                  <a:txBody>
                    <a:bodyPr/>
                    <a:lstStyle/>
                    <a:p>
                      <a:endParaRPr lang="en-GB"/>
                    </a:p>
                  </a:txBody>
                  <a:tcPr/>
                </a:tc>
                <a:tc>
                  <a:txBody>
                    <a:bodyPr/>
                    <a:lstStyle/>
                    <a:p>
                      <a:r>
                        <a:rPr lang="en-GB" sz="900" dirty="0" smtClean="0">
                          <a:solidFill>
                            <a:schemeClr val="tx1"/>
                          </a:solidFill>
                        </a:rPr>
                        <a:t>Crystal</a:t>
                      </a:r>
                      <a:r>
                        <a:rPr lang="en-GB" sz="900" baseline="0" dirty="0" smtClean="0">
                          <a:solidFill>
                            <a:schemeClr val="tx1"/>
                          </a:solidFill>
                        </a:rPr>
                        <a:t> (Light  -100 EBC)</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0.25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38296">
                <a:tc vMerge="1">
                  <a:txBody>
                    <a:bodyPr/>
                    <a:lstStyle/>
                    <a:p>
                      <a:endParaRPr lang="en-GB"/>
                    </a:p>
                  </a:txBody>
                  <a:tcPr/>
                </a:tc>
                <a:tc>
                  <a:txBody>
                    <a:bodyPr/>
                    <a:lstStyle/>
                    <a:p>
                      <a:r>
                        <a:rPr lang="en-GB" sz="900" dirty="0" err="1" smtClean="0">
                          <a:solidFill>
                            <a:schemeClr val="tx1"/>
                          </a:solidFill>
                        </a:rPr>
                        <a:t>Torrified</a:t>
                      </a:r>
                      <a:r>
                        <a:rPr lang="en-GB" sz="900" dirty="0" smtClean="0">
                          <a:solidFill>
                            <a:schemeClr val="tx1"/>
                          </a:solidFill>
                        </a:rPr>
                        <a:t> wheat</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Black Malt</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0.03</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780928"/>
          <a:ext cx="8424936" cy="1539240"/>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26766">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Type</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Amount</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When added</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Details (% Alpha Acid)</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Cascade</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20g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FWH</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7%</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endParaRPr lang="en-GB"/>
                    </a:p>
                  </a:txBody>
                  <a:tcPr/>
                </a:tc>
                <a:tc>
                  <a:txBody>
                    <a:bodyPr/>
                    <a:lstStyle/>
                    <a:p>
                      <a:r>
                        <a:rPr lang="en-GB" sz="800" dirty="0" smtClean="0">
                          <a:solidFill>
                            <a:schemeClr val="tx1"/>
                          </a:solidFill>
                        </a:rPr>
                        <a:t>Citra</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8g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FWH</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15%</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Cascade</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10g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baseline="0" dirty="0" smtClean="0">
                          <a:solidFill>
                            <a:schemeClr val="tx1"/>
                          </a:solidFill>
                        </a:rPr>
                        <a:t>At end of boil</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7%</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0764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Citra</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10g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rPr>
                        <a:t>ditto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15%</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Citra</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10g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rPr>
                        <a:t>Dry-hop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Cascade</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10g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rPr>
                        <a:t>Dry-hop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287380" y="4490536"/>
            <a:ext cx="8461084" cy="738664"/>
          </a:xfrm>
          <a:prstGeom prst="rect">
            <a:avLst/>
          </a:prstGeom>
          <a:noFill/>
          <a:ln w="19050">
            <a:solidFill>
              <a:schemeClr val="tx1"/>
            </a:solidFill>
          </a:ln>
        </p:spPr>
        <p:txBody>
          <a:bodyPr wrap="square" rtlCol="0">
            <a:spAutoFit/>
          </a:bodyPr>
          <a:lstStyle/>
          <a:p>
            <a:r>
              <a:rPr lang="en-GB" sz="1400" dirty="0" smtClean="0"/>
              <a:t>Procedure:  20 l at 72 C in small boiler.  Mash-in (in bag), down to 68 C.  At 1 hr at 63 – warmed up.  Strained grain bag.  FWH hops added – loose! – and brought to boil.  Topped up to 20l. Transferred to large boiler with hop strainer.  Boil 1 hr – topped up to 22 l.  Cooled to 30C in 30 </a:t>
            </a:r>
            <a:r>
              <a:rPr lang="en-GB" sz="1400" dirty="0" err="1" smtClean="0"/>
              <a:t>mins</a:t>
            </a:r>
            <a:r>
              <a:rPr lang="en-GB" sz="1400" dirty="0" smtClean="0"/>
              <a:t> and into carboy.  At 1036.  Yeast pitched dry.</a:t>
            </a:r>
            <a:endParaRPr lang="en-GB" sz="1400" dirty="0"/>
          </a:p>
        </p:txBody>
      </p:sp>
      <p:sp>
        <p:nvSpPr>
          <p:cNvPr id="9" name="TextBox 8"/>
          <p:cNvSpPr txBox="1"/>
          <p:nvPr/>
        </p:nvSpPr>
        <p:spPr>
          <a:xfrm>
            <a:off x="287380" y="5301208"/>
            <a:ext cx="8461084" cy="523220"/>
          </a:xfrm>
          <a:prstGeom prst="rect">
            <a:avLst/>
          </a:prstGeom>
          <a:noFill/>
          <a:ln w="19050">
            <a:solidFill>
              <a:schemeClr val="tx1"/>
            </a:solidFill>
          </a:ln>
        </p:spPr>
        <p:txBody>
          <a:bodyPr wrap="square" rtlCol="0">
            <a:spAutoFit/>
          </a:bodyPr>
          <a:lstStyle/>
          <a:p>
            <a:r>
              <a:rPr lang="en-GB" sz="1400" dirty="0" smtClean="0"/>
              <a:t>Fermentation: Bubbling after 16 hrs.  Almost stopped after a week.  Transferred to clean carboy 11/04.  At 1013 so 3.0% -  a bit low.   Still bubbling v. slowly.  Dry-hopped. </a:t>
            </a:r>
            <a:r>
              <a:rPr lang="en-GB" sz="1400" smtClean="0"/>
              <a:t>Bottled 23/04/13</a:t>
            </a:r>
            <a:endParaRPr lang="en-GB" sz="1400" dirty="0"/>
          </a:p>
        </p:txBody>
      </p:sp>
      <p:sp>
        <p:nvSpPr>
          <p:cNvPr id="10" name="TextBox 9"/>
          <p:cNvSpPr txBox="1"/>
          <p:nvPr/>
        </p:nvSpPr>
        <p:spPr>
          <a:xfrm>
            <a:off x="287380" y="5877272"/>
            <a:ext cx="8461084" cy="523220"/>
          </a:xfrm>
          <a:prstGeom prst="rect">
            <a:avLst/>
          </a:prstGeom>
          <a:noFill/>
          <a:ln w="19050">
            <a:solidFill>
              <a:schemeClr val="tx1"/>
            </a:solidFill>
          </a:ln>
        </p:spPr>
        <p:txBody>
          <a:bodyPr wrap="square" rtlCol="0">
            <a:spAutoFit/>
          </a:bodyPr>
          <a:lstStyle/>
          <a:p>
            <a:r>
              <a:rPr lang="en-GB" sz="1400" dirty="0" smtClean="0"/>
              <a:t>Results:  End April/early May - A lovely colour of...brown – not pale at all!  A  little thin but nice aroma and fruity hop taste, not-too-bitter finish.  Tastes and looks like an ordinary bitter with a citrusy twist.</a:t>
            </a:r>
            <a:endParaRPr lang="en-GB"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Belgian  Blonde	Beer name: A little gem</a:t>
            </a:r>
          </a:p>
          <a:p>
            <a:r>
              <a:rPr lang="en-GB" sz="1400" dirty="0" smtClean="0"/>
              <a:t>Basis of recipe:        Brew date:  12 April 2013	 Brew volume: c 22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White Labs 530 Belgian Abbey          Target: 6  - 6.5 %, 20 IBU, pale,  not hoppy,  like an </a:t>
            </a:r>
            <a:r>
              <a:rPr lang="en-GB" sz="1200" dirty="0" err="1" smtClean="0"/>
              <a:t>Affligem</a:t>
            </a:r>
            <a:r>
              <a:rPr lang="en-GB" sz="1200" dirty="0" smtClean="0"/>
              <a:t> or </a:t>
            </a:r>
            <a:r>
              <a:rPr lang="en-GB" sz="1200" dirty="0" err="1" smtClean="0"/>
              <a:t>Leffe</a:t>
            </a:r>
            <a:r>
              <a:rPr lang="en-GB" sz="1200" dirty="0" smtClean="0"/>
              <a:t>	</a:t>
            </a:r>
            <a:endParaRPr lang="en-GB" sz="1200" dirty="0"/>
          </a:p>
        </p:txBody>
      </p:sp>
      <p:graphicFrame>
        <p:nvGraphicFramePr>
          <p:cNvPr id="6" name="Table 5"/>
          <p:cNvGraphicFramePr>
            <a:graphicFrameLocks noGrp="1"/>
          </p:cNvGraphicFramePr>
          <p:nvPr/>
        </p:nvGraphicFramePr>
        <p:xfrm>
          <a:off x="323528" y="1193304"/>
          <a:ext cx="8424935" cy="163068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56412">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Type</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Amount</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 of  Grain</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Details </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21">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Pale malt – Belgian 2-row</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3.0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7552">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Munich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49736">
                <a:tc vMerge="1">
                  <a:txBody>
                    <a:bodyPr/>
                    <a:lstStyle/>
                    <a:p>
                      <a:endParaRPr lang="en-GB"/>
                    </a:p>
                  </a:txBody>
                  <a:tcPr/>
                </a:tc>
                <a:tc>
                  <a:txBody>
                    <a:bodyPr/>
                    <a:lstStyle/>
                    <a:p>
                      <a:r>
                        <a:rPr lang="en-GB" sz="900" dirty="0" smtClean="0">
                          <a:solidFill>
                            <a:schemeClr val="tx1"/>
                          </a:solidFill>
                        </a:rPr>
                        <a:t>Pilsner 2-row</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38296">
                <a:tc vMerge="1">
                  <a:txBody>
                    <a:bodyPr/>
                    <a:lstStyle/>
                    <a:p>
                      <a:endParaRPr lang="en-GB"/>
                    </a:p>
                  </a:txBody>
                  <a:tcPr/>
                </a:tc>
                <a:tc>
                  <a:txBody>
                    <a:bodyPr/>
                    <a:lstStyle/>
                    <a:p>
                      <a:r>
                        <a:rPr lang="en-GB" sz="900" dirty="0" smtClean="0">
                          <a:solidFill>
                            <a:schemeClr val="tx1"/>
                          </a:solidFill>
                        </a:rPr>
                        <a:t>Aromatic</a:t>
                      </a:r>
                      <a:r>
                        <a:rPr lang="en-GB" sz="900" baseline="0" dirty="0" smtClean="0">
                          <a:solidFill>
                            <a:schemeClr val="tx1"/>
                          </a:solidFill>
                        </a:rPr>
                        <a:t> malt</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0.25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Cara-</a:t>
                      </a:r>
                      <a:r>
                        <a:rPr lang="en-GB" sz="900" dirty="0" err="1" smtClean="0">
                          <a:solidFill>
                            <a:schemeClr val="tx1"/>
                          </a:solidFill>
                        </a:rPr>
                        <a:t>pils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0.25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Candi</a:t>
                      </a:r>
                      <a:r>
                        <a:rPr lang="en-GB" sz="900" dirty="0" smtClean="0">
                          <a:solidFill>
                            <a:schemeClr val="tx1"/>
                          </a:solidFill>
                        </a:rPr>
                        <a:t> Sugar - pale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969880"/>
          <a:ext cx="8424936" cy="1112520"/>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26766">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Type</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Amount</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When added</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Details (% Alpha Acid)</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err="1" smtClean="0">
                          <a:solidFill>
                            <a:schemeClr val="tx1"/>
                          </a:solidFill>
                        </a:rPr>
                        <a:t>Styrian</a:t>
                      </a:r>
                      <a:r>
                        <a:rPr lang="en-GB" sz="800" dirty="0" smtClean="0">
                          <a:solidFill>
                            <a:schemeClr val="tx1"/>
                          </a:solidFill>
                        </a:rPr>
                        <a:t> </a:t>
                      </a:r>
                      <a:r>
                        <a:rPr lang="en-GB" sz="800" dirty="0" err="1" smtClean="0">
                          <a:solidFill>
                            <a:schemeClr val="tx1"/>
                          </a:solidFill>
                        </a:rPr>
                        <a:t>Goldings</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30g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Straight</a:t>
                      </a:r>
                      <a:r>
                        <a:rPr lang="en-GB" sz="800" baseline="0" dirty="0" smtClean="0">
                          <a:solidFill>
                            <a:schemeClr val="tx1"/>
                          </a:solidFill>
                        </a:rPr>
                        <a:t> after the mash ends</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5.4%</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endParaRPr lang="en-GB"/>
                    </a:p>
                  </a:txBody>
                  <a:tcPr/>
                </a:tc>
                <a:tc>
                  <a:txBody>
                    <a:bodyPr/>
                    <a:lstStyle/>
                    <a:p>
                      <a:r>
                        <a:rPr lang="en-GB" sz="800" dirty="0" err="1" smtClean="0">
                          <a:solidFill>
                            <a:schemeClr val="tx1"/>
                          </a:solidFill>
                        </a:rPr>
                        <a:t>Tettnang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15g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End of boil minus</a:t>
                      </a:r>
                      <a:r>
                        <a:rPr lang="en-GB" sz="800" baseline="0" dirty="0" smtClean="0">
                          <a:solidFill>
                            <a:schemeClr val="tx1"/>
                          </a:solidFill>
                        </a:rPr>
                        <a:t> 10 </a:t>
                      </a:r>
                      <a:r>
                        <a:rPr lang="en-GB" sz="800" baseline="0" dirty="0" err="1" smtClean="0">
                          <a:solidFill>
                            <a:schemeClr val="tx1"/>
                          </a:solidFill>
                        </a:rPr>
                        <a:t>mins</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4.5%</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err="1" smtClean="0">
                          <a:solidFill>
                            <a:schemeClr val="tx1"/>
                          </a:solidFill>
                        </a:rPr>
                        <a:t>Tettnang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15g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baseline="0" dirty="0" smtClean="0">
                          <a:solidFill>
                            <a:schemeClr val="tx1"/>
                          </a:solidFill>
                        </a:rPr>
                        <a:t>At end of boil, 80 </a:t>
                      </a:r>
                      <a:r>
                        <a:rPr lang="en-GB" sz="800" baseline="0" dirty="0" err="1" smtClean="0">
                          <a:solidFill>
                            <a:schemeClr val="tx1"/>
                          </a:solidFill>
                        </a:rPr>
                        <a:t>degreees</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4.5%</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0764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err="1" smtClean="0">
                          <a:solidFill>
                            <a:schemeClr val="tx1"/>
                          </a:solidFill>
                        </a:rPr>
                        <a:t>Tettnang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`4g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rPr>
                        <a:t>Dry hop – A week before</a:t>
                      </a:r>
                      <a:r>
                        <a:rPr lang="en-GB" sz="800" baseline="0" dirty="0" smtClean="0">
                          <a:solidFill>
                            <a:schemeClr val="tx1"/>
                          </a:solidFill>
                        </a:rPr>
                        <a:t> bottling</a:t>
                      </a:r>
                      <a:endParaRPr lang="en-GB" sz="8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287380" y="4221088"/>
            <a:ext cx="8461084" cy="738664"/>
          </a:xfrm>
          <a:prstGeom prst="rect">
            <a:avLst/>
          </a:prstGeom>
          <a:noFill/>
          <a:ln w="19050">
            <a:solidFill>
              <a:schemeClr val="tx1"/>
            </a:solidFill>
          </a:ln>
        </p:spPr>
        <p:txBody>
          <a:bodyPr wrap="square" rtlCol="0">
            <a:spAutoFit/>
          </a:bodyPr>
          <a:lstStyle/>
          <a:p>
            <a:r>
              <a:rPr lang="en-GB" sz="1400" dirty="0" smtClean="0"/>
              <a:t>Procedure: Mash-in at 72 C, dropped to 65 C.  Aft </a:t>
            </a:r>
            <a:r>
              <a:rPr lang="en-GB" sz="1400" dirty="0" err="1" smtClean="0"/>
              <a:t>er</a:t>
            </a:r>
            <a:r>
              <a:rPr lang="en-GB" sz="1400" dirty="0" smtClean="0"/>
              <a:t> 30 </a:t>
            </a:r>
            <a:r>
              <a:rPr lang="en-GB" sz="1400" dirty="0" err="1" smtClean="0"/>
              <a:t>mins</a:t>
            </a:r>
            <a:r>
              <a:rPr lang="en-GB" sz="1400" dirty="0" smtClean="0"/>
              <a:t> mash temp raised gradually to 70.  90 </a:t>
            </a:r>
            <a:r>
              <a:rPr lang="en-GB" sz="1400" dirty="0" err="1" smtClean="0"/>
              <a:t>mins</a:t>
            </a:r>
            <a:r>
              <a:rPr lang="en-GB" sz="1400" dirty="0" smtClean="0"/>
              <a:t> mash. </a:t>
            </a:r>
            <a:r>
              <a:rPr lang="en-GB" sz="1400" dirty="0" err="1" smtClean="0"/>
              <a:t>Sparge</a:t>
            </a:r>
            <a:r>
              <a:rPr lang="en-GB" sz="1400" dirty="0" smtClean="0"/>
              <a:t> at 80 C.  </a:t>
            </a:r>
            <a:r>
              <a:rPr lang="en-GB" sz="1400" dirty="0" err="1" smtClean="0"/>
              <a:t>Sparge</a:t>
            </a:r>
            <a:r>
              <a:rPr lang="en-GB" sz="1400" dirty="0" smtClean="0"/>
              <a:t> stuck twice – mashed too hot? Boil for 75 </a:t>
            </a:r>
            <a:r>
              <a:rPr lang="en-GB" sz="1400" dirty="0" err="1" smtClean="0"/>
              <a:t>mins</a:t>
            </a:r>
            <a:r>
              <a:rPr lang="en-GB" sz="1400" dirty="0" smtClean="0"/>
              <a:t>.  Sugar added 10 </a:t>
            </a:r>
            <a:r>
              <a:rPr lang="en-GB" sz="1400" dirty="0" err="1" smtClean="0"/>
              <a:t>mins</a:t>
            </a:r>
            <a:r>
              <a:rPr lang="en-GB" sz="1400" dirty="0" smtClean="0"/>
              <a:t> from end. Pre-boil OG 1048 (without sugar).  Post-boil OG 1061.  Yeast pitched at 25 C. </a:t>
            </a:r>
            <a:endParaRPr lang="en-GB" sz="1400" dirty="0"/>
          </a:p>
        </p:txBody>
      </p:sp>
      <p:sp>
        <p:nvSpPr>
          <p:cNvPr id="9" name="TextBox 8"/>
          <p:cNvSpPr txBox="1"/>
          <p:nvPr/>
        </p:nvSpPr>
        <p:spPr>
          <a:xfrm>
            <a:off x="287380" y="5013176"/>
            <a:ext cx="8461084" cy="954107"/>
          </a:xfrm>
          <a:prstGeom prst="rect">
            <a:avLst/>
          </a:prstGeom>
          <a:noFill/>
          <a:ln w="19050">
            <a:solidFill>
              <a:schemeClr val="tx1"/>
            </a:solidFill>
          </a:ln>
        </p:spPr>
        <p:txBody>
          <a:bodyPr wrap="square" rtlCol="0">
            <a:spAutoFit/>
          </a:bodyPr>
          <a:lstStyle/>
          <a:p>
            <a:r>
              <a:rPr lang="en-GB" sz="1400" dirty="0" smtClean="0"/>
              <a:t>Fermentation: Good </a:t>
            </a:r>
            <a:r>
              <a:rPr lang="en-GB" sz="1400" dirty="0" err="1" smtClean="0"/>
              <a:t>krausen</a:t>
            </a:r>
            <a:r>
              <a:rPr lang="en-GB" sz="1400" dirty="0" smtClean="0"/>
              <a:t> after a day.  Energetic – came up thro’ the airlock on morning of the 14th.  Settled down a day later.  Kept ‘warm’ -  wrapped in an old anorak. 20 C outside the carboy so 22 in the middle? Warmed up to 22 around day 3, kept their till day 7, then to 17-18.  On 28/04  -day 26 – clearing, stopped, at 1010 (= 6.7 %). 08/05/13 – moved off </a:t>
            </a:r>
            <a:r>
              <a:rPr lang="en-GB" sz="1400" dirty="0" err="1" smtClean="0"/>
              <a:t>trub</a:t>
            </a:r>
            <a:r>
              <a:rPr lang="en-GB" sz="1400" dirty="0" smtClean="0"/>
              <a:t>, dry hopped.  Smooth with a dry, slightly sharp finish.  </a:t>
            </a:r>
            <a:r>
              <a:rPr lang="en-GB" sz="1400" smtClean="0"/>
              <a:t>Bottled 24/05/13. </a:t>
            </a:r>
            <a:endParaRPr lang="en-GB" sz="1400" dirty="0"/>
          </a:p>
        </p:txBody>
      </p:sp>
      <p:sp>
        <p:nvSpPr>
          <p:cNvPr id="10" name="TextBox 9"/>
          <p:cNvSpPr txBox="1"/>
          <p:nvPr/>
        </p:nvSpPr>
        <p:spPr>
          <a:xfrm>
            <a:off x="287380" y="6093296"/>
            <a:ext cx="8461084" cy="307777"/>
          </a:xfrm>
          <a:prstGeom prst="rect">
            <a:avLst/>
          </a:prstGeom>
          <a:noFill/>
          <a:ln w="19050">
            <a:solidFill>
              <a:schemeClr val="tx1"/>
            </a:solidFill>
          </a:ln>
        </p:spPr>
        <p:txBody>
          <a:bodyPr wrap="square" rtlCol="0">
            <a:spAutoFit/>
          </a:bodyPr>
          <a:lstStyle/>
          <a:p>
            <a:r>
              <a:rPr lang="en-GB" sz="1400" dirty="0" smtClean="0"/>
              <a:t>Results: Somewhere between </a:t>
            </a:r>
            <a:r>
              <a:rPr lang="en-GB" sz="1400" dirty="0" err="1" smtClean="0"/>
              <a:t>Leffe</a:t>
            </a:r>
            <a:r>
              <a:rPr lang="en-GB" sz="1400" dirty="0" smtClean="0"/>
              <a:t> Blond and </a:t>
            </a:r>
            <a:r>
              <a:rPr lang="en-GB" sz="1400" dirty="0" err="1" smtClean="0"/>
              <a:t>Affligem</a:t>
            </a:r>
            <a:r>
              <a:rPr lang="en-GB" sz="1400" dirty="0" smtClean="0"/>
              <a:t>.  Nice, obviously ‘Belgian’.</a:t>
            </a:r>
            <a:endParaRPr lang="en-GB"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Blonde		Beer name	: Les have another beer	(for Les’s 60</a:t>
            </a:r>
            <a:r>
              <a:rPr lang="en-GB" sz="1400" baseline="30000" dirty="0" smtClean="0"/>
              <a:t>th</a:t>
            </a:r>
            <a:r>
              <a:rPr lang="en-GB" sz="1400" dirty="0" smtClean="0"/>
              <a:t>)</a:t>
            </a:r>
          </a:p>
          <a:p>
            <a:r>
              <a:rPr lang="en-GB" sz="1400" dirty="0" smtClean="0"/>
              <a:t>Basis of recipe: </a:t>
            </a:r>
            <a:r>
              <a:rPr lang="en-GB" sz="1400" dirty="0" err="1" smtClean="0"/>
              <a:t>Haystackfest</a:t>
            </a:r>
            <a:r>
              <a:rPr lang="en-GB" sz="1400" dirty="0" smtClean="0"/>
              <a:t>    Brew date:	18</a:t>
            </a:r>
            <a:r>
              <a:rPr lang="en-GB" sz="1400" baseline="30000" dirty="0" smtClean="0"/>
              <a:t>th</a:t>
            </a:r>
            <a:r>
              <a:rPr lang="en-GB" sz="1400" dirty="0" smtClean="0"/>
              <a:t> June 2013  Brew volume: c 20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Safale</a:t>
            </a:r>
            <a:r>
              <a:rPr lang="en-GB" sz="1200" dirty="0" smtClean="0"/>
              <a:t> US 05	Target</a:t>
            </a:r>
            <a:r>
              <a:rPr lang="en-GB" sz="1200" smtClean="0"/>
              <a:t>: Under 4.0</a:t>
            </a:r>
            <a:r>
              <a:rPr lang="en-GB" sz="1200" dirty="0" smtClean="0"/>
              <a:t>% ABV, 28 IBUs, very pale		</a:t>
            </a:r>
            <a:endParaRPr lang="en-GB" sz="1200" dirty="0"/>
          </a:p>
        </p:txBody>
      </p:sp>
      <p:graphicFrame>
        <p:nvGraphicFramePr>
          <p:cNvPr id="6" name="Table 5"/>
          <p:cNvGraphicFramePr>
            <a:graphicFrameLocks noGrp="1"/>
          </p:cNvGraphicFramePr>
          <p:nvPr/>
        </p:nvGraphicFramePr>
        <p:xfrm>
          <a:off x="323528" y="1193304"/>
          <a:ext cx="8424935" cy="149352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smtClean="0">
                          <a:solidFill>
                            <a:schemeClr val="tx1"/>
                          </a:solidFill>
                        </a:rPr>
                        <a:t>2.5kg</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Munich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err="1" smtClean="0">
                          <a:solidFill>
                            <a:schemeClr val="tx1"/>
                          </a:solidFill>
                          <a:latin typeface="+mn-lt"/>
                          <a:ea typeface="+mn-ea"/>
                          <a:cs typeface="+mn-cs"/>
                        </a:rPr>
                        <a:t>Caragold</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dirty="0" smtClean="0">
                          <a:solidFill>
                            <a:schemeClr val="tx1"/>
                          </a:solidFill>
                        </a:rPr>
                        <a:t>Rye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0.13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err="1" smtClean="0">
                          <a:solidFill>
                            <a:schemeClr val="tx1"/>
                          </a:solidFill>
                        </a:rPr>
                        <a:t>Torrified</a:t>
                      </a:r>
                      <a:r>
                        <a:rPr lang="en-GB" sz="1000" baseline="0" dirty="0" smtClean="0">
                          <a:solidFill>
                            <a:schemeClr val="tx1"/>
                          </a:solidFill>
                        </a:rPr>
                        <a:t> Wheat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0.13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95536" y="2852936"/>
          <a:ext cx="8424936" cy="2077025"/>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 </a:t>
                      </a:r>
                      <a:r>
                        <a:rPr lang="en-GB" sz="900" dirty="0" err="1" smtClean="0">
                          <a:solidFill>
                            <a:schemeClr val="tx1"/>
                          </a:solidFill>
                        </a:rPr>
                        <a:t>mins</a:t>
                      </a:r>
                      <a:r>
                        <a:rPr lang="en-GB" sz="900" dirty="0" smtClean="0">
                          <a:solidFill>
                            <a:schemeClr val="tx1"/>
                          </a:solidFill>
                        </a:rPr>
                        <a:t> from end of boil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NZ</a:t>
                      </a:r>
                      <a:r>
                        <a:rPr lang="en-GB" sz="900" baseline="0" dirty="0" smtClean="0">
                          <a:solidFill>
                            <a:schemeClr val="tx1"/>
                          </a:solidFill>
                        </a:rPr>
                        <a:t> 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 </a:t>
                      </a:r>
                      <a:r>
                        <a:rPr lang="en-GB" sz="900" dirty="0" err="1" smtClean="0">
                          <a:solidFill>
                            <a:schemeClr val="tx1"/>
                          </a:solidFill>
                        </a:rPr>
                        <a:t>mins</a:t>
                      </a:r>
                      <a:r>
                        <a:rPr lang="en-GB" sz="900" dirty="0" smtClean="0">
                          <a:solidFill>
                            <a:schemeClr val="tx1"/>
                          </a:solidFill>
                        </a:rPr>
                        <a:t> from end </a:t>
                      </a:r>
                      <a:r>
                        <a:rPr lang="en-GB" sz="900" dirty="0" err="1" smtClean="0">
                          <a:solidFill>
                            <a:schemeClr val="tx1"/>
                          </a:solidFill>
                        </a:rPr>
                        <a:t>fo</a:t>
                      </a:r>
                      <a:r>
                        <a:rPr lang="en-GB" sz="900" dirty="0" smtClean="0">
                          <a:solidFill>
                            <a:schemeClr val="tx1"/>
                          </a:solidFill>
                        </a:rPr>
                        <a:t> boil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6.9%</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Post-boil, </a:t>
                      </a:r>
                      <a:r>
                        <a:rPr lang="en-GB" sz="900" dirty="0" err="1" smtClean="0">
                          <a:solidFill>
                            <a:schemeClr val="tx1"/>
                          </a:solidFill>
                        </a:rPr>
                        <a:t>wort</a:t>
                      </a:r>
                      <a:r>
                        <a:rPr lang="en-GB" sz="900" dirty="0" smtClean="0">
                          <a:solidFill>
                            <a:schemeClr val="tx1"/>
                          </a:solidFill>
                        </a:rPr>
                        <a:t> at 90 </a:t>
                      </a:r>
                      <a:r>
                        <a:rPr lang="en-GB" sz="900" dirty="0" smtClean="0"/>
                        <a:t>⁰C</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NZ 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Post-boil, </a:t>
                      </a:r>
                      <a:r>
                        <a:rPr lang="en-GB" sz="900" dirty="0" err="1" smtClean="0">
                          <a:solidFill>
                            <a:schemeClr val="tx1"/>
                          </a:solidFill>
                        </a:rPr>
                        <a:t>wort</a:t>
                      </a:r>
                      <a:r>
                        <a:rPr lang="en-GB" sz="900" dirty="0" smtClean="0">
                          <a:solidFill>
                            <a:schemeClr val="tx1"/>
                          </a:solidFill>
                        </a:rPr>
                        <a:t> at 90 </a:t>
                      </a:r>
                      <a:r>
                        <a:rPr lang="en-GB" sz="900" dirty="0" smtClean="0"/>
                        <a:t>⁰C</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6.9%</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 Hop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NZ</a:t>
                      </a:r>
                      <a:r>
                        <a:rPr lang="en-GB" sz="900" baseline="0" dirty="0" smtClean="0">
                          <a:solidFill>
                            <a:schemeClr val="tx1"/>
                          </a:solidFill>
                        </a:rPr>
                        <a:t> 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a:t>
                      </a:r>
                      <a:r>
                        <a:rPr lang="en-GB" sz="900" baseline="0" dirty="0" smtClean="0">
                          <a:solidFill>
                            <a:schemeClr val="tx1"/>
                          </a:solidFill>
                        </a:rPr>
                        <a:t> hop</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994012"/>
            <a:ext cx="8461084" cy="523220"/>
          </a:xfrm>
          <a:prstGeom prst="rect">
            <a:avLst/>
          </a:prstGeom>
          <a:noFill/>
          <a:ln w="19050">
            <a:solidFill>
              <a:schemeClr val="tx1"/>
            </a:solidFill>
          </a:ln>
        </p:spPr>
        <p:txBody>
          <a:bodyPr wrap="square" rtlCol="0">
            <a:spAutoFit/>
          </a:bodyPr>
          <a:lstStyle/>
          <a:p>
            <a:r>
              <a:rPr lang="en-GB" sz="1400" dirty="0" smtClean="0"/>
              <a:t>Procedure:  Mash at 66 C for one hour.  </a:t>
            </a:r>
            <a:r>
              <a:rPr lang="en-GB" sz="1400" dirty="0" err="1" smtClean="0"/>
              <a:t>Sparge</a:t>
            </a:r>
            <a:r>
              <a:rPr lang="en-GB" sz="1400" dirty="0" smtClean="0"/>
              <a:t> at around 78 C.  Boil 1 hour. Cooled to 30 C, yeast added.  24 litres at 1036 – more beer, but weaker than expected. </a:t>
            </a:r>
            <a:endParaRPr lang="en-GB" sz="1400" dirty="0"/>
          </a:p>
        </p:txBody>
      </p:sp>
      <p:sp>
        <p:nvSpPr>
          <p:cNvPr id="9" name="TextBox 8"/>
          <p:cNvSpPr txBox="1"/>
          <p:nvPr/>
        </p:nvSpPr>
        <p:spPr>
          <a:xfrm>
            <a:off x="323528" y="5785519"/>
            <a:ext cx="8461084" cy="523220"/>
          </a:xfrm>
          <a:prstGeom prst="rect">
            <a:avLst/>
          </a:prstGeom>
          <a:noFill/>
          <a:ln w="19050">
            <a:solidFill>
              <a:schemeClr val="tx1"/>
            </a:solidFill>
          </a:ln>
        </p:spPr>
        <p:txBody>
          <a:bodyPr wrap="square" rtlCol="0">
            <a:spAutoFit/>
          </a:bodyPr>
          <a:lstStyle/>
          <a:p>
            <a:r>
              <a:rPr lang="en-GB" sz="1400" dirty="0" smtClean="0"/>
              <a:t>Fermentation:  09/07/13 – at 1012, so 3.1% - a bit lower than planned.  Moved into clean carboy.  Gold with red/orange.  26/7: into keg with dry hopping, plus  4 bottles. 1011 so 3.4%.</a:t>
            </a:r>
            <a:endParaRPr lang="en-GB" sz="1400" dirty="0"/>
          </a:p>
        </p:txBody>
      </p:sp>
      <p:sp>
        <p:nvSpPr>
          <p:cNvPr id="10" name="TextBox 9"/>
          <p:cNvSpPr txBox="1"/>
          <p:nvPr/>
        </p:nvSpPr>
        <p:spPr>
          <a:xfrm>
            <a:off x="287380" y="6361583"/>
            <a:ext cx="8461084" cy="307777"/>
          </a:xfrm>
          <a:prstGeom prst="rect">
            <a:avLst/>
          </a:prstGeom>
          <a:noFill/>
          <a:ln w="19050">
            <a:solidFill>
              <a:schemeClr val="tx1"/>
            </a:solidFill>
          </a:ln>
        </p:spPr>
        <p:txBody>
          <a:bodyPr wrap="square" rtlCol="0">
            <a:spAutoFit/>
          </a:bodyPr>
          <a:lstStyle/>
          <a:p>
            <a:r>
              <a:rPr lang="en-GB" sz="1400" dirty="0" smtClean="0"/>
              <a:t>Results:</a:t>
            </a:r>
            <a:endParaRPr lang="en-GB" sz="1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Blonde		Beer name	: Drinking Beer No 5 (“DB5”)</a:t>
            </a:r>
          </a:p>
          <a:p>
            <a:r>
              <a:rPr lang="en-GB" sz="1400" dirty="0" smtClean="0"/>
              <a:t>Basis of recipe: </a:t>
            </a:r>
            <a:r>
              <a:rPr lang="en-GB" sz="1400" dirty="0" err="1" smtClean="0"/>
              <a:t>Haystackfest</a:t>
            </a:r>
            <a:r>
              <a:rPr lang="en-GB" sz="1400" dirty="0" smtClean="0"/>
              <a:t> , etc   Brew date:	9</a:t>
            </a:r>
            <a:r>
              <a:rPr lang="en-GB" sz="1400" baseline="30000" dirty="0" smtClean="0"/>
              <a:t>th</a:t>
            </a:r>
            <a:r>
              <a:rPr lang="en-GB" sz="1400" dirty="0" smtClean="0"/>
              <a:t> July 2013  Brew volume: c 20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Safale</a:t>
            </a:r>
            <a:r>
              <a:rPr lang="en-GB" sz="1200" dirty="0" smtClean="0"/>
              <a:t> US 05      Target: Under 4.0% ABV, 28 IBUs, very pale, strong citrus hop aroma and flavour.	</a:t>
            </a:r>
            <a:endParaRPr lang="en-GB" sz="1200" dirty="0"/>
          </a:p>
        </p:txBody>
      </p:sp>
      <p:graphicFrame>
        <p:nvGraphicFramePr>
          <p:cNvPr id="6" name="Table 5"/>
          <p:cNvGraphicFramePr>
            <a:graphicFrameLocks noGrp="1"/>
          </p:cNvGraphicFramePr>
          <p:nvPr/>
        </p:nvGraphicFramePr>
        <p:xfrm>
          <a:off x="323528" y="1193304"/>
          <a:ext cx="8424935" cy="173736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smtClean="0">
                          <a:solidFill>
                            <a:schemeClr val="tx1"/>
                          </a:solidFill>
                        </a:rPr>
                        <a:t>2.5kg</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Munich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err="1" smtClean="0">
                          <a:solidFill>
                            <a:schemeClr val="tx1"/>
                          </a:solidFill>
                          <a:latin typeface="+mn-lt"/>
                          <a:ea typeface="+mn-ea"/>
                          <a:cs typeface="+mn-cs"/>
                        </a:rPr>
                        <a:t>Caragold</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0.125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kern="1200" dirty="0" smtClean="0">
                          <a:solidFill>
                            <a:schemeClr val="tx1"/>
                          </a:solidFill>
                          <a:latin typeface="+mn-lt"/>
                          <a:ea typeface="+mn-ea"/>
                          <a:cs typeface="+mn-cs"/>
                        </a:rPr>
                        <a:t>Crystal – pale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0.125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dirty="0" smtClean="0">
                          <a:solidFill>
                            <a:schemeClr val="tx1"/>
                          </a:solidFill>
                        </a:rPr>
                        <a:t>Rye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0.25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err="1" smtClean="0">
                          <a:solidFill>
                            <a:schemeClr val="tx1"/>
                          </a:solidFill>
                        </a:rPr>
                        <a:t>Torrified</a:t>
                      </a:r>
                      <a:r>
                        <a:rPr lang="en-GB" sz="1000" baseline="0" dirty="0" smtClean="0">
                          <a:solidFill>
                            <a:schemeClr val="tx1"/>
                          </a:solidFill>
                        </a:rPr>
                        <a:t> Wheat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0.13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95536" y="3068960"/>
          <a:ext cx="8424936" cy="1807924"/>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Fuggles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40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4.5%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 </a:t>
                      </a:r>
                      <a:r>
                        <a:rPr lang="en-GB" sz="900" dirty="0" err="1" smtClean="0">
                          <a:solidFill>
                            <a:schemeClr val="tx1"/>
                          </a:solidFill>
                        </a:rPr>
                        <a:t>mins</a:t>
                      </a:r>
                      <a:r>
                        <a:rPr lang="en-GB" sz="900" dirty="0" smtClean="0">
                          <a:solidFill>
                            <a:schemeClr val="tx1"/>
                          </a:solidFill>
                        </a:rPr>
                        <a:t> from end of boil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NZ</a:t>
                      </a:r>
                      <a:r>
                        <a:rPr lang="en-GB" sz="900" baseline="0" dirty="0" smtClean="0">
                          <a:solidFill>
                            <a:schemeClr val="tx1"/>
                          </a:solidFill>
                        </a:rPr>
                        <a:t> 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 </a:t>
                      </a:r>
                      <a:r>
                        <a:rPr lang="en-GB" sz="900" dirty="0" err="1" smtClean="0">
                          <a:solidFill>
                            <a:schemeClr val="tx1"/>
                          </a:solidFill>
                        </a:rPr>
                        <a:t>mins</a:t>
                      </a:r>
                      <a:r>
                        <a:rPr lang="en-GB" sz="900" dirty="0" smtClean="0">
                          <a:solidFill>
                            <a:schemeClr val="tx1"/>
                          </a:solidFill>
                        </a:rPr>
                        <a:t> from end </a:t>
                      </a:r>
                      <a:r>
                        <a:rPr lang="en-GB" sz="900" dirty="0" err="1" smtClean="0">
                          <a:solidFill>
                            <a:schemeClr val="tx1"/>
                          </a:solidFill>
                        </a:rPr>
                        <a:t>fo</a:t>
                      </a:r>
                      <a:r>
                        <a:rPr lang="en-GB" sz="900" dirty="0" smtClean="0">
                          <a:solidFill>
                            <a:schemeClr val="tx1"/>
                          </a:solidFill>
                        </a:rPr>
                        <a:t> boil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6.9%</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Post-boil, </a:t>
                      </a:r>
                      <a:r>
                        <a:rPr lang="en-GB" sz="900" dirty="0" err="1" smtClean="0">
                          <a:solidFill>
                            <a:schemeClr val="tx1"/>
                          </a:solidFill>
                        </a:rPr>
                        <a:t>wort</a:t>
                      </a:r>
                      <a:r>
                        <a:rPr lang="en-GB" sz="900" dirty="0" smtClean="0">
                          <a:solidFill>
                            <a:schemeClr val="tx1"/>
                          </a:solidFill>
                        </a:rPr>
                        <a:t> at 90 </a:t>
                      </a:r>
                      <a:r>
                        <a:rPr lang="en-GB" sz="900" dirty="0" smtClean="0"/>
                        <a:t>⁰C</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NZ 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Post-boil, </a:t>
                      </a:r>
                      <a:r>
                        <a:rPr lang="en-GB" sz="900" dirty="0" err="1" smtClean="0">
                          <a:solidFill>
                            <a:schemeClr val="tx1"/>
                          </a:solidFill>
                        </a:rPr>
                        <a:t>wort</a:t>
                      </a:r>
                      <a:r>
                        <a:rPr lang="en-GB" sz="900" dirty="0" smtClean="0">
                          <a:solidFill>
                            <a:schemeClr val="tx1"/>
                          </a:solidFill>
                        </a:rPr>
                        <a:t> at 90 </a:t>
                      </a:r>
                      <a:r>
                        <a:rPr lang="en-GB" sz="900" dirty="0" smtClean="0"/>
                        <a:t>⁰C</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6.9%</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NZ</a:t>
                      </a:r>
                      <a:r>
                        <a:rPr lang="en-GB" sz="900" baseline="0" dirty="0" smtClean="0">
                          <a:solidFill>
                            <a:schemeClr val="tx1"/>
                          </a:solidFill>
                        </a:rPr>
                        <a:t> 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a:t>
                      </a:r>
                      <a:r>
                        <a:rPr lang="en-GB" sz="900" baseline="0" dirty="0" smtClean="0">
                          <a:solidFill>
                            <a:schemeClr val="tx1"/>
                          </a:solidFill>
                        </a:rPr>
                        <a:t> hop</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941168"/>
            <a:ext cx="8461084" cy="523220"/>
          </a:xfrm>
          <a:prstGeom prst="rect">
            <a:avLst/>
          </a:prstGeom>
          <a:noFill/>
          <a:ln w="19050">
            <a:solidFill>
              <a:schemeClr val="tx1"/>
            </a:solidFill>
          </a:ln>
        </p:spPr>
        <p:txBody>
          <a:bodyPr wrap="square" rtlCol="0">
            <a:spAutoFit/>
          </a:bodyPr>
          <a:lstStyle/>
          <a:p>
            <a:r>
              <a:rPr lang="en-GB" sz="1400" dirty="0" smtClean="0"/>
              <a:t>Procedure:  Mash at 66 C for one hour.  </a:t>
            </a:r>
            <a:r>
              <a:rPr lang="en-GB" sz="1400" dirty="0" err="1" smtClean="0"/>
              <a:t>Sparge</a:t>
            </a:r>
            <a:r>
              <a:rPr lang="en-GB" sz="1400" dirty="0" smtClean="0"/>
              <a:t> at around 78 C.  Boil 1 hour. Cooled to 30 C, yeast added.  3 4 litres at 1044 – on track for around 4.2%</a:t>
            </a:r>
            <a:endParaRPr lang="en-GB" sz="1400" dirty="0"/>
          </a:p>
        </p:txBody>
      </p:sp>
      <p:sp>
        <p:nvSpPr>
          <p:cNvPr id="9" name="TextBox 8"/>
          <p:cNvSpPr txBox="1"/>
          <p:nvPr/>
        </p:nvSpPr>
        <p:spPr>
          <a:xfrm>
            <a:off x="323528" y="5517232"/>
            <a:ext cx="8461084" cy="738664"/>
          </a:xfrm>
          <a:prstGeom prst="rect">
            <a:avLst/>
          </a:prstGeom>
          <a:noFill/>
          <a:ln w="19050">
            <a:solidFill>
              <a:schemeClr val="tx1"/>
            </a:solidFill>
          </a:ln>
        </p:spPr>
        <p:txBody>
          <a:bodyPr wrap="square" rtlCol="0">
            <a:spAutoFit/>
          </a:bodyPr>
          <a:lstStyle/>
          <a:p>
            <a:r>
              <a:rPr lang="en-GB" sz="1400" dirty="0" smtClean="0"/>
              <a:t>Fermentation:  09/07/13 – at 1012, so 3.1% - a bit lower than planned.  Moved into clean carboy.  Gold with red/orange. 26/07 – transferred to clean carboy.  At 1016 – a bit high – which makes it 3.7%.  Clear.   31/7 dry hopped 20g NZ Cascade.  Still at 1016.  Bottled on 09/08.  At 1014 = 3.9%.  In range for a </a:t>
            </a:r>
            <a:r>
              <a:rPr lang="en-GB" sz="1400" smtClean="0"/>
              <a:t>Special bitter. </a:t>
            </a:r>
            <a:endParaRPr lang="en-GB" sz="1400" dirty="0"/>
          </a:p>
        </p:txBody>
      </p:sp>
      <p:sp>
        <p:nvSpPr>
          <p:cNvPr id="10" name="TextBox 9"/>
          <p:cNvSpPr txBox="1"/>
          <p:nvPr/>
        </p:nvSpPr>
        <p:spPr>
          <a:xfrm>
            <a:off x="287380" y="6381328"/>
            <a:ext cx="8461084" cy="307777"/>
          </a:xfrm>
          <a:prstGeom prst="rect">
            <a:avLst/>
          </a:prstGeom>
          <a:noFill/>
          <a:ln w="19050">
            <a:solidFill>
              <a:schemeClr val="tx1"/>
            </a:solidFill>
          </a:ln>
        </p:spPr>
        <p:txBody>
          <a:bodyPr wrap="square" rtlCol="0">
            <a:spAutoFit/>
          </a:bodyPr>
          <a:lstStyle/>
          <a:p>
            <a:r>
              <a:rPr lang="en-GB" sz="1400" dirty="0" smtClean="0"/>
              <a:t>Results:</a:t>
            </a:r>
            <a:endParaRPr lang="en-GB"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7" y="188640"/>
            <a:ext cx="8496945" cy="523220"/>
          </a:xfrm>
          <a:prstGeom prst="rect">
            <a:avLst/>
          </a:prstGeom>
          <a:noFill/>
          <a:ln w="19050">
            <a:solidFill>
              <a:schemeClr val="tx1"/>
            </a:solidFill>
          </a:ln>
        </p:spPr>
        <p:txBody>
          <a:bodyPr wrap="square" rtlCol="0">
            <a:spAutoFit/>
          </a:bodyPr>
          <a:lstStyle/>
          <a:p>
            <a:r>
              <a:rPr lang="en-GB" sz="1400" dirty="0" smtClean="0"/>
              <a:t>Beer type: 	Mild			Beer name:	1551 MILD		</a:t>
            </a:r>
          </a:p>
          <a:p>
            <a:r>
              <a:rPr lang="en-GB" sz="1400" dirty="0" smtClean="0"/>
              <a:t>Basis of recipe: </a:t>
            </a:r>
            <a:r>
              <a:rPr lang="en-GB" sz="1400" dirty="0" err="1" smtClean="0"/>
              <a:t>Arkells</a:t>
            </a:r>
            <a:r>
              <a:rPr lang="en-GB" sz="1400" dirty="0" smtClean="0"/>
              <a:t> Mash-</a:t>
            </a:r>
            <a:r>
              <a:rPr lang="en-GB" sz="1400" dirty="0" err="1" smtClean="0"/>
              <a:t>tun</a:t>
            </a:r>
            <a:r>
              <a:rPr lang="en-GB" sz="1400" dirty="0" smtClean="0"/>
              <a:t> Mild, BYOBRA	Brew date: 4/11/11		Brew volume: 19 litres	</a:t>
            </a:r>
            <a:endParaRPr lang="en-GB" sz="1400" dirty="0"/>
          </a:p>
        </p:txBody>
      </p:sp>
      <p:sp>
        <p:nvSpPr>
          <p:cNvPr id="3" name="TextBox 2"/>
          <p:cNvSpPr txBox="1"/>
          <p:nvPr/>
        </p:nvSpPr>
        <p:spPr>
          <a:xfrm>
            <a:off x="323527" y="764704"/>
            <a:ext cx="8496945" cy="276999"/>
          </a:xfrm>
          <a:prstGeom prst="rect">
            <a:avLst/>
          </a:prstGeom>
          <a:noFill/>
          <a:ln w="19050">
            <a:solidFill>
              <a:schemeClr val="tx1"/>
            </a:solidFill>
          </a:ln>
        </p:spPr>
        <p:txBody>
          <a:bodyPr wrap="square" rtlCol="0">
            <a:spAutoFit/>
          </a:bodyPr>
          <a:lstStyle/>
          <a:p>
            <a:r>
              <a:rPr lang="en-GB" sz="1200" dirty="0" smtClean="0"/>
              <a:t>Extract/partial mash/full mash?: Partial mash	Yeast: </a:t>
            </a:r>
            <a:r>
              <a:rPr lang="en-GB" sz="1200" dirty="0" err="1" smtClean="0"/>
              <a:t>Muntons</a:t>
            </a:r>
            <a:r>
              <a:rPr lang="en-GB" sz="1200" dirty="0" smtClean="0"/>
              <a:t> </a:t>
            </a:r>
            <a:r>
              <a:rPr lang="en-GB" sz="1200" dirty="0" err="1" smtClean="0"/>
              <a:t>Gervin</a:t>
            </a:r>
            <a:r>
              <a:rPr lang="en-GB" sz="1200" dirty="0" smtClean="0"/>
              <a:t> English Ale			</a:t>
            </a:r>
            <a:endParaRPr lang="en-GB" sz="1200" dirty="0"/>
          </a:p>
        </p:txBody>
      </p:sp>
      <p:graphicFrame>
        <p:nvGraphicFramePr>
          <p:cNvPr id="6" name="Table 5"/>
          <p:cNvGraphicFramePr>
            <a:graphicFrameLocks noGrp="1"/>
          </p:cNvGraphicFramePr>
          <p:nvPr/>
        </p:nvGraphicFramePr>
        <p:xfrm>
          <a:off x="323528" y="1121296"/>
          <a:ext cx="8496944" cy="1310640"/>
        </p:xfrm>
        <a:graphic>
          <a:graphicData uri="http://schemas.openxmlformats.org/drawingml/2006/table">
            <a:tbl>
              <a:tblPr firstRow="1" bandRow="1">
                <a:tableStyleId>{5C22544A-7EE6-4342-B048-85BDC9FD1C3A}</a:tableStyleId>
              </a:tblPr>
              <a:tblGrid>
                <a:gridCol w="806279"/>
                <a:gridCol w="1860645"/>
                <a:gridCol w="1240430"/>
                <a:gridCol w="845174"/>
                <a:gridCol w="3744416"/>
              </a:tblGrid>
              <a:tr h="256245">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Partial 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 (g)</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245">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rPr>
                        <a:t>Crystal Malt – dark(-</a:t>
                      </a:r>
                      <a:r>
                        <a:rPr lang="en-GB" sz="1100" dirty="0" err="1" smtClean="0">
                          <a:solidFill>
                            <a:schemeClr val="tx1"/>
                          </a:solidFill>
                        </a:rPr>
                        <a:t>ish</a:t>
                      </a:r>
                      <a:r>
                        <a:rPr lang="en-GB" sz="1100" dirty="0" smtClean="0">
                          <a:solidFill>
                            <a:schemeClr val="tx1"/>
                          </a:solidFill>
                        </a:rPr>
                        <a:t>)</a:t>
                      </a:r>
                      <a:endParaRPr lang="en-GB" sz="11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smtClean="0">
                          <a:solidFill>
                            <a:schemeClr val="tx1"/>
                          </a:solidFill>
                        </a:rPr>
                        <a:t>800</a:t>
                      </a:r>
                      <a:endParaRPr lang="en-GB" sz="11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smtClean="0">
                          <a:solidFill>
                            <a:schemeClr val="tx1"/>
                          </a:solidFill>
                        </a:rPr>
                        <a:t>33%</a:t>
                      </a:r>
                      <a:endParaRPr lang="en-GB" sz="11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smtClean="0">
                          <a:solidFill>
                            <a:schemeClr val="tx1"/>
                          </a:solidFill>
                        </a:rPr>
                        <a:t>Wine Emporium.</a:t>
                      </a:r>
                      <a:r>
                        <a:rPr lang="en-GB" sz="1100" baseline="0" dirty="0" smtClean="0">
                          <a:solidFill>
                            <a:schemeClr val="tx1"/>
                          </a:solidFill>
                        </a:rPr>
                        <a:t>  Looks medium-to-dark</a:t>
                      </a:r>
                      <a:endParaRPr lang="en-GB" sz="11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46896">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smtClean="0"/>
                        <a:t>Chocolate malt</a:t>
                      </a:r>
                      <a:endParaRPr lang="en-GB" sz="1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smtClean="0"/>
                        <a:t>120</a:t>
                      </a:r>
                      <a:endParaRPr lang="en-GB" sz="1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smtClean="0"/>
                        <a:t>5%</a:t>
                      </a:r>
                      <a:endParaRPr lang="en-GB" sz="1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smtClean="0"/>
                        <a:t>Wine Emporium</a:t>
                      </a:r>
                      <a:endParaRPr lang="en-GB" sz="1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245">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smtClean="0">
                          <a:solidFill>
                            <a:schemeClr val="tx1"/>
                          </a:solidFill>
                        </a:rPr>
                        <a:t>Light spray malt  </a:t>
                      </a:r>
                      <a:endParaRPr lang="en-GB" sz="11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smtClean="0">
                          <a:solidFill>
                            <a:schemeClr val="tx1"/>
                          </a:solidFill>
                        </a:rPr>
                        <a:t>1000</a:t>
                      </a:r>
                      <a:endParaRPr lang="en-GB" sz="11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smtClean="0">
                          <a:solidFill>
                            <a:schemeClr val="tx1"/>
                          </a:solidFill>
                        </a:rPr>
                        <a:t>41%</a:t>
                      </a:r>
                      <a:endParaRPr lang="en-GB" sz="11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smtClean="0">
                          <a:solidFill>
                            <a:schemeClr val="tx1"/>
                          </a:solidFill>
                        </a:rPr>
                        <a:t>Wine Emporium</a:t>
                      </a:r>
                      <a:endParaRPr lang="en-GB" sz="11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245">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smtClean="0">
                          <a:solidFill>
                            <a:schemeClr val="tx1"/>
                          </a:solidFill>
                        </a:rPr>
                        <a:t>Dark Spray</a:t>
                      </a:r>
                      <a:r>
                        <a:rPr lang="en-GB" sz="1100" baseline="0" dirty="0" smtClean="0">
                          <a:solidFill>
                            <a:schemeClr val="tx1"/>
                          </a:solidFill>
                        </a:rPr>
                        <a:t> malt</a:t>
                      </a:r>
                      <a:endParaRPr lang="en-GB" sz="11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smtClean="0">
                          <a:solidFill>
                            <a:schemeClr val="tx1"/>
                          </a:solidFill>
                        </a:rPr>
                        <a:t>500</a:t>
                      </a:r>
                      <a:endParaRPr lang="en-GB" sz="11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smtClean="0">
                          <a:solidFill>
                            <a:schemeClr val="tx1"/>
                          </a:solidFill>
                        </a:rPr>
                        <a:t>21%</a:t>
                      </a:r>
                      <a:endParaRPr lang="en-GB" sz="11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err="1" smtClean="0">
                          <a:solidFill>
                            <a:schemeClr val="tx1"/>
                          </a:solidFill>
                        </a:rPr>
                        <a:t>Muntons</a:t>
                      </a:r>
                      <a:r>
                        <a:rPr lang="en-GB" sz="1100" dirty="0" smtClean="0">
                          <a:solidFill>
                            <a:schemeClr val="tx1"/>
                          </a:solidFill>
                        </a:rPr>
                        <a:t> (EBC 44.7,</a:t>
                      </a:r>
                      <a:r>
                        <a:rPr lang="en-GB" sz="1100" baseline="0" dirty="0" smtClean="0">
                          <a:solidFill>
                            <a:schemeClr val="tx1"/>
                          </a:solidFill>
                        </a:rPr>
                        <a:t> Protein 8% max, pH 5.6)</a:t>
                      </a:r>
                      <a:endParaRPr lang="en-GB" sz="11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7" y="2492896"/>
          <a:ext cx="8496945" cy="1051560"/>
        </p:xfrm>
        <a:graphic>
          <a:graphicData uri="http://schemas.openxmlformats.org/drawingml/2006/table">
            <a:tbl>
              <a:tblPr firstRow="1" bandRow="1">
                <a:tableStyleId>{5C22544A-7EE6-4342-B048-85BDC9FD1C3A}</a:tableStyleId>
              </a:tblPr>
              <a:tblGrid>
                <a:gridCol w="792089"/>
                <a:gridCol w="1872208"/>
                <a:gridCol w="1257370"/>
                <a:gridCol w="1742963"/>
                <a:gridCol w="2832315"/>
              </a:tblGrid>
              <a:tr h="244201">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 (g)</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30634">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err="1" smtClean="0">
                          <a:solidFill>
                            <a:schemeClr val="tx1"/>
                          </a:solidFill>
                        </a:rPr>
                        <a:t>Fuggles</a:t>
                      </a:r>
                      <a:endParaRPr lang="en-GB" sz="11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smtClean="0">
                          <a:solidFill>
                            <a:schemeClr val="tx1"/>
                          </a:solidFill>
                        </a:rPr>
                        <a:t>20</a:t>
                      </a:r>
                      <a:endParaRPr lang="en-GB" sz="11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smtClean="0">
                          <a:solidFill>
                            <a:schemeClr val="tx1"/>
                          </a:solidFill>
                        </a:rPr>
                        <a:t>First </a:t>
                      </a:r>
                      <a:r>
                        <a:rPr lang="en-GB" sz="1100" dirty="0" err="1" smtClean="0">
                          <a:solidFill>
                            <a:schemeClr val="tx1"/>
                          </a:solidFill>
                        </a:rPr>
                        <a:t>Wort</a:t>
                      </a:r>
                      <a:endParaRPr lang="en-GB" sz="11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smtClean="0">
                          <a:solidFill>
                            <a:schemeClr val="tx1"/>
                          </a:solidFill>
                        </a:rPr>
                        <a:t>3.8%</a:t>
                      </a:r>
                      <a:endParaRPr lang="en-GB" sz="11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30634">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err="1" smtClean="0">
                          <a:solidFill>
                            <a:schemeClr val="tx1"/>
                          </a:solidFill>
                        </a:rPr>
                        <a:t>Fuggles</a:t>
                      </a:r>
                      <a:endParaRPr lang="en-GB" sz="11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smtClean="0">
                          <a:solidFill>
                            <a:schemeClr val="tx1"/>
                          </a:solidFill>
                        </a:rPr>
                        <a:t>22</a:t>
                      </a:r>
                      <a:endParaRPr lang="en-GB" sz="11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smtClean="0">
                          <a:solidFill>
                            <a:schemeClr val="tx1"/>
                          </a:solidFill>
                        </a:rPr>
                        <a:t>After</a:t>
                      </a:r>
                      <a:r>
                        <a:rPr lang="en-GB" sz="1100" baseline="0" dirty="0" smtClean="0">
                          <a:solidFill>
                            <a:schemeClr val="tx1"/>
                          </a:solidFill>
                        </a:rPr>
                        <a:t> hot break (T-80)</a:t>
                      </a:r>
                      <a:endParaRPr lang="en-GB" sz="11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smtClean="0">
                          <a:solidFill>
                            <a:schemeClr val="tx1"/>
                          </a:solidFill>
                        </a:rPr>
                        <a:t>3.8% (Calculated to give 24 EBU)</a:t>
                      </a:r>
                      <a:endParaRPr lang="en-GB" sz="11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30634">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err="1" smtClean="0">
                          <a:solidFill>
                            <a:schemeClr val="tx1"/>
                          </a:solidFill>
                        </a:rPr>
                        <a:t>Fuggles</a:t>
                      </a:r>
                      <a:endParaRPr lang="en-GB" sz="11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smtClean="0">
                          <a:solidFill>
                            <a:schemeClr val="tx1"/>
                          </a:solidFill>
                        </a:rPr>
                        <a:t>8</a:t>
                      </a:r>
                      <a:endParaRPr lang="en-GB" sz="11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smtClean="0">
                          <a:solidFill>
                            <a:schemeClr val="tx1"/>
                          </a:solidFill>
                        </a:rPr>
                        <a:t>Post-boil (50⁰C)</a:t>
                      </a:r>
                      <a:endParaRPr lang="en-GB" sz="11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dirty="0" smtClean="0">
                          <a:solidFill>
                            <a:schemeClr val="tx1"/>
                          </a:solidFill>
                        </a:rPr>
                        <a:t>3.8%</a:t>
                      </a:r>
                      <a:endParaRPr lang="en-GB" sz="11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7" y="3642990"/>
            <a:ext cx="8496945" cy="1492716"/>
          </a:xfrm>
          <a:prstGeom prst="rect">
            <a:avLst/>
          </a:prstGeom>
          <a:noFill/>
          <a:ln w="19050">
            <a:solidFill>
              <a:schemeClr val="tx1"/>
            </a:solidFill>
          </a:ln>
        </p:spPr>
        <p:txBody>
          <a:bodyPr wrap="square" rtlCol="0">
            <a:spAutoFit/>
          </a:bodyPr>
          <a:lstStyle/>
          <a:p>
            <a:r>
              <a:rPr lang="en-GB" sz="1400" dirty="0" smtClean="0"/>
              <a:t>Procedure: </a:t>
            </a:r>
          </a:p>
          <a:p>
            <a:r>
              <a:rPr lang="en-GB" sz="1100" dirty="0" smtClean="0"/>
              <a:t>Steeped grains in bag in 5l in brew bucket  (with kettle element and tap).  Initial temp 73⁰C, 65⁰C after dunk, 60⁰C  after 15 </a:t>
            </a:r>
            <a:r>
              <a:rPr lang="en-GB" sz="1100" dirty="0" err="1"/>
              <a:t>m</a:t>
            </a:r>
            <a:r>
              <a:rPr lang="en-GB" sz="1100" dirty="0" err="1" smtClean="0"/>
              <a:t>ins</a:t>
            </a:r>
            <a:r>
              <a:rPr lang="en-GB" sz="1100" dirty="0" smtClean="0"/>
              <a:t>, raised to 70 ⁰C .  After 30 </a:t>
            </a:r>
            <a:r>
              <a:rPr lang="en-GB" sz="1100" dirty="0" err="1" smtClean="0"/>
              <a:t>mins</a:t>
            </a:r>
            <a:r>
              <a:rPr lang="en-GB" sz="1100" dirty="0" smtClean="0"/>
              <a:t>, at 65 ⁰C , grain bag removed and lightly </a:t>
            </a:r>
            <a:r>
              <a:rPr lang="en-GB" sz="1100" dirty="0" err="1" smtClean="0"/>
              <a:t>sparged</a:t>
            </a:r>
            <a:r>
              <a:rPr lang="en-GB" sz="1100" dirty="0" smtClean="0"/>
              <a:t> with 1 l. water at 55 ⁰C.  </a:t>
            </a:r>
          </a:p>
          <a:p>
            <a:r>
              <a:rPr lang="en-GB" sz="1100" dirty="0" smtClean="0"/>
              <a:t>Added FWH, all malts and water to 19l.  OG checked: 1034.  Added 60g light brown sugar: rechecked at 1036 (at 15 ⁰C ). </a:t>
            </a:r>
          </a:p>
          <a:p>
            <a:r>
              <a:rPr lang="en-GB" sz="1100" dirty="0" smtClean="0"/>
              <a:t>Brought to boil.  Foam subsided after 10 </a:t>
            </a:r>
            <a:r>
              <a:rPr lang="en-GB" sz="1100" dirty="0" err="1" smtClean="0"/>
              <a:t>mins</a:t>
            </a:r>
            <a:r>
              <a:rPr lang="en-GB" sz="1100" dirty="0" smtClean="0"/>
              <a:t>, added hops.  Boiled on a strong boil for 90 </a:t>
            </a:r>
            <a:r>
              <a:rPr lang="en-GB" sz="1100" dirty="0" err="1" smtClean="0"/>
              <a:t>mins</a:t>
            </a:r>
            <a:r>
              <a:rPr lang="en-GB" sz="1100" dirty="0" smtClean="0"/>
              <a:t> .  </a:t>
            </a:r>
          </a:p>
          <a:p>
            <a:r>
              <a:rPr lang="en-GB" sz="1100" dirty="0" smtClean="0"/>
              <a:t>Cooled in sink: 30 </a:t>
            </a:r>
            <a:r>
              <a:rPr lang="en-GB" sz="1100" dirty="0" err="1" smtClean="0"/>
              <a:t>mins</a:t>
            </a:r>
            <a:r>
              <a:rPr lang="en-GB" sz="1100" dirty="0" smtClean="0"/>
              <a:t> 48 ⁰C, 60 </a:t>
            </a:r>
            <a:r>
              <a:rPr lang="en-GB" sz="1100" dirty="0" err="1" smtClean="0"/>
              <a:t>mins</a:t>
            </a:r>
            <a:r>
              <a:rPr lang="en-GB" sz="1100" dirty="0" smtClean="0"/>
              <a:t> 37⁰C.  Brought back to 18 l (OG 1035 at 30 ⁰C, = 1038 at 15⁰C).  Strained into 2</a:t>
            </a:r>
            <a:r>
              <a:rPr lang="en-GB" sz="1100" baseline="30000" dirty="0" smtClean="0"/>
              <a:t>nd</a:t>
            </a:r>
            <a:r>
              <a:rPr lang="en-GB" sz="1100" dirty="0" smtClean="0"/>
              <a:t> bucket then back to (sterilised) </a:t>
            </a:r>
            <a:r>
              <a:rPr lang="en-GB" sz="1100" dirty="0" err="1" smtClean="0"/>
              <a:t>brewbucket</a:t>
            </a:r>
            <a:r>
              <a:rPr lang="en-GB" sz="1100" dirty="0" smtClean="0"/>
              <a:t>. Aerated with paddle and whisk. </a:t>
            </a:r>
          </a:p>
          <a:p>
            <a:r>
              <a:rPr lang="en-GB" sz="1100" dirty="0" smtClean="0"/>
              <a:t>Yeast reconstituted as per packet, in water at 35 ⁰C then in 250ml </a:t>
            </a:r>
            <a:r>
              <a:rPr lang="en-GB" sz="1100" dirty="0" err="1" smtClean="0"/>
              <a:t>wort</a:t>
            </a:r>
            <a:r>
              <a:rPr lang="en-GB" sz="1100" dirty="0" smtClean="0"/>
              <a:t> at 35 ⁰C for an hour (done in parallel) before pitching at 30 ⁰. </a:t>
            </a:r>
            <a:endParaRPr lang="en-GB" dirty="0"/>
          </a:p>
        </p:txBody>
      </p:sp>
      <p:sp>
        <p:nvSpPr>
          <p:cNvPr id="9" name="TextBox 8"/>
          <p:cNvSpPr txBox="1"/>
          <p:nvPr/>
        </p:nvSpPr>
        <p:spPr>
          <a:xfrm>
            <a:off x="323527" y="5230941"/>
            <a:ext cx="8496945" cy="815608"/>
          </a:xfrm>
          <a:prstGeom prst="rect">
            <a:avLst/>
          </a:prstGeom>
          <a:noFill/>
          <a:ln w="19050">
            <a:solidFill>
              <a:schemeClr val="tx1"/>
            </a:solidFill>
          </a:ln>
        </p:spPr>
        <p:txBody>
          <a:bodyPr wrap="square" rtlCol="0">
            <a:spAutoFit/>
          </a:bodyPr>
          <a:lstStyle/>
          <a:p>
            <a:r>
              <a:rPr lang="en-GB" sz="1400" dirty="0" smtClean="0"/>
              <a:t>Fermentation: </a:t>
            </a:r>
          </a:p>
          <a:p>
            <a:r>
              <a:rPr lang="en-GB" sz="1100" dirty="0" smtClean="0"/>
              <a:t>Foamy crust within 4 hours. After 12 hours  (overnight), good ‘head’.  Bubble rate c 15 per minute.  Air temp 20 ⁰C , rising to 22 ⁰C  and bubble rate of 30+ pm.  Slowed to 4 pm after 36 hours, 1 pm after 48 hours. At 7 days, still bubbling every few </a:t>
            </a:r>
            <a:r>
              <a:rPr lang="en-GB" sz="1100" dirty="0" err="1" smtClean="0"/>
              <a:t>mins</a:t>
            </a:r>
            <a:r>
              <a:rPr lang="en-GB" sz="1100" dirty="0" smtClean="0"/>
              <a:t>, racked off into carboy.  Measured at 1014 at 20  ⁰C. (= 1015), 3.3% ABV.  After 2 weeks in carboy, at 1012.  Bottled with 3.9g sugar added as </a:t>
            </a:r>
            <a:r>
              <a:rPr lang="en-GB" sz="1100" smtClean="0"/>
              <a:t>a primer on 29 Nov.</a:t>
            </a:r>
            <a:endParaRPr lang="en-GB" sz="1100" dirty="0"/>
          </a:p>
        </p:txBody>
      </p:sp>
      <p:sp>
        <p:nvSpPr>
          <p:cNvPr id="10" name="TextBox 9"/>
          <p:cNvSpPr txBox="1"/>
          <p:nvPr/>
        </p:nvSpPr>
        <p:spPr>
          <a:xfrm>
            <a:off x="323527" y="6146140"/>
            <a:ext cx="8496945" cy="523220"/>
          </a:xfrm>
          <a:prstGeom prst="rect">
            <a:avLst/>
          </a:prstGeom>
          <a:noFill/>
          <a:ln w="19050">
            <a:solidFill>
              <a:schemeClr val="tx1"/>
            </a:solidFill>
          </a:ln>
        </p:spPr>
        <p:txBody>
          <a:bodyPr wrap="square" rtlCol="0">
            <a:spAutoFit/>
          </a:bodyPr>
          <a:lstStyle/>
          <a:p>
            <a:r>
              <a:rPr lang="en-GB" sz="1400" dirty="0" smtClean="0"/>
              <a:t>Results:  Flat in the bottle.  Rich taste with long chocolate notes.  Little </a:t>
            </a:r>
            <a:r>
              <a:rPr lang="en-GB" sz="1400" dirty="0" err="1" smtClean="0"/>
              <a:t>hopiness</a:t>
            </a:r>
            <a:r>
              <a:rPr lang="en-GB" sz="1400" dirty="0" smtClean="0"/>
              <a:t> evident.  Nice and dark.  Shaken to re-activate yeast with mixed results.  Lovely and smooth.</a:t>
            </a:r>
            <a:endParaRPr lang="en-GB"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Stout	Beer name:   Fat Ewe Two  - Cotswold Stout</a:t>
            </a:r>
          </a:p>
          <a:p>
            <a:r>
              <a:rPr lang="en-GB" sz="1400" dirty="0" smtClean="0"/>
              <a:t>Basis of recipe:        Brew date:  3 Sept  2013	 Brew volume: c 22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Safale</a:t>
            </a:r>
            <a:r>
              <a:rPr lang="en-GB" sz="1200" dirty="0" smtClean="0"/>
              <a:t> US 05 	Target: 5.5%, 30 IBU, dark 	</a:t>
            </a:r>
            <a:endParaRPr lang="en-GB" sz="1200" dirty="0"/>
          </a:p>
        </p:txBody>
      </p:sp>
      <p:graphicFrame>
        <p:nvGraphicFramePr>
          <p:cNvPr id="6" name="Table 5"/>
          <p:cNvGraphicFramePr>
            <a:graphicFrameLocks noGrp="1"/>
          </p:cNvGraphicFramePr>
          <p:nvPr/>
        </p:nvGraphicFramePr>
        <p:xfrm>
          <a:off x="323528" y="1193304"/>
          <a:ext cx="8424935" cy="231648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56412">
                <a:tc rowSpan="10">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Type</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Amount</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 of  Grain</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Details </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21">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Pale malt -</a:t>
                      </a:r>
                      <a:r>
                        <a:rPr lang="en-GB" sz="900" baseline="0" dirty="0" smtClean="0">
                          <a:solidFill>
                            <a:schemeClr val="tx1"/>
                          </a:solidFill>
                        </a:rPr>
                        <a:t>  Maris Otter</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48</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21">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Brown</a:t>
                      </a:r>
                      <a:r>
                        <a:rPr lang="en-GB" sz="900" baseline="0" dirty="0" smtClean="0">
                          <a:solidFill>
                            <a:schemeClr val="tx1"/>
                          </a:solidFill>
                        </a:rPr>
                        <a:t> Malt</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7552">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Munich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0.55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49736">
                <a:tc vMerge="1">
                  <a:txBody>
                    <a:bodyPr/>
                    <a:lstStyle/>
                    <a:p>
                      <a:endParaRPr lang="en-GB"/>
                    </a:p>
                  </a:txBody>
                  <a:tcPr/>
                </a:tc>
                <a:tc>
                  <a:txBody>
                    <a:bodyPr/>
                    <a:lstStyle/>
                    <a:p>
                      <a:r>
                        <a:rPr lang="en-GB" sz="900" dirty="0" smtClean="0">
                          <a:solidFill>
                            <a:schemeClr val="tx1"/>
                          </a:solidFill>
                        </a:rPr>
                        <a:t>Crystal</a:t>
                      </a:r>
                      <a:r>
                        <a:rPr lang="en-GB" sz="900" baseline="0" dirty="0" smtClean="0">
                          <a:solidFill>
                            <a:schemeClr val="tx1"/>
                          </a:solidFill>
                        </a:rPr>
                        <a:t> (medium)</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0.12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100 EBC</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21">
                <a:tc vMerge="1">
                  <a:txBody>
                    <a:bodyPr/>
                    <a:lstStyle/>
                    <a:p>
                      <a:endParaRPr lang="en-GB"/>
                    </a:p>
                  </a:txBody>
                  <a:tcPr/>
                </a:tc>
                <a:tc>
                  <a:txBody>
                    <a:bodyPr/>
                    <a:lstStyle/>
                    <a:p>
                      <a:r>
                        <a:rPr lang="en-GB" sz="900" dirty="0" smtClean="0">
                          <a:solidFill>
                            <a:schemeClr val="tx1"/>
                          </a:solidFill>
                        </a:rPr>
                        <a:t>Wheat malt - smoked</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0">
                <a:tc vMerge="1">
                  <a:txBody>
                    <a:bodyPr/>
                    <a:lstStyle/>
                    <a:p>
                      <a:endParaRPr lang="en-GB"/>
                    </a:p>
                  </a:txBody>
                  <a:tcPr/>
                </a:tc>
                <a:tc>
                  <a:txBody>
                    <a:bodyPr/>
                    <a:lstStyle/>
                    <a:p>
                      <a:r>
                        <a:rPr lang="en-GB" sz="900" dirty="0" smtClean="0">
                          <a:solidFill>
                            <a:schemeClr val="tx1"/>
                          </a:solidFill>
                        </a:rPr>
                        <a:t>Chocolate Malt </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4</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38296">
                <a:tc vMerge="1">
                  <a:txBody>
                    <a:bodyPr/>
                    <a:lstStyle/>
                    <a:p>
                      <a:endParaRPr lang="en-GB"/>
                    </a:p>
                  </a:txBody>
                  <a:tcPr/>
                </a:tc>
                <a:tc>
                  <a:txBody>
                    <a:bodyPr/>
                    <a:lstStyle/>
                    <a:p>
                      <a:r>
                        <a:rPr lang="en-GB" sz="900" dirty="0" err="1" smtClean="0">
                          <a:solidFill>
                            <a:schemeClr val="tx1"/>
                          </a:solidFill>
                        </a:rPr>
                        <a:t>Torrified</a:t>
                      </a:r>
                      <a:r>
                        <a:rPr lang="en-GB" sz="900" dirty="0" smtClean="0">
                          <a:solidFill>
                            <a:schemeClr val="tx1"/>
                          </a:solidFill>
                        </a:rPr>
                        <a:t> wheat</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Black Malt</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2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Roasted</a:t>
                      </a:r>
                      <a:r>
                        <a:rPr lang="en-GB" sz="900" baseline="0" dirty="0" smtClean="0">
                          <a:solidFill>
                            <a:schemeClr val="tx1"/>
                          </a:solidFill>
                        </a:rPr>
                        <a:t> barley</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3717032"/>
          <a:ext cx="8424936" cy="685800"/>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26766">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Type</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Amount</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When added</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Details (% Alpha Acid)</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err="1" smtClean="0">
                          <a:solidFill>
                            <a:schemeClr val="tx1"/>
                          </a:solidFill>
                        </a:rPr>
                        <a:t>Styrian</a:t>
                      </a:r>
                      <a:r>
                        <a:rPr lang="en-GB" sz="800" baseline="0" dirty="0" smtClean="0">
                          <a:solidFill>
                            <a:schemeClr val="tx1"/>
                          </a:solidFill>
                        </a:rPr>
                        <a:t> </a:t>
                      </a:r>
                      <a:r>
                        <a:rPr lang="en-GB" sz="800" baseline="0" dirty="0" err="1" smtClean="0">
                          <a:solidFill>
                            <a:schemeClr val="tx1"/>
                          </a:solidFill>
                        </a:rPr>
                        <a:t>Goldings</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22g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FWH</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3%</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endParaRPr lang="en-GB"/>
                    </a:p>
                  </a:txBody>
                  <a:tcPr/>
                </a:tc>
                <a:tc>
                  <a:txBody>
                    <a:bodyPr/>
                    <a:lstStyle/>
                    <a:p>
                      <a:r>
                        <a:rPr lang="en-GB" sz="800" dirty="0" smtClean="0">
                          <a:solidFill>
                            <a:schemeClr val="tx1"/>
                          </a:solidFill>
                        </a:rPr>
                        <a:t>East Kent</a:t>
                      </a:r>
                      <a:r>
                        <a:rPr lang="en-GB" sz="800" baseline="0" dirty="0" smtClean="0">
                          <a:solidFill>
                            <a:schemeClr val="tx1"/>
                          </a:solidFill>
                        </a:rPr>
                        <a:t> </a:t>
                      </a:r>
                      <a:r>
                        <a:rPr lang="en-GB" sz="800" baseline="0" dirty="0" err="1" smtClean="0">
                          <a:solidFill>
                            <a:schemeClr val="tx1"/>
                          </a:solidFill>
                        </a:rPr>
                        <a:t>Goldings</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28g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FWH</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6.45%</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287380" y="4725144"/>
            <a:ext cx="8461084" cy="523220"/>
          </a:xfrm>
          <a:prstGeom prst="rect">
            <a:avLst/>
          </a:prstGeom>
          <a:noFill/>
          <a:ln w="19050">
            <a:solidFill>
              <a:schemeClr val="tx1"/>
            </a:solidFill>
          </a:ln>
        </p:spPr>
        <p:txBody>
          <a:bodyPr wrap="square" rtlCol="0">
            <a:spAutoFit/>
          </a:bodyPr>
          <a:lstStyle/>
          <a:p>
            <a:r>
              <a:rPr lang="en-GB" sz="1400" dirty="0" smtClean="0"/>
              <a:t>Procedure:  Mash in at 72 c, mash at 66 c for over an hour.  Liquor treated with half a </a:t>
            </a:r>
            <a:r>
              <a:rPr lang="en-GB" sz="1400" dirty="0" err="1" smtClean="0"/>
              <a:t>camden</a:t>
            </a:r>
            <a:r>
              <a:rPr lang="en-GB" sz="1400" dirty="0" smtClean="0"/>
              <a:t> tab to remove Chloramines. </a:t>
            </a:r>
            <a:r>
              <a:rPr lang="en-GB" sz="1400" dirty="0" err="1" smtClean="0"/>
              <a:t>Sparge</a:t>
            </a:r>
            <a:r>
              <a:rPr lang="en-GB" sz="1400" dirty="0" smtClean="0"/>
              <a:t> at 82: 25 litres at 1053.  Boil 1 hour to 22 l at 1056.  No aroma or flavour hops.</a:t>
            </a:r>
            <a:endParaRPr lang="en-GB" sz="1400" dirty="0"/>
          </a:p>
        </p:txBody>
      </p:sp>
      <p:sp>
        <p:nvSpPr>
          <p:cNvPr id="9" name="TextBox 8"/>
          <p:cNvSpPr txBox="1"/>
          <p:nvPr/>
        </p:nvSpPr>
        <p:spPr>
          <a:xfrm>
            <a:off x="287380" y="5373216"/>
            <a:ext cx="8461084" cy="954107"/>
          </a:xfrm>
          <a:prstGeom prst="rect">
            <a:avLst/>
          </a:prstGeom>
          <a:noFill/>
          <a:ln w="19050">
            <a:solidFill>
              <a:schemeClr val="tx1"/>
            </a:solidFill>
          </a:ln>
        </p:spPr>
        <p:txBody>
          <a:bodyPr wrap="square" rtlCol="0">
            <a:spAutoFit/>
          </a:bodyPr>
          <a:lstStyle/>
          <a:p>
            <a:r>
              <a:rPr lang="en-GB" sz="1400" dirty="0" smtClean="0"/>
              <a:t>Fermentation: Fermented in utility, a little warm(22c).  Moved on 25 Sept – at 1020 so at 4.7%.   Still glugging but very slowly.  Added 100g brown sugar on 27 Sept to ‘mimic’ secondary bottle conditioning.  Glugged some more then stopped. Shaking releases lots of gas from the beer.   29/11/13 – no longer ‘gasses’ when rattled.  At 1020.  Bottled 05/12/13 with 50g </a:t>
            </a:r>
            <a:r>
              <a:rPr lang="en-GB" sz="1400" dirty="0" err="1" smtClean="0"/>
              <a:t>muscovado</a:t>
            </a:r>
            <a:r>
              <a:rPr lang="en-GB" sz="1400" smtClean="0"/>
              <a:t>.</a:t>
            </a:r>
            <a:endParaRPr lang="en-GB" sz="1400" dirty="0"/>
          </a:p>
        </p:txBody>
      </p:sp>
      <p:sp>
        <p:nvSpPr>
          <p:cNvPr id="10" name="TextBox 9"/>
          <p:cNvSpPr txBox="1"/>
          <p:nvPr/>
        </p:nvSpPr>
        <p:spPr>
          <a:xfrm>
            <a:off x="287380" y="6453336"/>
            <a:ext cx="8461084" cy="307777"/>
          </a:xfrm>
          <a:prstGeom prst="rect">
            <a:avLst/>
          </a:prstGeom>
          <a:noFill/>
          <a:ln w="19050">
            <a:solidFill>
              <a:schemeClr val="tx1"/>
            </a:solidFill>
          </a:ln>
        </p:spPr>
        <p:txBody>
          <a:bodyPr wrap="square" rtlCol="0">
            <a:spAutoFit/>
          </a:bodyPr>
          <a:lstStyle/>
          <a:p>
            <a:r>
              <a:rPr lang="en-GB" sz="1400" dirty="0" smtClean="0"/>
              <a:t>Results: By Feb 2014 rounding out nicely.  Nice head when poured – not explosive!</a:t>
            </a:r>
            <a:endParaRPr lang="en-GB"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Blonde		Beer name	: Cheltenham Gold Cup</a:t>
            </a:r>
          </a:p>
          <a:p>
            <a:r>
              <a:rPr lang="en-GB" sz="1400" dirty="0" smtClean="0"/>
              <a:t>Basis of recipe: </a:t>
            </a:r>
            <a:r>
              <a:rPr lang="en-GB" sz="1400" dirty="0" err="1" smtClean="0"/>
              <a:t>Haystackfest</a:t>
            </a:r>
            <a:r>
              <a:rPr lang="en-GB" sz="1400" dirty="0" smtClean="0"/>
              <a:t> , etc   Brew date:	28</a:t>
            </a:r>
            <a:r>
              <a:rPr lang="en-GB" sz="1400" baseline="30000" dirty="0" smtClean="0"/>
              <a:t>th</a:t>
            </a:r>
            <a:r>
              <a:rPr lang="en-GB" sz="1400" dirty="0" smtClean="0"/>
              <a:t> July 2013  Brew volume: c 20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Safale</a:t>
            </a:r>
            <a:r>
              <a:rPr lang="en-GB" sz="1200" dirty="0" smtClean="0"/>
              <a:t> US 05      Target: Under 4.0% ABV, 20 IBUs, very pale, English hop aroma and flavour.	</a:t>
            </a:r>
            <a:endParaRPr lang="en-GB" sz="1200" dirty="0"/>
          </a:p>
        </p:txBody>
      </p:sp>
      <p:graphicFrame>
        <p:nvGraphicFramePr>
          <p:cNvPr id="6" name="Table 5"/>
          <p:cNvGraphicFramePr>
            <a:graphicFrameLocks noGrp="1"/>
          </p:cNvGraphicFramePr>
          <p:nvPr/>
        </p:nvGraphicFramePr>
        <p:xfrm>
          <a:off x="323528" y="1193304"/>
          <a:ext cx="8424935" cy="149352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smtClean="0">
                          <a:solidFill>
                            <a:schemeClr val="tx1"/>
                          </a:solidFill>
                        </a:rPr>
                        <a:t>2.5kg</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Munich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err="1" smtClean="0">
                          <a:solidFill>
                            <a:schemeClr val="tx1"/>
                          </a:solidFill>
                          <a:latin typeface="+mn-lt"/>
                          <a:ea typeface="+mn-ea"/>
                          <a:cs typeface="+mn-cs"/>
                        </a:rPr>
                        <a:t>Caragold</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kern="1200" dirty="0" smtClean="0">
                          <a:solidFill>
                            <a:schemeClr val="tx1"/>
                          </a:solidFill>
                          <a:latin typeface="+mn-lt"/>
                          <a:ea typeface="+mn-ea"/>
                          <a:cs typeface="+mn-cs"/>
                        </a:rPr>
                        <a:t>Biscuit malt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err="1" smtClean="0">
                          <a:solidFill>
                            <a:schemeClr val="tx1"/>
                          </a:solidFill>
                        </a:rPr>
                        <a:t>Torrified</a:t>
                      </a:r>
                      <a:r>
                        <a:rPr lang="en-GB" sz="1000" baseline="0" dirty="0" smtClean="0">
                          <a:solidFill>
                            <a:schemeClr val="tx1"/>
                          </a:solidFill>
                        </a:rPr>
                        <a:t> Wheat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0.15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95536" y="2780928"/>
          <a:ext cx="8424936" cy="2077025"/>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Fuggles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30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4.5%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Fuggles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 </a:t>
                      </a:r>
                      <a:r>
                        <a:rPr lang="en-GB" sz="900" dirty="0" err="1" smtClean="0">
                          <a:solidFill>
                            <a:schemeClr val="tx1"/>
                          </a:solidFill>
                        </a:rPr>
                        <a:t>mins</a:t>
                      </a:r>
                      <a:r>
                        <a:rPr lang="en-GB" sz="900" dirty="0" smtClean="0">
                          <a:solidFill>
                            <a:schemeClr val="tx1"/>
                          </a:solidFill>
                        </a:rPr>
                        <a:t> from end of boil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East Kent </a:t>
                      </a:r>
                      <a:r>
                        <a:rPr lang="en-GB" sz="900" dirty="0" err="1" smtClean="0">
                          <a:solidFill>
                            <a:schemeClr val="tx1"/>
                          </a:solidFill>
                        </a:rPr>
                        <a:t>Goldings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 </a:t>
                      </a:r>
                      <a:r>
                        <a:rPr lang="en-GB" sz="900" dirty="0" err="1" smtClean="0">
                          <a:solidFill>
                            <a:schemeClr val="tx1"/>
                          </a:solidFill>
                        </a:rPr>
                        <a:t>mins</a:t>
                      </a:r>
                      <a:r>
                        <a:rPr lang="en-GB" sz="900" dirty="0" smtClean="0">
                          <a:solidFill>
                            <a:schemeClr val="tx1"/>
                          </a:solidFill>
                        </a:rPr>
                        <a:t> from end </a:t>
                      </a:r>
                      <a:r>
                        <a:rPr lang="en-GB" sz="900" dirty="0" err="1" smtClean="0">
                          <a:solidFill>
                            <a:schemeClr val="tx1"/>
                          </a:solidFill>
                        </a:rPr>
                        <a:t>fo</a:t>
                      </a:r>
                      <a:r>
                        <a:rPr lang="en-GB" sz="900" dirty="0" smtClean="0">
                          <a:solidFill>
                            <a:schemeClr val="tx1"/>
                          </a:solidFill>
                        </a:rPr>
                        <a:t> boil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Fuggles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Post-boil, </a:t>
                      </a:r>
                      <a:r>
                        <a:rPr lang="en-GB" sz="900" dirty="0" err="1" smtClean="0">
                          <a:solidFill>
                            <a:schemeClr val="tx1"/>
                          </a:solidFill>
                        </a:rPr>
                        <a:t>wort</a:t>
                      </a:r>
                      <a:r>
                        <a:rPr lang="en-GB" sz="900" dirty="0" smtClean="0">
                          <a:solidFill>
                            <a:schemeClr val="tx1"/>
                          </a:solidFill>
                        </a:rPr>
                        <a:t> at 90 </a:t>
                      </a:r>
                      <a:r>
                        <a:rPr lang="en-GB" sz="900" dirty="0" smtClean="0"/>
                        <a:t>⁰C</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EKG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Post-boil, </a:t>
                      </a:r>
                      <a:r>
                        <a:rPr lang="en-GB" sz="900" dirty="0" err="1" smtClean="0">
                          <a:solidFill>
                            <a:schemeClr val="tx1"/>
                          </a:solidFill>
                        </a:rPr>
                        <a:t>wort</a:t>
                      </a:r>
                      <a:r>
                        <a:rPr lang="en-GB" sz="900" dirty="0" smtClean="0">
                          <a:solidFill>
                            <a:schemeClr val="tx1"/>
                          </a:solidFill>
                        </a:rPr>
                        <a:t> at 90 </a:t>
                      </a:r>
                      <a:r>
                        <a:rPr lang="en-GB" sz="900" dirty="0" smtClean="0"/>
                        <a:t>⁰C</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Fuggles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 Hop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East Kent</a:t>
                      </a:r>
                      <a:r>
                        <a:rPr lang="en-GB" sz="900" baseline="0" dirty="0" smtClean="0">
                          <a:solidFill>
                            <a:schemeClr val="tx1"/>
                          </a:solidFill>
                        </a:rPr>
                        <a:t> </a:t>
                      </a:r>
                      <a:r>
                        <a:rPr lang="en-GB" sz="900" baseline="0" dirty="0" err="1" smtClean="0">
                          <a:solidFill>
                            <a:schemeClr val="tx1"/>
                          </a:solidFill>
                        </a:rPr>
                        <a:t>Goldings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18</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a:t>
                      </a:r>
                      <a:r>
                        <a:rPr lang="en-GB" sz="900" baseline="0" dirty="0" smtClean="0">
                          <a:solidFill>
                            <a:schemeClr val="tx1"/>
                          </a:solidFill>
                        </a:rPr>
                        <a:t> hop</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941168"/>
            <a:ext cx="8461084" cy="523220"/>
          </a:xfrm>
          <a:prstGeom prst="rect">
            <a:avLst/>
          </a:prstGeom>
          <a:noFill/>
          <a:ln w="19050">
            <a:solidFill>
              <a:schemeClr val="tx1"/>
            </a:solidFill>
          </a:ln>
        </p:spPr>
        <p:txBody>
          <a:bodyPr wrap="square" rtlCol="0">
            <a:spAutoFit/>
          </a:bodyPr>
          <a:lstStyle/>
          <a:p>
            <a:r>
              <a:rPr lang="en-GB" sz="1400" dirty="0" smtClean="0"/>
              <a:t>Procedure:  Mash at 66 C for one hour.  </a:t>
            </a:r>
            <a:r>
              <a:rPr lang="en-GB" sz="1400" dirty="0" err="1" smtClean="0"/>
              <a:t>Sparge</a:t>
            </a:r>
            <a:r>
              <a:rPr lang="en-GB" sz="1400" dirty="0" smtClean="0"/>
              <a:t> at around 80 C.  Boil 1 hour. Cooled to 30 C, yeast added.  24 litres at 1040 – on track for around 3.8%. </a:t>
            </a:r>
            <a:endParaRPr lang="en-GB" sz="1400" dirty="0"/>
          </a:p>
        </p:txBody>
      </p:sp>
      <p:sp>
        <p:nvSpPr>
          <p:cNvPr id="9" name="TextBox 8"/>
          <p:cNvSpPr txBox="1"/>
          <p:nvPr/>
        </p:nvSpPr>
        <p:spPr>
          <a:xfrm>
            <a:off x="323528" y="5517232"/>
            <a:ext cx="8461084" cy="523220"/>
          </a:xfrm>
          <a:prstGeom prst="rect">
            <a:avLst/>
          </a:prstGeom>
          <a:noFill/>
          <a:ln w="19050">
            <a:solidFill>
              <a:schemeClr val="tx1"/>
            </a:solidFill>
          </a:ln>
        </p:spPr>
        <p:txBody>
          <a:bodyPr wrap="square" rtlCol="0">
            <a:spAutoFit/>
          </a:bodyPr>
          <a:lstStyle/>
          <a:p>
            <a:r>
              <a:rPr lang="en-GB" sz="1400" dirty="0" smtClean="0"/>
              <a:t>Fermentation: Not particularly vigorous and stopped by 2/8 – checked, at 1.014, so 3.4%.  15/8 – moved into keg.  Dry hops added.  Still at 1014, and cloudy.</a:t>
            </a:r>
            <a:endParaRPr lang="en-GB" sz="1400" dirty="0"/>
          </a:p>
        </p:txBody>
      </p:sp>
      <p:sp>
        <p:nvSpPr>
          <p:cNvPr id="10" name="TextBox 9"/>
          <p:cNvSpPr txBox="1"/>
          <p:nvPr/>
        </p:nvSpPr>
        <p:spPr>
          <a:xfrm>
            <a:off x="287380" y="6381328"/>
            <a:ext cx="8461084" cy="307777"/>
          </a:xfrm>
          <a:prstGeom prst="rect">
            <a:avLst/>
          </a:prstGeom>
          <a:noFill/>
          <a:ln w="19050">
            <a:solidFill>
              <a:schemeClr val="tx1"/>
            </a:solidFill>
          </a:ln>
        </p:spPr>
        <p:txBody>
          <a:bodyPr wrap="square" rtlCol="0">
            <a:spAutoFit/>
          </a:bodyPr>
          <a:lstStyle/>
          <a:p>
            <a:r>
              <a:rPr lang="en-GB" sz="1400" dirty="0" smtClean="0"/>
              <a:t>Results:</a:t>
            </a:r>
            <a:endParaRPr lang="en-GB" sz="1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Blonde		Beer name	: Wight-wash ( for New Year 2013, Isle of Wight)</a:t>
            </a:r>
          </a:p>
          <a:p>
            <a:r>
              <a:rPr lang="en-GB" sz="1400" dirty="0" smtClean="0"/>
              <a:t>Basis of recipe: </a:t>
            </a:r>
            <a:r>
              <a:rPr lang="en-GB" sz="1400" dirty="0" err="1" smtClean="0"/>
              <a:t>Haystackfest</a:t>
            </a:r>
            <a:r>
              <a:rPr lang="en-GB" sz="1400" dirty="0" smtClean="0"/>
              <a:t> , etc   Brew date:	29</a:t>
            </a:r>
            <a:r>
              <a:rPr lang="en-GB" sz="1400" baseline="30000" dirty="0" smtClean="0"/>
              <a:t>th</a:t>
            </a:r>
            <a:r>
              <a:rPr lang="en-GB" sz="1400" dirty="0" smtClean="0"/>
              <a:t> November 2013  Brew volume: c 20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Danstar</a:t>
            </a:r>
            <a:r>
              <a:rPr lang="en-GB" sz="1200" dirty="0" smtClean="0"/>
              <a:t> Windsor  Target: Under 4.0% ABV, 20 IBUs, very pale, </a:t>
            </a:r>
            <a:r>
              <a:rPr lang="en-GB" sz="1200" dirty="0" err="1" smtClean="0"/>
              <a:t>citrussy</a:t>
            </a:r>
            <a:r>
              <a:rPr lang="en-GB" sz="1200" dirty="0" smtClean="0"/>
              <a:t> hop aroma and flavour.	</a:t>
            </a:r>
            <a:endParaRPr lang="en-GB" sz="1200" dirty="0"/>
          </a:p>
        </p:txBody>
      </p:sp>
      <p:graphicFrame>
        <p:nvGraphicFramePr>
          <p:cNvPr id="6" name="Table 5"/>
          <p:cNvGraphicFramePr>
            <a:graphicFrameLocks noGrp="1"/>
          </p:cNvGraphicFramePr>
          <p:nvPr/>
        </p:nvGraphicFramePr>
        <p:xfrm>
          <a:off x="323528" y="1193304"/>
          <a:ext cx="8424935" cy="149352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smtClean="0">
                          <a:solidFill>
                            <a:schemeClr val="tx1"/>
                          </a:solidFill>
                        </a:rPr>
                        <a:t>2.5kg</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Munich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0.25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err="1" smtClean="0">
                          <a:solidFill>
                            <a:schemeClr val="tx1"/>
                          </a:solidFill>
                          <a:latin typeface="+mn-lt"/>
                          <a:ea typeface="+mn-ea"/>
                          <a:cs typeface="+mn-cs"/>
                        </a:rPr>
                        <a:t>Caragold</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kern="1200" dirty="0" smtClean="0">
                          <a:solidFill>
                            <a:schemeClr val="tx1"/>
                          </a:solidFill>
                          <a:latin typeface="+mn-lt"/>
                          <a:ea typeface="+mn-ea"/>
                          <a:cs typeface="+mn-cs"/>
                        </a:rPr>
                        <a:t>Raw malt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err="1" smtClean="0">
                          <a:solidFill>
                            <a:schemeClr val="tx1"/>
                          </a:solidFill>
                        </a:rPr>
                        <a:t>Torrified</a:t>
                      </a:r>
                      <a:r>
                        <a:rPr lang="en-GB" sz="1000" baseline="0" dirty="0" smtClean="0">
                          <a:solidFill>
                            <a:schemeClr val="tx1"/>
                          </a:solidFill>
                        </a:rPr>
                        <a:t> Wheat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0.15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95536" y="2780928"/>
          <a:ext cx="8424936" cy="1807924"/>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8</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Nelson </a:t>
                      </a:r>
                      <a:r>
                        <a:rPr lang="en-GB" sz="900" dirty="0" err="1" smtClean="0">
                          <a:solidFill>
                            <a:schemeClr val="tx1"/>
                          </a:solidFill>
                        </a:rPr>
                        <a:t>Sauvin</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8</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Fuggles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a:t>
                      </a:r>
                      <a:r>
                        <a:rPr lang="en-GB" sz="900" baseline="0" dirty="0" smtClean="0">
                          <a:solidFill>
                            <a:schemeClr val="tx1"/>
                          </a:solidFill>
                        </a:rPr>
                        <a:t> </a:t>
                      </a:r>
                      <a:r>
                        <a:rPr lang="en-GB" sz="900" dirty="0" err="1" smtClean="0">
                          <a:solidFill>
                            <a:schemeClr val="tx1"/>
                          </a:solidFill>
                        </a:rPr>
                        <a:t>mins</a:t>
                      </a:r>
                      <a:r>
                        <a:rPr lang="en-GB" sz="900" dirty="0" smtClean="0">
                          <a:solidFill>
                            <a:schemeClr val="tx1"/>
                          </a:solidFill>
                        </a:rPr>
                        <a:t> from end </a:t>
                      </a:r>
                      <a:r>
                        <a:rPr lang="en-GB" sz="900" dirty="0" err="1" smtClean="0">
                          <a:solidFill>
                            <a:schemeClr val="tx1"/>
                          </a:solidFill>
                        </a:rPr>
                        <a:t>fo</a:t>
                      </a:r>
                      <a:r>
                        <a:rPr lang="en-GB" sz="900" dirty="0" smtClean="0">
                          <a:solidFill>
                            <a:schemeClr val="tx1"/>
                          </a:solidFill>
                        </a:rPr>
                        <a:t> boil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Nelson</a:t>
                      </a:r>
                      <a:r>
                        <a:rPr lang="en-GB" sz="900" baseline="0" dirty="0" smtClean="0">
                          <a:solidFill>
                            <a:schemeClr val="tx1"/>
                          </a:solidFill>
                        </a:rPr>
                        <a:t> </a:t>
                      </a:r>
                      <a:r>
                        <a:rPr lang="en-GB" sz="900" baseline="0" dirty="0" err="1" smtClean="0">
                          <a:solidFill>
                            <a:schemeClr val="tx1"/>
                          </a:solidFill>
                        </a:rPr>
                        <a:t>Sauvin</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5 </a:t>
                      </a:r>
                      <a:r>
                        <a:rPr lang="en-GB" sz="900" dirty="0" err="1" smtClean="0">
                          <a:solidFill>
                            <a:schemeClr val="tx1"/>
                          </a:solidFill>
                        </a:rPr>
                        <a:t>mins</a:t>
                      </a:r>
                      <a:r>
                        <a:rPr lang="en-GB" sz="900" dirty="0" smtClean="0">
                          <a:solidFill>
                            <a:schemeClr val="tx1"/>
                          </a:solidFill>
                        </a:rPr>
                        <a:t> from end of boil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 Hop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Nelson</a:t>
                      </a:r>
                      <a:r>
                        <a:rPr lang="en-GB" sz="900" baseline="0" dirty="0" smtClean="0">
                          <a:solidFill>
                            <a:schemeClr val="tx1"/>
                          </a:solidFill>
                        </a:rPr>
                        <a:t> </a:t>
                      </a:r>
                      <a:r>
                        <a:rPr lang="en-GB" sz="900" baseline="0" dirty="0" err="1" smtClean="0">
                          <a:solidFill>
                            <a:schemeClr val="tx1"/>
                          </a:solidFill>
                        </a:rPr>
                        <a:t>Sauvin</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 Hop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653136"/>
            <a:ext cx="8461084" cy="523220"/>
          </a:xfrm>
          <a:prstGeom prst="rect">
            <a:avLst/>
          </a:prstGeom>
          <a:noFill/>
          <a:ln w="19050">
            <a:solidFill>
              <a:schemeClr val="tx1"/>
            </a:solidFill>
          </a:ln>
        </p:spPr>
        <p:txBody>
          <a:bodyPr wrap="square" rtlCol="0">
            <a:spAutoFit/>
          </a:bodyPr>
          <a:lstStyle/>
          <a:p>
            <a:r>
              <a:rPr lang="en-GB" sz="1400" dirty="0" smtClean="0"/>
              <a:t>Procedure:  Mash at 66 C for an hour and a half.  </a:t>
            </a:r>
            <a:r>
              <a:rPr lang="en-GB" sz="1400" dirty="0" err="1" smtClean="0"/>
              <a:t>Sparge</a:t>
            </a:r>
            <a:r>
              <a:rPr lang="en-GB" sz="1400" dirty="0" smtClean="0"/>
              <a:t> at around 80 C.  Boil 1 hour. Cooled to 30 C, yeast added.  24 litres at 1040 – on track for around 3.8%. </a:t>
            </a:r>
            <a:endParaRPr lang="en-GB" sz="1400" dirty="0"/>
          </a:p>
        </p:txBody>
      </p:sp>
      <p:sp>
        <p:nvSpPr>
          <p:cNvPr id="9" name="TextBox 8"/>
          <p:cNvSpPr txBox="1"/>
          <p:nvPr/>
        </p:nvSpPr>
        <p:spPr>
          <a:xfrm>
            <a:off x="323528" y="5229200"/>
            <a:ext cx="8461084" cy="954107"/>
          </a:xfrm>
          <a:prstGeom prst="rect">
            <a:avLst/>
          </a:prstGeom>
          <a:noFill/>
          <a:ln w="19050">
            <a:solidFill>
              <a:schemeClr val="tx1"/>
            </a:solidFill>
          </a:ln>
        </p:spPr>
        <p:txBody>
          <a:bodyPr wrap="square" rtlCol="0">
            <a:spAutoFit/>
          </a:bodyPr>
          <a:lstStyle/>
          <a:p>
            <a:r>
              <a:rPr lang="en-GB" sz="1400" dirty="0" smtClean="0"/>
              <a:t>Fermentation: Very lively for 24 hours, then a long, very slow fermentation  in the Utility at 16 degrees – moved to the </a:t>
            </a:r>
            <a:r>
              <a:rPr lang="en-GB" sz="1400" dirty="0" err="1" smtClean="0"/>
              <a:t>ensuite</a:t>
            </a:r>
            <a:r>
              <a:rPr lang="en-GB" sz="1400" dirty="0" smtClean="0"/>
              <a:t> (18 degrees?) still going and still cloudy at Xmas, so not taken to New Year. On 8/1/14  at 1012 (=3.4%).  Moved on 9/1 and dry-hopped.  Bottled on 20/01/14 – at 1009 (different hydrometer).  Primed with 30g sugar – </a:t>
            </a:r>
            <a:r>
              <a:rPr lang="en-GB" sz="1400" dirty="0" err="1" smtClean="0"/>
              <a:t>Beersmith</a:t>
            </a:r>
            <a:r>
              <a:rPr lang="en-GB" sz="1400" dirty="0" smtClean="0"/>
              <a:t> said 25g, How To Brew said 35g for 1.5 x carbonation.</a:t>
            </a:r>
            <a:endParaRPr lang="en-GB" sz="1400" dirty="0"/>
          </a:p>
        </p:txBody>
      </p:sp>
      <p:sp>
        <p:nvSpPr>
          <p:cNvPr id="10" name="TextBox 9"/>
          <p:cNvSpPr txBox="1"/>
          <p:nvPr/>
        </p:nvSpPr>
        <p:spPr>
          <a:xfrm>
            <a:off x="287380" y="6237312"/>
            <a:ext cx="8461084" cy="307777"/>
          </a:xfrm>
          <a:prstGeom prst="rect">
            <a:avLst/>
          </a:prstGeom>
          <a:noFill/>
          <a:ln w="19050">
            <a:solidFill>
              <a:schemeClr val="tx1"/>
            </a:solidFill>
          </a:ln>
        </p:spPr>
        <p:txBody>
          <a:bodyPr wrap="square" rtlCol="0">
            <a:spAutoFit/>
          </a:bodyPr>
          <a:lstStyle/>
          <a:p>
            <a:r>
              <a:rPr lang="en-GB" sz="1400" dirty="0" smtClean="0"/>
              <a:t>Results:</a:t>
            </a:r>
            <a:endParaRPr lang="en-GB" sz="1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Belgian  Blonde	Beer name: A little gem 2</a:t>
            </a:r>
          </a:p>
          <a:p>
            <a:r>
              <a:rPr lang="en-GB" sz="1400" dirty="0" smtClean="0"/>
              <a:t>Basis of recipe:        Brew date:  9 Jan 2014	 Brew volume: c 22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White Labs 530 Belgian Abbey          Target: 6  - 6.5 %, 20 IBU, pale,  not hoppy,  like an </a:t>
            </a:r>
            <a:r>
              <a:rPr lang="en-GB" sz="1200" dirty="0" err="1" smtClean="0"/>
              <a:t>Affligem</a:t>
            </a:r>
            <a:r>
              <a:rPr lang="en-GB" sz="1200" dirty="0" smtClean="0"/>
              <a:t> or </a:t>
            </a:r>
            <a:r>
              <a:rPr lang="en-GB" sz="1200" dirty="0" err="1" smtClean="0"/>
              <a:t>Leffe</a:t>
            </a:r>
            <a:r>
              <a:rPr lang="en-GB" sz="1200" dirty="0" smtClean="0"/>
              <a:t>	</a:t>
            </a:r>
            <a:endParaRPr lang="en-GB" sz="1200" dirty="0"/>
          </a:p>
        </p:txBody>
      </p:sp>
      <p:graphicFrame>
        <p:nvGraphicFramePr>
          <p:cNvPr id="6" name="Table 5"/>
          <p:cNvGraphicFramePr>
            <a:graphicFrameLocks noGrp="1"/>
          </p:cNvGraphicFramePr>
          <p:nvPr/>
        </p:nvGraphicFramePr>
        <p:xfrm>
          <a:off x="323528" y="1193304"/>
          <a:ext cx="8424935" cy="163068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56412">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Type</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Amount</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 of  Grain</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Details </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21">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Pale malt – Belgian 2-row</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3.0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7552">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Munich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11</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49736">
                <a:tc vMerge="1">
                  <a:txBody>
                    <a:bodyPr/>
                    <a:lstStyle/>
                    <a:p>
                      <a:endParaRPr lang="en-GB"/>
                    </a:p>
                  </a:txBody>
                  <a:tcPr/>
                </a:tc>
                <a:tc>
                  <a:txBody>
                    <a:bodyPr/>
                    <a:lstStyle/>
                    <a:p>
                      <a:r>
                        <a:rPr lang="en-GB" sz="900" dirty="0" err="1" smtClean="0">
                          <a:solidFill>
                            <a:schemeClr val="tx1"/>
                          </a:solidFill>
                        </a:rPr>
                        <a:t>Caravienne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0.25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38296">
                <a:tc vMerge="1">
                  <a:txBody>
                    <a:bodyPr/>
                    <a:lstStyle/>
                    <a:p>
                      <a:endParaRPr lang="en-GB"/>
                    </a:p>
                  </a:txBody>
                  <a:tcPr/>
                </a:tc>
                <a:tc>
                  <a:txBody>
                    <a:bodyPr/>
                    <a:lstStyle/>
                    <a:p>
                      <a:r>
                        <a:rPr lang="en-GB" sz="900" dirty="0" smtClean="0">
                          <a:solidFill>
                            <a:schemeClr val="tx1"/>
                          </a:solidFill>
                        </a:rPr>
                        <a:t>Aromatic</a:t>
                      </a:r>
                      <a:r>
                        <a:rPr lang="en-GB" sz="900" baseline="0" dirty="0" smtClean="0">
                          <a:solidFill>
                            <a:schemeClr val="tx1"/>
                          </a:solidFill>
                        </a:rPr>
                        <a:t> malt</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0.25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Cara-</a:t>
                      </a:r>
                      <a:r>
                        <a:rPr lang="en-GB" sz="900" dirty="0" err="1" smtClean="0">
                          <a:solidFill>
                            <a:schemeClr val="tx1"/>
                          </a:solidFill>
                        </a:rPr>
                        <a:t>pils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0.1</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Candi</a:t>
                      </a:r>
                      <a:r>
                        <a:rPr lang="en-GB" sz="900" dirty="0" smtClean="0">
                          <a:solidFill>
                            <a:schemeClr val="tx1"/>
                          </a:solidFill>
                        </a:rPr>
                        <a:t> Sugar - pale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11</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969880"/>
          <a:ext cx="8424936" cy="1112520"/>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26766">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Type</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Amount</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When added</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Details (% Alpha Acid)</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err="1" smtClean="0">
                          <a:solidFill>
                            <a:schemeClr val="tx1"/>
                          </a:solidFill>
                        </a:rPr>
                        <a:t>Hallertau</a:t>
                      </a:r>
                      <a:r>
                        <a:rPr lang="en-GB" sz="800" dirty="0" smtClean="0">
                          <a:solidFill>
                            <a:schemeClr val="tx1"/>
                          </a:solidFill>
                        </a:rPr>
                        <a:t> </a:t>
                      </a:r>
                      <a:r>
                        <a:rPr lang="en-GB" sz="800" dirty="0" err="1" smtClean="0">
                          <a:solidFill>
                            <a:schemeClr val="tx1"/>
                          </a:solidFill>
                        </a:rPr>
                        <a:t>Mittelfrau</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25g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Straight</a:t>
                      </a:r>
                      <a:r>
                        <a:rPr lang="en-GB" sz="800" baseline="0" dirty="0" smtClean="0">
                          <a:solidFill>
                            <a:schemeClr val="tx1"/>
                          </a:solidFill>
                        </a:rPr>
                        <a:t> after the mash ends</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4.9%</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endParaRPr lang="en-GB"/>
                    </a:p>
                  </a:txBody>
                  <a:tcPr/>
                </a:tc>
                <a:tc>
                  <a:txBody>
                    <a:bodyPr/>
                    <a:lstStyle/>
                    <a:p>
                      <a:r>
                        <a:rPr lang="en-GB" sz="800" dirty="0" smtClean="0">
                          <a:solidFill>
                            <a:schemeClr val="tx1"/>
                          </a:solidFill>
                        </a:rPr>
                        <a:t>Ditto</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10g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End of boil minus</a:t>
                      </a:r>
                      <a:r>
                        <a:rPr lang="en-GB" sz="800" baseline="0" dirty="0" smtClean="0">
                          <a:solidFill>
                            <a:schemeClr val="tx1"/>
                          </a:solidFill>
                        </a:rPr>
                        <a:t> 10 </a:t>
                      </a:r>
                      <a:r>
                        <a:rPr lang="en-GB" sz="800" baseline="0" dirty="0" err="1" smtClean="0">
                          <a:solidFill>
                            <a:schemeClr val="tx1"/>
                          </a:solidFill>
                        </a:rPr>
                        <a:t>mins</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Ditto</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10g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baseline="0" dirty="0" smtClean="0">
                          <a:solidFill>
                            <a:schemeClr val="tx1"/>
                          </a:solidFill>
                        </a:rPr>
                        <a:t>At end of boil, 80 </a:t>
                      </a:r>
                      <a:r>
                        <a:rPr lang="en-GB" sz="800" baseline="0" dirty="0" err="1" smtClean="0">
                          <a:solidFill>
                            <a:schemeClr val="tx1"/>
                          </a:solidFill>
                        </a:rPr>
                        <a:t>degreees</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0764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Ditto</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14g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rPr>
                        <a:t>Dry hop – A week before</a:t>
                      </a:r>
                      <a:r>
                        <a:rPr lang="en-GB" sz="800" baseline="0" dirty="0" smtClean="0">
                          <a:solidFill>
                            <a:schemeClr val="tx1"/>
                          </a:solidFill>
                        </a:rPr>
                        <a:t> bottling</a:t>
                      </a:r>
                      <a:endParaRPr lang="en-GB" sz="8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287380" y="4221088"/>
            <a:ext cx="8461084" cy="738664"/>
          </a:xfrm>
          <a:prstGeom prst="rect">
            <a:avLst/>
          </a:prstGeom>
          <a:noFill/>
          <a:ln w="19050">
            <a:solidFill>
              <a:schemeClr val="tx1"/>
            </a:solidFill>
          </a:ln>
        </p:spPr>
        <p:txBody>
          <a:bodyPr wrap="square" rtlCol="0">
            <a:spAutoFit/>
          </a:bodyPr>
          <a:lstStyle/>
          <a:p>
            <a:r>
              <a:rPr lang="en-GB" sz="1400" dirty="0" smtClean="0"/>
              <a:t>Procedure: Mash-in at 74 C, dropped to 67 C.  Aft </a:t>
            </a:r>
            <a:r>
              <a:rPr lang="en-GB" sz="1400" dirty="0" err="1" smtClean="0"/>
              <a:t>er</a:t>
            </a:r>
            <a:r>
              <a:rPr lang="en-GB" sz="1400" dirty="0" smtClean="0"/>
              <a:t> 30 </a:t>
            </a:r>
            <a:r>
              <a:rPr lang="en-GB" sz="1400" dirty="0" err="1" smtClean="0"/>
              <a:t>mins</a:t>
            </a:r>
            <a:r>
              <a:rPr lang="en-GB" sz="1400" dirty="0" smtClean="0"/>
              <a:t> mash temp at 66, at 1 hr 65.  70 </a:t>
            </a:r>
            <a:r>
              <a:rPr lang="en-GB" sz="1400" dirty="0" err="1" smtClean="0"/>
              <a:t>mins</a:t>
            </a:r>
            <a:r>
              <a:rPr lang="en-GB" sz="1400" dirty="0" smtClean="0"/>
              <a:t> mash. </a:t>
            </a:r>
            <a:r>
              <a:rPr lang="en-GB" sz="1400" dirty="0" err="1" smtClean="0"/>
              <a:t>Sparge</a:t>
            </a:r>
            <a:r>
              <a:rPr lang="en-GB" sz="1400" dirty="0" smtClean="0"/>
              <a:t> at 80 C.  </a:t>
            </a:r>
            <a:r>
              <a:rPr lang="en-GB" sz="1400" dirty="0" err="1" smtClean="0"/>
              <a:t>Sparge</a:t>
            </a:r>
            <a:r>
              <a:rPr lang="en-GB" sz="1400" dirty="0" smtClean="0"/>
              <a:t> smooth.  Boil for 75 </a:t>
            </a:r>
            <a:r>
              <a:rPr lang="en-GB" sz="1400" dirty="0" err="1" smtClean="0"/>
              <a:t>mins</a:t>
            </a:r>
            <a:r>
              <a:rPr lang="en-GB" sz="1400" dirty="0" smtClean="0"/>
              <a:t>.  Sugar added 10 </a:t>
            </a:r>
            <a:r>
              <a:rPr lang="en-GB" sz="1400" dirty="0" err="1" smtClean="0"/>
              <a:t>mins</a:t>
            </a:r>
            <a:r>
              <a:rPr lang="en-GB" sz="1400" dirty="0" smtClean="0"/>
              <a:t> from end. Pre-boil 25 litres OG 1044 (without sugar).  Post-boil OG 1058, 22litres.  Yeast pitched at 25 C. – 5 weeks past it’s best by date, little fizz on undoing the lid. </a:t>
            </a:r>
            <a:endParaRPr lang="en-GB" sz="1400" dirty="0"/>
          </a:p>
        </p:txBody>
      </p:sp>
      <p:sp>
        <p:nvSpPr>
          <p:cNvPr id="9" name="TextBox 8"/>
          <p:cNvSpPr txBox="1"/>
          <p:nvPr/>
        </p:nvSpPr>
        <p:spPr>
          <a:xfrm>
            <a:off x="287380" y="5013176"/>
            <a:ext cx="8461084" cy="954107"/>
          </a:xfrm>
          <a:prstGeom prst="rect">
            <a:avLst/>
          </a:prstGeom>
          <a:noFill/>
          <a:ln w="19050">
            <a:solidFill>
              <a:schemeClr val="tx1"/>
            </a:solidFill>
          </a:ln>
        </p:spPr>
        <p:txBody>
          <a:bodyPr wrap="square" rtlCol="0">
            <a:spAutoFit/>
          </a:bodyPr>
          <a:lstStyle/>
          <a:p>
            <a:r>
              <a:rPr lang="en-GB" sz="1400" dirty="0" smtClean="0"/>
              <a:t>Fermentation:  Nothing after 24 hours at 20c.  Moved into airing cupboard to warm up a few degrees – signs of life after 30 hrs, going well on day 2 at 20 c so moved to 18 c. 3” head after 48hrs.  Went very energetically, then sporadically – needed shaking to get going again.  Still glugging on 19/10.   On 4/2 still v. slow fermentation -  at 1009 (so 6.4%).  Moved off </a:t>
            </a:r>
            <a:r>
              <a:rPr lang="en-GB" sz="1400" dirty="0" err="1" smtClean="0"/>
              <a:t>trub</a:t>
            </a:r>
            <a:r>
              <a:rPr lang="en-GB" sz="1400" dirty="0" smtClean="0"/>
              <a:t> into clean carboy.  Dry hopped 27/2/14.  Bottled 9/3/14 – 80g of sugar.</a:t>
            </a:r>
            <a:endParaRPr lang="en-GB" sz="1400" dirty="0"/>
          </a:p>
        </p:txBody>
      </p:sp>
      <p:sp>
        <p:nvSpPr>
          <p:cNvPr id="10" name="TextBox 9"/>
          <p:cNvSpPr txBox="1"/>
          <p:nvPr/>
        </p:nvSpPr>
        <p:spPr>
          <a:xfrm>
            <a:off x="287380" y="6093296"/>
            <a:ext cx="8461084" cy="307777"/>
          </a:xfrm>
          <a:prstGeom prst="rect">
            <a:avLst/>
          </a:prstGeom>
          <a:noFill/>
          <a:ln w="19050">
            <a:solidFill>
              <a:schemeClr val="tx1"/>
            </a:solidFill>
          </a:ln>
        </p:spPr>
        <p:txBody>
          <a:bodyPr wrap="square" rtlCol="0">
            <a:spAutoFit/>
          </a:bodyPr>
          <a:lstStyle/>
          <a:p>
            <a:r>
              <a:rPr lang="en-GB" sz="1400" dirty="0" smtClean="0"/>
              <a:t>Results:.</a:t>
            </a:r>
            <a:endParaRPr lang="en-GB" sz="1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Gluten-Free Blonde		Beer name:</a:t>
            </a:r>
          </a:p>
          <a:p>
            <a:r>
              <a:rPr lang="en-GB" sz="1400" dirty="0" smtClean="0"/>
              <a:t>Basis of recipe: Wight-Wash – GF version  	Brew date:	16</a:t>
            </a:r>
            <a:r>
              <a:rPr lang="en-GB" sz="1400" baseline="30000" dirty="0" smtClean="0"/>
              <a:t>th</a:t>
            </a:r>
            <a:r>
              <a:rPr lang="en-GB" sz="1400" dirty="0" smtClean="0"/>
              <a:t> Feb 2014   Brew volume: c 15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Partial mash.	Yeast: </a:t>
            </a:r>
            <a:r>
              <a:rPr lang="en-GB" sz="1200" dirty="0" err="1" smtClean="0"/>
              <a:t>Safale</a:t>
            </a:r>
            <a:r>
              <a:rPr lang="en-GB" sz="1200" dirty="0" smtClean="0"/>
              <a:t> US05  Target: Around 4.0% ABV, 25 IBUs, very pale, </a:t>
            </a:r>
            <a:r>
              <a:rPr lang="en-GB" sz="1200" dirty="0" err="1" smtClean="0"/>
              <a:t>citrussy</a:t>
            </a:r>
            <a:r>
              <a:rPr lang="en-GB" sz="1200" dirty="0" smtClean="0"/>
              <a:t> hop aroma and flavour.	</a:t>
            </a:r>
            <a:endParaRPr lang="en-GB" sz="1200" dirty="0"/>
          </a:p>
        </p:txBody>
      </p:sp>
      <p:graphicFrame>
        <p:nvGraphicFramePr>
          <p:cNvPr id="6" name="Table 5"/>
          <p:cNvGraphicFramePr>
            <a:graphicFrameLocks noGrp="1"/>
          </p:cNvGraphicFramePr>
          <p:nvPr/>
        </p:nvGraphicFramePr>
        <p:xfrm>
          <a:off x="323528" y="1193304"/>
          <a:ext cx="8424935" cy="173736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Sorghum syrup)</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1.5kg</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68</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Brewers’ Maize</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0.25kg</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dirty="0" smtClean="0">
                          <a:solidFill>
                            <a:schemeClr val="tx1"/>
                          </a:solidFill>
                        </a:rPr>
                        <a:t>Sweet potato</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200g</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Cooked &amp; mashed</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err="1" smtClean="0">
                          <a:solidFill>
                            <a:schemeClr val="tx1"/>
                          </a:solidFill>
                          <a:latin typeface="+mn-lt"/>
                          <a:ea typeface="+mn-ea"/>
                          <a:cs typeface="+mn-cs"/>
                        </a:rPr>
                        <a:t>Candi</a:t>
                      </a:r>
                      <a:r>
                        <a:rPr lang="en-GB" sz="1000" kern="1200" dirty="0" smtClean="0">
                          <a:solidFill>
                            <a:schemeClr val="tx1"/>
                          </a:solidFill>
                          <a:latin typeface="+mn-lt"/>
                          <a:ea typeface="+mn-ea"/>
                          <a:cs typeface="+mn-cs"/>
                        </a:rPr>
                        <a:t> sugar (Dark)</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0.25kg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kern="1200" dirty="0" err="1" smtClean="0">
                          <a:solidFill>
                            <a:schemeClr val="tx1"/>
                          </a:solidFill>
                          <a:latin typeface="+mn-lt"/>
                          <a:ea typeface="+mn-ea"/>
                          <a:cs typeface="+mn-cs"/>
                        </a:rPr>
                        <a:t>Muscovado</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0.15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Light</a:t>
                      </a:r>
                      <a:r>
                        <a:rPr lang="en-GB" sz="1000" baseline="0" dirty="0" smtClean="0">
                          <a:solidFill>
                            <a:schemeClr val="tx1"/>
                          </a:solidFill>
                        </a:rPr>
                        <a:t> Brown sugar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0.05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59676" y="2996952"/>
          <a:ext cx="8424936" cy="2077025"/>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t>Citra</a:t>
                      </a:r>
                      <a:endParaRPr lang="en-GB" sz="9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t>10</a:t>
                      </a:r>
                      <a:endParaRPr lang="en-GB" sz="9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t>Boil 5 </a:t>
                      </a:r>
                      <a:r>
                        <a:rPr lang="en-GB" sz="900" dirty="0" err="1" smtClean="0"/>
                        <a:t>mins</a:t>
                      </a:r>
                      <a:r>
                        <a:rPr lang="en-GB" sz="900" dirty="0" smtClean="0"/>
                        <a:t> from end</a:t>
                      </a:r>
                      <a:endParaRPr lang="en-GB" sz="9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Nelson </a:t>
                      </a:r>
                      <a:r>
                        <a:rPr lang="en-GB" sz="900" dirty="0" err="1" smtClean="0">
                          <a:solidFill>
                            <a:schemeClr val="tx1"/>
                          </a:solidFill>
                        </a:rPr>
                        <a:t>Sauvin</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ditto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Nelson</a:t>
                      </a:r>
                      <a:r>
                        <a:rPr lang="en-GB" sz="900" baseline="0" dirty="0" smtClean="0">
                          <a:solidFill>
                            <a:schemeClr val="tx1"/>
                          </a:solidFill>
                        </a:rPr>
                        <a:t> </a:t>
                      </a:r>
                      <a:r>
                        <a:rPr lang="en-GB" sz="900" baseline="0" dirty="0" err="1" smtClean="0">
                          <a:solidFill>
                            <a:schemeClr val="tx1"/>
                          </a:solidFill>
                        </a:rPr>
                        <a:t>Sauvin</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After</a:t>
                      </a:r>
                      <a:r>
                        <a:rPr lang="en-GB" sz="900" baseline="0" dirty="0" smtClean="0">
                          <a:solidFill>
                            <a:schemeClr val="tx1"/>
                          </a:solidFill>
                        </a:rPr>
                        <a:t> flame-out, at 85 degrees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err="1" smtClean="0">
                          <a:solidFill>
                            <a:schemeClr val="tx1"/>
                          </a:solidFill>
                        </a:rPr>
                        <a:t>dtto</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Nelson</a:t>
                      </a:r>
                      <a:r>
                        <a:rPr lang="en-GB" sz="900" baseline="0" dirty="0" smtClean="0">
                          <a:solidFill>
                            <a:schemeClr val="tx1"/>
                          </a:solidFill>
                        </a:rPr>
                        <a:t> </a:t>
                      </a:r>
                      <a:r>
                        <a:rPr lang="en-GB" sz="900" baseline="0" dirty="0" err="1" smtClean="0">
                          <a:solidFill>
                            <a:schemeClr val="tx1"/>
                          </a:solidFill>
                        </a:rPr>
                        <a:t>Sauvin</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 Hop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ditto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287668" y="5157192"/>
            <a:ext cx="8461084" cy="523220"/>
          </a:xfrm>
          <a:prstGeom prst="rect">
            <a:avLst/>
          </a:prstGeom>
          <a:noFill/>
          <a:ln w="19050">
            <a:solidFill>
              <a:schemeClr val="tx1"/>
            </a:solidFill>
          </a:ln>
        </p:spPr>
        <p:txBody>
          <a:bodyPr wrap="square" rtlCol="0">
            <a:spAutoFit/>
          </a:bodyPr>
          <a:lstStyle/>
          <a:p>
            <a:r>
              <a:rPr lang="en-GB" sz="1400" dirty="0" smtClean="0"/>
              <a:t>Procedure:  Mash maize &amp; potato  at 66 C for an hour, drained.  Sorghum added, boil 1 hour.  Hops added in </a:t>
            </a:r>
            <a:r>
              <a:rPr lang="en-GB" sz="1400" dirty="0" err="1" smtClean="0"/>
              <a:t>hopbags</a:t>
            </a:r>
            <a:r>
              <a:rPr lang="en-GB" sz="1400" dirty="0" smtClean="0"/>
              <a:t>. Cooled to 28 C, yeast added.  15 litres at 1046 – around 4.5%. </a:t>
            </a:r>
            <a:endParaRPr lang="en-GB" sz="1400" dirty="0"/>
          </a:p>
        </p:txBody>
      </p:sp>
      <p:sp>
        <p:nvSpPr>
          <p:cNvPr id="9" name="TextBox 8"/>
          <p:cNvSpPr txBox="1"/>
          <p:nvPr/>
        </p:nvSpPr>
        <p:spPr>
          <a:xfrm>
            <a:off x="287668" y="5733256"/>
            <a:ext cx="8461084" cy="523220"/>
          </a:xfrm>
          <a:prstGeom prst="rect">
            <a:avLst/>
          </a:prstGeom>
          <a:noFill/>
          <a:ln w="19050">
            <a:solidFill>
              <a:schemeClr val="tx1"/>
            </a:solidFill>
          </a:ln>
        </p:spPr>
        <p:txBody>
          <a:bodyPr wrap="square" rtlCol="0">
            <a:spAutoFit/>
          </a:bodyPr>
          <a:lstStyle/>
          <a:p>
            <a:r>
              <a:rPr lang="en-GB" sz="1400" dirty="0" smtClean="0"/>
              <a:t>Fermentation: Slow to start, not very vigorous, then stopped – added yeast nutrient on 18</a:t>
            </a:r>
            <a:r>
              <a:rPr lang="en-GB" sz="1400" baseline="30000" dirty="0" smtClean="0"/>
              <a:t>th</a:t>
            </a:r>
            <a:r>
              <a:rPr lang="en-GB" sz="1400" dirty="0" smtClean="0"/>
              <a:t>, again on 20</a:t>
            </a:r>
            <a:r>
              <a:rPr lang="en-GB" sz="1400" baseline="30000" dirty="0" smtClean="0"/>
              <a:t>th</a:t>
            </a:r>
            <a:r>
              <a:rPr lang="en-GB" sz="1400" dirty="0" smtClean="0"/>
              <a:t> (at 1018). 22</a:t>
            </a:r>
            <a:r>
              <a:rPr lang="en-GB" sz="1400" baseline="30000" dirty="0" smtClean="0"/>
              <a:t>nd</a:t>
            </a:r>
            <a:r>
              <a:rPr lang="en-GB" sz="1400" dirty="0" smtClean="0"/>
              <a:t> – at 1007, so 5% </a:t>
            </a:r>
            <a:r>
              <a:rPr lang="en-GB" sz="1400" dirty="0" err="1" smtClean="0"/>
              <a:t>abv</a:t>
            </a:r>
            <a:r>
              <a:rPr lang="en-GB" sz="1400" dirty="0" smtClean="0"/>
              <a:t>.  Done.  Dry hopped on 27/2/14.  Bottled 10/3/14 – 30g of sugar.  </a:t>
            </a:r>
            <a:endParaRPr lang="en-GB" sz="1400" dirty="0"/>
          </a:p>
        </p:txBody>
      </p:sp>
      <p:sp>
        <p:nvSpPr>
          <p:cNvPr id="10" name="TextBox 9"/>
          <p:cNvSpPr txBox="1"/>
          <p:nvPr/>
        </p:nvSpPr>
        <p:spPr>
          <a:xfrm>
            <a:off x="251520" y="6505599"/>
            <a:ext cx="8461084" cy="307777"/>
          </a:xfrm>
          <a:prstGeom prst="rect">
            <a:avLst/>
          </a:prstGeom>
          <a:noFill/>
          <a:ln w="19050">
            <a:solidFill>
              <a:schemeClr val="tx1"/>
            </a:solidFill>
          </a:ln>
        </p:spPr>
        <p:txBody>
          <a:bodyPr wrap="square" rtlCol="0">
            <a:spAutoFit/>
          </a:bodyPr>
          <a:lstStyle/>
          <a:p>
            <a:r>
              <a:rPr lang="en-GB" sz="1400" dirty="0" smtClean="0"/>
              <a:t>Results:</a:t>
            </a:r>
            <a:endParaRPr lang="en-GB" sz="1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Blonde		Beer name	: Dave’s 60</a:t>
            </a:r>
            <a:r>
              <a:rPr lang="en-GB" sz="1400" baseline="30000" dirty="0" smtClean="0"/>
              <a:t>th</a:t>
            </a:r>
            <a:r>
              <a:rPr lang="en-GB" sz="1400" dirty="0" smtClean="0"/>
              <a:t> Birthday Bash Brew</a:t>
            </a:r>
          </a:p>
          <a:p>
            <a:r>
              <a:rPr lang="en-GB" sz="1400" dirty="0" smtClean="0"/>
              <a:t>Basis of recipe: Wight Wash copy   Brew date:	5</a:t>
            </a:r>
            <a:r>
              <a:rPr lang="en-GB" sz="1400" baseline="30000" dirty="0" smtClean="0"/>
              <a:t>th</a:t>
            </a:r>
            <a:r>
              <a:rPr lang="en-GB" sz="1400" dirty="0" smtClean="0"/>
              <a:t> May 2014Brew volume: c 20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Danstar</a:t>
            </a:r>
            <a:r>
              <a:rPr lang="en-GB" sz="1200" dirty="0" smtClean="0"/>
              <a:t> Nottingham  Target: Under 4.0% ABV, 20 IBUs, very pale, </a:t>
            </a:r>
            <a:r>
              <a:rPr lang="en-GB" sz="1200" dirty="0" err="1" smtClean="0"/>
              <a:t>citrussy</a:t>
            </a:r>
            <a:r>
              <a:rPr lang="en-GB" sz="1200" dirty="0" smtClean="0"/>
              <a:t> hop aroma and flavour.	</a:t>
            </a:r>
            <a:endParaRPr lang="en-GB" sz="1200" dirty="0"/>
          </a:p>
        </p:txBody>
      </p:sp>
      <p:graphicFrame>
        <p:nvGraphicFramePr>
          <p:cNvPr id="6" name="Table 5"/>
          <p:cNvGraphicFramePr>
            <a:graphicFrameLocks noGrp="1"/>
          </p:cNvGraphicFramePr>
          <p:nvPr/>
        </p:nvGraphicFramePr>
        <p:xfrm>
          <a:off x="323528" y="1193304"/>
          <a:ext cx="8424935" cy="149352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2.25kg</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69</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Munich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0.25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8</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err="1" smtClean="0">
                          <a:solidFill>
                            <a:schemeClr val="tx1"/>
                          </a:solidFill>
                          <a:latin typeface="+mn-lt"/>
                          <a:ea typeface="+mn-ea"/>
                          <a:cs typeface="+mn-cs"/>
                        </a:rPr>
                        <a:t>Caragold</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8</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kern="1200" dirty="0" smtClean="0">
                          <a:solidFill>
                            <a:schemeClr val="tx1"/>
                          </a:solidFill>
                          <a:latin typeface="+mn-lt"/>
                          <a:ea typeface="+mn-ea"/>
                          <a:cs typeface="+mn-cs"/>
                        </a:rPr>
                        <a:t>Rye malt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0.37</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err="1" smtClean="0">
                          <a:solidFill>
                            <a:schemeClr val="tx1"/>
                          </a:solidFill>
                        </a:rPr>
                        <a:t>Torrified</a:t>
                      </a:r>
                      <a:r>
                        <a:rPr lang="en-GB" sz="1000" baseline="0" dirty="0" smtClean="0">
                          <a:solidFill>
                            <a:schemeClr val="tx1"/>
                          </a:solidFill>
                        </a:rPr>
                        <a:t> Wheat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0.15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4</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95536" y="2780928"/>
          <a:ext cx="8424936" cy="1807924"/>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8</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Nelson </a:t>
                      </a:r>
                      <a:r>
                        <a:rPr lang="en-GB" sz="900" dirty="0" err="1" smtClean="0">
                          <a:solidFill>
                            <a:schemeClr val="tx1"/>
                          </a:solidFill>
                        </a:rPr>
                        <a:t>Sauvin</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8</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a:t>
                      </a:r>
                      <a:r>
                        <a:rPr lang="en-GB" sz="900" baseline="0" dirty="0" smtClean="0">
                          <a:solidFill>
                            <a:schemeClr val="tx1"/>
                          </a:solidFill>
                        </a:rPr>
                        <a:t> </a:t>
                      </a:r>
                      <a:r>
                        <a:rPr lang="en-GB" sz="900" dirty="0" err="1" smtClean="0">
                          <a:solidFill>
                            <a:schemeClr val="tx1"/>
                          </a:solidFill>
                        </a:rPr>
                        <a:t>mins</a:t>
                      </a:r>
                      <a:r>
                        <a:rPr lang="en-GB" sz="900" dirty="0" smtClean="0">
                          <a:solidFill>
                            <a:schemeClr val="tx1"/>
                          </a:solidFill>
                        </a:rPr>
                        <a:t> from end </a:t>
                      </a:r>
                      <a:r>
                        <a:rPr lang="en-GB" sz="900" dirty="0" err="1" smtClean="0">
                          <a:solidFill>
                            <a:schemeClr val="tx1"/>
                          </a:solidFill>
                        </a:rPr>
                        <a:t>fo</a:t>
                      </a:r>
                      <a:r>
                        <a:rPr lang="en-GB" sz="900" dirty="0" smtClean="0">
                          <a:solidFill>
                            <a:schemeClr val="tx1"/>
                          </a:solidFill>
                        </a:rPr>
                        <a:t> boil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Nelson</a:t>
                      </a:r>
                      <a:r>
                        <a:rPr lang="en-GB" sz="900" baseline="0" dirty="0" smtClean="0">
                          <a:solidFill>
                            <a:schemeClr val="tx1"/>
                          </a:solidFill>
                        </a:rPr>
                        <a:t> </a:t>
                      </a:r>
                      <a:r>
                        <a:rPr lang="en-GB" sz="900" baseline="0" dirty="0" err="1" smtClean="0">
                          <a:solidFill>
                            <a:schemeClr val="tx1"/>
                          </a:solidFill>
                        </a:rPr>
                        <a:t>Sauvin</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5 </a:t>
                      </a:r>
                      <a:r>
                        <a:rPr lang="en-GB" sz="900" dirty="0" err="1" smtClean="0">
                          <a:solidFill>
                            <a:schemeClr val="tx1"/>
                          </a:solidFill>
                        </a:rPr>
                        <a:t>mins</a:t>
                      </a:r>
                      <a:r>
                        <a:rPr lang="en-GB" sz="900" dirty="0" smtClean="0">
                          <a:solidFill>
                            <a:schemeClr val="tx1"/>
                          </a:solidFill>
                        </a:rPr>
                        <a:t> from end of boil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 Hop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Nelson</a:t>
                      </a:r>
                      <a:r>
                        <a:rPr lang="en-GB" sz="900" baseline="0" dirty="0" smtClean="0">
                          <a:solidFill>
                            <a:schemeClr val="tx1"/>
                          </a:solidFill>
                        </a:rPr>
                        <a:t> </a:t>
                      </a:r>
                      <a:r>
                        <a:rPr lang="en-GB" sz="900" baseline="0" dirty="0" err="1" smtClean="0">
                          <a:solidFill>
                            <a:schemeClr val="tx1"/>
                          </a:solidFill>
                        </a:rPr>
                        <a:t>Sauvin</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 Hop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653136"/>
            <a:ext cx="8461084" cy="738664"/>
          </a:xfrm>
          <a:prstGeom prst="rect">
            <a:avLst/>
          </a:prstGeom>
          <a:noFill/>
          <a:ln w="19050">
            <a:solidFill>
              <a:schemeClr val="tx1"/>
            </a:solidFill>
          </a:ln>
        </p:spPr>
        <p:txBody>
          <a:bodyPr wrap="square" rtlCol="0">
            <a:spAutoFit/>
          </a:bodyPr>
          <a:lstStyle/>
          <a:p>
            <a:r>
              <a:rPr lang="en-GB" sz="1400" dirty="0" smtClean="0"/>
              <a:t>Procedure: Water treated with half a Camden tab. Mash in at 67 C, 1 hr mash.  </a:t>
            </a:r>
            <a:r>
              <a:rPr lang="en-GB" sz="1400" dirty="0" err="1" smtClean="0"/>
              <a:t>Sparge</a:t>
            </a:r>
            <a:r>
              <a:rPr lang="en-GB" sz="1400" dirty="0" smtClean="0"/>
              <a:t> a mess – strainer came apart and valve clogged so tipped mash into bucket, cleaned out and returned.  The mash stuck. 25l pre-boil at 1.033. 70 </a:t>
            </a:r>
            <a:r>
              <a:rPr lang="en-GB" sz="1400" dirty="0" err="1" smtClean="0"/>
              <a:t>mins</a:t>
            </a:r>
            <a:r>
              <a:rPr lang="en-GB" sz="1400" dirty="0" smtClean="0"/>
              <a:t> boil.  Result: 23 litres at 1.036 so should come out around 3.6%. </a:t>
            </a:r>
            <a:endParaRPr lang="en-GB" sz="1400" dirty="0"/>
          </a:p>
        </p:txBody>
      </p:sp>
      <p:sp>
        <p:nvSpPr>
          <p:cNvPr id="9" name="TextBox 8"/>
          <p:cNvSpPr txBox="1"/>
          <p:nvPr/>
        </p:nvSpPr>
        <p:spPr>
          <a:xfrm>
            <a:off x="323528" y="5445224"/>
            <a:ext cx="8461084" cy="523220"/>
          </a:xfrm>
          <a:prstGeom prst="rect">
            <a:avLst/>
          </a:prstGeom>
          <a:noFill/>
          <a:ln w="19050">
            <a:solidFill>
              <a:schemeClr val="tx1"/>
            </a:solidFill>
          </a:ln>
        </p:spPr>
        <p:txBody>
          <a:bodyPr wrap="square" rtlCol="0">
            <a:spAutoFit/>
          </a:bodyPr>
          <a:lstStyle/>
          <a:p>
            <a:r>
              <a:rPr lang="en-GB" sz="1400" dirty="0" smtClean="0"/>
              <a:t>Fermentation: Went well.  On 14/5/14 at 1011 so smack on 3.6%.  Needs dry-hopping – not much aroma.  Now just need to keep it for 8 weeks.  </a:t>
            </a:r>
            <a:r>
              <a:rPr lang="en-GB" sz="1400" dirty="0" err="1" smtClean="0"/>
              <a:t>Kegged</a:t>
            </a:r>
            <a:r>
              <a:rPr lang="en-GB" sz="1400" dirty="0" smtClean="0"/>
              <a:t> on 31/05/14.  At 1009 so 3.5%. Dry hopped </a:t>
            </a:r>
            <a:r>
              <a:rPr lang="en-GB" sz="1400" smtClean="0"/>
              <a:t>on June 30</a:t>
            </a:r>
            <a:r>
              <a:rPr lang="en-GB" sz="1400" baseline="30000" smtClean="0"/>
              <a:t>th</a:t>
            </a:r>
            <a:r>
              <a:rPr lang="en-GB" sz="1400" smtClean="0"/>
              <a:t>.</a:t>
            </a:r>
            <a:endParaRPr lang="en-GB" sz="1400" dirty="0"/>
          </a:p>
        </p:txBody>
      </p:sp>
      <p:sp>
        <p:nvSpPr>
          <p:cNvPr id="10" name="TextBox 9"/>
          <p:cNvSpPr txBox="1"/>
          <p:nvPr/>
        </p:nvSpPr>
        <p:spPr>
          <a:xfrm>
            <a:off x="287380" y="6237312"/>
            <a:ext cx="8461084" cy="307777"/>
          </a:xfrm>
          <a:prstGeom prst="rect">
            <a:avLst/>
          </a:prstGeom>
          <a:noFill/>
          <a:ln w="19050">
            <a:solidFill>
              <a:schemeClr val="tx1"/>
            </a:solidFill>
          </a:ln>
        </p:spPr>
        <p:txBody>
          <a:bodyPr wrap="square" rtlCol="0">
            <a:spAutoFit/>
          </a:bodyPr>
          <a:lstStyle/>
          <a:p>
            <a:r>
              <a:rPr lang="en-GB" sz="1400" dirty="0" smtClean="0"/>
              <a:t>Results:</a:t>
            </a:r>
            <a:endParaRPr lang="en-GB" sz="1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Belgian  </a:t>
            </a:r>
            <a:r>
              <a:rPr lang="en-GB" sz="1400" dirty="0" err="1" smtClean="0"/>
              <a:t>Tripel</a:t>
            </a:r>
            <a:r>
              <a:rPr lang="en-GB" sz="1400" dirty="0" smtClean="0"/>
              <a:t>	Beer name:  La Trappe d’Or </a:t>
            </a:r>
            <a:r>
              <a:rPr lang="en-GB" sz="1400" dirty="0" err="1" smtClean="0"/>
              <a:t>Tripel</a:t>
            </a:r>
            <a:r>
              <a:rPr lang="en-GB" sz="1400" dirty="0" smtClean="0"/>
              <a:t> (First </a:t>
            </a:r>
            <a:r>
              <a:rPr lang="en-GB" sz="1400" dirty="0" err="1" smtClean="0"/>
              <a:t>runnings</a:t>
            </a:r>
            <a:r>
              <a:rPr lang="en-GB" sz="1400" dirty="0" smtClean="0"/>
              <a:t>)</a:t>
            </a:r>
          </a:p>
          <a:p>
            <a:r>
              <a:rPr lang="en-GB" sz="1400" dirty="0" smtClean="0"/>
              <a:t>Basis of recipe:        Brew date:  5 May 2014	 Brew volume: c 9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White Labs 530 Belgian Abbey          Target: 8.5 - 9 %, 25 IBU, pale,  not hoppy.</a:t>
            </a:r>
            <a:endParaRPr lang="en-GB" sz="1200" dirty="0"/>
          </a:p>
        </p:txBody>
      </p:sp>
      <p:graphicFrame>
        <p:nvGraphicFramePr>
          <p:cNvPr id="6" name="Table 5"/>
          <p:cNvGraphicFramePr>
            <a:graphicFrameLocks noGrp="1"/>
          </p:cNvGraphicFramePr>
          <p:nvPr/>
        </p:nvGraphicFramePr>
        <p:xfrm>
          <a:off x="323528" y="1193304"/>
          <a:ext cx="8424935" cy="185928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56412">
                <a:tc row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Type</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Amount</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 of  Grain</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Details </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21">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Pale malt – Belgian 2-row</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3.0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58</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7552">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Munich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0.8</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49736">
                <a:tc vMerge="1">
                  <a:txBody>
                    <a:bodyPr/>
                    <a:lstStyle/>
                    <a:p>
                      <a:endParaRPr lang="en-GB"/>
                    </a:p>
                  </a:txBody>
                  <a:tcPr/>
                </a:tc>
                <a:tc>
                  <a:txBody>
                    <a:bodyPr/>
                    <a:lstStyle/>
                    <a:p>
                      <a:r>
                        <a:rPr lang="en-GB" sz="900" dirty="0" err="1" smtClean="0">
                          <a:solidFill>
                            <a:schemeClr val="tx1"/>
                          </a:solidFill>
                        </a:rPr>
                        <a:t>Carabelge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I</a:t>
                      </a:r>
                      <a:r>
                        <a:rPr lang="en-GB" sz="900" smtClean="0">
                          <a:solidFill>
                            <a:schemeClr val="tx1"/>
                          </a:solidFill>
                        </a:rPr>
                        <a:t>n </a:t>
                      </a:r>
                      <a:r>
                        <a:rPr lang="en-GB" sz="900" dirty="0" err="1" smtClean="0">
                          <a:solidFill>
                            <a:schemeClr val="tx1"/>
                          </a:solidFill>
                        </a:rPr>
                        <a:t>Beersmith</a:t>
                      </a:r>
                      <a:r>
                        <a:rPr lang="en-GB" sz="900" dirty="0" smtClean="0">
                          <a:solidFill>
                            <a:schemeClr val="tx1"/>
                          </a:solidFill>
                        </a:rPr>
                        <a:t> as </a:t>
                      </a:r>
                      <a:r>
                        <a:rPr lang="en-GB" sz="900" dirty="0" err="1" smtClean="0">
                          <a:solidFill>
                            <a:schemeClr val="tx1"/>
                          </a:solidFill>
                        </a:rPr>
                        <a:t>Caraamber</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38296">
                <a:tc vMerge="1">
                  <a:txBody>
                    <a:bodyPr/>
                    <a:lstStyle/>
                    <a:p>
                      <a:endParaRPr lang="en-GB"/>
                    </a:p>
                  </a:txBody>
                  <a:tcPr/>
                </a:tc>
                <a:tc>
                  <a:txBody>
                    <a:bodyPr/>
                    <a:lstStyle/>
                    <a:p>
                      <a:r>
                        <a:rPr lang="en-GB" sz="900" dirty="0" smtClean="0">
                          <a:solidFill>
                            <a:schemeClr val="tx1"/>
                          </a:solidFill>
                        </a:rPr>
                        <a:t>Aromatic</a:t>
                      </a:r>
                      <a:r>
                        <a:rPr lang="en-GB" sz="900" baseline="0" dirty="0" smtClean="0">
                          <a:solidFill>
                            <a:schemeClr val="tx1"/>
                          </a:solidFill>
                        </a:rPr>
                        <a:t> malt</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0.25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Cara-</a:t>
                      </a:r>
                      <a:r>
                        <a:rPr lang="en-GB" sz="900" dirty="0" err="1" smtClean="0">
                          <a:solidFill>
                            <a:schemeClr val="tx1"/>
                          </a:solidFill>
                        </a:rPr>
                        <a:t>pils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0.25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0">
                <a:tc vMerge="1">
                  <a:txBody>
                    <a:bodyPr/>
                    <a:lstStyle/>
                    <a:p>
                      <a:endParaRPr lang="en-GB"/>
                    </a:p>
                  </a:txBody>
                  <a:tcPr/>
                </a:tc>
                <a:tc>
                  <a:txBody>
                    <a:bodyPr/>
                    <a:lstStyle/>
                    <a:p>
                      <a:r>
                        <a:rPr lang="en-GB" sz="900" dirty="0" err="1" smtClean="0">
                          <a:solidFill>
                            <a:schemeClr val="tx1"/>
                          </a:solidFill>
                        </a:rPr>
                        <a:t>Caravienne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0.27</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Candi</a:t>
                      </a:r>
                      <a:r>
                        <a:rPr lang="en-GB" sz="900" dirty="0" smtClean="0">
                          <a:solidFill>
                            <a:schemeClr val="tx1"/>
                          </a:solidFill>
                        </a:rPr>
                        <a:t> Sugar - pale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0.128</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3180576"/>
          <a:ext cx="8424936" cy="1112520"/>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26766">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Type</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Amount</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When added</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Details (% Alpha Acid)</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err="1" smtClean="0">
                          <a:solidFill>
                            <a:schemeClr val="tx1"/>
                          </a:solidFill>
                        </a:rPr>
                        <a:t>Hallertau</a:t>
                      </a:r>
                      <a:r>
                        <a:rPr lang="en-GB" sz="800" dirty="0" smtClean="0">
                          <a:solidFill>
                            <a:schemeClr val="tx1"/>
                          </a:solidFill>
                        </a:rPr>
                        <a:t> </a:t>
                      </a:r>
                      <a:r>
                        <a:rPr lang="en-GB" sz="800" dirty="0" err="1" smtClean="0">
                          <a:solidFill>
                            <a:schemeClr val="tx1"/>
                          </a:solidFill>
                        </a:rPr>
                        <a:t>Mittelfrueh</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20g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Straight</a:t>
                      </a:r>
                      <a:r>
                        <a:rPr lang="en-GB" sz="800" baseline="0" dirty="0" smtClean="0">
                          <a:solidFill>
                            <a:schemeClr val="tx1"/>
                          </a:solidFill>
                        </a:rPr>
                        <a:t> after the mash ends</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4.0%</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endParaRPr lang="en-GB"/>
                    </a:p>
                  </a:txBody>
                  <a:tcPr/>
                </a:tc>
                <a:tc>
                  <a:txBody>
                    <a:bodyPr/>
                    <a:lstStyle/>
                    <a:p>
                      <a:r>
                        <a:rPr lang="en-GB" sz="800" dirty="0" err="1" smtClean="0">
                          <a:solidFill>
                            <a:schemeClr val="tx1"/>
                          </a:solidFill>
                        </a:rPr>
                        <a:t>Tettnang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10g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End of boil minus</a:t>
                      </a:r>
                      <a:r>
                        <a:rPr lang="en-GB" sz="800" baseline="0" dirty="0" smtClean="0">
                          <a:solidFill>
                            <a:schemeClr val="tx1"/>
                          </a:solidFill>
                        </a:rPr>
                        <a:t> 10 </a:t>
                      </a:r>
                      <a:r>
                        <a:rPr lang="en-GB" sz="800" baseline="0" dirty="0" err="1" smtClean="0">
                          <a:solidFill>
                            <a:schemeClr val="tx1"/>
                          </a:solidFill>
                        </a:rPr>
                        <a:t>mins</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2.2%</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err="1" smtClean="0">
                          <a:solidFill>
                            <a:schemeClr val="tx1"/>
                          </a:solidFill>
                        </a:rPr>
                        <a:t>Tettnang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5g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baseline="0" dirty="0" smtClean="0">
                          <a:solidFill>
                            <a:schemeClr val="tx1"/>
                          </a:solidFill>
                        </a:rPr>
                        <a:t>At end of boil, 80 </a:t>
                      </a:r>
                      <a:r>
                        <a:rPr lang="en-GB" sz="800" baseline="0" dirty="0" err="1" smtClean="0">
                          <a:solidFill>
                            <a:schemeClr val="tx1"/>
                          </a:solidFill>
                        </a:rPr>
                        <a:t>degreees</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2.2%</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0764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err="1" smtClean="0">
                          <a:solidFill>
                            <a:schemeClr val="tx1"/>
                          </a:solidFill>
                        </a:rPr>
                        <a:t>Tettnang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10g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rPr>
                        <a:t>Dry hop – A week before</a:t>
                      </a:r>
                      <a:r>
                        <a:rPr lang="en-GB" sz="800" baseline="0" dirty="0" smtClean="0">
                          <a:solidFill>
                            <a:schemeClr val="tx1"/>
                          </a:solidFill>
                        </a:rPr>
                        <a:t> bottling</a:t>
                      </a:r>
                      <a:endParaRPr lang="en-GB" sz="8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287380" y="4417367"/>
            <a:ext cx="8461084" cy="738664"/>
          </a:xfrm>
          <a:prstGeom prst="rect">
            <a:avLst/>
          </a:prstGeom>
          <a:noFill/>
          <a:ln w="19050">
            <a:solidFill>
              <a:schemeClr val="tx1"/>
            </a:solidFill>
          </a:ln>
        </p:spPr>
        <p:txBody>
          <a:bodyPr wrap="square" rtlCol="0">
            <a:spAutoFit/>
          </a:bodyPr>
          <a:lstStyle/>
          <a:p>
            <a:r>
              <a:rPr lang="en-GB" sz="1400" dirty="0" smtClean="0"/>
              <a:t>Procedure: Mash in at 76 c, mash at 67 c. Raised to 70 c after 60 </a:t>
            </a:r>
            <a:r>
              <a:rPr lang="en-GB" sz="1400" dirty="0" err="1" smtClean="0"/>
              <a:t>mins</a:t>
            </a:r>
            <a:r>
              <a:rPr lang="en-GB" sz="1400" dirty="0" smtClean="0"/>
              <a:t>.  90 </a:t>
            </a:r>
            <a:r>
              <a:rPr lang="en-GB" sz="1400" dirty="0" err="1" smtClean="0"/>
              <a:t>mins</a:t>
            </a:r>
            <a:r>
              <a:rPr lang="en-GB" sz="1400" dirty="0" smtClean="0"/>
              <a:t> mash. First </a:t>
            </a:r>
            <a:r>
              <a:rPr lang="en-GB" sz="1400" dirty="0" err="1" smtClean="0"/>
              <a:t>runninngs</a:t>
            </a:r>
            <a:r>
              <a:rPr lang="en-GB" sz="1400" dirty="0" smtClean="0"/>
              <a:t> of 10 litres from a full mash tub: at 1.064 </a:t>
            </a:r>
            <a:r>
              <a:rPr lang="en-GB" sz="1400" dirty="0" err="1" smtClean="0"/>
              <a:t>preboil</a:t>
            </a:r>
            <a:r>
              <a:rPr lang="en-GB" sz="1400" dirty="0" smtClean="0"/>
              <a:t> and w/out sugar.  70 </a:t>
            </a:r>
            <a:r>
              <a:rPr lang="en-GB" sz="1400" dirty="0" err="1" smtClean="0"/>
              <a:t>mins</a:t>
            </a:r>
            <a:r>
              <a:rPr lang="en-GB" sz="1400" dirty="0" smtClean="0"/>
              <a:t> boil (interrupted by element cut-out).  Sugar added 10 </a:t>
            </a:r>
            <a:r>
              <a:rPr lang="en-GB" sz="1400" dirty="0" err="1" smtClean="0"/>
              <a:t>mins</a:t>
            </a:r>
            <a:r>
              <a:rPr lang="en-GB" sz="1400" dirty="0" smtClean="0"/>
              <a:t> from end.   9 l at 1.088 – could be 9.5%.  Yeast started day </a:t>
            </a:r>
            <a:r>
              <a:rPr lang="en-GB" sz="1400" dirty="0" err="1" smtClean="0"/>
              <a:t>efore</a:t>
            </a:r>
            <a:r>
              <a:rPr lang="en-GB" sz="1400" dirty="0" smtClean="0"/>
              <a:t>, half pitched here.</a:t>
            </a:r>
            <a:endParaRPr lang="en-GB" sz="1400" dirty="0"/>
          </a:p>
        </p:txBody>
      </p:sp>
      <p:sp>
        <p:nvSpPr>
          <p:cNvPr id="9" name="TextBox 8"/>
          <p:cNvSpPr txBox="1"/>
          <p:nvPr/>
        </p:nvSpPr>
        <p:spPr>
          <a:xfrm>
            <a:off x="287380" y="5301208"/>
            <a:ext cx="8461084" cy="954107"/>
          </a:xfrm>
          <a:prstGeom prst="rect">
            <a:avLst/>
          </a:prstGeom>
          <a:noFill/>
          <a:ln w="19050">
            <a:solidFill>
              <a:schemeClr val="tx1"/>
            </a:solidFill>
          </a:ln>
        </p:spPr>
        <p:txBody>
          <a:bodyPr wrap="square" rtlCol="0">
            <a:spAutoFit/>
          </a:bodyPr>
          <a:lstStyle/>
          <a:p>
            <a:r>
              <a:rPr lang="en-GB" sz="1400" dirty="0" smtClean="0"/>
              <a:t>Fermentation: Started within 2 hours and went strongly then petered out.  On 14/5/14 at 1020, so 9%. Maybe that’s it? OG 088 * attenuation 75 to 80 % (from WLP) = 66 to 70; 88 minus 66 to 70 = 18 to 22, i.e. 1018 to 1022.  1020 is smack in the middle.....Moved on 20/5 into a </a:t>
            </a:r>
            <a:r>
              <a:rPr lang="en-GB" sz="1400" dirty="0" err="1" smtClean="0"/>
              <a:t>demijon</a:t>
            </a:r>
            <a:r>
              <a:rPr lang="en-GB" sz="1400" dirty="0" smtClean="0"/>
              <a:t> and a half.  Bottled on 17/7/14 – at 1.015, =9.6%.  28g sugar to prime .</a:t>
            </a:r>
            <a:endParaRPr lang="en-GB" sz="1400" dirty="0"/>
          </a:p>
        </p:txBody>
      </p:sp>
      <p:sp>
        <p:nvSpPr>
          <p:cNvPr id="10" name="TextBox 9"/>
          <p:cNvSpPr txBox="1"/>
          <p:nvPr/>
        </p:nvSpPr>
        <p:spPr>
          <a:xfrm>
            <a:off x="287380" y="6361583"/>
            <a:ext cx="8461084" cy="307777"/>
          </a:xfrm>
          <a:prstGeom prst="rect">
            <a:avLst/>
          </a:prstGeom>
          <a:noFill/>
          <a:ln w="19050">
            <a:solidFill>
              <a:schemeClr val="tx1"/>
            </a:solidFill>
          </a:ln>
        </p:spPr>
        <p:txBody>
          <a:bodyPr wrap="square" rtlCol="0">
            <a:spAutoFit/>
          </a:bodyPr>
          <a:lstStyle/>
          <a:p>
            <a:r>
              <a:rPr lang="en-GB" sz="1400" dirty="0" smtClean="0"/>
              <a:t>Results: Flat.  Bottled re-primed on 17/8/14 – 4 bottles from half-</a:t>
            </a:r>
            <a:r>
              <a:rPr lang="en-GB" sz="1400" dirty="0" err="1" smtClean="0"/>
              <a:t>demijon</a:t>
            </a:r>
            <a:r>
              <a:rPr lang="en-GB" sz="1400" dirty="0" smtClean="0"/>
              <a:t> didn’t need this, fizzy when opened. </a:t>
            </a:r>
            <a:endParaRPr lang="en-GB" sz="1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Belgian  pale ale	Beer name:  Trappe D’Or blonde (Second </a:t>
            </a:r>
            <a:r>
              <a:rPr lang="en-GB" sz="1400" dirty="0" err="1" smtClean="0"/>
              <a:t>runnings</a:t>
            </a:r>
            <a:r>
              <a:rPr lang="en-GB" sz="1400" dirty="0" smtClean="0"/>
              <a:t>).</a:t>
            </a:r>
          </a:p>
          <a:p>
            <a:r>
              <a:rPr lang="en-GB" sz="1400" dirty="0" smtClean="0"/>
              <a:t>Basis of recipe:        Brew date:  5 May 2014	 Brew volume: c 15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White Labs 530 Belgian Abbey          Target: 4%, 20 IBU, pale,  not hoppy.</a:t>
            </a:r>
            <a:endParaRPr lang="en-GB" sz="1200" dirty="0"/>
          </a:p>
        </p:txBody>
      </p:sp>
      <p:graphicFrame>
        <p:nvGraphicFramePr>
          <p:cNvPr id="6" name="Table 5"/>
          <p:cNvGraphicFramePr>
            <a:graphicFrameLocks noGrp="1"/>
          </p:cNvGraphicFramePr>
          <p:nvPr/>
        </p:nvGraphicFramePr>
        <p:xfrm>
          <a:off x="323528" y="1193304"/>
          <a:ext cx="8424935" cy="185928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56412">
                <a:tc row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Type</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Amount</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 of  Grain</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Details </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21">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Pale malt – Belgian 2-row</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3.0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58</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7552">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Munich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0.8</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49736">
                <a:tc vMerge="1">
                  <a:txBody>
                    <a:bodyPr/>
                    <a:lstStyle/>
                    <a:p>
                      <a:endParaRPr lang="en-GB"/>
                    </a:p>
                  </a:txBody>
                  <a:tcPr/>
                </a:tc>
                <a:tc>
                  <a:txBody>
                    <a:bodyPr/>
                    <a:lstStyle/>
                    <a:p>
                      <a:r>
                        <a:rPr lang="en-GB" sz="900" dirty="0" err="1" smtClean="0">
                          <a:solidFill>
                            <a:schemeClr val="tx1"/>
                          </a:solidFill>
                        </a:rPr>
                        <a:t>Carabelge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In</a:t>
                      </a:r>
                      <a:r>
                        <a:rPr lang="en-GB" sz="900" baseline="0" dirty="0" smtClean="0">
                          <a:solidFill>
                            <a:schemeClr val="tx1"/>
                          </a:solidFill>
                        </a:rPr>
                        <a:t> </a:t>
                      </a:r>
                      <a:r>
                        <a:rPr lang="en-GB" sz="900" baseline="0" dirty="0" err="1" smtClean="0">
                          <a:solidFill>
                            <a:schemeClr val="tx1"/>
                          </a:solidFill>
                        </a:rPr>
                        <a:t>Beersmith</a:t>
                      </a:r>
                      <a:r>
                        <a:rPr lang="en-GB" sz="900" baseline="0" dirty="0" smtClean="0">
                          <a:solidFill>
                            <a:schemeClr val="tx1"/>
                          </a:solidFill>
                        </a:rPr>
                        <a:t> as </a:t>
                      </a:r>
                      <a:r>
                        <a:rPr lang="en-GB" sz="900" baseline="0" dirty="0" err="1" smtClean="0">
                          <a:solidFill>
                            <a:schemeClr val="tx1"/>
                          </a:solidFill>
                        </a:rPr>
                        <a:t>Caramber</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38296">
                <a:tc vMerge="1">
                  <a:txBody>
                    <a:bodyPr/>
                    <a:lstStyle/>
                    <a:p>
                      <a:endParaRPr lang="en-GB"/>
                    </a:p>
                  </a:txBody>
                  <a:tcPr/>
                </a:tc>
                <a:tc>
                  <a:txBody>
                    <a:bodyPr/>
                    <a:lstStyle/>
                    <a:p>
                      <a:r>
                        <a:rPr lang="en-GB" sz="900" dirty="0" smtClean="0">
                          <a:solidFill>
                            <a:schemeClr val="tx1"/>
                          </a:solidFill>
                        </a:rPr>
                        <a:t>Aromatic</a:t>
                      </a:r>
                      <a:r>
                        <a:rPr lang="en-GB" sz="900" baseline="0" dirty="0" smtClean="0">
                          <a:solidFill>
                            <a:schemeClr val="tx1"/>
                          </a:solidFill>
                        </a:rPr>
                        <a:t> malt</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0.25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Cara-</a:t>
                      </a:r>
                      <a:r>
                        <a:rPr lang="en-GB" sz="900" dirty="0" err="1" smtClean="0">
                          <a:solidFill>
                            <a:schemeClr val="tx1"/>
                          </a:solidFill>
                        </a:rPr>
                        <a:t>pils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0.25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0">
                <a:tc vMerge="1">
                  <a:txBody>
                    <a:bodyPr/>
                    <a:lstStyle/>
                    <a:p>
                      <a:endParaRPr lang="en-GB"/>
                    </a:p>
                  </a:txBody>
                  <a:tcPr/>
                </a:tc>
                <a:tc>
                  <a:txBody>
                    <a:bodyPr/>
                    <a:lstStyle/>
                    <a:p>
                      <a:r>
                        <a:rPr lang="en-GB" sz="900" dirty="0" err="1" smtClean="0">
                          <a:solidFill>
                            <a:schemeClr val="tx1"/>
                          </a:solidFill>
                        </a:rPr>
                        <a:t>Caravienne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0.27</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Candi</a:t>
                      </a:r>
                      <a:r>
                        <a:rPr lang="en-GB" sz="900" dirty="0" smtClean="0">
                          <a:solidFill>
                            <a:schemeClr val="tx1"/>
                          </a:solidFill>
                        </a:rPr>
                        <a:t> Sugar - pale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0.128</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3180576"/>
          <a:ext cx="8424936" cy="1112520"/>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26766">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Type</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Amount</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When added</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Details (% Alpha Acid)</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err="1" smtClean="0">
                          <a:solidFill>
                            <a:schemeClr val="tx1"/>
                          </a:solidFill>
                        </a:rPr>
                        <a:t>Hallertau</a:t>
                      </a:r>
                      <a:r>
                        <a:rPr lang="en-GB" sz="800" dirty="0" smtClean="0">
                          <a:solidFill>
                            <a:schemeClr val="tx1"/>
                          </a:solidFill>
                        </a:rPr>
                        <a:t> </a:t>
                      </a:r>
                      <a:r>
                        <a:rPr lang="en-GB" sz="800" dirty="0" err="1" smtClean="0">
                          <a:solidFill>
                            <a:schemeClr val="tx1"/>
                          </a:solidFill>
                        </a:rPr>
                        <a:t>Mittelfrueh</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22g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Straight</a:t>
                      </a:r>
                      <a:r>
                        <a:rPr lang="en-GB" sz="800" baseline="0" dirty="0" smtClean="0">
                          <a:solidFill>
                            <a:schemeClr val="tx1"/>
                          </a:solidFill>
                        </a:rPr>
                        <a:t> after the mash ends</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4.0%</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endParaRPr lang="en-GB"/>
                    </a:p>
                  </a:txBody>
                  <a:tcPr/>
                </a:tc>
                <a:tc>
                  <a:txBody>
                    <a:bodyPr/>
                    <a:lstStyle/>
                    <a:p>
                      <a:r>
                        <a:rPr lang="en-GB" sz="800" dirty="0" err="1" smtClean="0">
                          <a:solidFill>
                            <a:schemeClr val="tx1"/>
                          </a:solidFill>
                        </a:rPr>
                        <a:t>Tettnang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10g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End of boil minus</a:t>
                      </a:r>
                      <a:r>
                        <a:rPr lang="en-GB" sz="800" baseline="0" dirty="0" smtClean="0">
                          <a:solidFill>
                            <a:schemeClr val="tx1"/>
                          </a:solidFill>
                        </a:rPr>
                        <a:t> 10 </a:t>
                      </a:r>
                      <a:r>
                        <a:rPr lang="en-GB" sz="800" baseline="0" dirty="0" err="1" smtClean="0">
                          <a:solidFill>
                            <a:schemeClr val="tx1"/>
                          </a:solidFill>
                        </a:rPr>
                        <a:t>mins</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2.2%</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err="1" smtClean="0">
                          <a:solidFill>
                            <a:schemeClr val="tx1"/>
                          </a:solidFill>
                        </a:rPr>
                        <a:t>Tettnang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5g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baseline="0" dirty="0" smtClean="0">
                          <a:solidFill>
                            <a:schemeClr val="tx1"/>
                          </a:solidFill>
                        </a:rPr>
                        <a:t>At end of boil, 80 </a:t>
                      </a:r>
                      <a:r>
                        <a:rPr lang="en-GB" sz="800" baseline="0" dirty="0" err="1" smtClean="0">
                          <a:solidFill>
                            <a:schemeClr val="tx1"/>
                          </a:solidFill>
                        </a:rPr>
                        <a:t>degreees</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2.2%</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0764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err="1" smtClean="0">
                          <a:solidFill>
                            <a:schemeClr val="tx1"/>
                          </a:solidFill>
                        </a:rPr>
                        <a:t>Tettnang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10g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rPr>
                        <a:t>Dry hop – A week before</a:t>
                      </a:r>
                      <a:r>
                        <a:rPr lang="en-GB" sz="800" baseline="0" dirty="0" smtClean="0">
                          <a:solidFill>
                            <a:schemeClr val="tx1"/>
                          </a:solidFill>
                        </a:rPr>
                        <a:t> bottling</a:t>
                      </a:r>
                      <a:endParaRPr lang="en-GB" sz="8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287380" y="4417367"/>
            <a:ext cx="8461084" cy="738664"/>
          </a:xfrm>
          <a:prstGeom prst="rect">
            <a:avLst/>
          </a:prstGeom>
          <a:noFill/>
          <a:ln w="19050">
            <a:solidFill>
              <a:schemeClr val="tx1"/>
            </a:solidFill>
          </a:ln>
        </p:spPr>
        <p:txBody>
          <a:bodyPr wrap="square" rtlCol="0">
            <a:spAutoFit/>
          </a:bodyPr>
          <a:lstStyle/>
          <a:p>
            <a:r>
              <a:rPr lang="en-GB" sz="1400" dirty="0" smtClean="0"/>
              <a:t>Procedure: Mash in at 76 c, mash at 67 c. Raised to 70 c after 60 </a:t>
            </a:r>
            <a:r>
              <a:rPr lang="en-GB" sz="1400" dirty="0" err="1" smtClean="0"/>
              <a:t>mins</a:t>
            </a:r>
            <a:r>
              <a:rPr lang="en-GB" sz="1400" dirty="0" smtClean="0"/>
              <a:t>.  90 </a:t>
            </a:r>
            <a:r>
              <a:rPr lang="en-GB" sz="1400" dirty="0" err="1" smtClean="0"/>
              <a:t>mins</a:t>
            </a:r>
            <a:r>
              <a:rPr lang="en-GB" sz="1400" dirty="0" smtClean="0"/>
              <a:t> mash. Second </a:t>
            </a:r>
            <a:r>
              <a:rPr lang="en-GB" sz="1400" dirty="0" err="1" smtClean="0"/>
              <a:t>runninngs</a:t>
            </a:r>
            <a:r>
              <a:rPr lang="en-GB" sz="1400" dirty="0" smtClean="0"/>
              <a:t> of 16 litres from a full mash tub: at 1.028 </a:t>
            </a:r>
            <a:r>
              <a:rPr lang="en-GB" sz="1400" dirty="0" err="1" smtClean="0"/>
              <a:t>preboil</a:t>
            </a:r>
            <a:r>
              <a:rPr lang="en-GB" sz="1400" dirty="0" smtClean="0"/>
              <a:t> and w/out sugar.  70 </a:t>
            </a:r>
            <a:r>
              <a:rPr lang="en-GB" sz="1400" dirty="0" err="1" smtClean="0"/>
              <a:t>mins</a:t>
            </a:r>
            <a:r>
              <a:rPr lang="en-GB" sz="1400" dirty="0" smtClean="0"/>
              <a:t> boil (interrupted by element cut-out).  Sugar added 10 </a:t>
            </a:r>
            <a:r>
              <a:rPr lang="en-GB" sz="1400" dirty="0" err="1" smtClean="0"/>
              <a:t>mins</a:t>
            </a:r>
            <a:r>
              <a:rPr lang="en-GB" sz="1400" dirty="0" smtClean="0"/>
              <a:t> from end.   15 l at 1.043 – should be around 4.1%.  Yeast started day before, half pitched here.</a:t>
            </a:r>
            <a:endParaRPr lang="en-GB" sz="1400" dirty="0"/>
          </a:p>
        </p:txBody>
      </p:sp>
      <p:sp>
        <p:nvSpPr>
          <p:cNvPr id="9" name="TextBox 8"/>
          <p:cNvSpPr txBox="1"/>
          <p:nvPr/>
        </p:nvSpPr>
        <p:spPr>
          <a:xfrm>
            <a:off x="287380" y="5229200"/>
            <a:ext cx="8461084" cy="523220"/>
          </a:xfrm>
          <a:prstGeom prst="rect">
            <a:avLst/>
          </a:prstGeom>
          <a:noFill/>
          <a:ln w="19050">
            <a:solidFill>
              <a:schemeClr val="tx1"/>
            </a:solidFill>
          </a:ln>
        </p:spPr>
        <p:txBody>
          <a:bodyPr wrap="square" rtlCol="0">
            <a:spAutoFit/>
          </a:bodyPr>
          <a:lstStyle/>
          <a:p>
            <a:r>
              <a:rPr lang="en-GB" sz="1400" dirty="0" smtClean="0"/>
              <a:t>Fermentation: Started quickly, within 12 hours, and strongly.  Stopped after 4 days. On 14/5/14 at 1008, so c. 4.6%. Moved on 20/5 into clean carboy.    Bottled on 18/7/14 – at 1.005, = 5%.  About </a:t>
            </a:r>
            <a:r>
              <a:rPr lang="en-GB" sz="1400" smtClean="0"/>
              <a:t>12 litres. </a:t>
            </a:r>
            <a:endParaRPr lang="en-GB" sz="1400" dirty="0"/>
          </a:p>
        </p:txBody>
      </p:sp>
      <p:sp>
        <p:nvSpPr>
          <p:cNvPr id="10" name="TextBox 9"/>
          <p:cNvSpPr txBox="1"/>
          <p:nvPr/>
        </p:nvSpPr>
        <p:spPr>
          <a:xfrm>
            <a:off x="287380" y="5877272"/>
            <a:ext cx="8461084" cy="307777"/>
          </a:xfrm>
          <a:prstGeom prst="rect">
            <a:avLst/>
          </a:prstGeom>
          <a:noFill/>
          <a:ln w="19050">
            <a:solidFill>
              <a:schemeClr val="tx1"/>
            </a:solidFill>
          </a:ln>
        </p:spPr>
        <p:txBody>
          <a:bodyPr wrap="square" rtlCol="0">
            <a:spAutoFit/>
          </a:bodyPr>
          <a:lstStyle/>
          <a:p>
            <a:r>
              <a:rPr lang="en-GB" sz="1400" dirty="0" smtClean="0"/>
              <a:t>Results: OK but flat. Re-primed with 1 g sugar per 330ml on 17/8/14.  </a:t>
            </a:r>
            <a:endParaRPr lang="en-GB" sz="1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Blonde		Beer name	: 60</a:t>
            </a:r>
            <a:r>
              <a:rPr lang="en-GB" sz="1400" baseline="30000" dirty="0" smtClean="0"/>
              <a:t>th</a:t>
            </a:r>
            <a:r>
              <a:rPr lang="en-GB" sz="1400" dirty="0" smtClean="0"/>
              <a:t> Birthday brew/</a:t>
            </a:r>
            <a:r>
              <a:rPr lang="en-GB" sz="1400" dirty="0" err="1" smtClean="0"/>
              <a:t>Vailima</a:t>
            </a:r>
            <a:r>
              <a:rPr lang="en-GB" sz="1400" dirty="0" smtClean="0"/>
              <a:t> </a:t>
            </a:r>
            <a:r>
              <a:rPr lang="en-GB" sz="1400" dirty="0" err="1" smtClean="0"/>
              <a:t>housewarmer</a:t>
            </a:r>
            <a:endParaRPr lang="en-GB" sz="1400" dirty="0" smtClean="0"/>
          </a:p>
          <a:p>
            <a:r>
              <a:rPr lang="en-GB" sz="1400" dirty="0" smtClean="0"/>
              <a:t>Basis of recipe: Wight wash, but darker and more malty   Brew date: 2</a:t>
            </a:r>
            <a:r>
              <a:rPr lang="en-GB" sz="1400" baseline="30000" dirty="0" smtClean="0"/>
              <a:t>nd</a:t>
            </a:r>
            <a:r>
              <a:rPr lang="en-GB" sz="1400" dirty="0" smtClean="0"/>
              <a:t> July  2014.       Brew volume: c 20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Danstar</a:t>
            </a:r>
            <a:r>
              <a:rPr lang="en-GB" sz="1200" dirty="0" smtClean="0"/>
              <a:t> Nottingham  Target: 4.0% ABV, Usual Blonde – but darker, more malty, </a:t>
            </a:r>
            <a:r>
              <a:rPr lang="en-GB" sz="1200" dirty="0" err="1" smtClean="0"/>
              <a:t>citrussy</a:t>
            </a:r>
            <a:r>
              <a:rPr lang="en-GB" sz="1200" dirty="0" smtClean="0"/>
              <a:t> hoppy.	</a:t>
            </a:r>
            <a:endParaRPr lang="en-GB" sz="1200" dirty="0"/>
          </a:p>
        </p:txBody>
      </p:sp>
      <p:graphicFrame>
        <p:nvGraphicFramePr>
          <p:cNvPr id="6" name="Table 5"/>
          <p:cNvGraphicFramePr>
            <a:graphicFrameLocks noGrp="1"/>
          </p:cNvGraphicFramePr>
          <p:nvPr/>
        </p:nvGraphicFramePr>
        <p:xfrm>
          <a:off x="323528" y="1193304"/>
          <a:ext cx="8424935" cy="173736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2.5kg</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Munich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0.28</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8</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err="1" smtClean="0">
                          <a:solidFill>
                            <a:schemeClr val="tx1"/>
                          </a:solidFill>
                          <a:latin typeface="+mn-lt"/>
                          <a:ea typeface="+mn-ea"/>
                          <a:cs typeface="+mn-cs"/>
                        </a:rPr>
                        <a:t>Caragold</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6</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kern="1200" dirty="0" smtClean="0">
                          <a:solidFill>
                            <a:schemeClr val="tx1"/>
                          </a:solidFill>
                          <a:latin typeface="+mn-lt"/>
                          <a:ea typeface="+mn-ea"/>
                          <a:cs typeface="+mn-cs"/>
                        </a:rPr>
                        <a:t>Aromatic malt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0.30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9</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kern="1200" dirty="0" err="1" smtClean="0">
                          <a:solidFill>
                            <a:schemeClr val="tx1"/>
                          </a:solidFill>
                          <a:latin typeface="+mn-lt"/>
                          <a:ea typeface="+mn-ea"/>
                          <a:cs typeface="+mn-cs"/>
                        </a:rPr>
                        <a:t>Carapils</a:t>
                      </a:r>
                      <a:r>
                        <a:rPr lang="en-GB" sz="1000" kern="1200" dirty="0" smtClean="0">
                          <a:solidFill>
                            <a:schemeClr val="tx1"/>
                          </a:solidFill>
                          <a:latin typeface="+mn-lt"/>
                          <a:ea typeface="+mn-ea"/>
                          <a:cs typeface="+mn-cs"/>
                        </a:rPr>
                        <a:t>/</a:t>
                      </a:r>
                      <a:r>
                        <a:rPr lang="en-GB" sz="1000" kern="1200" dirty="0" err="1" smtClean="0">
                          <a:solidFill>
                            <a:schemeClr val="tx1"/>
                          </a:solidFill>
                          <a:latin typeface="+mn-lt"/>
                          <a:ea typeface="+mn-ea"/>
                          <a:cs typeface="+mn-cs"/>
                        </a:rPr>
                        <a:t>Dextrine</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6</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Black</a:t>
                      </a:r>
                      <a:r>
                        <a:rPr lang="en-GB" sz="1000" baseline="0" dirty="0" smtClean="0">
                          <a:solidFill>
                            <a:schemeClr val="tx1"/>
                          </a:solidFill>
                        </a:rPr>
                        <a:t>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0.05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95536" y="3265239"/>
          <a:ext cx="8424936" cy="1579324"/>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30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7%</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a:t>
                      </a:r>
                      <a:r>
                        <a:rPr lang="en-GB" sz="900" baseline="0" dirty="0" smtClean="0">
                          <a:solidFill>
                            <a:schemeClr val="tx1"/>
                          </a:solidFill>
                        </a:rPr>
                        <a:t> </a:t>
                      </a:r>
                      <a:r>
                        <a:rPr lang="en-GB" sz="900" dirty="0" err="1" smtClean="0">
                          <a:solidFill>
                            <a:schemeClr val="tx1"/>
                          </a:solidFill>
                        </a:rPr>
                        <a:t>mins</a:t>
                      </a:r>
                      <a:r>
                        <a:rPr lang="en-GB" sz="900" dirty="0" smtClean="0">
                          <a:solidFill>
                            <a:schemeClr val="tx1"/>
                          </a:solidFill>
                        </a:rPr>
                        <a:t> from end </a:t>
                      </a:r>
                      <a:r>
                        <a:rPr lang="en-GB" sz="900" dirty="0" err="1" smtClean="0">
                          <a:solidFill>
                            <a:schemeClr val="tx1"/>
                          </a:solidFill>
                        </a:rPr>
                        <a:t>fo</a:t>
                      </a:r>
                      <a:r>
                        <a:rPr lang="en-GB" sz="900" dirty="0" smtClean="0">
                          <a:solidFill>
                            <a:schemeClr val="tx1"/>
                          </a:solidFill>
                        </a:rPr>
                        <a:t> boil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Nelson</a:t>
                      </a:r>
                      <a:r>
                        <a:rPr lang="en-GB" sz="900" baseline="0" dirty="0" smtClean="0">
                          <a:solidFill>
                            <a:schemeClr val="tx1"/>
                          </a:solidFill>
                        </a:rPr>
                        <a:t> </a:t>
                      </a:r>
                      <a:r>
                        <a:rPr lang="en-GB" sz="900" baseline="0" dirty="0" err="1" smtClean="0">
                          <a:solidFill>
                            <a:schemeClr val="tx1"/>
                          </a:solidFill>
                        </a:rPr>
                        <a:t>Sauvin</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5 </a:t>
                      </a:r>
                      <a:r>
                        <a:rPr lang="en-GB" sz="900" dirty="0" err="1" smtClean="0">
                          <a:solidFill>
                            <a:schemeClr val="tx1"/>
                          </a:solidFill>
                        </a:rPr>
                        <a:t>mins</a:t>
                      </a:r>
                      <a:r>
                        <a:rPr lang="en-GB" sz="900" dirty="0" smtClean="0">
                          <a:solidFill>
                            <a:schemeClr val="tx1"/>
                          </a:solidFill>
                        </a:rPr>
                        <a:t> from end of boil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 Hop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Nelson</a:t>
                      </a:r>
                      <a:r>
                        <a:rPr lang="en-GB" sz="900" baseline="0" dirty="0" smtClean="0">
                          <a:solidFill>
                            <a:schemeClr val="tx1"/>
                          </a:solidFill>
                        </a:rPr>
                        <a:t> </a:t>
                      </a:r>
                      <a:r>
                        <a:rPr lang="en-GB" sz="900" baseline="0" dirty="0" err="1" smtClean="0">
                          <a:solidFill>
                            <a:schemeClr val="tx1"/>
                          </a:solidFill>
                        </a:rPr>
                        <a:t>Sauvin</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 Hop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5137447"/>
            <a:ext cx="8461084" cy="523220"/>
          </a:xfrm>
          <a:prstGeom prst="rect">
            <a:avLst/>
          </a:prstGeom>
          <a:noFill/>
          <a:ln w="19050">
            <a:solidFill>
              <a:schemeClr val="tx1"/>
            </a:solidFill>
          </a:ln>
        </p:spPr>
        <p:txBody>
          <a:bodyPr wrap="square" rtlCol="0">
            <a:spAutoFit/>
          </a:bodyPr>
          <a:lstStyle/>
          <a:p>
            <a:r>
              <a:rPr lang="en-GB" sz="1400" dirty="0" smtClean="0"/>
              <a:t>Procedure: Water: 2/3 </a:t>
            </a:r>
            <a:r>
              <a:rPr lang="en-GB" sz="1400" dirty="0" err="1" smtClean="0"/>
              <a:t>sraight</a:t>
            </a:r>
            <a:r>
              <a:rPr lang="en-GB" sz="1400" dirty="0" smtClean="0"/>
              <a:t> tap, 1/3 softened; treated with half a Camden tab. Mash in at 67 C, 1 hr mash.  Clean </a:t>
            </a:r>
            <a:r>
              <a:rPr lang="en-GB" sz="1400" dirty="0" err="1" smtClean="0"/>
              <a:t>sparge</a:t>
            </a:r>
            <a:r>
              <a:rPr lang="en-GB" sz="1400" dirty="0" smtClean="0"/>
              <a:t>.  </a:t>
            </a:r>
            <a:endParaRPr lang="en-GB" sz="1400" dirty="0"/>
          </a:p>
        </p:txBody>
      </p:sp>
      <p:sp>
        <p:nvSpPr>
          <p:cNvPr id="9" name="TextBox 8"/>
          <p:cNvSpPr txBox="1"/>
          <p:nvPr/>
        </p:nvSpPr>
        <p:spPr>
          <a:xfrm>
            <a:off x="323528" y="5733256"/>
            <a:ext cx="8461084" cy="307777"/>
          </a:xfrm>
          <a:prstGeom prst="rect">
            <a:avLst/>
          </a:prstGeom>
          <a:noFill/>
          <a:ln w="19050">
            <a:solidFill>
              <a:schemeClr val="tx1"/>
            </a:solidFill>
          </a:ln>
        </p:spPr>
        <p:txBody>
          <a:bodyPr wrap="square" rtlCol="0">
            <a:spAutoFit/>
          </a:bodyPr>
          <a:lstStyle/>
          <a:p>
            <a:r>
              <a:rPr lang="en-GB" sz="1400" dirty="0" smtClean="0"/>
              <a:t>Fermentation: Solid without getting over-excited.  Moved to </a:t>
            </a:r>
            <a:r>
              <a:rPr lang="en-GB" sz="1400" dirty="0" err="1" smtClean="0"/>
              <a:t>cornykeg</a:t>
            </a:r>
            <a:r>
              <a:rPr lang="en-GB" sz="1400" dirty="0" smtClean="0"/>
              <a:t> on 5/8/14 – at 1.015, so 3.1%.</a:t>
            </a:r>
            <a:endParaRPr lang="en-GB" sz="1400" dirty="0"/>
          </a:p>
        </p:txBody>
      </p:sp>
      <p:sp>
        <p:nvSpPr>
          <p:cNvPr id="10" name="TextBox 9"/>
          <p:cNvSpPr txBox="1"/>
          <p:nvPr/>
        </p:nvSpPr>
        <p:spPr>
          <a:xfrm>
            <a:off x="287380" y="6237312"/>
            <a:ext cx="8461084" cy="307777"/>
          </a:xfrm>
          <a:prstGeom prst="rect">
            <a:avLst/>
          </a:prstGeom>
          <a:noFill/>
          <a:ln w="19050">
            <a:solidFill>
              <a:schemeClr val="tx1"/>
            </a:solidFill>
          </a:ln>
        </p:spPr>
        <p:txBody>
          <a:bodyPr wrap="square" rtlCol="0">
            <a:spAutoFit/>
          </a:bodyPr>
          <a:lstStyle/>
          <a:p>
            <a:r>
              <a:rPr lang="en-GB" sz="1400" dirty="0" smtClean="0"/>
              <a:t>Results:</a:t>
            </a:r>
            <a:endParaRPr lang="en-GB"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332656"/>
            <a:ext cx="9144000" cy="335249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0" y="3789040"/>
            <a:ext cx="8105775" cy="273367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Bitter		Beer name	: AGM 2014 – Cheltenham Spa Pale Ale</a:t>
            </a:r>
          </a:p>
          <a:p>
            <a:r>
              <a:rPr lang="en-GB" sz="1400" dirty="0" smtClean="0"/>
              <a:t>Basis of recipe: Wight wash, but darker and more malty   Brew date:  27</a:t>
            </a:r>
            <a:r>
              <a:rPr lang="en-GB" sz="1400" baseline="30000" dirty="0" smtClean="0"/>
              <a:t>th</a:t>
            </a:r>
            <a:r>
              <a:rPr lang="en-GB" sz="1400" dirty="0" smtClean="0"/>
              <a:t> July 2014.   Brew volume: c 20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Nottingham.   Target: 4.0% ABV, some colour and faint dark malt and citrusy hops. </a:t>
            </a:r>
            <a:endParaRPr lang="en-GB" sz="1200" dirty="0"/>
          </a:p>
        </p:txBody>
      </p:sp>
      <p:graphicFrame>
        <p:nvGraphicFramePr>
          <p:cNvPr id="6" name="Table 5"/>
          <p:cNvGraphicFramePr>
            <a:graphicFrameLocks noGrp="1"/>
          </p:cNvGraphicFramePr>
          <p:nvPr/>
        </p:nvGraphicFramePr>
        <p:xfrm>
          <a:off x="323528" y="1193304"/>
          <a:ext cx="8424935" cy="173736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Amber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0.25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Crystal</a:t>
                      </a:r>
                      <a:r>
                        <a:rPr lang="en-GB" sz="1000" kern="1200" baseline="0" dirty="0" smtClean="0">
                          <a:solidFill>
                            <a:schemeClr val="tx1"/>
                          </a:solidFill>
                          <a:latin typeface="+mn-lt"/>
                          <a:ea typeface="+mn-ea"/>
                          <a:cs typeface="+mn-cs"/>
                        </a:rPr>
                        <a:t>  40EBC</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kern="1200" dirty="0" smtClean="0">
                          <a:solidFill>
                            <a:schemeClr val="tx1"/>
                          </a:solidFill>
                          <a:latin typeface="+mn-lt"/>
                          <a:ea typeface="+mn-ea"/>
                          <a:cs typeface="+mn-cs"/>
                        </a:rPr>
                        <a:t>Rye malt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kern="1200" dirty="0" err="1" smtClean="0">
                          <a:solidFill>
                            <a:schemeClr val="tx1"/>
                          </a:solidFill>
                          <a:latin typeface="+mn-lt"/>
                          <a:ea typeface="+mn-ea"/>
                          <a:cs typeface="+mn-cs"/>
                        </a:rPr>
                        <a:t>Torrified</a:t>
                      </a:r>
                      <a:r>
                        <a:rPr lang="en-GB" sz="1000" kern="1200" baseline="0" dirty="0" smtClean="0">
                          <a:solidFill>
                            <a:schemeClr val="tx1"/>
                          </a:solidFill>
                          <a:latin typeface="+mn-lt"/>
                          <a:ea typeface="+mn-ea"/>
                          <a:cs typeface="+mn-cs"/>
                        </a:rPr>
                        <a:t> Wheat</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0.13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4</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baseline="0" dirty="0" smtClean="0">
                          <a:solidFill>
                            <a:schemeClr val="tx1"/>
                          </a:solidFill>
                        </a:rPr>
                        <a:t>Chocolate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0.05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95536" y="3265239"/>
          <a:ext cx="8424936" cy="1579324"/>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Pride of </a:t>
                      </a:r>
                      <a:r>
                        <a:rPr lang="en-GB" sz="900" dirty="0" err="1" smtClean="0">
                          <a:solidFill>
                            <a:schemeClr val="tx1"/>
                          </a:solidFill>
                        </a:rPr>
                        <a:t>ringwood</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9%</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Morueka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Boil 5 </a:t>
                      </a:r>
                      <a:r>
                        <a:rPr lang="en-GB" sz="900" dirty="0" err="1" smtClean="0">
                          <a:solidFill>
                            <a:schemeClr val="tx1"/>
                          </a:solidFill>
                        </a:rPr>
                        <a:t>mins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Ditto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6.9%</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Motueka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 hop 6 </a:t>
                      </a:r>
                      <a:r>
                        <a:rPr lang="en-GB" sz="900" dirty="0" err="1" smtClean="0">
                          <a:solidFill>
                            <a:schemeClr val="tx1"/>
                          </a:solidFill>
                        </a:rPr>
                        <a:t>dys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ditto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941168"/>
            <a:ext cx="8461084" cy="738664"/>
          </a:xfrm>
          <a:prstGeom prst="rect">
            <a:avLst/>
          </a:prstGeom>
          <a:noFill/>
          <a:ln w="19050">
            <a:solidFill>
              <a:schemeClr val="tx1"/>
            </a:solidFill>
          </a:ln>
        </p:spPr>
        <p:txBody>
          <a:bodyPr wrap="square" rtlCol="0">
            <a:spAutoFit/>
          </a:bodyPr>
          <a:lstStyle/>
          <a:p>
            <a:r>
              <a:rPr lang="en-GB" sz="1400" dirty="0" smtClean="0"/>
              <a:t>Procedure: Water: 2/3 </a:t>
            </a:r>
            <a:r>
              <a:rPr lang="en-GB" sz="1400" dirty="0" err="1" smtClean="0"/>
              <a:t>sraight</a:t>
            </a:r>
            <a:r>
              <a:rPr lang="en-GB" sz="1400" dirty="0" smtClean="0"/>
              <a:t> tap, 1/3 softened; treated with half a Camden tab. Mash in at 67 C, 1 hr mash.  Clean </a:t>
            </a:r>
            <a:r>
              <a:rPr lang="en-GB" sz="1400" dirty="0" err="1" smtClean="0"/>
              <a:t>sparge</a:t>
            </a:r>
            <a:r>
              <a:rPr lang="en-GB" sz="1400" dirty="0" smtClean="0"/>
              <a:t>. 26l at 1.034 pre-boil.  Messy boil – 2 tripped elements do </a:t>
            </a:r>
            <a:r>
              <a:rPr lang="en-GB" sz="1400" dirty="0" err="1" smtClean="0"/>
              <a:t>wort</a:t>
            </a:r>
            <a:r>
              <a:rPr lang="en-GB" sz="1400" dirty="0" smtClean="0"/>
              <a:t> moved twice mid-boil.  23l at 1.039 post-boil.</a:t>
            </a:r>
            <a:endParaRPr lang="en-GB" sz="1400" dirty="0"/>
          </a:p>
        </p:txBody>
      </p:sp>
      <p:sp>
        <p:nvSpPr>
          <p:cNvPr id="9" name="TextBox 8"/>
          <p:cNvSpPr txBox="1"/>
          <p:nvPr/>
        </p:nvSpPr>
        <p:spPr>
          <a:xfrm>
            <a:off x="323528" y="5753001"/>
            <a:ext cx="8461084" cy="307777"/>
          </a:xfrm>
          <a:prstGeom prst="rect">
            <a:avLst/>
          </a:prstGeom>
          <a:noFill/>
          <a:ln w="19050">
            <a:solidFill>
              <a:schemeClr val="tx1"/>
            </a:solidFill>
          </a:ln>
        </p:spPr>
        <p:txBody>
          <a:bodyPr wrap="square" rtlCol="0">
            <a:spAutoFit/>
          </a:bodyPr>
          <a:lstStyle/>
          <a:p>
            <a:r>
              <a:rPr lang="en-GB" sz="1400" dirty="0" smtClean="0"/>
              <a:t>Fermentation: Solid without getting over-excited.  Moved on 17/8 – clear, at 1.013 so 3.4%.   </a:t>
            </a:r>
            <a:endParaRPr lang="en-GB" sz="1400" dirty="0"/>
          </a:p>
        </p:txBody>
      </p:sp>
      <p:sp>
        <p:nvSpPr>
          <p:cNvPr id="10" name="TextBox 9"/>
          <p:cNvSpPr txBox="1"/>
          <p:nvPr/>
        </p:nvSpPr>
        <p:spPr>
          <a:xfrm>
            <a:off x="359388" y="6093877"/>
            <a:ext cx="8461084" cy="523220"/>
          </a:xfrm>
          <a:prstGeom prst="rect">
            <a:avLst/>
          </a:prstGeom>
          <a:noFill/>
          <a:ln w="19050">
            <a:solidFill>
              <a:schemeClr val="tx1"/>
            </a:solidFill>
          </a:ln>
        </p:spPr>
        <p:txBody>
          <a:bodyPr wrap="square" rtlCol="0">
            <a:spAutoFit/>
          </a:bodyPr>
          <a:lstStyle/>
          <a:p>
            <a:r>
              <a:rPr lang="en-GB" sz="1400" dirty="0" smtClean="0"/>
              <a:t>Results: Coppery-orange colour.  Slight citrus aromas.  Slight bitterness (hops and malts) – at first taste not a session beer but after the first pint it calls for another.... A bitter rather than a Pale Ale in colour and taste.</a:t>
            </a:r>
            <a:endParaRPr lang="en-GB" sz="1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Bitter/mild		Beer name: Pembrokeshire Pint</a:t>
            </a:r>
          </a:p>
          <a:p>
            <a:r>
              <a:rPr lang="en-GB" sz="1400" dirty="0" smtClean="0"/>
              <a:t>Basis of recipe: Quick to be drinkable Bitter/Mild Brew date:  18</a:t>
            </a:r>
            <a:r>
              <a:rPr lang="en-GB" sz="1400" baseline="30000" dirty="0" smtClean="0"/>
              <a:t>th</a:t>
            </a:r>
            <a:r>
              <a:rPr lang="en-GB" sz="1400" dirty="0" smtClean="0"/>
              <a:t> August  2014.   Brew volume: c 20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Safale</a:t>
            </a:r>
            <a:r>
              <a:rPr lang="en-GB" sz="1200" dirty="0" smtClean="0"/>
              <a:t> US 05 Target: 3.5% ABV, 25 IBU,  dark colour and malts, citrusy hops (Spa Pale Ale but darker.)</a:t>
            </a:r>
            <a:endParaRPr lang="en-GB" sz="1200" dirty="0"/>
          </a:p>
        </p:txBody>
      </p:sp>
      <p:graphicFrame>
        <p:nvGraphicFramePr>
          <p:cNvPr id="6" name="Table 5"/>
          <p:cNvGraphicFramePr>
            <a:graphicFrameLocks noGrp="1"/>
          </p:cNvGraphicFramePr>
          <p:nvPr/>
        </p:nvGraphicFramePr>
        <p:xfrm>
          <a:off x="323528" y="1193304"/>
          <a:ext cx="8424935" cy="173736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2.2</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Amber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0.25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8</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Crystal</a:t>
                      </a:r>
                      <a:r>
                        <a:rPr lang="en-GB" sz="1000" kern="1200" baseline="0" dirty="0" smtClean="0">
                          <a:solidFill>
                            <a:schemeClr val="tx1"/>
                          </a:solidFill>
                          <a:latin typeface="+mn-lt"/>
                          <a:ea typeface="+mn-ea"/>
                          <a:cs typeface="+mn-cs"/>
                        </a:rPr>
                        <a:t>  40EBC</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8</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kern="1200" dirty="0" smtClean="0">
                          <a:solidFill>
                            <a:schemeClr val="tx1"/>
                          </a:solidFill>
                          <a:latin typeface="+mn-lt"/>
                          <a:ea typeface="+mn-ea"/>
                          <a:cs typeface="+mn-cs"/>
                        </a:rPr>
                        <a:t>Roasted barley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0.05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kern="1200" dirty="0" err="1" smtClean="0">
                          <a:solidFill>
                            <a:schemeClr val="tx1"/>
                          </a:solidFill>
                          <a:latin typeface="+mn-lt"/>
                          <a:ea typeface="+mn-ea"/>
                          <a:cs typeface="+mn-cs"/>
                        </a:rPr>
                        <a:t>Torrified</a:t>
                      </a:r>
                      <a:r>
                        <a:rPr lang="en-GB" sz="1000" kern="1200" baseline="0" dirty="0" smtClean="0">
                          <a:solidFill>
                            <a:schemeClr val="tx1"/>
                          </a:solidFill>
                          <a:latin typeface="+mn-lt"/>
                          <a:ea typeface="+mn-ea"/>
                          <a:cs typeface="+mn-cs"/>
                        </a:rPr>
                        <a:t> Wheat</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0.15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baseline="0" dirty="0" smtClean="0">
                          <a:solidFill>
                            <a:schemeClr val="tx1"/>
                          </a:solidFill>
                        </a:rPr>
                        <a:t>Chocolate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0.10</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95536" y="3068960"/>
          <a:ext cx="8424936" cy="1579324"/>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Pride of </a:t>
                      </a:r>
                      <a:r>
                        <a:rPr lang="en-GB" sz="900" dirty="0" err="1" smtClean="0">
                          <a:solidFill>
                            <a:schemeClr val="tx1"/>
                          </a:solidFill>
                        </a:rPr>
                        <a:t>ringwood</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9%</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Morueka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Boil 5 </a:t>
                      </a:r>
                      <a:r>
                        <a:rPr lang="en-GB" sz="900" dirty="0" err="1" smtClean="0">
                          <a:solidFill>
                            <a:schemeClr val="tx1"/>
                          </a:solidFill>
                        </a:rPr>
                        <a:t>mins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Ditto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6.9%</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Motueka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 hop 6 </a:t>
                      </a:r>
                      <a:r>
                        <a:rPr lang="en-GB" sz="900" dirty="0" err="1" smtClean="0">
                          <a:solidFill>
                            <a:schemeClr val="tx1"/>
                          </a:solidFill>
                        </a:rPr>
                        <a:t>dys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Tettnang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ditto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797152"/>
            <a:ext cx="8461084" cy="523220"/>
          </a:xfrm>
          <a:prstGeom prst="rect">
            <a:avLst/>
          </a:prstGeom>
          <a:noFill/>
          <a:ln w="19050">
            <a:solidFill>
              <a:schemeClr val="tx1"/>
            </a:solidFill>
          </a:ln>
        </p:spPr>
        <p:txBody>
          <a:bodyPr wrap="square" rtlCol="0">
            <a:spAutoFit/>
          </a:bodyPr>
          <a:lstStyle/>
          <a:p>
            <a:r>
              <a:rPr lang="en-GB" sz="1400" dirty="0" smtClean="0"/>
              <a:t>Procedure: Water: 2/3 </a:t>
            </a:r>
            <a:r>
              <a:rPr lang="en-GB" sz="1400" dirty="0" err="1" smtClean="0"/>
              <a:t>sraight</a:t>
            </a:r>
            <a:r>
              <a:rPr lang="en-GB" sz="1400" dirty="0" smtClean="0"/>
              <a:t> tap, 1/3 softened; treated with half a Camden tab. Mash in at 68 C, 1 hr mash.  Clean </a:t>
            </a:r>
            <a:r>
              <a:rPr lang="en-GB" sz="1400" dirty="0" err="1" smtClean="0"/>
              <a:t>sparge</a:t>
            </a:r>
            <a:r>
              <a:rPr lang="en-GB" sz="1400" dirty="0" smtClean="0"/>
              <a:t>. 25l at 1.027 pre-boil.   22l at 1.034 post-boil.</a:t>
            </a:r>
            <a:endParaRPr lang="en-GB" sz="1400" dirty="0"/>
          </a:p>
        </p:txBody>
      </p:sp>
      <p:sp>
        <p:nvSpPr>
          <p:cNvPr id="9" name="TextBox 8"/>
          <p:cNvSpPr txBox="1"/>
          <p:nvPr/>
        </p:nvSpPr>
        <p:spPr>
          <a:xfrm>
            <a:off x="323528" y="5392961"/>
            <a:ext cx="8461084" cy="523220"/>
          </a:xfrm>
          <a:prstGeom prst="rect">
            <a:avLst/>
          </a:prstGeom>
          <a:noFill/>
          <a:ln w="19050">
            <a:solidFill>
              <a:schemeClr val="tx1"/>
            </a:solidFill>
          </a:ln>
        </p:spPr>
        <p:txBody>
          <a:bodyPr wrap="square" rtlCol="0">
            <a:spAutoFit/>
          </a:bodyPr>
          <a:lstStyle/>
          <a:p>
            <a:r>
              <a:rPr lang="en-GB" sz="1400" dirty="0" smtClean="0"/>
              <a:t>Fermentation: Took a day to get going. Steady.  On 27/8, at 1.009 so 3.1%, and clearing so moved to garage from utility.  Moved into barrel on 3/9/14 (16 days from brew) – clear.  Dry-hopped.</a:t>
            </a:r>
            <a:endParaRPr lang="en-GB" sz="1400" dirty="0"/>
          </a:p>
        </p:txBody>
      </p:sp>
      <p:sp>
        <p:nvSpPr>
          <p:cNvPr id="10" name="TextBox 9"/>
          <p:cNvSpPr txBox="1"/>
          <p:nvPr/>
        </p:nvSpPr>
        <p:spPr>
          <a:xfrm>
            <a:off x="287380" y="5969025"/>
            <a:ext cx="8461084" cy="523220"/>
          </a:xfrm>
          <a:prstGeom prst="rect">
            <a:avLst/>
          </a:prstGeom>
          <a:noFill/>
          <a:ln w="19050">
            <a:solidFill>
              <a:schemeClr val="tx1"/>
            </a:solidFill>
          </a:ln>
        </p:spPr>
        <p:txBody>
          <a:bodyPr wrap="square" rtlCol="0">
            <a:spAutoFit/>
          </a:bodyPr>
          <a:lstStyle/>
          <a:p>
            <a:r>
              <a:rPr lang="en-GB" sz="1400" dirty="0" smtClean="0"/>
              <a:t>Results:  Session bitter – low in bitterness.  Nice copper colour.  Little roast flavours coming through.  Went in </a:t>
            </a:r>
            <a:r>
              <a:rPr lang="en-GB" sz="1400" dirty="0" err="1" smtClean="0"/>
              <a:t>Pembs</a:t>
            </a:r>
            <a:r>
              <a:rPr lang="en-GB" sz="1400" dirty="0" smtClean="0"/>
              <a:t> over a fortnight.</a:t>
            </a:r>
            <a:endParaRPr lang="en-GB" sz="1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Autumn warmer 		Beer name:  ‘ Head porter’ </a:t>
            </a:r>
          </a:p>
          <a:p>
            <a:r>
              <a:rPr lang="en-GB" sz="1400" dirty="0" smtClean="0"/>
              <a:t>Basis of recipe: Brew date:  22</a:t>
            </a:r>
            <a:r>
              <a:rPr lang="en-GB" sz="1400" baseline="30000" dirty="0" smtClean="0"/>
              <a:t>nd</a:t>
            </a:r>
            <a:r>
              <a:rPr lang="en-GB" sz="1400" dirty="0" smtClean="0"/>
              <a:t> Oct 2014.   Brew volume: c 20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Safale</a:t>
            </a:r>
            <a:r>
              <a:rPr lang="en-GB" sz="1200" dirty="0" smtClean="0"/>
              <a:t> US 05 Target: 3.5to 4 % ABV, 25 IBU,  dark colour and malts, traditional hops </a:t>
            </a:r>
            <a:endParaRPr lang="en-GB" sz="1200" dirty="0"/>
          </a:p>
        </p:txBody>
      </p:sp>
      <p:graphicFrame>
        <p:nvGraphicFramePr>
          <p:cNvPr id="6" name="Table 5"/>
          <p:cNvGraphicFramePr>
            <a:graphicFrameLocks noGrp="1"/>
          </p:cNvGraphicFramePr>
          <p:nvPr/>
        </p:nvGraphicFramePr>
        <p:xfrm>
          <a:off x="323528" y="1193304"/>
          <a:ext cx="8424935" cy="173736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2.2</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61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Amber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0.25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Crystal</a:t>
                      </a:r>
                      <a:r>
                        <a:rPr lang="en-GB" sz="1000" kern="1200" baseline="0" dirty="0" smtClean="0">
                          <a:solidFill>
                            <a:schemeClr val="tx1"/>
                          </a:solidFill>
                          <a:latin typeface="+mn-lt"/>
                          <a:ea typeface="+mn-ea"/>
                          <a:cs typeface="+mn-cs"/>
                        </a:rPr>
                        <a:t>  120 EBC</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kern="1200" dirty="0" smtClean="0">
                          <a:solidFill>
                            <a:schemeClr val="tx1"/>
                          </a:solidFill>
                          <a:latin typeface="+mn-lt"/>
                          <a:ea typeface="+mn-ea"/>
                          <a:cs typeface="+mn-cs"/>
                        </a:rPr>
                        <a:t>Roasted barley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5.5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baseline="0" dirty="0" smtClean="0">
                          <a:solidFill>
                            <a:schemeClr val="tx1"/>
                          </a:solidFill>
                        </a:rPr>
                        <a:t>Chocolate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0.20</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5.5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Smoked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14</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95536" y="3068960"/>
          <a:ext cx="8424936" cy="1041122"/>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Pride of </a:t>
                      </a:r>
                      <a:r>
                        <a:rPr lang="en-GB" sz="900" dirty="0" err="1" smtClean="0">
                          <a:solidFill>
                            <a:schemeClr val="tx1"/>
                          </a:solidFill>
                        </a:rPr>
                        <a:t>ringwood</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9%</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Northern Brewer</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8.5%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Ditto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5mins from end of boil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221088"/>
            <a:ext cx="8461084" cy="738664"/>
          </a:xfrm>
          <a:prstGeom prst="rect">
            <a:avLst/>
          </a:prstGeom>
          <a:noFill/>
          <a:ln w="19050">
            <a:solidFill>
              <a:schemeClr val="tx1"/>
            </a:solidFill>
          </a:ln>
        </p:spPr>
        <p:txBody>
          <a:bodyPr wrap="square" rtlCol="0">
            <a:spAutoFit/>
          </a:bodyPr>
          <a:lstStyle/>
          <a:p>
            <a:r>
              <a:rPr lang="en-GB" sz="1400" dirty="0" smtClean="0"/>
              <a:t>Procedure: Water: 2/3 </a:t>
            </a:r>
            <a:r>
              <a:rPr lang="en-GB" sz="1400" dirty="0" err="1" smtClean="0"/>
              <a:t>sraight</a:t>
            </a:r>
            <a:r>
              <a:rPr lang="en-GB" sz="1400" dirty="0" smtClean="0"/>
              <a:t> tap, 1/3 softened; treated with half a Camden tab. Mash in at 68 C, 1 hr mash. </a:t>
            </a:r>
            <a:r>
              <a:rPr lang="en-GB" sz="1400" dirty="0" err="1" smtClean="0"/>
              <a:t>Sparge</a:t>
            </a:r>
            <a:r>
              <a:rPr lang="en-GB" sz="1400" dirty="0" smtClean="0"/>
              <a:t> filter blocked so </a:t>
            </a:r>
            <a:r>
              <a:rPr lang="en-GB" sz="1400" dirty="0" err="1" smtClean="0"/>
              <a:t>wort</a:t>
            </a:r>
            <a:r>
              <a:rPr lang="en-GB" sz="1400" dirty="0" smtClean="0"/>
              <a:t> moved into bucket to clear, then back into mash </a:t>
            </a:r>
            <a:r>
              <a:rPr lang="en-GB" sz="1400" dirty="0" err="1" smtClean="0"/>
              <a:t>tun</a:t>
            </a:r>
            <a:r>
              <a:rPr lang="en-GB" sz="1400" dirty="0" smtClean="0"/>
              <a:t> –so temp dropped.  Then </a:t>
            </a:r>
            <a:r>
              <a:rPr lang="en-GB" sz="1400" dirty="0" err="1" smtClean="0"/>
              <a:t>sparge</a:t>
            </a:r>
            <a:r>
              <a:rPr lang="en-GB" sz="1400" dirty="0" smtClean="0"/>
              <a:t> stuck. 25l at 1.038 pre-boil.   22l at 1.042 post-boil.</a:t>
            </a:r>
            <a:endParaRPr lang="en-GB" sz="1400" dirty="0"/>
          </a:p>
        </p:txBody>
      </p:sp>
      <p:sp>
        <p:nvSpPr>
          <p:cNvPr id="9" name="TextBox 8"/>
          <p:cNvSpPr txBox="1"/>
          <p:nvPr/>
        </p:nvSpPr>
        <p:spPr>
          <a:xfrm>
            <a:off x="323528" y="5013176"/>
            <a:ext cx="8461084" cy="523220"/>
          </a:xfrm>
          <a:prstGeom prst="rect">
            <a:avLst/>
          </a:prstGeom>
          <a:noFill/>
          <a:ln w="19050">
            <a:solidFill>
              <a:schemeClr val="tx1"/>
            </a:solidFill>
          </a:ln>
        </p:spPr>
        <p:txBody>
          <a:bodyPr wrap="square" rtlCol="0">
            <a:spAutoFit/>
          </a:bodyPr>
          <a:lstStyle/>
          <a:p>
            <a:r>
              <a:rPr lang="en-GB" sz="1400" dirty="0" smtClean="0"/>
              <a:t>Fermentation: Took a day to get going. Steady.  On 30/10, at 1.013 so  3.8%. Still going occasionally.  09/11 – moved off  </a:t>
            </a:r>
            <a:r>
              <a:rPr lang="en-GB" sz="1400" dirty="0" err="1" smtClean="0"/>
              <a:t>trub</a:t>
            </a:r>
            <a:r>
              <a:rPr lang="en-GB" sz="1400" dirty="0" smtClean="0"/>
              <a:t>, still at 1013.   No dry hopping. Bottled on 5/12/14.  Still at 1013, so 3.9%</a:t>
            </a:r>
            <a:endParaRPr lang="en-GB" sz="1400" dirty="0"/>
          </a:p>
        </p:txBody>
      </p:sp>
      <p:sp>
        <p:nvSpPr>
          <p:cNvPr id="10" name="TextBox 9"/>
          <p:cNvSpPr txBox="1"/>
          <p:nvPr/>
        </p:nvSpPr>
        <p:spPr>
          <a:xfrm>
            <a:off x="287380" y="5589240"/>
            <a:ext cx="8461084" cy="954107"/>
          </a:xfrm>
          <a:prstGeom prst="rect">
            <a:avLst/>
          </a:prstGeom>
          <a:noFill/>
          <a:ln w="19050">
            <a:solidFill>
              <a:schemeClr val="tx1"/>
            </a:solidFill>
          </a:ln>
        </p:spPr>
        <p:txBody>
          <a:bodyPr wrap="square" rtlCol="0">
            <a:spAutoFit/>
          </a:bodyPr>
          <a:lstStyle/>
          <a:p>
            <a:r>
              <a:rPr lang="en-GB" sz="1400" dirty="0" smtClean="0"/>
              <a:t>Results: Sampled on 12/12/14.  Very dark – just about see a light through it.  Enough head. Smoothing out – </a:t>
            </a:r>
            <a:r>
              <a:rPr lang="en-GB" sz="1400" dirty="0" err="1" smtClean="0"/>
              <a:t>roasty</a:t>
            </a:r>
            <a:r>
              <a:rPr lang="en-GB" sz="1400" dirty="0" smtClean="0"/>
              <a:t> with slight bitterness towards the end.   Kept well – drinking nicely in March.  Would do again – tasty and full-bodied but not too strong.  The ‘House porter’? Maybe add a bit more smoked malt and a touch more </a:t>
            </a:r>
            <a:r>
              <a:rPr lang="en-GB" sz="1400" dirty="0" err="1" smtClean="0"/>
              <a:t>bittering</a:t>
            </a:r>
            <a:r>
              <a:rPr lang="en-GB" sz="1400" dirty="0" smtClean="0"/>
              <a:t> hops?  Some bitterness from  dark </a:t>
            </a:r>
            <a:r>
              <a:rPr lang="en-GB" sz="1400" smtClean="0"/>
              <a:t>crystal, Choc </a:t>
            </a:r>
            <a:r>
              <a:rPr lang="en-GB" sz="1400" dirty="0" smtClean="0"/>
              <a:t>and Roast Barley – turn these down a bit?</a:t>
            </a:r>
            <a:endParaRPr lang="en-GB" sz="1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Belgian  pale ale	Beer name:  Trappe D’Or blonde – Gem 3</a:t>
            </a:r>
          </a:p>
          <a:p>
            <a:r>
              <a:rPr lang="en-GB" sz="1400" dirty="0" smtClean="0"/>
              <a:t>Basis of recipe:        Brew date:  22 Oct 2014	 Brew volume: c 20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White Labs 500 Belgian Abbey          Target: 4%, 20 IBU, pale,  not hoppy.</a:t>
            </a:r>
            <a:endParaRPr lang="en-GB" sz="1200" dirty="0"/>
          </a:p>
        </p:txBody>
      </p:sp>
      <p:graphicFrame>
        <p:nvGraphicFramePr>
          <p:cNvPr id="6" name="Table 5"/>
          <p:cNvGraphicFramePr>
            <a:graphicFrameLocks noGrp="1"/>
          </p:cNvGraphicFramePr>
          <p:nvPr/>
        </p:nvGraphicFramePr>
        <p:xfrm>
          <a:off x="323528" y="1193304"/>
          <a:ext cx="8424935" cy="163068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56412">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Type</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Amount</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 of  Grain</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Details </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21">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Pale malt – Belgian 2-row</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7552">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Munich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0.25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38296">
                <a:tc vMerge="1">
                  <a:txBody>
                    <a:bodyPr/>
                    <a:lstStyle/>
                    <a:p>
                      <a:endParaRPr lang="en-GB"/>
                    </a:p>
                  </a:txBody>
                  <a:tcPr/>
                </a:tc>
                <a:tc>
                  <a:txBody>
                    <a:bodyPr/>
                    <a:lstStyle/>
                    <a:p>
                      <a:r>
                        <a:rPr lang="en-GB" sz="900" dirty="0" smtClean="0">
                          <a:solidFill>
                            <a:schemeClr val="tx1"/>
                          </a:solidFill>
                        </a:rPr>
                        <a:t>Aromatic</a:t>
                      </a:r>
                      <a:r>
                        <a:rPr lang="en-GB" sz="900" baseline="0" dirty="0" smtClean="0">
                          <a:solidFill>
                            <a:schemeClr val="tx1"/>
                          </a:solidFill>
                        </a:rPr>
                        <a:t> malt</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Cara-</a:t>
                      </a:r>
                      <a:r>
                        <a:rPr lang="en-GB" sz="900" dirty="0" err="1" smtClean="0">
                          <a:solidFill>
                            <a:schemeClr val="tx1"/>
                          </a:solidFill>
                        </a:rPr>
                        <a:t>pils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0.25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0">
                <a:tc vMerge="1">
                  <a:txBody>
                    <a:bodyPr/>
                    <a:lstStyle/>
                    <a:p>
                      <a:endParaRPr lang="en-GB"/>
                    </a:p>
                  </a:txBody>
                  <a:tcPr/>
                </a:tc>
                <a:tc>
                  <a:txBody>
                    <a:bodyPr/>
                    <a:lstStyle/>
                    <a:p>
                      <a:r>
                        <a:rPr lang="en-GB" sz="900" dirty="0" err="1" smtClean="0">
                          <a:solidFill>
                            <a:schemeClr val="tx1"/>
                          </a:solidFill>
                        </a:rPr>
                        <a:t>Caravienne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0.4</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Candi</a:t>
                      </a:r>
                      <a:r>
                        <a:rPr lang="en-GB" sz="900" dirty="0" smtClean="0">
                          <a:solidFill>
                            <a:schemeClr val="tx1"/>
                          </a:solidFill>
                        </a:rPr>
                        <a:t> Sugar - pale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0.5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3180576"/>
          <a:ext cx="8424936" cy="1112520"/>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26766">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Type</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Amount</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When added</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100" b="0" dirty="0" smtClean="0">
                          <a:solidFill>
                            <a:schemeClr val="tx1"/>
                          </a:solidFill>
                        </a:rPr>
                        <a:t>Details (% Alpha Acid)</a:t>
                      </a:r>
                      <a:endParaRPr lang="en-GB" sz="11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err="1" smtClean="0">
                          <a:solidFill>
                            <a:schemeClr val="tx1"/>
                          </a:solidFill>
                        </a:rPr>
                        <a:t>Styrian</a:t>
                      </a:r>
                      <a:r>
                        <a:rPr lang="en-GB" sz="800" dirty="0" smtClean="0">
                          <a:solidFill>
                            <a:schemeClr val="tx1"/>
                          </a:solidFill>
                        </a:rPr>
                        <a:t> </a:t>
                      </a:r>
                      <a:r>
                        <a:rPr lang="en-GB" sz="800" dirty="0" err="1" smtClean="0">
                          <a:solidFill>
                            <a:schemeClr val="tx1"/>
                          </a:solidFill>
                        </a:rPr>
                        <a:t>glodings</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30g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FWH</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2.2</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endParaRPr lang="en-GB"/>
                    </a:p>
                  </a:txBody>
                  <a:tcPr/>
                </a:tc>
                <a:tc>
                  <a:txBody>
                    <a:bodyPr/>
                    <a:lstStyle/>
                    <a:p>
                      <a:r>
                        <a:rPr lang="en-GB" sz="800" dirty="0" smtClean="0">
                          <a:solidFill>
                            <a:schemeClr val="tx1"/>
                          </a:solidFill>
                        </a:rPr>
                        <a:t>Northern brewer</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10g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FWH</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9</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748">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err="1" smtClean="0">
                          <a:solidFill>
                            <a:schemeClr val="tx1"/>
                          </a:solidFill>
                        </a:rPr>
                        <a:t>Tettnang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5g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baseline="0" dirty="0" smtClean="0">
                          <a:solidFill>
                            <a:schemeClr val="tx1"/>
                          </a:solidFill>
                        </a:rPr>
                        <a:t>At end of boil minus 5 </a:t>
                      </a:r>
                      <a:r>
                        <a:rPr lang="en-GB" sz="800" baseline="0" dirty="0" err="1" smtClean="0">
                          <a:solidFill>
                            <a:schemeClr val="tx1"/>
                          </a:solidFill>
                        </a:rPr>
                        <a:t>mins</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2.2%</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0764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err="1" smtClean="0">
                          <a:solidFill>
                            <a:schemeClr val="tx1"/>
                          </a:solidFill>
                        </a:rPr>
                        <a:t>Tettnang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00" dirty="0" smtClean="0">
                          <a:solidFill>
                            <a:schemeClr val="tx1"/>
                          </a:solidFill>
                        </a:rPr>
                        <a:t>10g</a:t>
                      </a:r>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rPr>
                        <a:t>Whirlpool – at 90 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287380" y="4417367"/>
            <a:ext cx="8461084" cy="523220"/>
          </a:xfrm>
          <a:prstGeom prst="rect">
            <a:avLst/>
          </a:prstGeom>
          <a:noFill/>
          <a:ln w="19050">
            <a:solidFill>
              <a:schemeClr val="tx1"/>
            </a:solidFill>
          </a:ln>
        </p:spPr>
        <p:txBody>
          <a:bodyPr wrap="square" rtlCol="0">
            <a:spAutoFit/>
          </a:bodyPr>
          <a:lstStyle/>
          <a:p>
            <a:r>
              <a:rPr lang="en-GB" sz="1400" dirty="0" smtClean="0"/>
              <a:t>Procedure: Mash in at 77 c, mash at 67 c. Dropped to 64 c after 60 </a:t>
            </a:r>
            <a:r>
              <a:rPr lang="en-GB" sz="1400" dirty="0" err="1" smtClean="0"/>
              <a:t>mins</a:t>
            </a:r>
            <a:r>
              <a:rPr lang="en-GB" sz="1400" dirty="0" smtClean="0"/>
              <a:t>.  </a:t>
            </a:r>
            <a:r>
              <a:rPr lang="en-GB" sz="1400" dirty="0" err="1" smtClean="0"/>
              <a:t>Sparge</a:t>
            </a:r>
            <a:r>
              <a:rPr lang="en-GB" sz="1400" dirty="0" smtClean="0"/>
              <a:t> at 82C.  </a:t>
            </a:r>
            <a:r>
              <a:rPr lang="en-GB" sz="1400" dirty="0" err="1" smtClean="0"/>
              <a:t>Preboil</a:t>
            </a:r>
            <a:r>
              <a:rPr lang="en-GB" sz="1400" dirty="0" smtClean="0"/>
              <a:t> 1038, 25 litres. Sugar added during boil.  Boiled hard (2 elements for a while).  1044 post-boil</a:t>
            </a:r>
            <a:endParaRPr lang="en-GB" sz="1400" dirty="0"/>
          </a:p>
        </p:txBody>
      </p:sp>
      <p:sp>
        <p:nvSpPr>
          <p:cNvPr id="9" name="TextBox 8"/>
          <p:cNvSpPr txBox="1"/>
          <p:nvPr/>
        </p:nvSpPr>
        <p:spPr>
          <a:xfrm>
            <a:off x="287380" y="5066020"/>
            <a:ext cx="8461084" cy="738664"/>
          </a:xfrm>
          <a:prstGeom prst="rect">
            <a:avLst/>
          </a:prstGeom>
          <a:noFill/>
          <a:ln w="19050">
            <a:solidFill>
              <a:schemeClr val="tx1"/>
            </a:solidFill>
          </a:ln>
        </p:spPr>
        <p:txBody>
          <a:bodyPr wrap="square" rtlCol="0">
            <a:spAutoFit/>
          </a:bodyPr>
          <a:lstStyle/>
          <a:p>
            <a:r>
              <a:rPr lang="en-GB" sz="1400" dirty="0" smtClean="0"/>
              <a:t>Fermentation: Started within 24 hours, and strongly.  Stopped after 5 days. On 30/10/14 at 1010, so c. 4.4%.  09/11 –moved off </a:t>
            </a:r>
            <a:r>
              <a:rPr lang="en-GB" sz="1400" dirty="0" err="1" smtClean="0"/>
              <a:t>trub</a:t>
            </a:r>
            <a:r>
              <a:rPr lang="en-GB" sz="1400" dirty="0" smtClean="0"/>
              <a:t>.  Still at 1010.   Bottled on  13/12 – still at 1010.  </a:t>
            </a:r>
            <a:r>
              <a:rPr lang="en-GB" sz="1400" dirty="0" err="1" smtClean="0"/>
              <a:t>Carb’d</a:t>
            </a:r>
            <a:r>
              <a:rPr lang="en-GB" sz="1400" dirty="0" smtClean="0"/>
              <a:t> with 85g white sugar. C 20 litres bottled .</a:t>
            </a:r>
            <a:endParaRPr lang="en-GB" sz="1400" dirty="0"/>
          </a:p>
        </p:txBody>
      </p:sp>
      <p:sp>
        <p:nvSpPr>
          <p:cNvPr id="10" name="TextBox 9"/>
          <p:cNvSpPr txBox="1"/>
          <p:nvPr/>
        </p:nvSpPr>
        <p:spPr>
          <a:xfrm>
            <a:off x="287380" y="5929535"/>
            <a:ext cx="8461084" cy="307777"/>
          </a:xfrm>
          <a:prstGeom prst="rect">
            <a:avLst/>
          </a:prstGeom>
          <a:noFill/>
          <a:ln w="19050">
            <a:solidFill>
              <a:schemeClr val="tx1"/>
            </a:solidFill>
          </a:ln>
        </p:spPr>
        <p:txBody>
          <a:bodyPr wrap="square" rtlCol="0">
            <a:spAutoFit/>
          </a:bodyPr>
          <a:lstStyle/>
          <a:p>
            <a:r>
              <a:rPr lang="en-GB" sz="1400" dirty="0" smtClean="0"/>
              <a:t>Results:</a:t>
            </a:r>
            <a:endParaRPr lang="en-GB" sz="1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Bitter		Beer name	: New Year 2014 –  Off Your Face</a:t>
            </a:r>
          </a:p>
          <a:p>
            <a:r>
              <a:rPr lang="en-GB" sz="1400" dirty="0" smtClean="0"/>
              <a:t>Basis of recipe: Pale, slightly stronger, zesty  Brew date:  10</a:t>
            </a:r>
            <a:r>
              <a:rPr lang="en-GB" sz="1400" baseline="30000" dirty="0" smtClean="0"/>
              <a:t>th</a:t>
            </a:r>
            <a:r>
              <a:rPr lang="en-GB" sz="1400" dirty="0" smtClean="0"/>
              <a:t> Nov 2014.   Brew volume: c 22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Nottingham.   Target: 4.5% ABV, some colour and faint dark malt and citrusy hops. </a:t>
            </a:r>
            <a:endParaRPr lang="en-GB" sz="1200" dirty="0"/>
          </a:p>
        </p:txBody>
      </p:sp>
      <p:graphicFrame>
        <p:nvGraphicFramePr>
          <p:cNvPr id="6" name="Table 5"/>
          <p:cNvGraphicFramePr>
            <a:graphicFrameLocks noGrp="1"/>
          </p:cNvGraphicFramePr>
          <p:nvPr/>
        </p:nvGraphicFramePr>
        <p:xfrm>
          <a:off x="323528" y="1193304"/>
          <a:ext cx="8424935" cy="149352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2.9</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Munich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0.75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Crystal</a:t>
                      </a:r>
                      <a:r>
                        <a:rPr lang="en-GB" sz="1000" kern="1200" baseline="0" dirty="0" smtClean="0">
                          <a:solidFill>
                            <a:schemeClr val="tx1"/>
                          </a:solidFill>
                          <a:latin typeface="+mn-lt"/>
                          <a:ea typeface="+mn-ea"/>
                          <a:cs typeface="+mn-cs"/>
                        </a:rPr>
                        <a:t>  12EBC</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kern="1200" dirty="0" smtClean="0">
                          <a:solidFill>
                            <a:schemeClr val="tx1"/>
                          </a:solidFill>
                          <a:latin typeface="+mn-lt"/>
                          <a:ea typeface="+mn-ea"/>
                          <a:cs typeface="+mn-cs"/>
                        </a:rPr>
                        <a:t>Rye malt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kern="1200" dirty="0" err="1" smtClean="0">
                          <a:solidFill>
                            <a:schemeClr val="tx1"/>
                          </a:solidFill>
                          <a:latin typeface="+mn-lt"/>
                          <a:ea typeface="+mn-ea"/>
                          <a:cs typeface="+mn-cs"/>
                        </a:rPr>
                        <a:t>CaraPils</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4</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95536" y="2852936"/>
          <a:ext cx="8424936" cy="1579324"/>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17g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14.6%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Morueka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Boil 5 </a:t>
                      </a:r>
                      <a:r>
                        <a:rPr lang="en-GB" sz="900" dirty="0" err="1" smtClean="0">
                          <a:solidFill>
                            <a:schemeClr val="tx1"/>
                          </a:solidFill>
                        </a:rPr>
                        <a:t>mins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Ditto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Motueka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 hop 6 </a:t>
                      </a:r>
                      <a:r>
                        <a:rPr lang="en-GB" sz="900" dirty="0" err="1" smtClean="0">
                          <a:solidFill>
                            <a:schemeClr val="tx1"/>
                          </a:solidFill>
                        </a:rPr>
                        <a:t>dys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ditto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653136"/>
            <a:ext cx="8461084" cy="738664"/>
          </a:xfrm>
          <a:prstGeom prst="rect">
            <a:avLst/>
          </a:prstGeom>
          <a:noFill/>
          <a:ln w="19050">
            <a:solidFill>
              <a:schemeClr val="tx1"/>
            </a:solidFill>
          </a:ln>
        </p:spPr>
        <p:txBody>
          <a:bodyPr wrap="square" rtlCol="0">
            <a:spAutoFit/>
          </a:bodyPr>
          <a:lstStyle/>
          <a:p>
            <a:r>
              <a:rPr lang="en-GB" sz="1400" dirty="0" smtClean="0"/>
              <a:t>Procedure: Brew in a Bag.  20l liquor at 77 C – mash in – to 70 C so cold added  - to 66 C. 30 </a:t>
            </a:r>
            <a:r>
              <a:rPr lang="en-GB" sz="1400" dirty="0" err="1" smtClean="0"/>
              <a:t>mins</a:t>
            </a:r>
            <a:r>
              <a:rPr lang="en-GB" sz="1400" dirty="0" smtClean="0"/>
              <a:t>, at 65 c – bag lifted, element on – to 69 C.  At 1 hr at 66 C.  Bag </a:t>
            </a:r>
            <a:r>
              <a:rPr lang="en-GB" sz="1400" dirty="0" err="1" smtClean="0"/>
              <a:t>rinsde</a:t>
            </a:r>
            <a:r>
              <a:rPr lang="en-GB" sz="1400" dirty="0" smtClean="0"/>
              <a:t> with hot in bucket – added to </a:t>
            </a:r>
            <a:r>
              <a:rPr lang="en-GB" sz="1400" dirty="0" err="1" smtClean="0"/>
              <a:t>wort</a:t>
            </a:r>
            <a:r>
              <a:rPr lang="en-GB" sz="1400" dirty="0" smtClean="0"/>
              <a:t>.  Topped up to 25l. 1.043.  Strong boil 1 hour.   23l at 1.046 so efficiency around 78 % - good.  </a:t>
            </a:r>
            <a:r>
              <a:rPr lang="en-GB" sz="1400" smtClean="0"/>
              <a:t>Could be 4.8%? </a:t>
            </a:r>
            <a:endParaRPr lang="en-GB" sz="1400" dirty="0"/>
          </a:p>
        </p:txBody>
      </p:sp>
      <p:sp>
        <p:nvSpPr>
          <p:cNvPr id="9" name="TextBox 8"/>
          <p:cNvSpPr txBox="1"/>
          <p:nvPr/>
        </p:nvSpPr>
        <p:spPr>
          <a:xfrm>
            <a:off x="323528" y="5445224"/>
            <a:ext cx="8461084" cy="523220"/>
          </a:xfrm>
          <a:prstGeom prst="rect">
            <a:avLst/>
          </a:prstGeom>
          <a:noFill/>
          <a:ln w="19050">
            <a:solidFill>
              <a:schemeClr val="tx1"/>
            </a:solidFill>
          </a:ln>
        </p:spPr>
        <p:txBody>
          <a:bodyPr wrap="square" rtlCol="0">
            <a:spAutoFit/>
          </a:bodyPr>
          <a:lstStyle/>
          <a:p>
            <a:r>
              <a:rPr lang="en-GB" sz="1400" dirty="0" smtClean="0"/>
              <a:t>Fermentation: Started overnight.  Went well for 3 days.  On 5/12 at 1.016 – high. Tastes good.  Dry hopped  23/12</a:t>
            </a:r>
            <a:r>
              <a:rPr lang="en-GB" sz="1400" smtClean="0"/>
              <a:t>; barrelled on 28/12.</a:t>
            </a:r>
            <a:endParaRPr lang="en-GB" sz="1400" dirty="0"/>
          </a:p>
        </p:txBody>
      </p:sp>
      <p:sp>
        <p:nvSpPr>
          <p:cNvPr id="10" name="TextBox 9"/>
          <p:cNvSpPr txBox="1"/>
          <p:nvPr/>
        </p:nvSpPr>
        <p:spPr>
          <a:xfrm>
            <a:off x="359388" y="6093877"/>
            <a:ext cx="8461084" cy="307777"/>
          </a:xfrm>
          <a:prstGeom prst="rect">
            <a:avLst/>
          </a:prstGeom>
          <a:noFill/>
          <a:ln w="19050">
            <a:solidFill>
              <a:schemeClr val="tx1"/>
            </a:solidFill>
          </a:ln>
        </p:spPr>
        <p:txBody>
          <a:bodyPr wrap="square" rtlCol="0">
            <a:spAutoFit/>
          </a:bodyPr>
          <a:lstStyle/>
          <a:p>
            <a:r>
              <a:rPr lang="en-GB" sz="1400" dirty="0" smtClean="0"/>
              <a:t>Results:</a:t>
            </a:r>
            <a:endParaRPr lang="en-GB" sz="1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Bitter		Beer name	: Drinking beer No 6</a:t>
            </a:r>
          </a:p>
          <a:p>
            <a:r>
              <a:rPr lang="en-GB" sz="1400" dirty="0" smtClean="0"/>
              <a:t>Basis of recipe: Pale, weak, quick, zesty  Brew date:  5</a:t>
            </a:r>
            <a:r>
              <a:rPr lang="en-GB" sz="1400" baseline="30000" dirty="0" smtClean="0"/>
              <a:t>th</a:t>
            </a:r>
            <a:r>
              <a:rPr lang="en-GB" sz="1400" dirty="0" smtClean="0"/>
              <a:t> Dec 2014.   Brew volume: c 22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Nottingham.   Target: 4.5% ABV, some colour and faint dark malt and citrusy hops. </a:t>
            </a:r>
            <a:endParaRPr lang="en-GB" sz="1200" dirty="0"/>
          </a:p>
        </p:txBody>
      </p:sp>
      <p:graphicFrame>
        <p:nvGraphicFramePr>
          <p:cNvPr id="6" name="Table 5"/>
          <p:cNvGraphicFramePr>
            <a:graphicFrameLocks noGrp="1"/>
          </p:cNvGraphicFramePr>
          <p:nvPr/>
        </p:nvGraphicFramePr>
        <p:xfrm>
          <a:off x="323528" y="1193304"/>
          <a:ext cx="8424935" cy="76200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23.0</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93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Crystal</a:t>
                      </a:r>
                      <a:r>
                        <a:rPr lang="en-GB" sz="1000" kern="1200" baseline="0" dirty="0" smtClean="0">
                          <a:solidFill>
                            <a:schemeClr val="tx1"/>
                          </a:solidFill>
                          <a:latin typeface="+mn-lt"/>
                          <a:ea typeface="+mn-ea"/>
                          <a:cs typeface="+mn-cs"/>
                        </a:rPr>
                        <a:t>  30EBC</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95536" y="2852936"/>
          <a:ext cx="8424936" cy="1041122"/>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Northdown</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17g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9.2%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10</a:t>
                      </a:r>
                      <a:r>
                        <a:rPr lang="en-GB" sz="900" baseline="0" dirty="0" smtClean="0">
                          <a:solidFill>
                            <a:schemeClr val="tx1"/>
                          </a:solidFill>
                        </a:rPr>
                        <a:t> </a:t>
                      </a:r>
                      <a:r>
                        <a:rPr lang="en-GB" sz="900" baseline="0" dirty="0" err="1" smtClean="0">
                          <a:solidFill>
                            <a:schemeClr val="tx1"/>
                          </a:solidFill>
                        </a:rPr>
                        <a:t>mins</a:t>
                      </a:r>
                      <a:r>
                        <a:rPr lang="en-GB" sz="900" baseline="0" dirty="0" smtClean="0">
                          <a:solidFill>
                            <a:schemeClr val="tx1"/>
                          </a:solidFill>
                        </a:rPr>
                        <a:t> from end of boil</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14.8%</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Post-boil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437112"/>
            <a:ext cx="8461084" cy="523220"/>
          </a:xfrm>
          <a:prstGeom prst="rect">
            <a:avLst/>
          </a:prstGeom>
          <a:noFill/>
          <a:ln w="19050">
            <a:solidFill>
              <a:schemeClr val="tx1"/>
            </a:solidFill>
          </a:ln>
        </p:spPr>
        <p:txBody>
          <a:bodyPr wrap="square" rtlCol="0">
            <a:spAutoFit/>
          </a:bodyPr>
          <a:lstStyle/>
          <a:p>
            <a:r>
              <a:rPr lang="en-GB" sz="1400" dirty="0" smtClean="0"/>
              <a:t>Procedure: Brew in a Bag.  30l liquor at 72 C – mash in – to 67 C  30 </a:t>
            </a:r>
            <a:r>
              <a:rPr lang="en-GB" sz="1400" dirty="0" err="1" smtClean="0"/>
              <a:t>mins</a:t>
            </a:r>
            <a:r>
              <a:rPr lang="en-GB" sz="1400" dirty="0" smtClean="0"/>
              <a:t>, at 64 c –  element on – to 67 C.  At 1 hr at 66 C. Strong boil 1 hour.  26 l pre-boil.  23l  post-boil at 1.031 so efficiency around 70 % .  </a:t>
            </a:r>
            <a:endParaRPr lang="en-GB" sz="1400" dirty="0"/>
          </a:p>
        </p:txBody>
      </p:sp>
      <p:sp>
        <p:nvSpPr>
          <p:cNvPr id="9" name="TextBox 8"/>
          <p:cNvSpPr txBox="1"/>
          <p:nvPr/>
        </p:nvSpPr>
        <p:spPr>
          <a:xfrm>
            <a:off x="323528" y="5229200"/>
            <a:ext cx="8461084" cy="523220"/>
          </a:xfrm>
          <a:prstGeom prst="rect">
            <a:avLst/>
          </a:prstGeom>
          <a:noFill/>
          <a:ln w="19050">
            <a:solidFill>
              <a:schemeClr val="tx1"/>
            </a:solidFill>
          </a:ln>
        </p:spPr>
        <p:txBody>
          <a:bodyPr wrap="square" rtlCol="0">
            <a:spAutoFit/>
          </a:bodyPr>
          <a:lstStyle/>
          <a:p>
            <a:r>
              <a:rPr lang="en-GB" sz="1400" dirty="0" smtClean="0"/>
              <a:t>Fermentation: Started overnight.  All done in a week.  Went to 1010 so 2.9%.  Dry hopped after 10 days, drinking straight away. </a:t>
            </a:r>
            <a:endParaRPr lang="en-GB" sz="1400" dirty="0"/>
          </a:p>
        </p:txBody>
      </p:sp>
      <p:sp>
        <p:nvSpPr>
          <p:cNvPr id="10" name="TextBox 9"/>
          <p:cNvSpPr txBox="1"/>
          <p:nvPr/>
        </p:nvSpPr>
        <p:spPr>
          <a:xfrm>
            <a:off x="359388" y="5805264"/>
            <a:ext cx="8461084" cy="738664"/>
          </a:xfrm>
          <a:prstGeom prst="rect">
            <a:avLst/>
          </a:prstGeom>
          <a:noFill/>
          <a:ln w="19050">
            <a:solidFill>
              <a:schemeClr val="tx1"/>
            </a:solidFill>
          </a:ln>
        </p:spPr>
        <p:txBody>
          <a:bodyPr wrap="square" rtlCol="0">
            <a:spAutoFit/>
          </a:bodyPr>
          <a:lstStyle/>
          <a:p>
            <a:r>
              <a:rPr lang="en-GB" sz="1400" dirty="0" smtClean="0"/>
              <a:t>Results: Light, a little thin.  Better after a few days dry-hopping – nice and citrusy.  Drank some over Xmas, bottled c 10 litres on Dec 28</a:t>
            </a:r>
            <a:r>
              <a:rPr lang="en-GB" sz="1400" baseline="30000" dirty="0" smtClean="0"/>
              <a:t>th</a:t>
            </a:r>
            <a:r>
              <a:rPr lang="en-GB" sz="1400" dirty="0" smtClean="0"/>
              <a:t> – white mould on surface around hop bag, so drew off from underneath and added sugar syrup to bottles. </a:t>
            </a:r>
            <a:endParaRPr lang="en-GB" sz="1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Belgian </a:t>
            </a:r>
            <a:r>
              <a:rPr lang="en-GB" sz="1400" dirty="0" err="1" smtClean="0"/>
              <a:t>tripel</a:t>
            </a:r>
            <a:r>
              <a:rPr lang="en-GB" sz="1400" dirty="0" smtClean="0"/>
              <a:t>		Beer name: </a:t>
            </a:r>
            <a:r>
              <a:rPr lang="en-GB" sz="1400" dirty="0" err="1" smtClean="0"/>
              <a:t>Tripel</a:t>
            </a:r>
            <a:r>
              <a:rPr lang="en-GB" sz="1400" dirty="0" smtClean="0"/>
              <a:t> trouble</a:t>
            </a:r>
          </a:p>
          <a:p>
            <a:r>
              <a:rPr lang="en-GB" sz="1400" dirty="0" smtClean="0"/>
              <a:t>Basis of recipe: Simple </a:t>
            </a:r>
            <a:r>
              <a:rPr lang="en-GB" sz="1400" dirty="0" err="1" smtClean="0"/>
              <a:t>tripel</a:t>
            </a:r>
            <a:r>
              <a:rPr lang="en-GB" sz="1400" dirty="0" smtClean="0"/>
              <a:t>     Brew date:  17 Jan 2015.   Brew volume: c 12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WLP530  .   Target: 8-9% ABV, low hops, lots of malt and yeast flavours, pale. </a:t>
            </a:r>
            <a:endParaRPr lang="en-GB" sz="1200" dirty="0"/>
          </a:p>
        </p:txBody>
      </p:sp>
      <p:graphicFrame>
        <p:nvGraphicFramePr>
          <p:cNvPr id="6" name="Table 5"/>
          <p:cNvGraphicFramePr>
            <a:graphicFrameLocks noGrp="1"/>
          </p:cNvGraphicFramePr>
          <p:nvPr/>
        </p:nvGraphicFramePr>
        <p:xfrm>
          <a:off x="323528" y="1193304"/>
          <a:ext cx="8424935" cy="124968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(Belgian)</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3.5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76</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Munich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6</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Aromatic malt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0.12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err="1" smtClean="0">
                          <a:solidFill>
                            <a:schemeClr val="tx1"/>
                          </a:solidFill>
                          <a:latin typeface="+mn-lt"/>
                          <a:ea typeface="+mn-ea"/>
                          <a:cs typeface="+mn-cs"/>
                        </a:rPr>
                        <a:t>Candi</a:t>
                      </a:r>
                      <a:r>
                        <a:rPr lang="en-GB" sz="1000" kern="1200" baseline="0" dirty="0" smtClean="0">
                          <a:solidFill>
                            <a:schemeClr val="tx1"/>
                          </a:solidFill>
                          <a:latin typeface="+mn-lt"/>
                          <a:ea typeface="+mn-ea"/>
                          <a:cs typeface="+mn-cs"/>
                        </a:rPr>
                        <a:t> sugar</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636912"/>
          <a:ext cx="8424936" cy="772021"/>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Hallertau</a:t>
                      </a:r>
                      <a:r>
                        <a:rPr lang="en-GB" sz="900" dirty="0" smtClean="0">
                          <a:solidFill>
                            <a:schemeClr val="tx1"/>
                          </a:solidFill>
                        </a:rPr>
                        <a:t> </a:t>
                      </a:r>
                      <a:r>
                        <a:rPr lang="en-GB" sz="900" dirty="0" err="1" smtClean="0">
                          <a:solidFill>
                            <a:schemeClr val="tx1"/>
                          </a:solidFill>
                        </a:rPr>
                        <a:t>Mittelfreu</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30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4.6%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Tettnang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10</a:t>
                      </a:r>
                      <a:r>
                        <a:rPr lang="en-GB" sz="900" baseline="0" dirty="0" smtClean="0">
                          <a:solidFill>
                            <a:schemeClr val="tx1"/>
                          </a:solidFill>
                        </a:rPr>
                        <a:t> </a:t>
                      </a:r>
                      <a:r>
                        <a:rPr lang="en-GB" sz="900" baseline="0" dirty="0" err="1" smtClean="0">
                          <a:solidFill>
                            <a:schemeClr val="tx1"/>
                          </a:solidFill>
                        </a:rPr>
                        <a:t>mins</a:t>
                      </a:r>
                      <a:r>
                        <a:rPr lang="en-GB" sz="900" baseline="0" dirty="0" smtClean="0">
                          <a:solidFill>
                            <a:schemeClr val="tx1"/>
                          </a:solidFill>
                        </a:rPr>
                        <a:t> from end of boil</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3645024"/>
            <a:ext cx="8461084" cy="1169551"/>
          </a:xfrm>
          <a:prstGeom prst="rect">
            <a:avLst/>
          </a:prstGeom>
          <a:noFill/>
          <a:ln w="19050">
            <a:solidFill>
              <a:schemeClr val="tx1"/>
            </a:solidFill>
          </a:ln>
        </p:spPr>
        <p:txBody>
          <a:bodyPr wrap="square" rtlCol="0">
            <a:spAutoFit/>
          </a:bodyPr>
          <a:lstStyle/>
          <a:p>
            <a:r>
              <a:rPr lang="en-GB" sz="1400" dirty="0" smtClean="0"/>
              <a:t>Procedure: Full mash. Mash into 15 litres at 78 C – to 67 C .  30 </a:t>
            </a:r>
            <a:r>
              <a:rPr lang="en-GB" sz="1400" dirty="0" err="1" smtClean="0"/>
              <a:t>mins</a:t>
            </a:r>
            <a:r>
              <a:rPr lang="en-GB" sz="1400" dirty="0" smtClean="0"/>
              <a:t>, at  64 c – hot water added - to 67 C.  At 1 hr 25 </a:t>
            </a:r>
            <a:r>
              <a:rPr lang="en-GB" sz="1400" dirty="0" err="1" smtClean="0"/>
              <a:t>mins</a:t>
            </a:r>
            <a:r>
              <a:rPr lang="en-GB" sz="1400" dirty="0" smtClean="0"/>
              <a:t>  at 64 C.  Mash </a:t>
            </a:r>
            <a:r>
              <a:rPr lang="en-GB" sz="1400" dirty="0" err="1" smtClean="0"/>
              <a:t>tun</a:t>
            </a:r>
            <a:r>
              <a:rPr lang="en-GB" sz="1400" dirty="0" smtClean="0"/>
              <a:t> strainer clogged so mash tipped into bucket,  cleared, mash back into </a:t>
            </a:r>
            <a:r>
              <a:rPr lang="en-GB" sz="1400" dirty="0" err="1" smtClean="0"/>
              <a:t>chiller</a:t>
            </a:r>
            <a:r>
              <a:rPr lang="en-GB" sz="1400" dirty="0" smtClean="0"/>
              <a:t> bin. First </a:t>
            </a:r>
            <a:r>
              <a:rPr lang="en-GB" sz="1400" dirty="0" err="1" smtClean="0"/>
              <a:t>runnings</a:t>
            </a:r>
            <a:r>
              <a:rPr lang="en-GB" sz="1400" dirty="0" smtClean="0"/>
              <a:t>  (no </a:t>
            </a:r>
            <a:r>
              <a:rPr lang="en-GB" sz="1400" dirty="0" err="1" smtClean="0"/>
              <a:t>sparge</a:t>
            </a:r>
            <a:r>
              <a:rPr lang="en-GB" sz="1400" dirty="0" smtClean="0"/>
              <a:t>) 15l at 1053.  Gives a 1</a:t>
            </a:r>
            <a:r>
              <a:rPr lang="en-GB" sz="1400" baseline="30000" dirty="0" smtClean="0"/>
              <a:t>st</a:t>
            </a:r>
            <a:r>
              <a:rPr lang="en-GB" sz="1400" dirty="0" smtClean="0"/>
              <a:t>  </a:t>
            </a:r>
            <a:r>
              <a:rPr lang="en-GB" sz="1400" dirty="0" err="1" smtClean="0"/>
              <a:t>runnings</a:t>
            </a:r>
            <a:r>
              <a:rPr lang="en-GB" sz="1400" dirty="0" smtClean="0"/>
              <a:t> efficiency of  66%.  Strong boil 1 hour.  26 l pre-boil.  23l  post-boil at 1.031 so efficiency around 70 % .   To a hard boil for 1hr 15 </a:t>
            </a:r>
            <a:r>
              <a:rPr lang="en-GB" sz="1400" dirty="0" err="1" smtClean="0"/>
              <a:t>mins</a:t>
            </a:r>
            <a:r>
              <a:rPr lang="en-GB" sz="1400" dirty="0" smtClean="0"/>
              <a:t>.  Sugar, </a:t>
            </a:r>
            <a:r>
              <a:rPr lang="en-GB" sz="1400" dirty="0" err="1" smtClean="0"/>
              <a:t>protofloc</a:t>
            </a:r>
            <a:r>
              <a:rPr lang="en-GB" sz="1400" dirty="0" smtClean="0"/>
              <a:t>, coil and hops added at end -10mins.  Quick chill to 30 C.  10-12 litres into carboy.  At 1071 so should be around 8%.</a:t>
            </a:r>
            <a:endParaRPr lang="en-GB" sz="1400" dirty="0"/>
          </a:p>
        </p:txBody>
      </p:sp>
      <p:sp>
        <p:nvSpPr>
          <p:cNvPr id="9" name="TextBox 8"/>
          <p:cNvSpPr txBox="1"/>
          <p:nvPr/>
        </p:nvSpPr>
        <p:spPr>
          <a:xfrm>
            <a:off x="323528" y="4941168"/>
            <a:ext cx="8461084" cy="523220"/>
          </a:xfrm>
          <a:prstGeom prst="rect">
            <a:avLst/>
          </a:prstGeom>
          <a:noFill/>
          <a:ln w="19050">
            <a:solidFill>
              <a:schemeClr val="tx1"/>
            </a:solidFill>
          </a:ln>
        </p:spPr>
        <p:txBody>
          <a:bodyPr wrap="square" rtlCol="0">
            <a:spAutoFit/>
          </a:bodyPr>
          <a:lstStyle/>
          <a:p>
            <a:r>
              <a:rPr lang="en-GB" sz="1400" dirty="0" smtClean="0"/>
              <a:t>Fermentation:  Took a day to get going then very vigorous – huge foamy head.  Moved from 18 c to 20-22 C after 3 days.  After 7 days at 1012, so 7.8%.  Should go a bit more but stopped bubbling?</a:t>
            </a:r>
            <a:endParaRPr lang="en-GB" sz="1400" dirty="0"/>
          </a:p>
        </p:txBody>
      </p:sp>
      <p:sp>
        <p:nvSpPr>
          <p:cNvPr id="10" name="TextBox 9"/>
          <p:cNvSpPr txBox="1"/>
          <p:nvPr/>
        </p:nvSpPr>
        <p:spPr>
          <a:xfrm>
            <a:off x="359388" y="5805264"/>
            <a:ext cx="8461084" cy="307777"/>
          </a:xfrm>
          <a:prstGeom prst="rect">
            <a:avLst/>
          </a:prstGeom>
          <a:noFill/>
          <a:ln w="19050">
            <a:solidFill>
              <a:schemeClr val="tx1"/>
            </a:solidFill>
          </a:ln>
        </p:spPr>
        <p:txBody>
          <a:bodyPr wrap="square" rtlCol="0">
            <a:spAutoFit/>
          </a:bodyPr>
          <a:lstStyle/>
          <a:p>
            <a:r>
              <a:rPr lang="en-GB" sz="1400" dirty="0" smtClean="0"/>
              <a:t>Results:</a:t>
            </a:r>
            <a:endParaRPr lang="en-GB" sz="1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Belgian blond		Beer name:</a:t>
            </a:r>
          </a:p>
          <a:p>
            <a:r>
              <a:rPr lang="en-GB" sz="1400" dirty="0" smtClean="0"/>
              <a:t>Basis of recipe:  2</a:t>
            </a:r>
            <a:r>
              <a:rPr lang="en-GB" sz="1400" baseline="30000" dirty="0" smtClean="0"/>
              <a:t>nd</a:t>
            </a:r>
            <a:r>
              <a:rPr lang="en-GB" sz="1400" dirty="0" smtClean="0"/>
              <a:t> </a:t>
            </a:r>
            <a:r>
              <a:rPr lang="en-GB" sz="1400" dirty="0" err="1" smtClean="0"/>
              <a:t>runnings</a:t>
            </a:r>
            <a:r>
              <a:rPr lang="en-GB" sz="1400" dirty="0" smtClean="0"/>
              <a:t> from </a:t>
            </a:r>
            <a:r>
              <a:rPr lang="en-GB" sz="1400" dirty="0" err="1" smtClean="0"/>
              <a:t>Tripel</a:t>
            </a:r>
            <a:r>
              <a:rPr lang="en-GB" sz="1400" dirty="0" smtClean="0"/>
              <a:t>  Brew date:  17 Jan 2015.   Brew volume: c 5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WLP530  .   Target: 3 % ABV, low hops, lots of malt and yeast flavours, pale. </a:t>
            </a:r>
            <a:endParaRPr lang="en-GB" sz="1200" dirty="0"/>
          </a:p>
        </p:txBody>
      </p:sp>
      <p:graphicFrame>
        <p:nvGraphicFramePr>
          <p:cNvPr id="6" name="Table 5"/>
          <p:cNvGraphicFramePr>
            <a:graphicFrameLocks noGrp="1"/>
          </p:cNvGraphicFramePr>
          <p:nvPr/>
        </p:nvGraphicFramePr>
        <p:xfrm>
          <a:off x="323528" y="1193304"/>
          <a:ext cx="8424935" cy="155448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(Belgian)</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3.5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Munich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Aromatic malt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0.12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err="1" smtClean="0">
                          <a:solidFill>
                            <a:schemeClr val="tx1"/>
                          </a:solidFill>
                          <a:latin typeface="+mn-lt"/>
                          <a:ea typeface="+mn-ea"/>
                          <a:cs typeface="+mn-cs"/>
                        </a:rPr>
                        <a:t>Candi</a:t>
                      </a:r>
                      <a:r>
                        <a:rPr lang="en-GB" sz="1000" kern="1200" baseline="0" dirty="0" smtClean="0">
                          <a:solidFill>
                            <a:schemeClr val="tx1"/>
                          </a:solidFill>
                          <a:latin typeface="+mn-lt"/>
                          <a:ea typeface="+mn-ea"/>
                          <a:cs typeface="+mn-cs"/>
                        </a:rPr>
                        <a:t> sugar</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err="1" smtClean="0">
                          <a:solidFill>
                            <a:schemeClr val="tx1"/>
                          </a:solidFill>
                          <a:latin typeface="+mn-lt"/>
                          <a:ea typeface="+mn-ea"/>
                          <a:cs typeface="+mn-cs"/>
                        </a:rPr>
                        <a:t>Caragold</a:t>
                      </a:r>
                      <a:r>
                        <a:rPr lang="en-GB" sz="1000" kern="1200" dirty="0" smtClean="0">
                          <a:solidFill>
                            <a:schemeClr val="tx1"/>
                          </a:solidFill>
                          <a:latin typeface="+mn-lt"/>
                          <a:ea typeface="+mn-ea"/>
                          <a:cs typeface="+mn-cs"/>
                        </a:rPr>
                        <a:t> 12 EBC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Steeped in </a:t>
                      </a:r>
                      <a:r>
                        <a:rPr lang="en-GB" sz="1000" dirty="0" err="1" smtClean="0">
                          <a:solidFill>
                            <a:schemeClr val="tx1"/>
                          </a:solidFill>
                        </a:rPr>
                        <a:t>wort</a:t>
                      </a:r>
                      <a:r>
                        <a:rPr lang="en-GB" sz="1000" dirty="0" smtClean="0">
                          <a:solidFill>
                            <a:schemeClr val="tx1"/>
                          </a:solidFill>
                        </a:rPr>
                        <a:t> post-mash – 30 </a:t>
                      </a:r>
                      <a:r>
                        <a:rPr lang="en-GB" sz="1000" dirty="0" err="1" smtClean="0">
                          <a:solidFill>
                            <a:schemeClr val="tx1"/>
                          </a:solidFill>
                        </a:rPr>
                        <a:t>mins</a:t>
                      </a:r>
                      <a:r>
                        <a:rPr lang="en-GB" sz="1000" dirty="0" smtClean="0">
                          <a:solidFill>
                            <a:schemeClr val="tx1"/>
                          </a:solidFill>
                        </a:rPr>
                        <a:t> at 66 C</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3049215"/>
          <a:ext cx="8424936" cy="772021"/>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Hallertau</a:t>
                      </a:r>
                      <a:r>
                        <a:rPr lang="en-GB" sz="900" dirty="0" smtClean="0">
                          <a:solidFill>
                            <a:schemeClr val="tx1"/>
                          </a:solidFill>
                        </a:rPr>
                        <a:t> </a:t>
                      </a:r>
                      <a:r>
                        <a:rPr lang="en-GB" sz="900" dirty="0" err="1" smtClean="0">
                          <a:solidFill>
                            <a:schemeClr val="tx1"/>
                          </a:solidFill>
                        </a:rPr>
                        <a:t>Mittelfreu</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4.6%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Tettnang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Whirlpool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057327"/>
            <a:ext cx="8461084" cy="1169551"/>
          </a:xfrm>
          <a:prstGeom prst="rect">
            <a:avLst/>
          </a:prstGeom>
          <a:noFill/>
          <a:ln w="19050">
            <a:solidFill>
              <a:schemeClr val="tx1"/>
            </a:solidFill>
          </a:ln>
        </p:spPr>
        <p:txBody>
          <a:bodyPr wrap="square" rtlCol="0">
            <a:spAutoFit/>
          </a:bodyPr>
          <a:lstStyle/>
          <a:p>
            <a:r>
              <a:rPr lang="en-GB" sz="1400" dirty="0" smtClean="0"/>
              <a:t>Procedure: Full mash. Mash into 15 litres at 78 C – to 67 C .  30 </a:t>
            </a:r>
            <a:r>
              <a:rPr lang="en-GB" sz="1400" dirty="0" err="1" smtClean="0"/>
              <a:t>mins</a:t>
            </a:r>
            <a:r>
              <a:rPr lang="en-GB" sz="1400" dirty="0" smtClean="0"/>
              <a:t>, at  64 c – hot water added - to 67 C.  At 1 hr 25 </a:t>
            </a:r>
            <a:r>
              <a:rPr lang="en-GB" sz="1400" dirty="0" err="1" smtClean="0"/>
              <a:t>mins</a:t>
            </a:r>
            <a:r>
              <a:rPr lang="en-GB" sz="1400" dirty="0" smtClean="0"/>
              <a:t>  at 64 C.  Mash </a:t>
            </a:r>
            <a:r>
              <a:rPr lang="en-GB" sz="1400" dirty="0" err="1" smtClean="0"/>
              <a:t>tun</a:t>
            </a:r>
            <a:r>
              <a:rPr lang="en-GB" sz="1400" dirty="0" smtClean="0"/>
              <a:t> strainer clogged so mash tipped into bucket,  cleared, mash back into </a:t>
            </a:r>
            <a:r>
              <a:rPr lang="en-GB" sz="1400" dirty="0" err="1" smtClean="0"/>
              <a:t>chiller</a:t>
            </a:r>
            <a:r>
              <a:rPr lang="en-GB" sz="1400" dirty="0" smtClean="0"/>
              <a:t> bin.  </a:t>
            </a:r>
          </a:p>
          <a:p>
            <a:r>
              <a:rPr lang="en-GB" sz="1400" dirty="0" smtClean="0"/>
              <a:t>2nd </a:t>
            </a:r>
            <a:r>
              <a:rPr lang="en-GB" sz="1400" dirty="0" err="1" smtClean="0"/>
              <a:t>runnings</a:t>
            </a:r>
            <a:r>
              <a:rPr lang="en-GB" sz="1400" dirty="0" smtClean="0"/>
              <a:t> (from batch-</a:t>
            </a:r>
            <a:r>
              <a:rPr lang="en-GB" sz="1400" dirty="0" err="1" smtClean="0"/>
              <a:t>sparge</a:t>
            </a:r>
            <a:r>
              <a:rPr lang="en-GB" sz="1400" dirty="0" smtClean="0"/>
              <a:t>)  gave c 8 litres at c 1025.  </a:t>
            </a:r>
            <a:r>
              <a:rPr lang="en-GB" sz="1400" dirty="0" err="1" smtClean="0"/>
              <a:t>Caragold</a:t>
            </a:r>
            <a:r>
              <a:rPr lang="en-GB" sz="1400" dirty="0" smtClean="0"/>
              <a:t> steeped in </a:t>
            </a:r>
            <a:r>
              <a:rPr lang="en-GB" sz="1400" dirty="0" err="1" smtClean="0"/>
              <a:t>wort</a:t>
            </a:r>
            <a:r>
              <a:rPr lang="en-GB" sz="1400" dirty="0" smtClean="0"/>
              <a:t> – gave 1028.  Hard boil for 1 hour.   Effective mash efficiency 18% (pre-</a:t>
            </a:r>
            <a:r>
              <a:rPr lang="en-GB" sz="1400" dirty="0" err="1" smtClean="0"/>
              <a:t>Caragold</a:t>
            </a:r>
            <a:r>
              <a:rPr lang="en-GB" sz="1400" dirty="0" smtClean="0"/>
              <a:t>).  5 litres into </a:t>
            </a:r>
            <a:r>
              <a:rPr lang="en-GB" sz="1400" dirty="0" err="1" smtClean="0"/>
              <a:t>demijon</a:t>
            </a:r>
            <a:r>
              <a:rPr lang="en-GB" sz="1400" dirty="0" smtClean="0"/>
              <a:t> at 1030 – c 3%?   Used 20% of a WLP530 bottle.</a:t>
            </a:r>
            <a:endParaRPr lang="en-GB" sz="1400" dirty="0"/>
          </a:p>
        </p:txBody>
      </p:sp>
      <p:sp>
        <p:nvSpPr>
          <p:cNvPr id="9" name="TextBox 8"/>
          <p:cNvSpPr txBox="1"/>
          <p:nvPr/>
        </p:nvSpPr>
        <p:spPr>
          <a:xfrm>
            <a:off x="323528" y="5301208"/>
            <a:ext cx="8461084" cy="523220"/>
          </a:xfrm>
          <a:prstGeom prst="rect">
            <a:avLst/>
          </a:prstGeom>
          <a:noFill/>
          <a:ln w="19050">
            <a:solidFill>
              <a:schemeClr val="tx1"/>
            </a:solidFill>
          </a:ln>
        </p:spPr>
        <p:txBody>
          <a:bodyPr wrap="square" rtlCol="0">
            <a:spAutoFit/>
          </a:bodyPr>
          <a:lstStyle/>
          <a:p>
            <a:r>
              <a:rPr lang="en-GB" sz="1400" dirty="0" smtClean="0"/>
              <a:t>Fermentation: Took a day or so to get going then very lively.  Cool – 18 C – for 3 days then into the </a:t>
            </a:r>
            <a:r>
              <a:rPr lang="en-GB" sz="1400" dirty="0" err="1" smtClean="0"/>
              <a:t>kithchen</a:t>
            </a:r>
            <a:r>
              <a:rPr lang="en-GB" sz="1400" dirty="0" smtClean="0"/>
              <a:t> at 20-22 C.  On 24/01 (after 7 days) at 1012 – only 2.3 %.  Stopped bubbling so maybe that’s it?</a:t>
            </a:r>
            <a:endParaRPr lang="en-GB" sz="1400" dirty="0"/>
          </a:p>
        </p:txBody>
      </p:sp>
      <p:sp>
        <p:nvSpPr>
          <p:cNvPr id="10" name="TextBox 9"/>
          <p:cNvSpPr txBox="1"/>
          <p:nvPr/>
        </p:nvSpPr>
        <p:spPr>
          <a:xfrm>
            <a:off x="359388" y="6001543"/>
            <a:ext cx="8461084" cy="307777"/>
          </a:xfrm>
          <a:prstGeom prst="rect">
            <a:avLst/>
          </a:prstGeom>
          <a:noFill/>
          <a:ln w="19050">
            <a:solidFill>
              <a:schemeClr val="tx1"/>
            </a:solidFill>
          </a:ln>
        </p:spPr>
        <p:txBody>
          <a:bodyPr wrap="square" rtlCol="0">
            <a:spAutoFit/>
          </a:bodyPr>
          <a:lstStyle/>
          <a:p>
            <a:r>
              <a:rPr lang="en-GB" sz="1400" dirty="0" smtClean="0"/>
              <a:t>Results: Lots of body – tastes more than 2. something....</a:t>
            </a:r>
            <a:endParaRPr lang="en-GB" sz="1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Pacific Pale Ale	Beer name: </a:t>
            </a:r>
            <a:r>
              <a:rPr lang="en-GB" sz="1400" dirty="0" err="1" smtClean="0"/>
              <a:t>Hoppily</a:t>
            </a:r>
            <a:r>
              <a:rPr lang="en-GB" sz="1400" dirty="0" smtClean="0"/>
              <a:t> ever </a:t>
            </a:r>
            <a:r>
              <a:rPr lang="en-GB" sz="1400" dirty="0" err="1" smtClean="0"/>
              <a:t>Arfter</a:t>
            </a:r>
            <a:r>
              <a:rPr lang="en-GB" sz="1400" dirty="0" smtClean="0"/>
              <a:t>  (or, A Dab of  the </a:t>
            </a:r>
            <a:r>
              <a:rPr lang="en-GB" sz="1400" dirty="0" err="1" smtClean="0"/>
              <a:t>Hoppo</a:t>
            </a:r>
            <a:r>
              <a:rPr lang="en-GB" sz="1400" dirty="0" smtClean="0"/>
              <a:t>)</a:t>
            </a:r>
          </a:p>
          <a:p>
            <a:r>
              <a:rPr lang="en-GB" sz="1400" dirty="0" smtClean="0"/>
              <a:t>Basis of recipe: Based on previous pale ales :  3</a:t>
            </a:r>
            <a:r>
              <a:rPr lang="en-GB" sz="1400" baseline="30000" dirty="0" smtClean="0"/>
              <a:t>rd</a:t>
            </a:r>
            <a:r>
              <a:rPr lang="en-GB" sz="1400" dirty="0" smtClean="0"/>
              <a:t> April 2015.   Brew volume: c 40 litres (Double batch)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Safale</a:t>
            </a:r>
            <a:r>
              <a:rPr lang="en-GB" sz="1200" dirty="0" smtClean="0"/>
              <a:t> US 05 Target: 3.5% ABV, 25 IBU,  dark colour and malts, citrusy hops (Spa Pale Ale but darker.)</a:t>
            </a:r>
            <a:endParaRPr lang="en-GB" sz="1200" dirty="0"/>
          </a:p>
        </p:txBody>
      </p:sp>
      <p:graphicFrame>
        <p:nvGraphicFramePr>
          <p:cNvPr id="6" name="Table 5"/>
          <p:cNvGraphicFramePr>
            <a:graphicFrameLocks noGrp="1"/>
          </p:cNvGraphicFramePr>
          <p:nvPr/>
        </p:nvGraphicFramePr>
        <p:xfrm>
          <a:off x="323528" y="1193304"/>
          <a:ext cx="8424935" cy="149352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5.0</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72</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Munich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0.8</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Crystal</a:t>
                      </a:r>
                      <a:r>
                        <a:rPr lang="en-GB" sz="1000" kern="1200" baseline="0" dirty="0" smtClean="0">
                          <a:solidFill>
                            <a:schemeClr val="tx1"/>
                          </a:solidFill>
                          <a:latin typeface="+mn-lt"/>
                          <a:ea typeface="+mn-ea"/>
                          <a:cs typeface="+mn-cs"/>
                        </a:rPr>
                        <a:t>  60EBC</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0.8</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And 100g </a:t>
                      </a:r>
                      <a:r>
                        <a:rPr lang="en-GB" sz="1000" dirty="0" err="1" smtClean="0">
                          <a:solidFill>
                            <a:schemeClr val="tx1"/>
                          </a:solidFill>
                        </a:rPr>
                        <a:t>Carapils</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kern="1200" dirty="0" smtClean="0">
                          <a:solidFill>
                            <a:schemeClr val="tx1"/>
                          </a:solidFill>
                          <a:latin typeface="+mn-lt"/>
                          <a:ea typeface="+mn-ea"/>
                          <a:cs typeface="+mn-cs"/>
                        </a:rPr>
                        <a:t>Roasted barley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0.05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kern="1200" dirty="0" err="1" smtClean="0">
                          <a:solidFill>
                            <a:schemeClr val="tx1"/>
                          </a:solidFill>
                          <a:latin typeface="+mn-lt"/>
                          <a:ea typeface="+mn-ea"/>
                          <a:cs typeface="+mn-cs"/>
                        </a:rPr>
                        <a:t>Torrified</a:t>
                      </a:r>
                      <a:r>
                        <a:rPr lang="en-GB" sz="1000" kern="1200" baseline="0" dirty="0" smtClean="0">
                          <a:solidFill>
                            <a:schemeClr val="tx1"/>
                          </a:solidFill>
                          <a:latin typeface="+mn-lt"/>
                          <a:ea typeface="+mn-ea"/>
                          <a:cs typeface="+mn-cs"/>
                        </a:rPr>
                        <a:t> Wheat</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4</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95536" y="2707552"/>
          <a:ext cx="8424936" cy="2143621"/>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30g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13%</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4652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Boil 5 </a:t>
                      </a:r>
                      <a:r>
                        <a:rPr lang="en-GB" sz="900" dirty="0" err="1" smtClean="0">
                          <a:solidFill>
                            <a:schemeClr val="tx1"/>
                          </a:solidFill>
                        </a:rPr>
                        <a:t>mins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6545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Wai</a:t>
                      </a:r>
                      <a:r>
                        <a:rPr lang="en-GB" sz="900" dirty="0" smtClean="0">
                          <a:solidFill>
                            <a:schemeClr val="tx1"/>
                          </a:solidFill>
                        </a:rPr>
                        <a:t> </a:t>
                      </a:r>
                      <a:r>
                        <a:rPr lang="en-GB" sz="900" dirty="0" err="1" smtClean="0">
                          <a:solidFill>
                            <a:schemeClr val="tx1"/>
                          </a:solidFill>
                        </a:rPr>
                        <a:t>Iti</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Ditto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Steep at 90 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Wai</a:t>
                      </a:r>
                      <a:r>
                        <a:rPr lang="en-GB" sz="900" baseline="0" dirty="0" smtClean="0">
                          <a:solidFill>
                            <a:schemeClr val="tx1"/>
                          </a:solidFill>
                        </a:rPr>
                        <a:t> </a:t>
                      </a:r>
                      <a:r>
                        <a:rPr lang="en-GB" sz="900" baseline="0" dirty="0" err="1" smtClean="0">
                          <a:solidFill>
                            <a:schemeClr val="tx1"/>
                          </a:solidFill>
                        </a:rPr>
                        <a:t>Iti</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ditto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5023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 hop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67799">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Wai</a:t>
                      </a:r>
                      <a:r>
                        <a:rPr lang="en-GB" sz="900" dirty="0" smtClean="0">
                          <a:solidFill>
                            <a:schemeClr val="tx1"/>
                          </a:solidFill>
                        </a:rPr>
                        <a:t> </a:t>
                      </a:r>
                      <a:r>
                        <a:rPr lang="en-GB" sz="900" dirty="0" err="1" smtClean="0">
                          <a:solidFill>
                            <a:schemeClr val="tx1"/>
                          </a:solidFill>
                        </a:rPr>
                        <a:t>Iti</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Ditto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5522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Motueka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ditto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869160"/>
            <a:ext cx="8461084" cy="738664"/>
          </a:xfrm>
          <a:prstGeom prst="rect">
            <a:avLst/>
          </a:prstGeom>
          <a:noFill/>
          <a:ln w="19050">
            <a:solidFill>
              <a:schemeClr val="tx1"/>
            </a:solidFill>
          </a:ln>
        </p:spPr>
        <p:txBody>
          <a:bodyPr wrap="square" rtlCol="0">
            <a:spAutoFit/>
          </a:bodyPr>
          <a:lstStyle/>
          <a:p>
            <a:r>
              <a:rPr lang="en-GB" sz="1400" dirty="0" smtClean="0"/>
              <a:t>Procedure: Water: 2/3 </a:t>
            </a:r>
            <a:r>
              <a:rPr lang="en-GB" sz="1400" dirty="0" err="1" smtClean="0"/>
              <a:t>sraight</a:t>
            </a:r>
            <a:r>
              <a:rPr lang="en-GB" sz="1400" dirty="0" smtClean="0"/>
              <a:t> tap, 1/3 softened; treated with half a Camden tab. Mash in at 76 C, 1 hr mash.  Long </a:t>
            </a:r>
            <a:r>
              <a:rPr lang="en-GB" sz="1400" dirty="0" err="1" smtClean="0"/>
              <a:t>sparge</a:t>
            </a:r>
            <a:r>
              <a:rPr lang="en-GB" sz="1400" dirty="0" smtClean="0"/>
              <a:t>. 40l at 1.040 at end of </a:t>
            </a:r>
            <a:r>
              <a:rPr lang="en-GB" sz="1400" dirty="0" err="1" smtClean="0"/>
              <a:t>sparge</a:t>
            </a:r>
            <a:r>
              <a:rPr lang="en-GB" sz="1400" dirty="0" smtClean="0"/>
              <a:t>: water added to 46l pre-boil.   42l at 1.040 post-boil. Messy boil – elements both failed.  Into 2 </a:t>
            </a:r>
            <a:r>
              <a:rPr lang="en-GB" sz="1400" dirty="0" err="1" smtClean="0"/>
              <a:t>fermenters</a:t>
            </a:r>
            <a:r>
              <a:rPr lang="en-GB" sz="1400" dirty="0" smtClean="0"/>
              <a:t>.</a:t>
            </a:r>
            <a:endParaRPr lang="en-GB" sz="1400" dirty="0"/>
          </a:p>
        </p:txBody>
      </p:sp>
      <p:sp>
        <p:nvSpPr>
          <p:cNvPr id="9" name="TextBox 8"/>
          <p:cNvSpPr txBox="1"/>
          <p:nvPr/>
        </p:nvSpPr>
        <p:spPr>
          <a:xfrm>
            <a:off x="323528" y="5661248"/>
            <a:ext cx="8461084" cy="307777"/>
          </a:xfrm>
          <a:prstGeom prst="rect">
            <a:avLst/>
          </a:prstGeom>
          <a:noFill/>
          <a:ln w="19050">
            <a:solidFill>
              <a:schemeClr val="tx1"/>
            </a:solidFill>
          </a:ln>
        </p:spPr>
        <p:txBody>
          <a:bodyPr wrap="square" rtlCol="0">
            <a:spAutoFit/>
          </a:bodyPr>
          <a:lstStyle/>
          <a:p>
            <a:r>
              <a:rPr lang="en-GB" sz="1400" dirty="0" smtClean="0"/>
              <a:t>Fermentation: </a:t>
            </a:r>
            <a:r>
              <a:rPr lang="en-GB" sz="1400" dirty="0" err="1" smtClean="0"/>
              <a:t>Straighforward</a:t>
            </a:r>
            <a:r>
              <a:rPr lang="en-GB" sz="1400" dirty="0" smtClean="0"/>
              <a:t>.  Went to 1012, 3,7%. Dry hopped for 7 days to party date of 3</a:t>
            </a:r>
            <a:r>
              <a:rPr lang="en-GB" sz="1400" baseline="30000" dirty="0" smtClean="0"/>
              <a:t>rd</a:t>
            </a:r>
            <a:r>
              <a:rPr lang="en-GB" sz="1400" dirty="0" smtClean="0"/>
              <a:t> May.</a:t>
            </a:r>
          </a:p>
        </p:txBody>
      </p:sp>
      <p:sp>
        <p:nvSpPr>
          <p:cNvPr id="10" name="TextBox 9"/>
          <p:cNvSpPr txBox="1"/>
          <p:nvPr/>
        </p:nvSpPr>
        <p:spPr>
          <a:xfrm>
            <a:off x="359388" y="6021288"/>
            <a:ext cx="8461084" cy="738664"/>
          </a:xfrm>
          <a:prstGeom prst="rect">
            <a:avLst/>
          </a:prstGeom>
          <a:noFill/>
          <a:ln w="19050">
            <a:solidFill>
              <a:schemeClr val="tx1"/>
            </a:solidFill>
          </a:ln>
        </p:spPr>
        <p:txBody>
          <a:bodyPr wrap="square" rtlCol="0">
            <a:spAutoFit/>
          </a:bodyPr>
          <a:lstStyle/>
          <a:p>
            <a:r>
              <a:rPr lang="en-GB" sz="1400" dirty="0" smtClean="0"/>
              <a:t>Results: Orange-brown rather than pale or red.  Big hop aroma and taste upfront.  Enough body, slight sweetness, bitterness OK.  Very drinkable – both kegs went.  People seemed to like it.   Would perhaps go for pale or red with same other ingredients; perhaps less Citra, more of </a:t>
            </a:r>
            <a:r>
              <a:rPr lang="en-GB" sz="1400" smtClean="0"/>
              <a:t>the other hops. </a:t>
            </a:r>
            <a:endParaRPr lang="en-GB" sz="1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Special Bitter		Beer name: Vanessa Barnes Landlady</a:t>
            </a:r>
          </a:p>
          <a:p>
            <a:r>
              <a:rPr lang="en-GB" sz="1400" dirty="0" smtClean="0"/>
              <a:t>Basis of recipe:  </a:t>
            </a:r>
            <a:r>
              <a:rPr lang="en-GB" sz="1400" smtClean="0"/>
              <a:t>Timothy Taylor </a:t>
            </a:r>
            <a:r>
              <a:rPr lang="en-GB" sz="1400" dirty="0" smtClean="0"/>
              <a:t>Landlord </a:t>
            </a:r>
            <a:r>
              <a:rPr lang="en-GB" sz="1400" smtClean="0"/>
              <a:t>Clone        </a:t>
            </a:r>
            <a:r>
              <a:rPr lang="en-GB" sz="1400" dirty="0" smtClean="0"/>
              <a:t>Brew date:  30 Jan 2015.   Brew volume: c 19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a:t>
            </a:r>
            <a:r>
              <a:rPr lang="en-GB" sz="1200" dirty="0" err="1" smtClean="0"/>
              <a:t>Wyeast</a:t>
            </a:r>
            <a:r>
              <a:rPr lang="en-GB" sz="1200" dirty="0" smtClean="0"/>
              <a:t>   1469 W Yorkshire Ale   Target: 4.3 % ABV, pale, hoppy. </a:t>
            </a:r>
            <a:endParaRPr lang="en-GB" sz="1200" dirty="0"/>
          </a:p>
        </p:txBody>
      </p:sp>
      <p:graphicFrame>
        <p:nvGraphicFramePr>
          <p:cNvPr id="6" name="Table 5"/>
          <p:cNvGraphicFramePr>
            <a:graphicFrameLocks noGrp="1"/>
          </p:cNvGraphicFramePr>
          <p:nvPr/>
        </p:nvGraphicFramePr>
        <p:xfrm>
          <a:off x="323528" y="1193304"/>
          <a:ext cx="8424935" cy="124968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a:t>
                      </a:r>
                      <a:r>
                        <a:rPr lang="en-GB" sz="1000" baseline="0" dirty="0" smtClean="0">
                          <a:solidFill>
                            <a:schemeClr val="tx1"/>
                          </a:solidFill>
                        </a:rPr>
                        <a:t> Golden Promise</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4.0</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93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Crystal 60 EBC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6</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Chocolate</a:t>
                      </a:r>
                      <a:r>
                        <a:rPr lang="en-GB" sz="1000" kern="1200" baseline="0" dirty="0" smtClean="0">
                          <a:solidFill>
                            <a:schemeClr val="tx1"/>
                          </a:solidFill>
                          <a:latin typeface="+mn-lt"/>
                          <a:ea typeface="+mn-ea"/>
                          <a:cs typeface="+mn-cs"/>
                        </a:rPr>
                        <a:t> malt </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0.04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780928"/>
          <a:ext cx="8424936" cy="1076821"/>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East Kent </a:t>
                      </a:r>
                      <a:r>
                        <a:rPr lang="en-GB" sz="900" dirty="0" err="1" smtClean="0">
                          <a:solidFill>
                            <a:schemeClr val="tx1"/>
                          </a:solidFill>
                        </a:rPr>
                        <a:t>Goldings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45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4.4%</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Styrian</a:t>
                      </a:r>
                      <a:r>
                        <a:rPr lang="en-GB" sz="900" baseline="0" dirty="0" smtClean="0">
                          <a:solidFill>
                            <a:schemeClr val="tx1"/>
                          </a:solidFill>
                        </a:rPr>
                        <a:t> </a:t>
                      </a:r>
                      <a:r>
                        <a:rPr lang="en-GB" sz="900" baseline="0" dirty="0" err="1" smtClean="0">
                          <a:solidFill>
                            <a:schemeClr val="tx1"/>
                          </a:solidFill>
                        </a:rPr>
                        <a:t>Gokdings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30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err="1" smtClean="0">
                          <a:solidFill>
                            <a:schemeClr val="tx1"/>
                          </a:solidFill>
                        </a:rPr>
                        <a:t>Fwh</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ditto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Boil</a:t>
                      </a:r>
                      <a:r>
                        <a:rPr lang="en-GB" sz="900" baseline="0" dirty="0" smtClean="0">
                          <a:solidFill>
                            <a:schemeClr val="tx1"/>
                          </a:solidFill>
                        </a:rPr>
                        <a:t> 10  </a:t>
                      </a:r>
                      <a:r>
                        <a:rPr lang="en-GB" sz="900" baseline="0" dirty="0" err="1" smtClean="0">
                          <a:solidFill>
                            <a:schemeClr val="tx1"/>
                          </a:solidFill>
                        </a:rPr>
                        <a:t>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057326"/>
            <a:ext cx="8461084" cy="954107"/>
          </a:xfrm>
          <a:prstGeom prst="rect">
            <a:avLst/>
          </a:prstGeom>
          <a:noFill/>
          <a:ln w="19050">
            <a:solidFill>
              <a:schemeClr val="tx1"/>
            </a:solidFill>
          </a:ln>
        </p:spPr>
        <p:txBody>
          <a:bodyPr wrap="square" rtlCol="0">
            <a:spAutoFit/>
          </a:bodyPr>
          <a:lstStyle/>
          <a:p>
            <a:r>
              <a:rPr lang="en-GB" sz="1400" dirty="0" smtClean="0"/>
              <a:t>Procedure:  BIAB in smaller </a:t>
            </a:r>
            <a:r>
              <a:rPr lang="en-GB" sz="1400" dirty="0" err="1" smtClean="0"/>
              <a:t>brewbin</a:t>
            </a:r>
            <a:r>
              <a:rPr lang="en-GB" sz="1400" dirty="0" smtClean="0"/>
              <a:t>.   20 litres at 72 C. Mash in  - to 65 C. Dropped to 62, raised to 64. Mash 90 </a:t>
            </a:r>
            <a:r>
              <a:rPr lang="en-GB" sz="1400" dirty="0" err="1" smtClean="0"/>
              <a:t>mins</a:t>
            </a:r>
            <a:r>
              <a:rPr lang="en-GB" sz="1400" dirty="0" smtClean="0"/>
              <a:t>.  Drained bag over rice strainer, rinsed with boiling water.  Quickly to boil – now two elements.  1044 pre-boil.  No top-up.  Boil 1 hour.   Quick chill – full coil immersion.   C19 litres at 1048  - a bit over on OG, under on volume. Mash efficiency 71%. </a:t>
            </a:r>
            <a:endParaRPr lang="en-GB" sz="1400" dirty="0"/>
          </a:p>
        </p:txBody>
      </p:sp>
      <p:sp>
        <p:nvSpPr>
          <p:cNvPr id="9" name="TextBox 8"/>
          <p:cNvSpPr txBox="1"/>
          <p:nvPr/>
        </p:nvSpPr>
        <p:spPr>
          <a:xfrm>
            <a:off x="323528" y="5301208"/>
            <a:ext cx="8461084" cy="738664"/>
          </a:xfrm>
          <a:prstGeom prst="rect">
            <a:avLst/>
          </a:prstGeom>
          <a:noFill/>
          <a:ln w="19050">
            <a:solidFill>
              <a:schemeClr val="tx1"/>
            </a:solidFill>
          </a:ln>
        </p:spPr>
        <p:txBody>
          <a:bodyPr wrap="square" rtlCol="0">
            <a:spAutoFit/>
          </a:bodyPr>
          <a:lstStyle/>
          <a:p>
            <a:r>
              <a:rPr lang="en-GB" sz="1400" dirty="0" smtClean="0"/>
              <a:t>Fermentation: Started after less than 24 hours.  Went smoothly. Kept at between 16 and 22.  After 8 days, at 1011 (=5.0%) and still going slowly.  Moved into clean carboy on 9/3 – at 1009, so 5.0%.  Bottled on 11/3.  Aroma OK but not strong, slight malt taste, long tasty bitter finish.  </a:t>
            </a:r>
            <a:r>
              <a:rPr lang="en-GB" sz="1400" dirty="0" err="1" smtClean="0"/>
              <a:t>Carbed</a:t>
            </a:r>
            <a:r>
              <a:rPr lang="en-GB" sz="1400" dirty="0" smtClean="0"/>
              <a:t> with 80g sugar.  34 bottles of 500ml.  </a:t>
            </a:r>
            <a:endParaRPr lang="en-GB" sz="1400" dirty="0"/>
          </a:p>
        </p:txBody>
      </p:sp>
      <p:sp>
        <p:nvSpPr>
          <p:cNvPr id="10" name="TextBox 9"/>
          <p:cNvSpPr txBox="1"/>
          <p:nvPr/>
        </p:nvSpPr>
        <p:spPr>
          <a:xfrm>
            <a:off x="359388" y="6217567"/>
            <a:ext cx="8461084" cy="307777"/>
          </a:xfrm>
          <a:prstGeom prst="rect">
            <a:avLst/>
          </a:prstGeom>
          <a:noFill/>
          <a:ln w="19050">
            <a:solidFill>
              <a:schemeClr val="tx1"/>
            </a:solidFill>
          </a:ln>
        </p:spPr>
        <p:txBody>
          <a:bodyPr wrap="square" rtlCol="0">
            <a:spAutoFit/>
          </a:bodyPr>
          <a:lstStyle/>
          <a:p>
            <a:r>
              <a:rPr lang="en-GB" sz="1400" dirty="0" smtClean="0"/>
              <a:t>Results: Needed a bit of help to fizz.  Nice colour, clear, long complex finish.  Good.</a:t>
            </a:r>
            <a:endParaRPr lang="en-GB"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257175"/>
            <a:ext cx="9144000" cy="6126664"/>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a:t>
            </a:r>
            <a:r>
              <a:rPr lang="en-GB" sz="1400" dirty="0" err="1" smtClean="0"/>
              <a:t>Dubbel</a:t>
            </a:r>
            <a:r>
              <a:rPr lang="en-GB" sz="1400" dirty="0" smtClean="0"/>
              <a:t>		Beer name: </a:t>
            </a:r>
            <a:r>
              <a:rPr lang="en-GB" sz="1400" dirty="0" err="1" smtClean="0"/>
              <a:t>Dubbel</a:t>
            </a:r>
            <a:r>
              <a:rPr lang="en-GB" sz="1400" dirty="0" smtClean="0"/>
              <a:t> or quits</a:t>
            </a:r>
          </a:p>
          <a:p>
            <a:r>
              <a:rPr lang="en-GB" sz="1400" dirty="0" smtClean="0"/>
              <a:t>Basis of recipe:  		Brew date:  24 April 2015.   Brew volume: c 19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WLP 530 Belgian Ale yeast</a:t>
            </a:r>
            <a:endParaRPr lang="en-GB" sz="1200" dirty="0"/>
          </a:p>
        </p:txBody>
      </p:sp>
      <p:graphicFrame>
        <p:nvGraphicFramePr>
          <p:cNvPr id="6" name="Table 5"/>
          <p:cNvGraphicFramePr>
            <a:graphicFrameLocks noGrp="1"/>
          </p:cNvGraphicFramePr>
          <p:nvPr/>
        </p:nvGraphicFramePr>
        <p:xfrm>
          <a:off x="323528" y="1193304"/>
          <a:ext cx="8424935" cy="173736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Belgian 2-row</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3kg</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65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Munich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.5kg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Aromatic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0.35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Crystal 150 EBC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5.5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Special B</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5.5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err="1" smtClean="0">
                          <a:solidFill>
                            <a:schemeClr val="tx1"/>
                          </a:solidFill>
                          <a:latin typeface="+mn-lt"/>
                          <a:ea typeface="+mn-ea"/>
                          <a:cs typeface="+mn-cs"/>
                        </a:rPr>
                        <a:t>Candi</a:t>
                      </a:r>
                      <a:r>
                        <a:rPr lang="en-GB" sz="1000" kern="1200" dirty="0" smtClean="0">
                          <a:solidFill>
                            <a:schemeClr val="tx1"/>
                          </a:solidFill>
                          <a:latin typeface="+mn-lt"/>
                          <a:ea typeface="+mn-ea"/>
                          <a:cs typeface="+mn-cs"/>
                        </a:rPr>
                        <a:t> Sugar – Dark</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5.5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996952"/>
          <a:ext cx="8424936" cy="1076821"/>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Hallertau</a:t>
                      </a:r>
                      <a:r>
                        <a:rPr lang="en-GB" sz="900" dirty="0" smtClean="0">
                          <a:solidFill>
                            <a:schemeClr val="tx1"/>
                          </a:solidFill>
                        </a:rPr>
                        <a:t> </a:t>
                      </a:r>
                      <a:r>
                        <a:rPr lang="en-GB" sz="900" dirty="0" err="1" smtClean="0">
                          <a:solidFill>
                            <a:schemeClr val="tx1"/>
                          </a:solidFill>
                        </a:rPr>
                        <a:t>Mittelfreu</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30g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4.6%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Tettnang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Boil 10 </a:t>
                      </a:r>
                      <a:r>
                        <a:rPr lang="en-GB" sz="900" dirty="0" err="1" smtClean="0">
                          <a:solidFill>
                            <a:schemeClr val="tx1"/>
                          </a:solidFill>
                        </a:rPr>
                        <a:t>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Tettnang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Steep/whirlpool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149080"/>
            <a:ext cx="8461084" cy="523220"/>
          </a:xfrm>
          <a:prstGeom prst="rect">
            <a:avLst/>
          </a:prstGeom>
          <a:noFill/>
          <a:ln w="19050">
            <a:solidFill>
              <a:schemeClr val="tx1"/>
            </a:solidFill>
          </a:ln>
        </p:spPr>
        <p:txBody>
          <a:bodyPr wrap="square" rtlCol="0">
            <a:spAutoFit/>
          </a:bodyPr>
          <a:lstStyle/>
          <a:p>
            <a:r>
              <a:rPr lang="en-GB" sz="1400" dirty="0" smtClean="0"/>
              <a:t>Procedure: Full mash -  60 </a:t>
            </a:r>
            <a:r>
              <a:rPr lang="en-GB" sz="1400" dirty="0" err="1" smtClean="0"/>
              <a:t>mins</a:t>
            </a:r>
            <a:r>
              <a:rPr lang="en-GB" sz="1400" dirty="0" smtClean="0"/>
              <a:t> at 66 C. (Later found out thermometer ‘out’ so probably 68c).    22 litres at 1056 so </a:t>
            </a:r>
            <a:r>
              <a:rPr lang="en-GB" sz="1400" dirty="0" err="1" smtClean="0"/>
              <a:t>targetting</a:t>
            </a:r>
            <a:r>
              <a:rPr lang="en-GB" sz="1400" dirty="0" smtClean="0"/>
              <a:t> 6%.  Sugar added boil 10 </a:t>
            </a:r>
            <a:r>
              <a:rPr lang="en-GB" sz="1400" dirty="0" err="1" smtClean="0"/>
              <a:t>mins</a:t>
            </a:r>
            <a:endParaRPr lang="en-GB" sz="1400" dirty="0"/>
          </a:p>
        </p:txBody>
      </p:sp>
      <p:sp>
        <p:nvSpPr>
          <p:cNvPr id="9" name="TextBox 8"/>
          <p:cNvSpPr txBox="1"/>
          <p:nvPr/>
        </p:nvSpPr>
        <p:spPr>
          <a:xfrm>
            <a:off x="323528" y="4725144"/>
            <a:ext cx="8461084" cy="738664"/>
          </a:xfrm>
          <a:prstGeom prst="rect">
            <a:avLst/>
          </a:prstGeom>
          <a:noFill/>
          <a:ln w="19050">
            <a:solidFill>
              <a:schemeClr val="tx1"/>
            </a:solidFill>
          </a:ln>
        </p:spPr>
        <p:txBody>
          <a:bodyPr wrap="square" rtlCol="0">
            <a:spAutoFit/>
          </a:bodyPr>
          <a:lstStyle/>
          <a:p>
            <a:r>
              <a:rPr lang="en-GB" sz="1400" dirty="0" smtClean="0"/>
              <a:t>Fermentation: Slow to start – yeast dated Feb.  On 19/5/15, at 1018 – 5% </a:t>
            </a:r>
            <a:r>
              <a:rPr lang="en-GB" sz="1400" dirty="0" err="1" smtClean="0"/>
              <a:t>ish</a:t>
            </a:r>
            <a:r>
              <a:rPr lang="en-GB" sz="1400" dirty="0" smtClean="0"/>
              <a:t>. Moved. Warmed up to 21 c. Bottled on 19/6/15: at 1015 after adding priming sugar so probably 1013 before, = 5.6%.  Primed with 80g of dark brown sugar. </a:t>
            </a:r>
            <a:endParaRPr lang="en-GB" sz="1400" dirty="0"/>
          </a:p>
        </p:txBody>
      </p:sp>
      <p:sp>
        <p:nvSpPr>
          <p:cNvPr id="10" name="TextBox 9"/>
          <p:cNvSpPr txBox="1"/>
          <p:nvPr/>
        </p:nvSpPr>
        <p:spPr>
          <a:xfrm>
            <a:off x="359388" y="5569495"/>
            <a:ext cx="8461084" cy="523220"/>
          </a:xfrm>
          <a:prstGeom prst="rect">
            <a:avLst/>
          </a:prstGeom>
          <a:noFill/>
          <a:ln w="19050">
            <a:solidFill>
              <a:schemeClr val="tx1"/>
            </a:solidFill>
          </a:ln>
        </p:spPr>
        <p:txBody>
          <a:bodyPr wrap="square" rtlCol="0">
            <a:spAutoFit/>
          </a:bodyPr>
          <a:lstStyle/>
          <a:p>
            <a:r>
              <a:rPr lang="en-GB" sz="1400" dirty="0" smtClean="0"/>
              <a:t>Results: Smooth, malty with a hint of sharpness.  Very fizzy in the pouring – continued fermenting in the bottle? Are the </a:t>
            </a:r>
            <a:r>
              <a:rPr lang="en-GB" sz="1400" dirty="0" err="1" smtClean="0"/>
              <a:t>unfermentables</a:t>
            </a:r>
            <a:r>
              <a:rPr lang="en-GB" sz="1400" dirty="0" smtClean="0"/>
              <a:t> (from high mash temp) becoming fermentable over time?</a:t>
            </a:r>
            <a:endParaRPr lang="en-GB" sz="1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Red Ale			Beer name:</a:t>
            </a:r>
          </a:p>
          <a:p>
            <a:r>
              <a:rPr lang="en-GB" sz="1400" dirty="0" smtClean="0"/>
              <a:t>Basis of recipe:  Yakima red, Red IPA....	Brew date:  24 April 2015.   Brew volume: c 19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a:t>
            </a:r>
            <a:r>
              <a:rPr lang="en-GB" sz="1200" dirty="0" err="1" smtClean="0"/>
              <a:t>Danstar</a:t>
            </a:r>
            <a:r>
              <a:rPr lang="en-GB" sz="1200" dirty="0" smtClean="0"/>
              <a:t> BRY 97 American West Coast ale yeast</a:t>
            </a:r>
            <a:endParaRPr lang="en-GB" sz="1200" dirty="0"/>
          </a:p>
        </p:txBody>
      </p:sp>
      <p:graphicFrame>
        <p:nvGraphicFramePr>
          <p:cNvPr id="6" name="Table 5"/>
          <p:cNvGraphicFramePr>
            <a:graphicFrameLocks noGrp="1"/>
          </p:cNvGraphicFramePr>
          <p:nvPr/>
        </p:nvGraphicFramePr>
        <p:xfrm>
          <a:off x="323528" y="1193304"/>
          <a:ext cx="8424935" cy="173736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2.6kg</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67</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err="1" smtClean="0">
                          <a:solidFill>
                            <a:schemeClr val="tx1"/>
                          </a:solidFill>
                          <a:latin typeface="+mn-lt"/>
                          <a:ea typeface="+mn-ea"/>
                          <a:cs typeface="+mn-cs"/>
                        </a:rPr>
                        <a:t>CaraRed</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Munich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Crystal 150 EBC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Roasted Barley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0.05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Roasted Barley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0.03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Added in grain bag at Boil end</a:t>
                      </a:r>
                      <a:r>
                        <a:rPr lang="en-GB" sz="1000" baseline="0" dirty="0" smtClean="0">
                          <a:solidFill>
                            <a:schemeClr val="tx1"/>
                          </a:solidFill>
                        </a:rPr>
                        <a:t> -10 </a:t>
                      </a:r>
                      <a:r>
                        <a:rPr lang="en-GB" sz="1000" baseline="0" dirty="0" err="1" smtClean="0">
                          <a:solidFill>
                            <a:schemeClr val="tx1"/>
                          </a:solidFill>
                        </a:rPr>
                        <a:t>mins</a:t>
                      </a:r>
                      <a:r>
                        <a:rPr lang="en-GB" sz="1000" baseline="0" dirty="0" smtClean="0">
                          <a:solidFill>
                            <a:schemeClr val="tx1"/>
                          </a:solidFill>
                        </a:rPr>
                        <a:t> to add colour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996952"/>
          <a:ext cx="8424936" cy="2036524"/>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57728">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12.0%C</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4515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Boil 10 </a:t>
                      </a:r>
                      <a:r>
                        <a:rPr lang="en-GB" sz="900" dirty="0" err="1" smtClean="0">
                          <a:solidFill>
                            <a:schemeClr val="tx1"/>
                          </a:solidFill>
                        </a:rPr>
                        <a:t>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Boil 10 </a:t>
                      </a:r>
                      <a:r>
                        <a:rPr lang="en-GB" sz="900" dirty="0" err="1" smtClean="0">
                          <a:solidFill>
                            <a:schemeClr val="tx1"/>
                          </a:solidFill>
                        </a:rPr>
                        <a:t>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Steep/Whirlpool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043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 </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ditto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 hop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Wai</a:t>
                      </a:r>
                      <a:r>
                        <a:rPr lang="en-GB" sz="900" dirty="0" smtClean="0">
                          <a:solidFill>
                            <a:schemeClr val="tx1"/>
                          </a:solidFill>
                        </a:rPr>
                        <a:t> </a:t>
                      </a:r>
                      <a:r>
                        <a:rPr lang="en-GB" sz="900" dirty="0" err="1" smtClean="0">
                          <a:solidFill>
                            <a:schemeClr val="tx1"/>
                          </a:solidFill>
                        </a:rPr>
                        <a:t>Iti</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ditto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5085184"/>
            <a:ext cx="8461084" cy="523220"/>
          </a:xfrm>
          <a:prstGeom prst="rect">
            <a:avLst/>
          </a:prstGeom>
          <a:noFill/>
          <a:ln w="19050">
            <a:solidFill>
              <a:schemeClr val="tx1"/>
            </a:solidFill>
          </a:ln>
        </p:spPr>
        <p:txBody>
          <a:bodyPr wrap="square" rtlCol="0">
            <a:spAutoFit/>
          </a:bodyPr>
          <a:lstStyle/>
          <a:p>
            <a:r>
              <a:rPr lang="en-GB" sz="1400" dirty="0" smtClean="0"/>
              <a:t>Procedure: Full mash.  After mash in at 70c – cooled to 68, dropped to 65 over 60 </a:t>
            </a:r>
            <a:r>
              <a:rPr lang="en-GB" sz="1400" dirty="0" err="1" smtClean="0"/>
              <a:t>mins</a:t>
            </a:r>
            <a:r>
              <a:rPr lang="en-GB" sz="1400" dirty="0" smtClean="0"/>
              <a:t>.  Forgot to recycle first few litres of </a:t>
            </a:r>
            <a:r>
              <a:rPr lang="en-GB" sz="1400" dirty="0" err="1" smtClean="0"/>
              <a:t>runnings</a:t>
            </a:r>
            <a:r>
              <a:rPr lang="en-GB" sz="1400" dirty="0" smtClean="0"/>
              <a:t>.  Later, stuck </a:t>
            </a:r>
            <a:r>
              <a:rPr lang="en-GB" sz="1400" dirty="0" err="1" smtClean="0"/>
              <a:t>sparge</a:t>
            </a:r>
            <a:r>
              <a:rPr lang="en-GB" sz="1400" dirty="0" smtClean="0"/>
              <a:t>.  23 litres at 1040 into carboy</a:t>
            </a:r>
            <a:endParaRPr lang="en-GB" sz="1400" dirty="0"/>
          </a:p>
        </p:txBody>
      </p:sp>
      <p:sp>
        <p:nvSpPr>
          <p:cNvPr id="9" name="TextBox 8"/>
          <p:cNvSpPr txBox="1"/>
          <p:nvPr/>
        </p:nvSpPr>
        <p:spPr>
          <a:xfrm>
            <a:off x="359388" y="5642084"/>
            <a:ext cx="8461084" cy="738664"/>
          </a:xfrm>
          <a:prstGeom prst="rect">
            <a:avLst/>
          </a:prstGeom>
          <a:noFill/>
          <a:ln w="19050">
            <a:solidFill>
              <a:schemeClr val="tx1"/>
            </a:solidFill>
          </a:ln>
        </p:spPr>
        <p:txBody>
          <a:bodyPr wrap="square" rtlCol="0">
            <a:spAutoFit/>
          </a:bodyPr>
          <a:lstStyle/>
          <a:p>
            <a:r>
              <a:rPr lang="en-GB" sz="1400" dirty="0" smtClean="0"/>
              <a:t>Fermentation: .   Slow fermentation.  On 19/05/15, at 1020, so v. Low – 2.6% - and tastes unpleasant.  Moved, and Dry hopped anyway.  Kept at 19/20 C.  On  26/5 at 1014 so </a:t>
            </a:r>
            <a:r>
              <a:rPr lang="en-GB" sz="1400" dirty="0" err="1" smtClean="0"/>
              <a:t>stillgoing</a:t>
            </a:r>
            <a:r>
              <a:rPr lang="en-GB" sz="1400" dirty="0" smtClean="0"/>
              <a:t>.  Not as unpleasant - </a:t>
            </a:r>
            <a:r>
              <a:rPr lang="en-GB" sz="1400" dirty="0" smtClean="0">
                <a:solidFill>
                  <a:prstClr val="black"/>
                </a:solidFill>
              </a:rPr>
              <a:t>chlorine? Antiseptic? Plastic? </a:t>
            </a:r>
            <a:r>
              <a:rPr lang="en-GB" sz="1400" dirty="0" smtClean="0"/>
              <a:t> 31/5 – at 1013 so  3.5%.  Kept at 20 C.  On 6/6 at 1010 (3.9%) and almost tasting better? </a:t>
            </a:r>
            <a:endParaRPr lang="en-GB" sz="1400" dirty="0"/>
          </a:p>
        </p:txBody>
      </p:sp>
      <p:sp>
        <p:nvSpPr>
          <p:cNvPr id="10" name="TextBox 9"/>
          <p:cNvSpPr txBox="1"/>
          <p:nvPr/>
        </p:nvSpPr>
        <p:spPr>
          <a:xfrm>
            <a:off x="359388" y="6453336"/>
            <a:ext cx="8461084" cy="307777"/>
          </a:xfrm>
          <a:prstGeom prst="rect">
            <a:avLst/>
          </a:prstGeom>
          <a:noFill/>
          <a:ln w="19050">
            <a:solidFill>
              <a:schemeClr val="tx1"/>
            </a:solidFill>
          </a:ln>
        </p:spPr>
        <p:txBody>
          <a:bodyPr wrap="square" rtlCol="0">
            <a:spAutoFit/>
          </a:bodyPr>
          <a:lstStyle/>
          <a:p>
            <a:r>
              <a:rPr lang="en-GB" sz="1400" dirty="0" smtClean="0"/>
              <a:t>Result: On 17/6 at 1006.  Acid. Nasty aroma (chlorine, disinfectant)  and acid finish.  Binned it.</a:t>
            </a:r>
            <a:endParaRPr lang="en-GB" sz="1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Pacific Pale Ale	Beer name: Jo &amp; Chris ‘The Hoppy Cup-ale’</a:t>
            </a:r>
          </a:p>
          <a:p>
            <a:r>
              <a:rPr lang="en-GB" sz="1400" dirty="0" smtClean="0"/>
              <a:t>Basis of recipe: Similar to </a:t>
            </a:r>
            <a:r>
              <a:rPr lang="en-GB" sz="1400" dirty="0" err="1" smtClean="0"/>
              <a:t>Hoppliy</a:t>
            </a:r>
            <a:r>
              <a:rPr lang="en-GB" sz="1400" dirty="0" smtClean="0"/>
              <a:t> ever </a:t>
            </a:r>
            <a:r>
              <a:rPr lang="en-GB" sz="1400" dirty="0" err="1" smtClean="0"/>
              <a:t>Arfter</a:t>
            </a:r>
            <a:r>
              <a:rPr lang="en-GB" sz="1400" dirty="0" smtClean="0"/>
              <a:t>:  20 May 2015.   Brew volume: c 40 litres (Double batch)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Safale</a:t>
            </a:r>
            <a:r>
              <a:rPr lang="en-GB" sz="1200" dirty="0" smtClean="0"/>
              <a:t> US 05 Target</a:t>
            </a:r>
            <a:r>
              <a:rPr lang="en-GB" sz="1200" smtClean="0"/>
              <a:t>: 3.8% </a:t>
            </a:r>
            <a:r>
              <a:rPr lang="en-GB" sz="1200" dirty="0" smtClean="0"/>
              <a:t>ABV</a:t>
            </a:r>
            <a:r>
              <a:rPr lang="en-GB" sz="1200" smtClean="0"/>
              <a:t>, 30 </a:t>
            </a:r>
            <a:r>
              <a:rPr lang="en-GB" sz="1200" dirty="0" smtClean="0"/>
              <a:t>IBU, amber colour, citrusy hops (Spa Pale Ale but darker and </a:t>
            </a:r>
            <a:r>
              <a:rPr lang="en-GB" sz="1200" dirty="0" err="1" smtClean="0"/>
              <a:t>hoppier</a:t>
            </a:r>
            <a:r>
              <a:rPr lang="en-GB" sz="1200" dirty="0" smtClean="0"/>
              <a:t>.)</a:t>
            </a:r>
            <a:endParaRPr lang="en-GB" sz="1200" dirty="0"/>
          </a:p>
        </p:txBody>
      </p:sp>
      <p:graphicFrame>
        <p:nvGraphicFramePr>
          <p:cNvPr id="6" name="Table 5"/>
          <p:cNvGraphicFramePr>
            <a:graphicFrameLocks noGrp="1"/>
          </p:cNvGraphicFramePr>
          <p:nvPr/>
        </p:nvGraphicFramePr>
        <p:xfrm>
          <a:off x="323528" y="1193304"/>
          <a:ext cx="8424935" cy="149352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5.0</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76</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Aromatic</a:t>
                      </a:r>
                      <a:r>
                        <a:rPr lang="en-GB" sz="1000" baseline="0" dirty="0" smtClean="0">
                          <a:solidFill>
                            <a:schemeClr val="tx1"/>
                          </a:solidFill>
                        </a:rPr>
                        <a:t> </a:t>
                      </a:r>
                      <a:r>
                        <a:rPr lang="en-GB" sz="1000" dirty="0" smtClean="0">
                          <a:solidFill>
                            <a:schemeClr val="tx1"/>
                          </a:solidFill>
                        </a:rPr>
                        <a:t>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8</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Crystal</a:t>
                      </a:r>
                      <a:r>
                        <a:rPr lang="en-GB" sz="1000" kern="1200" baseline="0" dirty="0" smtClean="0">
                          <a:solidFill>
                            <a:schemeClr val="tx1"/>
                          </a:solidFill>
                          <a:latin typeface="+mn-lt"/>
                          <a:ea typeface="+mn-ea"/>
                          <a:cs typeface="+mn-cs"/>
                        </a:rPr>
                        <a:t>  60EBC</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0.65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14</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And 200g </a:t>
                      </a:r>
                      <a:r>
                        <a:rPr lang="en-GB" sz="1000" dirty="0" err="1" smtClean="0">
                          <a:solidFill>
                            <a:schemeClr val="tx1"/>
                          </a:solidFill>
                        </a:rPr>
                        <a:t>Carapils</a:t>
                      </a:r>
                      <a:r>
                        <a:rPr lang="en-GB" sz="1000" dirty="0" smtClean="0">
                          <a:solidFill>
                            <a:schemeClr val="tx1"/>
                          </a:solidFill>
                        </a:rPr>
                        <a:t>; and 100g Crystal 150 EBC</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kern="1200" dirty="0" smtClean="0">
                          <a:solidFill>
                            <a:schemeClr val="tx1"/>
                          </a:solidFill>
                          <a:latin typeface="+mn-lt"/>
                          <a:ea typeface="+mn-ea"/>
                          <a:cs typeface="+mn-cs"/>
                        </a:rPr>
                        <a:t>Roasted barley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0.07</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Into boiler</a:t>
                      </a:r>
                      <a:r>
                        <a:rPr lang="en-GB" sz="1000" baseline="0" dirty="0" smtClean="0">
                          <a:solidFill>
                            <a:schemeClr val="tx1"/>
                          </a:solidFill>
                        </a:rPr>
                        <a:t> late in boil</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kern="1200" dirty="0" err="1" smtClean="0">
                          <a:solidFill>
                            <a:schemeClr val="tx1"/>
                          </a:solidFill>
                          <a:latin typeface="+mn-lt"/>
                          <a:ea typeface="+mn-ea"/>
                          <a:cs typeface="+mn-cs"/>
                        </a:rPr>
                        <a:t>Torrified</a:t>
                      </a:r>
                      <a:r>
                        <a:rPr lang="en-GB" sz="1000" kern="1200" baseline="0" dirty="0" smtClean="0">
                          <a:solidFill>
                            <a:schemeClr val="tx1"/>
                          </a:solidFill>
                          <a:latin typeface="+mn-lt"/>
                          <a:ea typeface="+mn-ea"/>
                          <a:cs typeface="+mn-cs"/>
                        </a:rPr>
                        <a:t> Wheat</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95536" y="2780928"/>
          <a:ext cx="8424936" cy="2143621"/>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 pellets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35g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4652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Boil 5 </a:t>
                      </a:r>
                      <a:r>
                        <a:rPr lang="en-GB" sz="900" dirty="0" err="1" smtClean="0">
                          <a:solidFill>
                            <a:schemeClr val="tx1"/>
                          </a:solidFill>
                        </a:rPr>
                        <a:t>mins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6545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Wai</a:t>
                      </a:r>
                      <a:r>
                        <a:rPr lang="en-GB" sz="900" dirty="0" smtClean="0">
                          <a:solidFill>
                            <a:schemeClr val="tx1"/>
                          </a:solidFill>
                        </a:rPr>
                        <a:t> </a:t>
                      </a:r>
                      <a:r>
                        <a:rPr lang="en-GB" sz="900" dirty="0" err="1" smtClean="0">
                          <a:solidFill>
                            <a:schemeClr val="tx1"/>
                          </a:solidFill>
                        </a:rPr>
                        <a:t>Iti</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Ditto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Steep at 90 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Wai</a:t>
                      </a:r>
                      <a:r>
                        <a:rPr lang="en-GB" sz="900" baseline="0" dirty="0" smtClean="0">
                          <a:solidFill>
                            <a:schemeClr val="tx1"/>
                          </a:solidFill>
                        </a:rPr>
                        <a:t> </a:t>
                      </a:r>
                      <a:r>
                        <a:rPr lang="en-GB" sz="900" baseline="0" dirty="0" err="1" smtClean="0">
                          <a:solidFill>
                            <a:schemeClr val="tx1"/>
                          </a:solidFill>
                        </a:rPr>
                        <a:t>Iti</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ditto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5023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 hop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67799">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Wai</a:t>
                      </a:r>
                      <a:r>
                        <a:rPr lang="en-GB" sz="900" dirty="0" smtClean="0">
                          <a:solidFill>
                            <a:schemeClr val="tx1"/>
                          </a:solidFill>
                        </a:rPr>
                        <a:t> </a:t>
                      </a:r>
                      <a:r>
                        <a:rPr lang="en-GB" sz="900" dirty="0" err="1" smtClean="0">
                          <a:solidFill>
                            <a:schemeClr val="tx1"/>
                          </a:solidFill>
                        </a:rPr>
                        <a:t>Iti</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Ditto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5522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Motueka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ditto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942536"/>
            <a:ext cx="8461084" cy="738664"/>
          </a:xfrm>
          <a:prstGeom prst="rect">
            <a:avLst/>
          </a:prstGeom>
          <a:noFill/>
          <a:ln w="19050">
            <a:solidFill>
              <a:schemeClr val="tx1"/>
            </a:solidFill>
          </a:ln>
        </p:spPr>
        <p:txBody>
          <a:bodyPr wrap="square" rtlCol="0">
            <a:spAutoFit/>
          </a:bodyPr>
          <a:lstStyle/>
          <a:p>
            <a:r>
              <a:rPr lang="en-GB" sz="1400" dirty="0" smtClean="0"/>
              <a:t>Procedure: Water: 2/3 </a:t>
            </a:r>
            <a:r>
              <a:rPr lang="en-GB" sz="1400" dirty="0" err="1" smtClean="0"/>
              <a:t>sraight</a:t>
            </a:r>
            <a:r>
              <a:rPr lang="en-GB" sz="1400" dirty="0" smtClean="0"/>
              <a:t> tap, 1/3 softened; treated with a Camden tab. Mash in at 75 C, 1 hr mash at 69 down to 67.  Long </a:t>
            </a:r>
            <a:r>
              <a:rPr lang="en-GB" sz="1400" dirty="0" err="1" smtClean="0"/>
              <a:t>sparge</a:t>
            </a:r>
            <a:r>
              <a:rPr lang="en-GB" sz="1400" dirty="0" smtClean="0"/>
              <a:t>. 40l at 1.040 at end of </a:t>
            </a:r>
            <a:r>
              <a:rPr lang="en-GB" sz="1400" dirty="0" err="1" smtClean="0"/>
              <a:t>sparge</a:t>
            </a:r>
            <a:r>
              <a:rPr lang="en-GB" sz="1400" dirty="0" smtClean="0"/>
              <a:t>: water added to 46l pre-boil.   42l at 1.040 post-boil Clean boil .  Into 2 </a:t>
            </a:r>
            <a:r>
              <a:rPr lang="en-GB" sz="1400" dirty="0" err="1" smtClean="0"/>
              <a:t>fermenters</a:t>
            </a:r>
            <a:r>
              <a:rPr lang="en-GB" sz="1400" dirty="0" smtClean="0"/>
              <a:t>.</a:t>
            </a:r>
            <a:endParaRPr lang="en-GB" sz="1400" dirty="0"/>
          </a:p>
        </p:txBody>
      </p:sp>
      <p:sp>
        <p:nvSpPr>
          <p:cNvPr id="9" name="TextBox 8"/>
          <p:cNvSpPr txBox="1"/>
          <p:nvPr/>
        </p:nvSpPr>
        <p:spPr>
          <a:xfrm>
            <a:off x="323528" y="5733463"/>
            <a:ext cx="8461084" cy="523220"/>
          </a:xfrm>
          <a:prstGeom prst="rect">
            <a:avLst/>
          </a:prstGeom>
          <a:noFill/>
          <a:ln w="19050">
            <a:solidFill>
              <a:schemeClr val="tx1"/>
            </a:solidFill>
          </a:ln>
        </p:spPr>
        <p:txBody>
          <a:bodyPr wrap="square" rtlCol="0">
            <a:spAutoFit/>
          </a:bodyPr>
          <a:lstStyle/>
          <a:p>
            <a:r>
              <a:rPr lang="en-GB" sz="1400" dirty="0" smtClean="0"/>
              <a:t>Fermentation: In brew fridge set tom19 C.  Not particularly violent. On 26/5 at 1014.  Moved into kegs on 12/6 – one at 1012, one at 1013/4. Dry hopped for a week before chilling and serving.</a:t>
            </a:r>
          </a:p>
        </p:txBody>
      </p:sp>
      <p:sp>
        <p:nvSpPr>
          <p:cNvPr id="10" name="TextBox 9"/>
          <p:cNvSpPr txBox="1"/>
          <p:nvPr/>
        </p:nvSpPr>
        <p:spPr>
          <a:xfrm>
            <a:off x="359388" y="6309320"/>
            <a:ext cx="8461084" cy="523220"/>
          </a:xfrm>
          <a:prstGeom prst="rect">
            <a:avLst/>
          </a:prstGeom>
          <a:noFill/>
          <a:ln w="19050">
            <a:solidFill>
              <a:schemeClr val="tx1"/>
            </a:solidFill>
          </a:ln>
        </p:spPr>
        <p:txBody>
          <a:bodyPr wrap="square" rtlCol="0">
            <a:spAutoFit/>
          </a:bodyPr>
          <a:lstStyle/>
          <a:p>
            <a:r>
              <a:rPr lang="en-GB" sz="1400" dirty="0" smtClean="0"/>
              <a:t>Results: Zesty, hoppy nose,  lovely coppery orange colour.  Clear. Easy drinking: both kegs went at Jo &amp; Chris’s wedding </a:t>
            </a:r>
            <a:endParaRPr lang="en-GB" sz="1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a:t>
            </a:r>
            <a:r>
              <a:rPr lang="en-GB" sz="1400" dirty="0" err="1" smtClean="0"/>
              <a:t>SMaSH</a:t>
            </a:r>
            <a:r>
              <a:rPr lang="en-GB" sz="1400" dirty="0" smtClean="0"/>
              <a:t> Pacific Pale Ale		Beer name: Bird Island Blonde</a:t>
            </a:r>
          </a:p>
          <a:p>
            <a:r>
              <a:rPr lang="en-GB" sz="1400" dirty="0" smtClean="0"/>
              <a:t>Basis of recipe:  		Brew date: 	2 July 2015		Brew volume: c 19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Safale</a:t>
            </a:r>
            <a:r>
              <a:rPr lang="en-GB" sz="1200" dirty="0" smtClean="0"/>
              <a:t> US 04     </a:t>
            </a:r>
            <a:endParaRPr lang="en-GB" sz="1200" dirty="0"/>
          </a:p>
        </p:txBody>
      </p:sp>
      <p:graphicFrame>
        <p:nvGraphicFramePr>
          <p:cNvPr id="6" name="Table 5"/>
          <p:cNvGraphicFramePr>
            <a:graphicFrameLocks noGrp="1"/>
          </p:cNvGraphicFramePr>
          <p:nvPr/>
        </p:nvGraphicFramePr>
        <p:xfrm>
          <a:off x="323528" y="1193304"/>
          <a:ext cx="8424935" cy="88392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3.6kg</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100</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564904"/>
          <a:ext cx="8424936" cy="1310223"/>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Motueka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Motueka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Boil end – 10 </a:t>
                      </a:r>
                      <a:r>
                        <a:rPr lang="en-GB" sz="900" dirty="0" err="1" smtClean="0">
                          <a:solidFill>
                            <a:schemeClr val="tx1"/>
                          </a:solidFill>
                        </a:rPr>
                        <a:t>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Motueka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Steep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Motueka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 Hop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057326"/>
            <a:ext cx="8461084" cy="523220"/>
          </a:xfrm>
          <a:prstGeom prst="rect">
            <a:avLst/>
          </a:prstGeom>
          <a:noFill/>
          <a:ln w="19050">
            <a:solidFill>
              <a:schemeClr val="tx1"/>
            </a:solidFill>
          </a:ln>
        </p:spPr>
        <p:txBody>
          <a:bodyPr wrap="square" rtlCol="0">
            <a:spAutoFit/>
          </a:bodyPr>
          <a:lstStyle/>
          <a:p>
            <a:r>
              <a:rPr lang="en-GB" sz="1400" dirty="0" smtClean="0"/>
              <a:t>Procedure:  Water 50/50 tap/softened.  All liquor de-chlorinated with ½ a Camden tab.  Mash in at 77c – to 70 – cold added to 67. Mash 60 </a:t>
            </a:r>
            <a:r>
              <a:rPr lang="en-GB" sz="1400" dirty="0" err="1" smtClean="0"/>
              <a:t>mins</a:t>
            </a:r>
            <a:r>
              <a:rPr lang="en-GB" sz="1400" dirty="0" smtClean="0"/>
              <a:t> – at 64 C.  Clean </a:t>
            </a:r>
            <a:r>
              <a:rPr lang="en-GB" sz="1400" dirty="0" err="1" smtClean="0"/>
              <a:t>sparge</a:t>
            </a:r>
            <a:r>
              <a:rPr lang="en-GB" sz="1400" dirty="0" smtClean="0"/>
              <a:t> and boil. 19 litres at 1044 </a:t>
            </a:r>
            <a:endParaRPr lang="en-GB" sz="1400" dirty="0"/>
          </a:p>
        </p:txBody>
      </p:sp>
      <p:sp>
        <p:nvSpPr>
          <p:cNvPr id="9" name="TextBox 8"/>
          <p:cNvSpPr txBox="1"/>
          <p:nvPr/>
        </p:nvSpPr>
        <p:spPr>
          <a:xfrm>
            <a:off x="323528" y="4725144"/>
            <a:ext cx="8461084" cy="523220"/>
          </a:xfrm>
          <a:prstGeom prst="rect">
            <a:avLst/>
          </a:prstGeom>
          <a:noFill/>
          <a:ln w="19050">
            <a:solidFill>
              <a:schemeClr val="tx1"/>
            </a:solidFill>
          </a:ln>
        </p:spPr>
        <p:txBody>
          <a:bodyPr wrap="square" rtlCol="0">
            <a:spAutoFit/>
          </a:bodyPr>
          <a:lstStyle/>
          <a:p>
            <a:r>
              <a:rPr lang="en-GB" sz="1400" dirty="0" smtClean="0"/>
              <a:t>Fermentation:  In fermenting fridge at19C.  Started quickly.  On 10/7 clear and at 1012 = 4.2%;  all done? Dry-hopped into carboy on 21/7 –  still at 1.012. </a:t>
            </a:r>
            <a:r>
              <a:rPr lang="en-GB" sz="1400" dirty="0" err="1" smtClean="0"/>
              <a:t>Kegged</a:t>
            </a:r>
            <a:r>
              <a:rPr lang="en-GB" sz="1400" dirty="0" smtClean="0"/>
              <a:t> for Chilli festival weekend.</a:t>
            </a:r>
            <a:endParaRPr lang="en-GB" sz="1400" dirty="0"/>
          </a:p>
        </p:txBody>
      </p:sp>
      <p:sp>
        <p:nvSpPr>
          <p:cNvPr id="10" name="TextBox 9"/>
          <p:cNvSpPr txBox="1"/>
          <p:nvPr/>
        </p:nvSpPr>
        <p:spPr>
          <a:xfrm>
            <a:off x="323528" y="5517232"/>
            <a:ext cx="8461084" cy="523220"/>
          </a:xfrm>
          <a:prstGeom prst="rect">
            <a:avLst/>
          </a:prstGeom>
          <a:noFill/>
          <a:ln w="19050">
            <a:solidFill>
              <a:schemeClr val="tx1"/>
            </a:solidFill>
          </a:ln>
        </p:spPr>
        <p:txBody>
          <a:bodyPr wrap="square" rtlCol="0">
            <a:spAutoFit/>
          </a:bodyPr>
          <a:lstStyle/>
          <a:p>
            <a:r>
              <a:rPr lang="en-GB" sz="1400" dirty="0" smtClean="0"/>
              <a:t>Results: Clean and simple. Pale.  Some fruitiness on the nose – could be more – and a bitter finish.  Very drinkable.  Keg went. </a:t>
            </a:r>
            <a:endParaRPr lang="en-GB" sz="1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Rye ale	Beer name:</a:t>
            </a:r>
          </a:p>
          <a:p>
            <a:r>
              <a:rPr lang="en-GB" sz="1400" dirty="0" smtClean="0"/>
              <a:t>Basis of recipe:  		Brew date: 	2 July 2015		Brew volume: c 19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Safale</a:t>
            </a:r>
            <a:r>
              <a:rPr lang="en-GB" sz="1200" dirty="0" smtClean="0"/>
              <a:t> US 05     </a:t>
            </a:r>
            <a:endParaRPr lang="en-GB" sz="1200" dirty="0"/>
          </a:p>
        </p:txBody>
      </p:sp>
      <p:graphicFrame>
        <p:nvGraphicFramePr>
          <p:cNvPr id="6" name="Table 5"/>
          <p:cNvGraphicFramePr>
            <a:graphicFrameLocks noGrp="1"/>
          </p:cNvGraphicFramePr>
          <p:nvPr/>
        </p:nvGraphicFramePr>
        <p:xfrm>
          <a:off x="323528" y="1193304"/>
          <a:ext cx="8424935" cy="173736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2.4kg</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59</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Rye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1kg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Munich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6</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err="1" smtClean="0">
                          <a:solidFill>
                            <a:schemeClr val="tx1"/>
                          </a:solidFill>
                          <a:latin typeface="+mn-lt"/>
                          <a:ea typeface="+mn-ea"/>
                          <a:cs typeface="+mn-cs"/>
                        </a:rPr>
                        <a:t>Carared</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6</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err="1" smtClean="0">
                          <a:solidFill>
                            <a:schemeClr val="tx1"/>
                          </a:solidFill>
                          <a:latin typeface="+mn-lt"/>
                          <a:ea typeface="+mn-ea"/>
                          <a:cs typeface="+mn-cs"/>
                        </a:rPr>
                        <a:t>Meanoidin</a:t>
                      </a:r>
                      <a:r>
                        <a:rPr lang="en-GB" sz="1000" kern="1200" dirty="0" smtClean="0">
                          <a:solidFill>
                            <a:schemeClr val="tx1"/>
                          </a:solidFill>
                          <a:latin typeface="+mn-lt"/>
                          <a:ea typeface="+mn-ea"/>
                          <a:cs typeface="+mn-cs"/>
                        </a:rPr>
                        <a:t> malt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0.15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4</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Rice hulls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996952"/>
          <a:ext cx="8424936" cy="1848425"/>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Northdown</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9.2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Ditto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Boil 5 </a:t>
                      </a:r>
                      <a:r>
                        <a:rPr lang="en-GB" sz="900" dirty="0" err="1" smtClean="0">
                          <a:solidFill>
                            <a:schemeClr val="tx1"/>
                          </a:solidFill>
                        </a:rPr>
                        <a:t>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Steep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Hallertau</a:t>
                      </a:r>
                      <a:r>
                        <a:rPr lang="en-GB" sz="900" dirty="0" smtClean="0">
                          <a:solidFill>
                            <a:schemeClr val="tx1"/>
                          </a:solidFill>
                        </a:rPr>
                        <a:t> </a:t>
                      </a:r>
                      <a:r>
                        <a:rPr lang="en-GB" sz="900" dirty="0" err="1" smtClean="0">
                          <a:solidFill>
                            <a:schemeClr val="tx1"/>
                          </a:solidFill>
                        </a:rPr>
                        <a:t>Mittelfreu</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Steep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 Hop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Hallertau</a:t>
                      </a:r>
                      <a:r>
                        <a:rPr lang="en-GB" sz="900" dirty="0" smtClean="0">
                          <a:solidFill>
                            <a:schemeClr val="tx1"/>
                          </a:solidFill>
                        </a:rPr>
                        <a:t> </a:t>
                      </a:r>
                      <a:r>
                        <a:rPr lang="en-GB" sz="900" dirty="0" err="1" smtClean="0">
                          <a:solidFill>
                            <a:schemeClr val="tx1"/>
                          </a:solidFill>
                        </a:rPr>
                        <a:t>Mittelfreu</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941168"/>
            <a:ext cx="8461084" cy="523220"/>
          </a:xfrm>
          <a:prstGeom prst="rect">
            <a:avLst/>
          </a:prstGeom>
          <a:noFill/>
          <a:ln w="19050">
            <a:solidFill>
              <a:schemeClr val="tx1"/>
            </a:solidFill>
          </a:ln>
        </p:spPr>
        <p:txBody>
          <a:bodyPr wrap="square" rtlCol="0">
            <a:spAutoFit/>
          </a:bodyPr>
          <a:lstStyle/>
          <a:p>
            <a:r>
              <a:rPr lang="en-GB" sz="1400" dirty="0" smtClean="0"/>
              <a:t>Procedure: Water 50/50 tap/ softened.  All liquor treated with </a:t>
            </a:r>
            <a:r>
              <a:rPr lang="en-GB" sz="1400" dirty="0" err="1" smtClean="0"/>
              <a:t>camden</a:t>
            </a:r>
            <a:r>
              <a:rPr lang="en-GB" sz="1400" dirty="0" smtClean="0"/>
              <a:t> tab.  Mash at 68 C (154 F) – a little high? </a:t>
            </a:r>
            <a:r>
              <a:rPr lang="en-GB" sz="1400" smtClean="0"/>
              <a:t>Sparge</a:t>
            </a:r>
            <a:r>
              <a:rPr lang="en-GB" sz="1400" dirty="0" smtClean="0"/>
              <a:t> at 75C.  Slow </a:t>
            </a:r>
            <a:r>
              <a:rPr lang="en-GB" sz="1400" dirty="0" err="1" smtClean="0"/>
              <a:t>sparge</a:t>
            </a:r>
            <a:r>
              <a:rPr lang="en-GB" sz="1400" dirty="0" smtClean="0"/>
              <a:t>, then stuck.  25 litres to boil – very frothy.  21 l at 1046 into </a:t>
            </a:r>
            <a:r>
              <a:rPr lang="en-GB" sz="1400" dirty="0" err="1" smtClean="0"/>
              <a:t>fermenter</a:t>
            </a:r>
            <a:r>
              <a:rPr lang="en-GB" sz="1400" dirty="0" smtClean="0"/>
              <a:t>.</a:t>
            </a:r>
            <a:endParaRPr lang="en-GB" sz="1400" dirty="0"/>
          </a:p>
        </p:txBody>
      </p:sp>
      <p:sp>
        <p:nvSpPr>
          <p:cNvPr id="9" name="TextBox 8"/>
          <p:cNvSpPr txBox="1"/>
          <p:nvPr/>
        </p:nvSpPr>
        <p:spPr>
          <a:xfrm>
            <a:off x="323528" y="5589240"/>
            <a:ext cx="8461084" cy="954107"/>
          </a:xfrm>
          <a:prstGeom prst="rect">
            <a:avLst/>
          </a:prstGeom>
          <a:noFill/>
          <a:ln w="19050">
            <a:solidFill>
              <a:schemeClr val="tx1"/>
            </a:solidFill>
          </a:ln>
        </p:spPr>
        <p:txBody>
          <a:bodyPr wrap="square" rtlCol="0">
            <a:spAutoFit/>
          </a:bodyPr>
          <a:lstStyle/>
          <a:p>
            <a:r>
              <a:rPr lang="en-GB" sz="1400" dirty="0" smtClean="0"/>
              <a:t>Fermentation: Started OK.  No big head. On 10/7, clear but only at 1020 – should go to 1010-ish. 29/7 still at 1020 after rattling and warming up. Attenuation 55%? – should be 70%+ . On 30/7, at 1020/22. Split into 4: carboy as is: 3 </a:t>
            </a:r>
            <a:r>
              <a:rPr lang="en-GB" sz="1400" dirty="0" err="1" smtClean="0"/>
              <a:t>demijons</a:t>
            </a:r>
            <a:r>
              <a:rPr lang="en-GB" sz="1400" dirty="0" smtClean="0"/>
              <a:t> with 1/3 vial of WLP 665 Flemish Ale blend and 0, 5 and 10g oak chips (steamed).  After a couple of days at 21 c, small bubbles around edge.  </a:t>
            </a:r>
            <a:endParaRPr lang="en-GB" sz="1400" dirty="0"/>
          </a:p>
        </p:txBody>
      </p:sp>
      <p:sp>
        <p:nvSpPr>
          <p:cNvPr id="10" name="TextBox 9"/>
          <p:cNvSpPr txBox="1"/>
          <p:nvPr/>
        </p:nvSpPr>
        <p:spPr>
          <a:xfrm>
            <a:off x="359388" y="6505599"/>
            <a:ext cx="8461084" cy="307777"/>
          </a:xfrm>
          <a:prstGeom prst="rect">
            <a:avLst/>
          </a:prstGeom>
          <a:noFill/>
          <a:ln w="19050">
            <a:solidFill>
              <a:schemeClr val="tx1"/>
            </a:solidFill>
          </a:ln>
        </p:spPr>
        <p:txBody>
          <a:bodyPr wrap="square" rtlCol="0">
            <a:spAutoFit/>
          </a:bodyPr>
          <a:lstStyle/>
          <a:p>
            <a:r>
              <a:rPr lang="en-GB" sz="1400" dirty="0" smtClean="0"/>
              <a:t>Results:</a:t>
            </a:r>
            <a:endParaRPr lang="en-GB" sz="1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Not so pale ale, not for AGM 2015	Beer name:</a:t>
            </a:r>
          </a:p>
          <a:p>
            <a:r>
              <a:rPr lang="en-GB" sz="1400" dirty="0" smtClean="0"/>
              <a:t>Basis of recipe:  Red, 4%, hoppy		Brew date: 	23 July 2015		Brew volume: c 20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Danstar</a:t>
            </a:r>
            <a:r>
              <a:rPr lang="en-GB" sz="1200" dirty="0" smtClean="0"/>
              <a:t> Nottingham</a:t>
            </a:r>
            <a:endParaRPr lang="en-GB" sz="1200" dirty="0"/>
          </a:p>
        </p:txBody>
      </p:sp>
      <p:graphicFrame>
        <p:nvGraphicFramePr>
          <p:cNvPr id="6" name="Table 5"/>
          <p:cNvGraphicFramePr>
            <a:graphicFrameLocks noGrp="1"/>
          </p:cNvGraphicFramePr>
          <p:nvPr/>
        </p:nvGraphicFramePr>
        <p:xfrm>
          <a:off x="323528" y="1193304"/>
          <a:ext cx="8424935" cy="173736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3.0kg</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81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err="1" smtClean="0">
                          <a:solidFill>
                            <a:schemeClr val="tx1"/>
                          </a:solidFill>
                        </a:rPr>
                        <a:t>Brupaks</a:t>
                      </a:r>
                      <a:r>
                        <a:rPr lang="en-GB" sz="1000" dirty="0" smtClean="0">
                          <a:solidFill>
                            <a:schemeClr val="tx1"/>
                          </a:solidFill>
                        </a:rPr>
                        <a:t> Pale Malt – no details</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err="1" smtClean="0">
                          <a:solidFill>
                            <a:schemeClr val="tx1"/>
                          </a:solidFill>
                          <a:latin typeface="+mn-lt"/>
                          <a:ea typeface="+mn-ea"/>
                          <a:cs typeface="+mn-cs"/>
                        </a:rPr>
                        <a:t>Carared</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0.25kg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Crystal 60 EBC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Crystal 150 EBC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0.085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Crystal 240 EBC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0.045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Roasted Barley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0.07</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996952"/>
          <a:ext cx="8424936" cy="1848425"/>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Centennial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11.2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Ditto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Boil 5 </a:t>
                      </a:r>
                      <a:r>
                        <a:rPr lang="en-GB" sz="900" dirty="0" err="1" smtClean="0">
                          <a:solidFill>
                            <a:schemeClr val="tx1"/>
                          </a:solidFill>
                        </a:rPr>
                        <a:t>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Ditto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Centennial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Steep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Steep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a:t>
                      </a:r>
                      <a:r>
                        <a:rPr lang="en-GB" sz="900" baseline="0" dirty="0" smtClean="0">
                          <a:solidFill>
                            <a:schemeClr val="tx1"/>
                          </a:solidFill>
                        </a:rPr>
                        <a:t> hop</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869160"/>
            <a:ext cx="8461084" cy="738664"/>
          </a:xfrm>
          <a:prstGeom prst="rect">
            <a:avLst/>
          </a:prstGeom>
          <a:noFill/>
          <a:ln w="19050">
            <a:solidFill>
              <a:schemeClr val="tx1"/>
            </a:solidFill>
          </a:ln>
        </p:spPr>
        <p:txBody>
          <a:bodyPr wrap="square" rtlCol="0">
            <a:spAutoFit/>
          </a:bodyPr>
          <a:lstStyle/>
          <a:p>
            <a:r>
              <a:rPr lang="en-GB" sz="1400" dirty="0" smtClean="0"/>
              <a:t>Procedure: Water 70/30 tap/ softened.  All liquor treated with </a:t>
            </a:r>
            <a:r>
              <a:rPr lang="en-GB" sz="1400" dirty="0" err="1" smtClean="0"/>
              <a:t>camden</a:t>
            </a:r>
            <a:r>
              <a:rPr lang="en-GB" sz="1400" dirty="0" smtClean="0"/>
              <a:t> tab.  Mash at 68 C, </a:t>
            </a:r>
            <a:r>
              <a:rPr lang="en-GB" sz="1400" dirty="0" err="1" smtClean="0"/>
              <a:t>sparge</a:t>
            </a:r>
            <a:r>
              <a:rPr lang="en-GB" sz="1400" dirty="0" smtClean="0"/>
              <a:t> at 75C.  Clean </a:t>
            </a:r>
            <a:r>
              <a:rPr lang="en-GB" sz="1400" dirty="0" err="1" smtClean="0"/>
              <a:t>sparge</a:t>
            </a:r>
            <a:r>
              <a:rPr lang="en-GB" sz="1400" dirty="0" smtClean="0"/>
              <a:t>.  25 litres to boil. 21 l at 1041 into </a:t>
            </a:r>
            <a:r>
              <a:rPr lang="en-GB" sz="1400" dirty="0" err="1" smtClean="0"/>
              <a:t>fermenter</a:t>
            </a:r>
            <a:r>
              <a:rPr lang="en-GB" sz="1400" dirty="0" smtClean="0"/>
              <a:t>. (</a:t>
            </a:r>
            <a:r>
              <a:rPr lang="en-GB" sz="1400" dirty="0" err="1" smtClean="0"/>
              <a:t>n.b</a:t>
            </a:r>
            <a:r>
              <a:rPr lang="en-GB" sz="1400" dirty="0" smtClean="0"/>
              <a:t>. Mash thermometer later found t be reading 2 degrees high so mashed at 70-ish) </a:t>
            </a:r>
            <a:endParaRPr lang="en-GB" sz="1400" dirty="0"/>
          </a:p>
        </p:txBody>
      </p:sp>
      <p:sp>
        <p:nvSpPr>
          <p:cNvPr id="9" name="TextBox 8"/>
          <p:cNvSpPr txBox="1"/>
          <p:nvPr/>
        </p:nvSpPr>
        <p:spPr>
          <a:xfrm>
            <a:off x="251520" y="5642084"/>
            <a:ext cx="8568952" cy="523220"/>
          </a:xfrm>
          <a:prstGeom prst="rect">
            <a:avLst/>
          </a:prstGeom>
          <a:noFill/>
          <a:ln w="19050">
            <a:solidFill>
              <a:schemeClr val="tx1"/>
            </a:solidFill>
          </a:ln>
        </p:spPr>
        <p:txBody>
          <a:bodyPr wrap="square" rtlCol="0">
            <a:spAutoFit/>
          </a:bodyPr>
          <a:lstStyle/>
          <a:p>
            <a:r>
              <a:rPr lang="en-GB" sz="1400" dirty="0" smtClean="0"/>
              <a:t>Fermentation: 25/7 – appears o have stopped fermenting – at 1014. Attenuation 65%. Mash a bit high, lots of </a:t>
            </a:r>
            <a:r>
              <a:rPr lang="en-GB" sz="1400" dirty="0" err="1" smtClean="0"/>
              <a:t>unfermentables</a:t>
            </a:r>
            <a:r>
              <a:rPr lang="en-GB" sz="1400" dirty="0" smtClean="0"/>
              <a:t>? Moved into clean carboy.  Bottled on 10/8 – still at 1.013 so 3.7%.  Brown rather than red..... </a:t>
            </a:r>
            <a:endParaRPr lang="en-GB" sz="1400" dirty="0"/>
          </a:p>
        </p:txBody>
      </p:sp>
      <p:sp>
        <p:nvSpPr>
          <p:cNvPr id="10" name="TextBox 9"/>
          <p:cNvSpPr txBox="1"/>
          <p:nvPr/>
        </p:nvSpPr>
        <p:spPr>
          <a:xfrm>
            <a:off x="359388" y="6165304"/>
            <a:ext cx="8461084" cy="738664"/>
          </a:xfrm>
          <a:prstGeom prst="rect">
            <a:avLst/>
          </a:prstGeom>
          <a:noFill/>
          <a:ln w="19050">
            <a:solidFill>
              <a:schemeClr val="tx1"/>
            </a:solidFill>
          </a:ln>
        </p:spPr>
        <p:txBody>
          <a:bodyPr wrap="square" rtlCol="0">
            <a:spAutoFit/>
          </a:bodyPr>
          <a:lstStyle/>
          <a:p>
            <a:r>
              <a:rPr lang="en-GB" sz="1400" dirty="0" smtClean="0"/>
              <a:t>Results:  Clear, dark reddish-brown.  Perfect head.  Floral hops aroma and taste, followed by hint of dark malts.  Would try again with less of the dark crystal and Roast Barley, and review the hop schedule to get closer to </a:t>
            </a:r>
            <a:r>
              <a:rPr lang="en-GB" sz="1400" smtClean="0"/>
              <a:t>Yakima Red.</a:t>
            </a:r>
            <a:endParaRPr lang="en-GB" sz="1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Flanders Red Ale		Beer name: Eau Rouge</a:t>
            </a:r>
          </a:p>
          <a:p>
            <a:r>
              <a:rPr lang="en-GB" sz="1400" dirty="0" smtClean="0"/>
              <a:t>Basis of recipe:  </a:t>
            </a:r>
            <a:r>
              <a:rPr lang="en-GB" sz="1400" dirty="0" err="1" smtClean="0"/>
              <a:t>Jamil’s</a:t>
            </a:r>
            <a:r>
              <a:rPr lang="en-GB" sz="1400" dirty="0" smtClean="0"/>
              <a:t> Flanders Red (w/</a:t>
            </a:r>
            <a:r>
              <a:rPr lang="en-GB" sz="1400" dirty="0" err="1" smtClean="0"/>
              <a:t>mods</a:t>
            </a:r>
            <a:r>
              <a:rPr lang="en-GB" sz="1400" dirty="0" smtClean="0"/>
              <a:t>)        Brew date: 	30/7/15		Brew volume: c 19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WLP Flanders Red Ale WLP665 blend     </a:t>
            </a:r>
            <a:endParaRPr lang="en-GB" sz="1200" dirty="0"/>
          </a:p>
        </p:txBody>
      </p:sp>
      <p:graphicFrame>
        <p:nvGraphicFramePr>
          <p:cNvPr id="6" name="Table 5"/>
          <p:cNvGraphicFramePr>
            <a:graphicFrameLocks noGrp="1"/>
          </p:cNvGraphicFramePr>
          <p:nvPr/>
        </p:nvGraphicFramePr>
        <p:xfrm>
          <a:off x="323528" y="1193304"/>
          <a:ext cx="8424935" cy="228600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Vienna</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39</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Pilsner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39</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Munich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8</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Special</a:t>
                      </a:r>
                      <a:r>
                        <a:rPr lang="en-GB" sz="1000" kern="1200" baseline="0" dirty="0" smtClean="0">
                          <a:solidFill>
                            <a:schemeClr val="tx1"/>
                          </a:solidFill>
                          <a:latin typeface="+mn-lt"/>
                          <a:ea typeface="+mn-ea"/>
                          <a:cs typeface="+mn-cs"/>
                        </a:rPr>
                        <a:t> B</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4</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Wheat Malt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4</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err="1" smtClean="0">
                          <a:solidFill>
                            <a:schemeClr val="tx1"/>
                          </a:solidFill>
                          <a:latin typeface="+mn-lt"/>
                          <a:ea typeface="+mn-ea"/>
                          <a:cs typeface="+mn-cs"/>
                        </a:rPr>
                        <a:t>Melanoidin</a:t>
                      </a:r>
                      <a:r>
                        <a:rPr lang="en-GB" sz="1000" kern="1200" dirty="0" smtClean="0">
                          <a:solidFill>
                            <a:schemeClr val="tx1"/>
                          </a:solidFill>
                          <a:latin typeface="+mn-lt"/>
                          <a:ea typeface="+mn-ea"/>
                          <a:cs typeface="+mn-cs"/>
                        </a:rPr>
                        <a:t> Malt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4</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err="1" smtClean="0">
                          <a:solidFill>
                            <a:schemeClr val="tx1"/>
                          </a:solidFill>
                          <a:latin typeface="+mn-lt"/>
                          <a:ea typeface="+mn-ea"/>
                          <a:cs typeface="+mn-cs"/>
                        </a:rPr>
                        <a:t>Carared</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4</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EBC 45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Oak chips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To be added to secondary</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3593083"/>
          <a:ext cx="8424936" cy="772021"/>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East Kent </a:t>
                      </a:r>
                      <a:r>
                        <a:rPr lang="en-GB" sz="900" dirty="0" err="1" smtClean="0">
                          <a:solidFill>
                            <a:schemeClr val="tx1"/>
                          </a:solidFill>
                        </a:rPr>
                        <a:t>Goldings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18</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4.4</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Styrian</a:t>
                      </a:r>
                      <a:r>
                        <a:rPr lang="en-GB" sz="900" baseline="0" dirty="0" smtClean="0">
                          <a:solidFill>
                            <a:schemeClr val="tx1"/>
                          </a:solidFill>
                        </a:rPr>
                        <a:t> </a:t>
                      </a:r>
                      <a:r>
                        <a:rPr lang="en-GB" sz="900" baseline="0" dirty="0" err="1" smtClean="0">
                          <a:solidFill>
                            <a:schemeClr val="tx1"/>
                          </a:solidFill>
                        </a:rPr>
                        <a:t>Goldings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FWH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2.4</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509120"/>
            <a:ext cx="8461084" cy="523220"/>
          </a:xfrm>
          <a:prstGeom prst="rect">
            <a:avLst/>
          </a:prstGeom>
          <a:noFill/>
          <a:ln w="19050">
            <a:solidFill>
              <a:schemeClr val="tx1"/>
            </a:solidFill>
          </a:ln>
        </p:spPr>
        <p:txBody>
          <a:bodyPr wrap="square" rtlCol="0">
            <a:spAutoFit/>
          </a:bodyPr>
          <a:lstStyle/>
          <a:p>
            <a:r>
              <a:rPr lang="en-GB" sz="1400" dirty="0" smtClean="0"/>
              <a:t>Procedure:  Liquor 60/40 tap/softened, treated with ½ Camden tab and boiled. Mash in at 77 C, mash at 68C for 60 </a:t>
            </a:r>
            <a:r>
              <a:rPr lang="en-GB" sz="1400" dirty="0" err="1" smtClean="0"/>
              <a:t>mins</a:t>
            </a:r>
            <a:r>
              <a:rPr lang="en-GB" sz="1400" dirty="0" smtClean="0"/>
              <a:t>. </a:t>
            </a:r>
            <a:r>
              <a:rPr lang="en-GB" sz="1400" dirty="0" err="1" smtClean="0"/>
              <a:t>Sparge</a:t>
            </a:r>
            <a:r>
              <a:rPr lang="en-GB" sz="1400" dirty="0" smtClean="0"/>
              <a:t> at 78-80 C.  Boiled 70 </a:t>
            </a:r>
            <a:r>
              <a:rPr lang="en-GB" sz="1400" dirty="0" err="1" smtClean="0"/>
              <a:t>mins</a:t>
            </a:r>
            <a:r>
              <a:rPr lang="en-GB" sz="1400" dirty="0" smtClean="0"/>
              <a:t>. 25 litres at 1056 pre-boil. 22litres at 1068 into carboy. </a:t>
            </a:r>
            <a:endParaRPr lang="en-GB" sz="1400" dirty="0"/>
          </a:p>
        </p:txBody>
      </p:sp>
      <p:sp>
        <p:nvSpPr>
          <p:cNvPr id="9" name="TextBox 8"/>
          <p:cNvSpPr txBox="1"/>
          <p:nvPr/>
        </p:nvSpPr>
        <p:spPr>
          <a:xfrm>
            <a:off x="323528" y="5157192"/>
            <a:ext cx="8461084" cy="1169551"/>
          </a:xfrm>
          <a:prstGeom prst="rect">
            <a:avLst/>
          </a:prstGeom>
          <a:noFill/>
          <a:ln w="19050">
            <a:solidFill>
              <a:schemeClr val="tx1"/>
            </a:solidFill>
          </a:ln>
        </p:spPr>
        <p:txBody>
          <a:bodyPr wrap="square" rtlCol="0">
            <a:spAutoFit/>
          </a:bodyPr>
          <a:lstStyle/>
          <a:p>
            <a:r>
              <a:rPr lang="en-GB" sz="1400" dirty="0" smtClean="0"/>
              <a:t>Fermentation: Nothing at first. Took a couple of days at 21 C to get going, then a brief </a:t>
            </a:r>
            <a:r>
              <a:rPr lang="en-GB" sz="1400" dirty="0" err="1" smtClean="0"/>
              <a:t>krausen</a:t>
            </a:r>
            <a:r>
              <a:rPr lang="en-GB" sz="1400" dirty="0" smtClean="0"/>
              <a:t> and rapid airlock bubbling.  Went well for a week then slowed/stopped.   Left at 19 C for 3 months, then at ambient (cooling into Oct and Nov).  Tested first on 15/11/15 (at 15 weeks) : at 1006 so a whopping 8.2%.  Apparent attenuation 90%? Tart but not sour – still got a way to go.  Hasn’t formed a skin (pellicle) as suggested.  Warming.  Needs to be kept at 22-23 C for the bacteria to work?</a:t>
            </a:r>
            <a:endParaRPr lang="en-GB" sz="1400" dirty="0"/>
          </a:p>
        </p:txBody>
      </p:sp>
      <p:sp>
        <p:nvSpPr>
          <p:cNvPr id="10" name="TextBox 9"/>
          <p:cNvSpPr txBox="1"/>
          <p:nvPr/>
        </p:nvSpPr>
        <p:spPr>
          <a:xfrm>
            <a:off x="359388" y="6433591"/>
            <a:ext cx="8461084" cy="307777"/>
          </a:xfrm>
          <a:prstGeom prst="rect">
            <a:avLst/>
          </a:prstGeom>
          <a:noFill/>
          <a:ln w="19050">
            <a:solidFill>
              <a:schemeClr val="tx1"/>
            </a:solidFill>
          </a:ln>
        </p:spPr>
        <p:txBody>
          <a:bodyPr wrap="square" rtlCol="0">
            <a:spAutoFit/>
          </a:bodyPr>
          <a:lstStyle/>
          <a:p>
            <a:r>
              <a:rPr lang="en-GB" sz="1400" dirty="0" smtClean="0"/>
              <a:t>Results:</a:t>
            </a:r>
            <a:endParaRPr lang="en-GB" sz="1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Almost </a:t>
            </a:r>
            <a:r>
              <a:rPr lang="en-GB" sz="1400" dirty="0" err="1" smtClean="0"/>
              <a:t>SMaSH</a:t>
            </a:r>
            <a:r>
              <a:rPr lang="en-GB" sz="1400" dirty="0" smtClean="0"/>
              <a:t> Pacific Pale Ale (</a:t>
            </a:r>
            <a:r>
              <a:rPr lang="en-GB" sz="1400" dirty="0" err="1" smtClean="0"/>
              <a:t>DMaDH</a:t>
            </a:r>
            <a:r>
              <a:rPr lang="en-GB" sz="1400" smtClean="0"/>
              <a:t>)     Beer </a:t>
            </a:r>
            <a:r>
              <a:rPr lang="en-GB" sz="1400" dirty="0" smtClean="0"/>
              <a:t>name:</a:t>
            </a:r>
          </a:p>
          <a:p>
            <a:r>
              <a:rPr lang="en-GB" sz="1400" dirty="0" smtClean="0"/>
              <a:t>Basis of recipe:  		Brew date: 	4 August 2015		Brew volume: c 20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Safale</a:t>
            </a:r>
            <a:r>
              <a:rPr lang="en-GB" sz="1200" dirty="0" smtClean="0"/>
              <a:t> US 04     </a:t>
            </a:r>
            <a:endParaRPr lang="en-GB" sz="1200" dirty="0"/>
          </a:p>
        </p:txBody>
      </p:sp>
      <p:graphicFrame>
        <p:nvGraphicFramePr>
          <p:cNvPr id="6" name="Table 5"/>
          <p:cNvGraphicFramePr>
            <a:graphicFrameLocks noGrp="1"/>
          </p:cNvGraphicFramePr>
          <p:nvPr/>
        </p:nvGraphicFramePr>
        <p:xfrm>
          <a:off x="323528" y="1193304"/>
          <a:ext cx="8424935" cy="124968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3.0kg</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85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err="1" smtClean="0">
                          <a:solidFill>
                            <a:schemeClr val="tx1"/>
                          </a:solidFill>
                          <a:latin typeface="+mn-lt"/>
                          <a:ea typeface="+mn-ea"/>
                          <a:cs typeface="+mn-cs"/>
                        </a:rPr>
                        <a:t>Carapils</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9</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Crystal Gold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EBC  12</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Crystal Pale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0.15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4</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EBC 60</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564904"/>
          <a:ext cx="8424936" cy="1579324"/>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Centennial</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11.2%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Ditto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Boil end – 10 </a:t>
                      </a:r>
                      <a:r>
                        <a:rPr lang="en-GB" sz="900" dirty="0" err="1" smtClean="0">
                          <a:solidFill>
                            <a:schemeClr val="tx1"/>
                          </a:solidFill>
                        </a:rPr>
                        <a:t>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Ditto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Steep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ditto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 Hop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Wai</a:t>
                      </a:r>
                      <a:r>
                        <a:rPr lang="en-GB" sz="900" dirty="0" smtClean="0">
                          <a:solidFill>
                            <a:schemeClr val="tx1"/>
                          </a:solidFill>
                        </a:rPr>
                        <a:t> </a:t>
                      </a:r>
                      <a:r>
                        <a:rPr lang="en-GB" sz="900" dirty="0" err="1" smtClean="0">
                          <a:solidFill>
                            <a:schemeClr val="tx1"/>
                          </a:solidFill>
                        </a:rPr>
                        <a:t>Iti</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 hop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397621"/>
            <a:ext cx="8461084" cy="738664"/>
          </a:xfrm>
          <a:prstGeom prst="rect">
            <a:avLst/>
          </a:prstGeom>
          <a:noFill/>
          <a:ln w="19050">
            <a:solidFill>
              <a:schemeClr val="tx1"/>
            </a:solidFill>
          </a:ln>
        </p:spPr>
        <p:txBody>
          <a:bodyPr wrap="square" rtlCol="0">
            <a:spAutoFit/>
          </a:bodyPr>
          <a:lstStyle/>
          <a:p>
            <a:r>
              <a:rPr lang="en-GB" sz="1400" dirty="0" smtClean="0"/>
              <a:t>Procedure:  Water 50/50 tap/softened.  All liquor de-chlorinated with ½ a Camden tab and boiled.  Mash in at 74c – to 68 – cold added to 66. Mash 60 </a:t>
            </a:r>
            <a:r>
              <a:rPr lang="en-GB" sz="1400" dirty="0" err="1" smtClean="0"/>
              <a:t>mins</a:t>
            </a:r>
            <a:r>
              <a:rPr lang="en-GB" sz="1400" dirty="0" smtClean="0"/>
              <a:t> – at 60 C.  2 litres boiling added – to 64 C Left </a:t>
            </a:r>
            <a:r>
              <a:rPr lang="en-GB" sz="1400" dirty="0" err="1" smtClean="0"/>
              <a:t>fo</a:t>
            </a:r>
            <a:r>
              <a:rPr lang="en-GB" sz="1400" dirty="0" smtClean="0"/>
              <a:t> 15 </a:t>
            </a:r>
            <a:r>
              <a:rPr lang="en-GB" sz="1400" dirty="0" err="1" smtClean="0"/>
              <a:t>mins</a:t>
            </a:r>
            <a:r>
              <a:rPr lang="en-GB" sz="1400" dirty="0" smtClean="0"/>
              <a:t>. Clean </a:t>
            </a:r>
            <a:r>
              <a:rPr lang="en-GB" sz="1400" dirty="0" err="1" smtClean="0"/>
              <a:t>sparge</a:t>
            </a:r>
            <a:r>
              <a:rPr lang="en-GB" sz="1400" dirty="0" smtClean="0"/>
              <a:t> and boil. 22 litres at 1040. </a:t>
            </a:r>
            <a:endParaRPr lang="en-GB" sz="1400" dirty="0"/>
          </a:p>
        </p:txBody>
      </p:sp>
      <p:sp>
        <p:nvSpPr>
          <p:cNvPr id="9" name="TextBox 8"/>
          <p:cNvSpPr txBox="1"/>
          <p:nvPr/>
        </p:nvSpPr>
        <p:spPr>
          <a:xfrm>
            <a:off x="323528" y="5190291"/>
            <a:ext cx="8461084" cy="738664"/>
          </a:xfrm>
          <a:prstGeom prst="rect">
            <a:avLst/>
          </a:prstGeom>
          <a:noFill/>
          <a:ln w="19050">
            <a:solidFill>
              <a:schemeClr val="tx1"/>
            </a:solidFill>
          </a:ln>
        </p:spPr>
        <p:txBody>
          <a:bodyPr wrap="square" rtlCol="0">
            <a:spAutoFit/>
          </a:bodyPr>
          <a:lstStyle/>
          <a:p>
            <a:r>
              <a:rPr lang="en-GB" sz="1400" dirty="0" smtClean="0"/>
              <a:t>Fermentation:  In fermenting fridge at19C.  Started quickly. On 10/8, at 1.009 . On  Weds 26/8 moved into keg: at 1007 so 4.3% - stronger than planned (due to low final gravity – due to lower temp mash creating fewer non-</a:t>
            </a:r>
            <a:r>
              <a:rPr lang="en-GB" sz="1400" dirty="0" err="1" smtClean="0"/>
              <a:t>fermentables</a:t>
            </a:r>
            <a:r>
              <a:rPr lang="en-GB" sz="1400" dirty="0" smtClean="0"/>
              <a:t>) . Dry-hopped. </a:t>
            </a:r>
            <a:endParaRPr lang="en-GB" sz="1400" dirty="0"/>
          </a:p>
        </p:txBody>
      </p:sp>
      <p:sp>
        <p:nvSpPr>
          <p:cNvPr id="10" name="TextBox 9"/>
          <p:cNvSpPr txBox="1"/>
          <p:nvPr/>
        </p:nvSpPr>
        <p:spPr>
          <a:xfrm>
            <a:off x="359388" y="6165304"/>
            <a:ext cx="8461084" cy="307777"/>
          </a:xfrm>
          <a:prstGeom prst="rect">
            <a:avLst/>
          </a:prstGeom>
          <a:noFill/>
          <a:ln w="19050">
            <a:solidFill>
              <a:schemeClr val="tx1"/>
            </a:solidFill>
          </a:ln>
        </p:spPr>
        <p:txBody>
          <a:bodyPr wrap="square" rtlCol="0">
            <a:spAutoFit/>
          </a:bodyPr>
          <a:lstStyle/>
          <a:p>
            <a:r>
              <a:rPr lang="en-GB" sz="1400" dirty="0" smtClean="0"/>
              <a:t>Results:</a:t>
            </a:r>
            <a:endParaRPr lang="en-GB" sz="1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Bavarian </a:t>
            </a:r>
            <a:r>
              <a:rPr lang="en-GB" sz="1400" dirty="0" err="1" smtClean="0"/>
              <a:t>Weisse</a:t>
            </a:r>
            <a:r>
              <a:rPr lang="en-GB" sz="1400" dirty="0" smtClean="0"/>
              <a:t>                 Beer name: Hand Held De </a:t>
            </a:r>
            <a:r>
              <a:rPr lang="en-GB" sz="1400" dirty="0" err="1" smtClean="0"/>
              <a:t>Weisse</a:t>
            </a:r>
            <a:endParaRPr lang="en-GB" sz="1400" dirty="0" smtClean="0"/>
          </a:p>
          <a:p>
            <a:r>
              <a:rPr lang="en-GB" sz="1400" dirty="0" smtClean="0"/>
              <a:t>Basis of recipe:  		Brew date: 	2 Oct 2015		Brew volume: c 12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WLP 351 Bavarian </a:t>
            </a:r>
            <a:r>
              <a:rPr lang="en-GB" sz="1200" dirty="0" err="1" smtClean="0"/>
              <a:t>Weizen</a:t>
            </a:r>
            <a:r>
              <a:rPr lang="en-GB" sz="1200" dirty="0" smtClean="0"/>
              <a:t>      </a:t>
            </a:r>
            <a:endParaRPr lang="en-GB" sz="1200" dirty="0"/>
          </a:p>
        </p:txBody>
      </p:sp>
      <p:graphicFrame>
        <p:nvGraphicFramePr>
          <p:cNvPr id="6" name="Table 5"/>
          <p:cNvGraphicFramePr>
            <a:graphicFrameLocks noGrp="1"/>
          </p:cNvGraphicFramePr>
          <p:nvPr/>
        </p:nvGraphicFramePr>
        <p:xfrm>
          <a:off x="323528" y="1193304"/>
          <a:ext cx="8424935" cy="124968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Wheat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0.75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Flaked wheat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0.75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Pilsner malt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Munich0.75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564904"/>
          <a:ext cx="8424936" cy="1579324"/>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Hallertau</a:t>
                      </a:r>
                      <a:r>
                        <a:rPr lang="en-GB" sz="900" baseline="0" dirty="0" smtClean="0">
                          <a:solidFill>
                            <a:schemeClr val="tx1"/>
                          </a:solidFill>
                        </a:rPr>
                        <a:t> </a:t>
                      </a:r>
                      <a:r>
                        <a:rPr lang="en-GB" sz="900" baseline="0" dirty="0" err="1" smtClean="0">
                          <a:solidFill>
                            <a:schemeClr val="tx1"/>
                          </a:solidFill>
                        </a:rPr>
                        <a:t>Mittel;freu</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Ditto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Boil 5 </a:t>
                      </a:r>
                      <a:r>
                        <a:rPr lang="en-GB" sz="900" dirty="0" err="1" smtClean="0">
                          <a:solidFill>
                            <a:schemeClr val="tx1"/>
                          </a:solidFill>
                        </a:rPr>
                        <a:t>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397621"/>
            <a:ext cx="8461084" cy="307777"/>
          </a:xfrm>
          <a:prstGeom prst="rect">
            <a:avLst/>
          </a:prstGeom>
          <a:noFill/>
          <a:ln w="19050">
            <a:solidFill>
              <a:schemeClr val="tx1"/>
            </a:solidFill>
          </a:ln>
        </p:spPr>
        <p:txBody>
          <a:bodyPr wrap="square" rtlCol="0">
            <a:spAutoFit/>
          </a:bodyPr>
          <a:lstStyle/>
          <a:p>
            <a:r>
              <a:rPr lang="en-GB" sz="1400" dirty="0" smtClean="0"/>
              <a:t>Procedure:  Mash at 64-68 C for 1 hour.  </a:t>
            </a:r>
            <a:r>
              <a:rPr lang="en-GB" sz="1400" dirty="0" err="1" smtClean="0"/>
              <a:t>Sparge</a:t>
            </a:r>
            <a:r>
              <a:rPr lang="en-GB" sz="1400" dirty="0" smtClean="0"/>
              <a:t> stuck – very sticky mash.</a:t>
            </a:r>
            <a:endParaRPr lang="en-GB" sz="1400" dirty="0"/>
          </a:p>
        </p:txBody>
      </p:sp>
      <p:sp>
        <p:nvSpPr>
          <p:cNvPr id="9" name="TextBox 8"/>
          <p:cNvSpPr txBox="1"/>
          <p:nvPr/>
        </p:nvSpPr>
        <p:spPr>
          <a:xfrm>
            <a:off x="323528" y="4941168"/>
            <a:ext cx="8461084" cy="738664"/>
          </a:xfrm>
          <a:prstGeom prst="rect">
            <a:avLst/>
          </a:prstGeom>
          <a:noFill/>
          <a:ln w="19050">
            <a:solidFill>
              <a:schemeClr val="tx1"/>
            </a:solidFill>
          </a:ln>
        </p:spPr>
        <p:txBody>
          <a:bodyPr wrap="square" rtlCol="0">
            <a:spAutoFit/>
          </a:bodyPr>
          <a:lstStyle/>
          <a:p>
            <a:r>
              <a:rPr lang="en-GB" sz="1400" dirty="0" smtClean="0"/>
              <a:t>Fermentation: Fermented quickly, at 17 C (19 in the carboy) for 3 days then at 19C.  Very </a:t>
            </a:r>
            <a:r>
              <a:rPr lang="en-GB" sz="1400" dirty="0" err="1" smtClean="0"/>
              <a:t>sulphorous</a:t>
            </a:r>
            <a:r>
              <a:rPr lang="en-GB" sz="1400" dirty="0" smtClean="0"/>
              <a:t>. On 15/10 at 1.010 </a:t>
            </a:r>
            <a:r>
              <a:rPr lang="en-GB" sz="1400" dirty="0" err="1" smtClean="0"/>
              <a:t>sso</a:t>
            </a:r>
            <a:r>
              <a:rPr lang="en-GB" sz="1400" dirty="0" smtClean="0"/>
              <a:t> 4.3%: moved prior to bottling.  Cloudy – good.  Tasting </a:t>
            </a:r>
            <a:r>
              <a:rPr lang="en-GB" sz="1400" dirty="0" err="1" smtClean="0"/>
              <a:t>wheaty</a:t>
            </a:r>
            <a:r>
              <a:rPr lang="en-GB" sz="1400" dirty="0" smtClean="0"/>
              <a:t> and slightly tart – OK. Bottled on 19/10: still at 1010, smoother than a few days ago.  Primed with </a:t>
            </a:r>
            <a:r>
              <a:rPr lang="en-GB" sz="1400" smtClean="0"/>
              <a:t>60g cane sugar.</a:t>
            </a:r>
            <a:endParaRPr lang="en-GB" sz="1400" dirty="0"/>
          </a:p>
        </p:txBody>
      </p:sp>
      <p:sp>
        <p:nvSpPr>
          <p:cNvPr id="10" name="TextBox 9"/>
          <p:cNvSpPr txBox="1"/>
          <p:nvPr/>
        </p:nvSpPr>
        <p:spPr>
          <a:xfrm>
            <a:off x="359388" y="5805264"/>
            <a:ext cx="8461084" cy="523220"/>
          </a:xfrm>
          <a:prstGeom prst="rect">
            <a:avLst/>
          </a:prstGeom>
          <a:noFill/>
          <a:ln w="19050">
            <a:solidFill>
              <a:schemeClr val="tx1"/>
            </a:solidFill>
          </a:ln>
        </p:spPr>
        <p:txBody>
          <a:bodyPr wrap="square" rtlCol="0">
            <a:spAutoFit/>
          </a:bodyPr>
          <a:lstStyle/>
          <a:p>
            <a:r>
              <a:rPr lang="en-GB" sz="1400" dirty="0" smtClean="0"/>
              <a:t>Results: Cleared in the bottle so can be drunk clear or cloudy.  Golden when clear.  Nice big head.  Smooth.  Tastes like a wheat beer – a good first attempt.</a:t>
            </a:r>
            <a:endParaRPr lang="en-GB" sz="1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Smoky Autumn warmer 		Beer name:  ‘Night Porter’</a:t>
            </a:r>
          </a:p>
          <a:p>
            <a:r>
              <a:rPr lang="en-GB" sz="1400" dirty="0" smtClean="0"/>
              <a:t>Basis of recipe: Head Porter, stronger &amp;with more smoked malt.  Brew date: 15</a:t>
            </a:r>
            <a:r>
              <a:rPr lang="en-GB" sz="1400" baseline="30000" dirty="0" smtClean="0"/>
              <a:t>nd</a:t>
            </a:r>
            <a:r>
              <a:rPr lang="en-GB" sz="1400" dirty="0" smtClean="0"/>
              <a:t> Oct 2015.   Brew volume: c 20l.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WLP 004 Irish Ale   Target: 5% ABV, 25 IBU,  dark colour and malts, smoky malt evident,  traditional hops </a:t>
            </a:r>
            <a:endParaRPr lang="en-GB" sz="1200" dirty="0"/>
          </a:p>
        </p:txBody>
      </p:sp>
      <p:graphicFrame>
        <p:nvGraphicFramePr>
          <p:cNvPr id="6" name="Table 5"/>
          <p:cNvGraphicFramePr>
            <a:graphicFrameLocks noGrp="1"/>
          </p:cNvGraphicFramePr>
          <p:nvPr/>
        </p:nvGraphicFramePr>
        <p:xfrm>
          <a:off x="323528" y="1193304"/>
          <a:ext cx="8424935" cy="198120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Pale malt (Maris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3.0</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59</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Amber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0.25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Crystal</a:t>
                      </a:r>
                      <a:r>
                        <a:rPr lang="en-GB" sz="1000" kern="1200" baseline="0" dirty="0" smtClean="0">
                          <a:solidFill>
                            <a:schemeClr val="tx1"/>
                          </a:solidFill>
                          <a:latin typeface="+mn-lt"/>
                          <a:ea typeface="+mn-ea"/>
                          <a:cs typeface="+mn-cs"/>
                        </a:rPr>
                        <a:t>  240 EBC</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0.15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kern="1200" dirty="0" smtClean="0">
                          <a:solidFill>
                            <a:schemeClr val="tx1"/>
                          </a:solidFill>
                          <a:latin typeface="+mn-lt"/>
                          <a:ea typeface="+mn-ea"/>
                          <a:cs typeface="+mn-cs"/>
                        </a:rPr>
                        <a:t>Roasted barley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4</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baseline="0" dirty="0" smtClean="0">
                          <a:solidFill>
                            <a:schemeClr val="tx1"/>
                          </a:solidFill>
                        </a:rPr>
                        <a:t>Chocolate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0.20</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4</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Smoked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1.0</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20</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Brown malt</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95536" y="3449067"/>
          <a:ext cx="8424936" cy="772021"/>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Northdown</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26g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9.2%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Fuggles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Boil</a:t>
                      </a:r>
                      <a:r>
                        <a:rPr lang="en-GB" sz="900" baseline="0" dirty="0" smtClean="0">
                          <a:solidFill>
                            <a:schemeClr val="tx1"/>
                          </a:solidFill>
                        </a:rPr>
                        <a:t> 5 </a:t>
                      </a:r>
                      <a:r>
                        <a:rPr lang="en-GB" sz="900" baseline="0" dirty="0" err="1" smtClean="0">
                          <a:solidFill>
                            <a:schemeClr val="tx1"/>
                          </a:solidFill>
                        </a:rPr>
                        <a:t>mins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3.9%</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365104"/>
            <a:ext cx="8461084" cy="523220"/>
          </a:xfrm>
          <a:prstGeom prst="rect">
            <a:avLst/>
          </a:prstGeom>
          <a:noFill/>
          <a:ln w="19050">
            <a:solidFill>
              <a:schemeClr val="tx1"/>
            </a:solidFill>
          </a:ln>
        </p:spPr>
        <p:txBody>
          <a:bodyPr wrap="square" rtlCol="0">
            <a:spAutoFit/>
          </a:bodyPr>
          <a:lstStyle/>
          <a:p>
            <a:r>
              <a:rPr lang="en-GB" sz="1400" dirty="0" smtClean="0"/>
              <a:t>Procedure: Water: 2/3 </a:t>
            </a:r>
            <a:r>
              <a:rPr lang="en-GB" sz="1400" dirty="0" err="1" smtClean="0"/>
              <a:t>sraight</a:t>
            </a:r>
            <a:r>
              <a:rPr lang="en-GB" sz="1400" dirty="0" smtClean="0"/>
              <a:t> tap, 1/3 softened; treated with half a Camden tab. Mash in at 68 C, 1hr 20 </a:t>
            </a:r>
            <a:r>
              <a:rPr lang="en-GB" sz="1400" dirty="0" err="1" smtClean="0"/>
              <a:t>mins</a:t>
            </a:r>
            <a:r>
              <a:rPr lang="en-GB" sz="1400" dirty="0" smtClean="0"/>
              <a:t> mash.    Clean </a:t>
            </a:r>
            <a:r>
              <a:rPr lang="en-GB" sz="1400" dirty="0" err="1" smtClean="0"/>
              <a:t>sparge</a:t>
            </a:r>
            <a:r>
              <a:rPr lang="en-GB" sz="1400" dirty="0" smtClean="0"/>
              <a:t>, boil and chill.  23litres at 1052.  Very </a:t>
            </a:r>
            <a:r>
              <a:rPr lang="en-GB" sz="1400" dirty="0" err="1" smtClean="0"/>
              <a:t>roasty</a:t>
            </a:r>
            <a:r>
              <a:rPr lang="en-GB" sz="1400" smtClean="0"/>
              <a:t>.....and </a:t>
            </a:r>
            <a:r>
              <a:rPr lang="en-GB" sz="1400" dirty="0" smtClean="0"/>
              <a:t>can’t taste the smoked malt in the </a:t>
            </a:r>
            <a:r>
              <a:rPr lang="en-GB" sz="1400" dirty="0" err="1" smtClean="0"/>
              <a:t>wort</a:t>
            </a:r>
            <a:r>
              <a:rPr lang="en-GB" sz="1400" dirty="0" smtClean="0"/>
              <a:t>.</a:t>
            </a:r>
            <a:endParaRPr lang="en-GB" sz="1400" dirty="0"/>
          </a:p>
        </p:txBody>
      </p:sp>
      <p:sp>
        <p:nvSpPr>
          <p:cNvPr id="9" name="TextBox 8"/>
          <p:cNvSpPr txBox="1"/>
          <p:nvPr/>
        </p:nvSpPr>
        <p:spPr>
          <a:xfrm>
            <a:off x="323528" y="4941168"/>
            <a:ext cx="8461084" cy="954107"/>
          </a:xfrm>
          <a:prstGeom prst="rect">
            <a:avLst/>
          </a:prstGeom>
          <a:noFill/>
          <a:ln w="19050">
            <a:solidFill>
              <a:schemeClr val="tx1"/>
            </a:solidFill>
          </a:ln>
        </p:spPr>
        <p:txBody>
          <a:bodyPr wrap="square" rtlCol="0">
            <a:spAutoFit/>
          </a:bodyPr>
          <a:lstStyle/>
          <a:p>
            <a:r>
              <a:rPr lang="en-GB" sz="1400" dirty="0" smtClean="0"/>
              <a:t>Fermentation: Slow to get going, then OK –  then controlled - not violent.  On 27/10 at 1.013 = 5.1%. On 8/11 moved off </a:t>
            </a:r>
            <a:r>
              <a:rPr lang="en-GB" sz="1400" dirty="0" err="1" smtClean="0"/>
              <a:t>trub</a:t>
            </a:r>
            <a:r>
              <a:rPr lang="en-GB" sz="1400" dirty="0" smtClean="0"/>
              <a:t>: at 1.012.  Attenuation 76%  - spec says 69-74% -  much higher than HP1 despite a lower attenuating yeast. (But HP1 mashed at higher temp so more </a:t>
            </a:r>
            <a:r>
              <a:rPr lang="en-GB" sz="1400" dirty="0" err="1" smtClean="0"/>
              <a:t>unfermentables</a:t>
            </a:r>
            <a:r>
              <a:rPr lang="en-GB" sz="1400" dirty="0" smtClean="0"/>
              <a:t>).  Smoother than expected. Bottled on 13/12: at 1008 so 5.8%.  </a:t>
            </a:r>
            <a:endParaRPr lang="en-GB" sz="1400" dirty="0"/>
          </a:p>
        </p:txBody>
      </p:sp>
      <p:sp>
        <p:nvSpPr>
          <p:cNvPr id="10" name="TextBox 9"/>
          <p:cNvSpPr txBox="1"/>
          <p:nvPr/>
        </p:nvSpPr>
        <p:spPr>
          <a:xfrm>
            <a:off x="287380" y="6001543"/>
            <a:ext cx="8461084" cy="523220"/>
          </a:xfrm>
          <a:prstGeom prst="rect">
            <a:avLst/>
          </a:prstGeom>
          <a:noFill/>
          <a:ln w="19050">
            <a:solidFill>
              <a:schemeClr val="tx1"/>
            </a:solidFill>
          </a:ln>
        </p:spPr>
        <p:txBody>
          <a:bodyPr wrap="square" rtlCol="0">
            <a:spAutoFit/>
          </a:bodyPr>
          <a:lstStyle/>
          <a:p>
            <a:r>
              <a:rPr lang="en-GB" sz="1400" dirty="0" smtClean="0"/>
              <a:t>Results: Smooth, drinkable, undertones of smokiness, a little residual ‘bite’ from the dark malts. Lovely. A </a:t>
            </a:r>
            <a:r>
              <a:rPr lang="en-GB" sz="1400" i="1" dirty="0" smtClean="0"/>
              <a:t>very</a:t>
            </a:r>
            <a:r>
              <a:rPr lang="en-GB" sz="1400" dirty="0" smtClean="0"/>
              <a:t> deep red colour.</a:t>
            </a:r>
            <a:endParaRPr lang="en-GB"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Bitter			Beer name: BOG standard bitter (Bitter late than never)	</a:t>
            </a:r>
          </a:p>
          <a:p>
            <a:r>
              <a:rPr lang="en-GB" sz="1400" dirty="0" smtClean="0"/>
              <a:t>Basis of recipe: Various from  BYOBRA		Brew date:	18/11/11	Brew volume: 19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Extract/partial mash/full mash?: Partial		Yeast: </a:t>
            </a:r>
            <a:r>
              <a:rPr lang="en-GB" sz="1200" dirty="0" err="1" smtClean="0"/>
              <a:t>Danstar</a:t>
            </a:r>
            <a:r>
              <a:rPr lang="en-GB" sz="1200" dirty="0" smtClean="0"/>
              <a:t> Nottingham			</a:t>
            </a:r>
            <a:endParaRPr lang="en-GB" sz="1200" dirty="0"/>
          </a:p>
        </p:txBody>
      </p:sp>
      <p:graphicFrame>
        <p:nvGraphicFramePr>
          <p:cNvPr id="6" name="Table 5"/>
          <p:cNvGraphicFramePr>
            <a:graphicFrameLocks noGrp="1"/>
          </p:cNvGraphicFramePr>
          <p:nvPr/>
        </p:nvGraphicFramePr>
        <p:xfrm>
          <a:off x="323528" y="1193304"/>
          <a:ext cx="8424935" cy="109728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56245">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Partial 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 (g)</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245">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rPr>
                        <a:t>Crystal</a:t>
                      </a:r>
                      <a:r>
                        <a:rPr lang="en-GB" sz="1200" baseline="0" dirty="0" smtClean="0">
                          <a:solidFill>
                            <a:schemeClr val="tx1"/>
                          </a:solidFill>
                        </a:rPr>
                        <a:t> Malt</a:t>
                      </a:r>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rPr>
                        <a:t>228</a:t>
                      </a:r>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rPr>
                        <a:t>10%</a:t>
                      </a:r>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rPr>
                        <a:t>Wine Emporium.  Looks medium-dark.</a:t>
                      </a:r>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245">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rPr>
                        <a:t>Chocolate malt</a:t>
                      </a:r>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rPr>
                        <a:t>26g</a:t>
                      </a:r>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rPr>
                        <a:t>1%</a:t>
                      </a:r>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Wine Emporium</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245">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rPr>
                        <a:t>Medium </a:t>
                      </a:r>
                      <a:r>
                        <a:rPr lang="en-GB" sz="1200" dirty="0" err="1" smtClean="0">
                          <a:solidFill>
                            <a:schemeClr val="tx1"/>
                          </a:solidFill>
                        </a:rPr>
                        <a:t>Spraymalt</a:t>
                      </a:r>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rPr>
                        <a:t>2000g</a:t>
                      </a:r>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rPr>
                        <a:t>89%</a:t>
                      </a:r>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Wine Emporium</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420888"/>
          <a:ext cx="8424936" cy="1371600"/>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56245">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245">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dirty="0" err="1" smtClean="0">
                          <a:solidFill>
                            <a:schemeClr val="tx1"/>
                          </a:solidFill>
                        </a:rPr>
                        <a:t>Fuggles</a:t>
                      </a:r>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rPr>
                        <a:t>25g</a:t>
                      </a:r>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rPr>
                        <a:t>First </a:t>
                      </a:r>
                      <a:r>
                        <a:rPr lang="en-GB" sz="1200" dirty="0" err="1" smtClean="0">
                          <a:solidFill>
                            <a:schemeClr val="tx1"/>
                          </a:solidFill>
                        </a:rPr>
                        <a:t>Wort</a:t>
                      </a:r>
                      <a:r>
                        <a:rPr lang="en-GB" sz="1200" dirty="0" smtClean="0">
                          <a:solidFill>
                            <a:schemeClr val="tx1"/>
                          </a:solidFill>
                        </a:rPr>
                        <a:t> Hops</a:t>
                      </a:r>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rPr>
                        <a:t>3.8%</a:t>
                      </a:r>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245">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dirty="0" err="1" smtClean="0">
                          <a:solidFill>
                            <a:schemeClr val="tx1"/>
                          </a:solidFill>
                        </a:rPr>
                        <a:t>Goldings</a:t>
                      </a:r>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rPr>
                        <a:t>25g</a:t>
                      </a:r>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rPr>
                        <a:t>FWH</a:t>
                      </a:r>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rPr>
                        <a:t>5.7%</a:t>
                      </a:r>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245">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dirty="0" err="1" smtClean="0">
                          <a:solidFill>
                            <a:schemeClr val="tx1"/>
                          </a:solidFill>
                        </a:rPr>
                        <a:t>Goldings</a:t>
                      </a:r>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rPr>
                        <a:t>10g</a:t>
                      </a:r>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rPr>
                        <a:t>Last</a:t>
                      </a:r>
                      <a:r>
                        <a:rPr lang="en-GB" sz="1200" baseline="0" dirty="0" smtClean="0">
                          <a:solidFill>
                            <a:schemeClr val="tx1"/>
                          </a:solidFill>
                        </a:rPr>
                        <a:t> 10 </a:t>
                      </a:r>
                      <a:r>
                        <a:rPr lang="en-GB" sz="1200" baseline="0" dirty="0" err="1" smtClean="0">
                          <a:solidFill>
                            <a:schemeClr val="tx1"/>
                          </a:solidFill>
                        </a:rPr>
                        <a:t>mins</a:t>
                      </a:r>
                      <a:r>
                        <a:rPr lang="en-GB" sz="1200" baseline="0" dirty="0" smtClean="0">
                          <a:solidFill>
                            <a:schemeClr val="tx1"/>
                          </a:solidFill>
                        </a:rPr>
                        <a:t> of boil</a:t>
                      </a:r>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rPr>
                        <a:t>5.7%</a:t>
                      </a:r>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624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287380" y="3861048"/>
            <a:ext cx="8461084" cy="984885"/>
          </a:xfrm>
          <a:prstGeom prst="rect">
            <a:avLst/>
          </a:prstGeom>
          <a:noFill/>
          <a:ln w="19050">
            <a:solidFill>
              <a:schemeClr val="tx1"/>
            </a:solidFill>
          </a:ln>
        </p:spPr>
        <p:txBody>
          <a:bodyPr wrap="square" rtlCol="0">
            <a:spAutoFit/>
          </a:bodyPr>
          <a:lstStyle/>
          <a:p>
            <a:r>
              <a:rPr lang="en-GB" sz="1400" dirty="0" smtClean="0"/>
              <a:t>Procedure</a:t>
            </a:r>
          </a:p>
          <a:p>
            <a:r>
              <a:rPr lang="en-GB" sz="1100" dirty="0" smtClean="0"/>
              <a:t>Steeped grains in bag at 65  -75 ⁰C for 30 </a:t>
            </a:r>
            <a:r>
              <a:rPr lang="en-GB" sz="1100" dirty="0" err="1" smtClean="0"/>
              <a:t>mins</a:t>
            </a:r>
            <a:r>
              <a:rPr lang="en-GB" sz="1100" dirty="0" smtClean="0"/>
              <a:t>, rinsed with warm water.  Hops and 1kg </a:t>
            </a:r>
            <a:r>
              <a:rPr lang="en-GB" sz="1100" dirty="0" err="1" smtClean="0"/>
              <a:t>spraymalt</a:t>
            </a:r>
            <a:r>
              <a:rPr lang="en-GB" sz="1100" dirty="0" smtClean="0"/>
              <a:t> added, water to 12.5 litres.  Brought to boil (took 30 </a:t>
            </a:r>
            <a:r>
              <a:rPr lang="en-GB" sz="1100" dirty="0" err="1" smtClean="0"/>
              <a:t>mins</a:t>
            </a:r>
            <a:r>
              <a:rPr lang="en-GB" sz="1100" dirty="0" smtClean="0"/>
              <a:t>).   Boiled for 90 </a:t>
            </a:r>
            <a:r>
              <a:rPr lang="en-GB" sz="1100" dirty="0" err="1" smtClean="0"/>
              <a:t>mins</a:t>
            </a:r>
            <a:r>
              <a:rPr lang="en-GB" sz="1100" dirty="0" smtClean="0"/>
              <a:t>.  Second 1kg malt and finishing hops added for last 10 </a:t>
            </a:r>
            <a:r>
              <a:rPr lang="en-GB" sz="1100" dirty="0" err="1" smtClean="0"/>
              <a:t>mins</a:t>
            </a:r>
            <a:r>
              <a:rPr lang="en-GB" sz="1100" dirty="0" smtClean="0"/>
              <a:t>.  Strained into 2</a:t>
            </a:r>
            <a:r>
              <a:rPr lang="en-GB" sz="1100" baseline="30000" dirty="0" smtClean="0"/>
              <a:t>nd</a:t>
            </a:r>
            <a:r>
              <a:rPr lang="en-GB" sz="1100" dirty="0" smtClean="0"/>
              <a:t> vessel, added cooled boiled water to make 20 litres.  OG  1.041. Cooled – 1 hour. Back into 1</a:t>
            </a:r>
            <a:r>
              <a:rPr lang="en-GB" sz="1100" baseline="30000" dirty="0" smtClean="0"/>
              <a:t>st</a:t>
            </a:r>
            <a:r>
              <a:rPr lang="en-GB" sz="1100" dirty="0" smtClean="0"/>
              <a:t> vessel . Lost some through open tap.....Aerated by pouring and agitating.  In parallel, yeast started as per packet, pitched at 30 ⁰C. Looks browner than I’d like.   </a:t>
            </a:r>
            <a:endParaRPr lang="en-GB" sz="1400" dirty="0"/>
          </a:p>
        </p:txBody>
      </p:sp>
      <p:sp>
        <p:nvSpPr>
          <p:cNvPr id="9" name="TextBox 8"/>
          <p:cNvSpPr txBox="1"/>
          <p:nvPr/>
        </p:nvSpPr>
        <p:spPr>
          <a:xfrm>
            <a:off x="287380" y="4897323"/>
            <a:ext cx="8461084" cy="646331"/>
          </a:xfrm>
          <a:prstGeom prst="rect">
            <a:avLst/>
          </a:prstGeom>
          <a:noFill/>
          <a:ln w="19050">
            <a:solidFill>
              <a:schemeClr val="tx1"/>
            </a:solidFill>
          </a:ln>
        </p:spPr>
        <p:txBody>
          <a:bodyPr wrap="square" rtlCol="0">
            <a:spAutoFit/>
          </a:bodyPr>
          <a:lstStyle/>
          <a:p>
            <a:r>
              <a:rPr lang="en-GB" sz="1400" dirty="0" smtClean="0"/>
              <a:t>Fermentation</a:t>
            </a:r>
          </a:p>
          <a:p>
            <a:r>
              <a:rPr lang="en-GB" sz="1100" dirty="0" smtClean="0"/>
              <a:t>At 7 hours – good foamy head.  Fast ferment, then slowed – still going slowly after 10 days at 20 ⁰C.  6/12/11: at 1012 = 3.6% ABV (i.e. After 18 days).  Into barrel and bottle with 56g sugar. Cloudy, tastes caramel, smooth, nice bitter finish.</a:t>
            </a:r>
            <a:endParaRPr lang="en-GB" sz="1400" dirty="0"/>
          </a:p>
        </p:txBody>
      </p:sp>
      <p:sp>
        <p:nvSpPr>
          <p:cNvPr id="10" name="TextBox 9"/>
          <p:cNvSpPr txBox="1"/>
          <p:nvPr/>
        </p:nvSpPr>
        <p:spPr>
          <a:xfrm>
            <a:off x="287380" y="5805264"/>
            <a:ext cx="8461084" cy="738664"/>
          </a:xfrm>
          <a:prstGeom prst="rect">
            <a:avLst/>
          </a:prstGeom>
          <a:noFill/>
          <a:ln w="19050">
            <a:solidFill>
              <a:schemeClr val="tx1"/>
            </a:solidFill>
          </a:ln>
        </p:spPr>
        <p:txBody>
          <a:bodyPr wrap="square" rtlCol="0">
            <a:spAutoFit/>
          </a:bodyPr>
          <a:lstStyle/>
          <a:p>
            <a:r>
              <a:rPr lang="en-GB" sz="1400" dirty="0" smtClean="0"/>
              <a:t>Results:  Mid amber colour.  Little hop aroma. Nice head straight from the barrel. Caramel evident.  Good hoppy finish. Drinkable.  Still drinkable from the bottle after 3 months.</a:t>
            </a:r>
          </a:p>
          <a:p>
            <a:endParaRPr lang="en-GB" sz="1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Another attempt at a Red	                     Beer name:</a:t>
            </a:r>
          </a:p>
          <a:p>
            <a:r>
              <a:rPr lang="en-GB" sz="1400" dirty="0" smtClean="0"/>
              <a:t>Basis of recipe:  Brew of 23/7 that was too dark.  Brew date: 	8</a:t>
            </a:r>
            <a:r>
              <a:rPr lang="en-GB" sz="1400" baseline="30000" dirty="0" smtClean="0"/>
              <a:t>th</a:t>
            </a:r>
            <a:r>
              <a:rPr lang="en-GB" sz="1400" dirty="0" smtClean="0"/>
              <a:t> November 2015	Brew volume: c 20 litres	</a:t>
            </a:r>
            <a:endParaRPr lang="en-GB" sz="1400" dirty="0"/>
          </a:p>
        </p:txBody>
      </p:sp>
      <p:sp>
        <p:nvSpPr>
          <p:cNvPr id="3" name="TextBox 2"/>
          <p:cNvSpPr txBox="1"/>
          <p:nvPr/>
        </p:nvSpPr>
        <p:spPr>
          <a:xfrm>
            <a:off x="323528" y="836712"/>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Safale</a:t>
            </a:r>
            <a:r>
              <a:rPr lang="en-GB" sz="1200" dirty="0" smtClean="0"/>
              <a:t> US 05</a:t>
            </a:r>
            <a:endParaRPr lang="en-GB" sz="1200" dirty="0"/>
          </a:p>
        </p:txBody>
      </p:sp>
      <p:graphicFrame>
        <p:nvGraphicFramePr>
          <p:cNvPr id="6" name="Table 5"/>
          <p:cNvGraphicFramePr>
            <a:graphicFrameLocks noGrp="1"/>
          </p:cNvGraphicFramePr>
          <p:nvPr/>
        </p:nvGraphicFramePr>
        <p:xfrm>
          <a:off x="323528" y="1196752"/>
          <a:ext cx="8424935" cy="173736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3.0kg</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86</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err="1" smtClean="0">
                          <a:solidFill>
                            <a:schemeClr val="tx1"/>
                          </a:solidFill>
                          <a:latin typeface="+mn-lt"/>
                          <a:ea typeface="+mn-ea"/>
                          <a:cs typeface="+mn-cs"/>
                        </a:rPr>
                        <a:t>Carared</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0.15kg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Crystal 60 EBC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4</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Crystal 150 EBC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0.05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Crystal 240 EBC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0.03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Roasted Barley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0.03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3000400"/>
          <a:ext cx="8424936" cy="1579324"/>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Apollo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9g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19.7%</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Ditto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Boil 5 </a:t>
                      </a:r>
                      <a:r>
                        <a:rPr lang="en-GB" sz="900" dirty="0" err="1" smtClean="0">
                          <a:solidFill>
                            <a:schemeClr val="tx1"/>
                          </a:solidFill>
                        </a:rPr>
                        <a:t>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Ditto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6.8%</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Steep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a:t>
                      </a:r>
                      <a:r>
                        <a:rPr lang="en-GB" sz="900" baseline="0" dirty="0" smtClean="0">
                          <a:solidFill>
                            <a:schemeClr val="tx1"/>
                          </a:solidFill>
                        </a:rPr>
                        <a:t> hop</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653136"/>
            <a:ext cx="8461084" cy="738664"/>
          </a:xfrm>
          <a:prstGeom prst="rect">
            <a:avLst/>
          </a:prstGeom>
          <a:noFill/>
          <a:ln w="19050">
            <a:solidFill>
              <a:schemeClr val="tx1"/>
            </a:solidFill>
          </a:ln>
        </p:spPr>
        <p:txBody>
          <a:bodyPr wrap="square" rtlCol="0">
            <a:spAutoFit/>
          </a:bodyPr>
          <a:lstStyle/>
          <a:p>
            <a:r>
              <a:rPr lang="en-GB" sz="1400" dirty="0" smtClean="0"/>
              <a:t>Procedure: Water 50/50 tap/ softened.  All liquor treated with </a:t>
            </a:r>
            <a:r>
              <a:rPr lang="en-GB" sz="1400" dirty="0" err="1" smtClean="0"/>
              <a:t>camden</a:t>
            </a:r>
            <a:r>
              <a:rPr lang="en-GB" sz="1400" dirty="0" smtClean="0"/>
              <a:t> tab.  Mash at 65/66 C, </a:t>
            </a:r>
            <a:r>
              <a:rPr lang="en-GB" sz="1400" dirty="0" err="1" smtClean="0"/>
              <a:t>sparge</a:t>
            </a:r>
            <a:r>
              <a:rPr lang="en-GB" sz="1400" dirty="0" smtClean="0"/>
              <a:t> at 80C.  Clean </a:t>
            </a:r>
            <a:r>
              <a:rPr lang="en-GB" sz="1400" dirty="0" err="1" smtClean="0"/>
              <a:t>sparge</a:t>
            </a:r>
            <a:r>
              <a:rPr lang="en-GB" sz="1400" dirty="0" smtClean="0"/>
              <a:t>.  25 litres to boil. A weak boil.  23 l at 1034 into </a:t>
            </a:r>
            <a:r>
              <a:rPr lang="en-GB" sz="1400" dirty="0" err="1" smtClean="0"/>
              <a:t>fermenter</a:t>
            </a:r>
            <a:r>
              <a:rPr lang="en-GB" sz="1400" dirty="0" smtClean="0"/>
              <a:t>.  Lower  OG than predicted – </a:t>
            </a:r>
            <a:r>
              <a:rPr lang="en-GB" sz="1400" dirty="0" err="1" smtClean="0"/>
              <a:t>sparge</a:t>
            </a:r>
            <a:r>
              <a:rPr lang="en-GB" sz="1400" dirty="0" smtClean="0"/>
              <a:t> too long? Under-crushed M.O.?</a:t>
            </a:r>
            <a:endParaRPr lang="en-GB" sz="1400" dirty="0"/>
          </a:p>
        </p:txBody>
      </p:sp>
      <p:sp>
        <p:nvSpPr>
          <p:cNvPr id="9" name="TextBox 8"/>
          <p:cNvSpPr txBox="1"/>
          <p:nvPr/>
        </p:nvSpPr>
        <p:spPr>
          <a:xfrm>
            <a:off x="179512" y="5445224"/>
            <a:ext cx="8820472" cy="523220"/>
          </a:xfrm>
          <a:prstGeom prst="rect">
            <a:avLst/>
          </a:prstGeom>
          <a:noFill/>
          <a:ln w="19050">
            <a:solidFill>
              <a:schemeClr val="tx1"/>
            </a:solidFill>
          </a:ln>
        </p:spPr>
        <p:txBody>
          <a:bodyPr wrap="square" rtlCol="0">
            <a:spAutoFit/>
          </a:bodyPr>
          <a:lstStyle/>
          <a:p>
            <a:r>
              <a:rPr lang="en-GB" sz="1400" dirty="0" smtClean="0"/>
              <a:t>Fermentation:  Started in a day, went cleanly – kept at 19C. On 26/11 at 1010 so  3.3%. Pale – not red.....Moved into clean carboy. </a:t>
            </a:r>
            <a:r>
              <a:rPr lang="en-GB" sz="1400" dirty="0" err="1" smtClean="0"/>
              <a:t>Kegged</a:t>
            </a:r>
            <a:r>
              <a:rPr lang="en-GB" sz="1400" dirty="0" smtClean="0"/>
              <a:t> into corny on 13/12, at 1010 still, dry-hopped.  Drinking by 18/12.  Orange rather than red.  Tasty.</a:t>
            </a:r>
            <a:endParaRPr lang="en-GB" sz="1400" dirty="0"/>
          </a:p>
        </p:txBody>
      </p:sp>
      <p:sp>
        <p:nvSpPr>
          <p:cNvPr id="10" name="TextBox 9"/>
          <p:cNvSpPr txBox="1"/>
          <p:nvPr/>
        </p:nvSpPr>
        <p:spPr>
          <a:xfrm>
            <a:off x="359388" y="6021288"/>
            <a:ext cx="8461084" cy="738664"/>
          </a:xfrm>
          <a:prstGeom prst="rect">
            <a:avLst/>
          </a:prstGeom>
          <a:noFill/>
          <a:ln w="19050">
            <a:solidFill>
              <a:schemeClr val="tx1"/>
            </a:solidFill>
          </a:ln>
        </p:spPr>
        <p:txBody>
          <a:bodyPr wrap="square" rtlCol="0">
            <a:spAutoFit/>
          </a:bodyPr>
          <a:lstStyle/>
          <a:p>
            <a:r>
              <a:rPr lang="en-GB" sz="1400" dirty="0" smtClean="0"/>
              <a:t>Results:  </a:t>
            </a:r>
            <a:r>
              <a:rPr lang="en-GB" sz="1400" dirty="0" smtClean="0">
                <a:solidFill>
                  <a:prstClr val="black"/>
                </a:solidFill>
              </a:rPr>
              <a:t>Orange rather than red.  Tasty.  Half drunk over Xmas, remainder  moved into another keg as hop bag blocked the outlet pipe, and later bottled on 13/1 – carbonated with 30g table sugar. Drinkable – a little harsh – the Apollo </a:t>
            </a:r>
            <a:r>
              <a:rPr lang="en-GB" sz="1400" dirty="0" err="1" smtClean="0">
                <a:solidFill>
                  <a:prstClr val="black"/>
                </a:solidFill>
              </a:rPr>
              <a:t>bittering</a:t>
            </a:r>
            <a:r>
              <a:rPr lang="en-GB" sz="1400" dirty="0" smtClean="0">
                <a:solidFill>
                  <a:prstClr val="black"/>
                </a:solidFill>
              </a:rPr>
              <a:t> hops</a:t>
            </a:r>
            <a:endParaRPr lang="en-GB" sz="1400" dirty="0"/>
          </a:p>
        </p:txBody>
      </p:sp>
      <p:sp>
        <p:nvSpPr>
          <p:cNvPr id="11" name="Rectangle 10"/>
          <p:cNvSpPr/>
          <p:nvPr/>
        </p:nvSpPr>
        <p:spPr>
          <a:xfrm>
            <a:off x="1043608" y="6165304"/>
            <a:ext cx="6190704" cy="307777"/>
          </a:xfrm>
          <a:prstGeom prst="rect">
            <a:avLst/>
          </a:prstGeom>
        </p:spPr>
        <p:txBody>
          <a:bodyPr wrap="square">
            <a:spAutoFit/>
          </a:bodyPr>
          <a:lstStyle/>
          <a:p>
            <a:r>
              <a:rPr lang="en-GB" sz="1400" dirty="0" smtClean="0">
                <a:solidFill>
                  <a:prstClr val="black"/>
                </a:solidFill>
              </a:rPr>
              <a:t>.  </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Pacific Pale Ale	                     Beer name:</a:t>
            </a:r>
          </a:p>
          <a:p>
            <a:r>
              <a:rPr lang="en-GB" sz="1400" dirty="0" smtClean="0"/>
              <a:t>Basis of recipe.: Previous pale ales                            Brew date: 	26</a:t>
            </a:r>
            <a:r>
              <a:rPr lang="en-GB" sz="1400" baseline="30000" dirty="0" smtClean="0"/>
              <a:t>th</a:t>
            </a:r>
            <a:r>
              <a:rPr lang="en-GB" sz="1400" dirty="0" smtClean="0"/>
              <a:t> November 2015	Brew volume: c 20 litres	</a:t>
            </a:r>
            <a:endParaRPr lang="en-GB" sz="1400" dirty="0"/>
          </a:p>
        </p:txBody>
      </p:sp>
      <p:sp>
        <p:nvSpPr>
          <p:cNvPr id="3" name="TextBox 2"/>
          <p:cNvSpPr txBox="1"/>
          <p:nvPr/>
        </p:nvSpPr>
        <p:spPr>
          <a:xfrm>
            <a:off x="323528" y="908720"/>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Safale</a:t>
            </a:r>
            <a:r>
              <a:rPr lang="en-GB" sz="1200" dirty="0" smtClean="0"/>
              <a:t> US 05</a:t>
            </a:r>
            <a:endParaRPr lang="en-GB" sz="1200" dirty="0"/>
          </a:p>
        </p:txBody>
      </p:sp>
      <p:graphicFrame>
        <p:nvGraphicFramePr>
          <p:cNvPr id="6" name="Table 5"/>
          <p:cNvGraphicFramePr>
            <a:graphicFrameLocks noGrp="1"/>
          </p:cNvGraphicFramePr>
          <p:nvPr/>
        </p:nvGraphicFramePr>
        <p:xfrm>
          <a:off x="323528" y="1340768"/>
          <a:ext cx="8424935" cy="100584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4</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84</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err="1" smtClean="0">
                          <a:solidFill>
                            <a:schemeClr val="tx1"/>
                          </a:solidFill>
                          <a:latin typeface="+mn-lt"/>
                          <a:ea typeface="+mn-ea"/>
                          <a:cs typeface="+mn-cs"/>
                        </a:rPr>
                        <a:t>Carapils</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0.25kg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Crystal 60 EBC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11</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492896"/>
          <a:ext cx="8424936" cy="1848425"/>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Sorachi</a:t>
                      </a:r>
                      <a:r>
                        <a:rPr lang="en-GB" sz="900" baseline="0" dirty="0" smtClean="0">
                          <a:solidFill>
                            <a:schemeClr val="tx1"/>
                          </a:solidFill>
                        </a:rPr>
                        <a:t> Ace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14.9%</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Boil 15 </a:t>
                      </a:r>
                      <a:r>
                        <a:rPr lang="en-GB" sz="900" dirty="0" err="1" smtClean="0">
                          <a:solidFill>
                            <a:schemeClr val="tx1"/>
                          </a:solidFill>
                        </a:rPr>
                        <a:t>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6.8%</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Wai</a:t>
                      </a:r>
                      <a:r>
                        <a:rPr lang="en-GB" sz="900" dirty="0" smtClean="0">
                          <a:solidFill>
                            <a:schemeClr val="tx1"/>
                          </a:solidFill>
                        </a:rPr>
                        <a:t> </a:t>
                      </a:r>
                      <a:r>
                        <a:rPr lang="en-GB" sz="900" dirty="0" err="1" smtClean="0">
                          <a:solidFill>
                            <a:schemeClr val="tx1"/>
                          </a:solidFill>
                        </a:rPr>
                        <a:t>Iti</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Boil</a:t>
                      </a:r>
                      <a:r>
                        <a:rPr lang="en-GB" sz="900" baseline="0" dirty="0" smtClean="0">
                          <a:solidFill>
                            <a:schemeClr val="tx1"/>
                          </a:solidFill>
                        </a:rPr>
                        <a:t> 5 </a:t>
                      </a:r>
                      <a:r>
                        <a:rPr lang="en-GB" sz="900" baseline="0" dirty="0" err="1" smtClean="0">
                          <a:solidFill>
                            <a:schemeClr val="tx1"/>
                          </a:solidFill>
                        </a:rPr>
                        <a:t>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smtClean="0">
                          <a:solidFill>
                            <a:schemeClr val="tx1"/>
                          </a:solidFill>
                        </a:rPr>
                        <a:t>3%</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Wai</a:t>
                      </a:r>
                      <a:r>
                        <a:rPr lang="en-GB" sz="900" baseline="0" dirty="0" smtClean="0">
                          <a:solidFill>
                            <a:schemeClr val="tx1"/>
                          </a:solidFill>
                        </a:rPr>
                        <a:t> </a:t>
                      </a:r>
                      <a:r>
                        <a:rPr lang="en-GB" sz="900" baseline="0" dirty="0" err="1" smtClean="0">
                          <a:solidFill>
                            <a:schemeClr val="tx1"/>
                          </a:solidFill>
                        </a:rPr>
                        <a:t>Iti</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Steep 95C to</a:t>
                      </a:r>
                      <a:r>
                        <a:rPr lang="en-GB" sz="900" baseline="0" dirty="0" smtClean="0">
                          <a:solidFill>
                            <a:schemeClr val="tx1"/>
                          </a:solidFill>
                        </a:rPr>
                        <a:t> chill</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Wai</a:t>
                      </a:r>
                      <a:r>
                        <a:rPr lang="en-GB" sz="900" dirty="0" smtClean="0">
                          <a:solidFill>
                            <a:schemeClr val="tx1"/>
                          </a:solidFill>
                        </a:rPr>
                        <a:t> </a:t>
                      </a:r>
                      <a:r>
                        <a:rPr lang="en-GB" sz="900" dirty="0" err="1" smtClean="0">
                          <a:solidFill>
                            <a:schemeClr val="tx1"/>
                          </a:solidFill>
                        </a:rPr>
                        <a:t>Iti</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a:t>
                      </a:r>
                      <a:r>
                        <a:rPr lang="en-GB" sz="900" baseline="0" dirty="0" smtClean="0">
                          <a:solidFill>
                            <a:schemeClr val="tx1"/>
                          </a:solidFill>
                        </a:rPr>
                        <a:t> hop</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Motueka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a:t>
                      </a:r>
                      <a:r>
                        <a:rPr lang="en-GB" sz="900" baseline="0" dirty="0" smtClean="0">
                          <a:solidFill>
                            <a:schemeClr val="tx1"/>
                          </a:solidFill>
                        </a:rPr>
                        <a:t> Hop</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633391"/>
            <a:ext cx="8461084" cy="523220"/>
          </a:xfrm>
          <a:prstGeom prst="rect">
            <a:avLst/>
          </a:prstGeom>
          <a:noFill/>
          <a:ln w="19050">
            <a:solidFill>
              <a:schemeClr val="tx1"/>
            </a:solidFill>
          </a:ln>
        </p:spPr>
        <p:txBody>
          <a:bodyPr wrap="square" rtlCol="0">
            <a:spAutoFit/>
          </a:bodyPr>
          <a:lstStyle/>
          <a:p>
            <a:r>
              <a:rPr lang="en-GB" sz="1400" dirty="0" smtClean="0"/>
              <a:t>Procedure: Water 50/50 tap/ softened.  All liquor treated with </a:t>
            </a:r>
            <a:r>
              <a:rPr lang="en-GB" sz="1400" dirty="0" err="1" smtClean="0"/>
              <a:t>camden</a:t>
            </a:r>
            <a:r>
              <a:rPr lang="en-GB" sz="1400" dirty="0" smtClean="0"/>
              <a:t> tab.  Mash at 65/66 C, </a:t>
            </a:r>
            <a:r>
              <a:rPr lang="en-GB" sz="1400" dirty="0" err="1" smtClean="0"/>
              <a:t>sparge</a:t>
            </a:r>
            <a:r>
              <a:rPr lang="en-GB" sz="1400" dirty="0" smtClean="0"/>
              <a:t> at 80C.  Clean </a:t>
            </a:r>
            <a:r>
              <a:rPr lang="en-GB" sz="1400" dirty="0" err="1" smtClean="0"/>
              <a:t>sparge</a:t>
            </a:r>
            <a:r>
              <a:rPr lang="en-GB" sz="1400" dirty="0" smtClean="0"/>
              <a:t>.  25 litres to boil.  22l at 1047 into carboy.</a:t>
            </a:r>
            <a:endParaRPr lang="en-GB" sz="1400" dirty="0"/>
          </a:p>
        </p:txBody>
      </p:sp>
      <p:sp>
        <p:nvSpPr>
          <p:cNvPr id="9" name="TextBox 8"/>
          <p:cNvSpPr txBox="1"/>
          <p:nvPr/>
        </p:nvSpPr>
        <p:spPr>
          <a:xfrm>
            <a:off x="251520" y="5229200"/>
            <a:ext cx="8568952" cy="523220"/>
          </a:xfrm>
          <a:prstGeom prst="rect">
            <a:avLst/>
          </a:prstGeom>
          <a:noFill/>
          <a:ln w="19050">
            <a:solidFill>
              <a:schemeClr val="tx1"/>
            </a:solidFill>
          </a:ln>
        </p:spPr>
        <p:txBody>
          <a:bodyPr wrap="square" rtlCol="0">
            <a:spAutoFit/>
          </a:bodyPr>
          <a:lstStyle/>
          <a:p>
            <a:r>
              <a:rPr lang="en-GB" sz="1400" dirty="0" smtClean="0"/>
              <a:t>Fermentation: Smooth. On 13/12 at 1010 = 4.8%. Sharp. On 27/12 moved into barrel under a soda </a:t>
            </a:r>
            <a:r>
              <a:rPr lang="en-GB" sz="1400" dirty="0" err="1" smtClean="0"/>
              <a:t>syphon</a:t>
            </a:r>
            <a:r>
              <a:rPr lang="en-GB" sz="1400" dirty="0" smtClean="0"/>
              <a:t> canister and dry-hopped.  Smoother.</a:t>
            </a:r>
          </a:p>
        </p:txBody>
      </p:sp>
      <p:sp>
        <p:nvSpPr>
          <p:cNvPr id="10" name="TextBox 9"/>
          <p:cNvSpPr txBox="1"/>
          <p:nvPr/>
        </p:nvSpPr>
        <p:spPr>
          <a:xfrm>
            <a:off x="323528" y="5857527"/>
            <a:ext cx="8461084" cy="738664"/>
          </a:xfrm>
          <a:prstGeom prst="rect">
            <a:avLst/>
          </a:prstGeom>
          <a:noFill/>
          <a:ln w="19050">
            <a:solidFill>
              <a:schemeClr val="tx1"/>
            </a:solidFill>
          </a:ln>
        </p:spPr>
        <p:txBody>
          <a:bodyPr wrap="square" rtlCol="0">
            <a:spAutoFit/>
          </a:bodyPr>
          <a:lstStyle/>
          <a:p>
            <a:r>
              <a:rPr lang="en-GB" sz="1400" dirty="0" smtClean="0"/>
              <a:t>Results: Unpleasantly acrid and harsh aroma and flavour.  Improved with time but still not right.  Over-carbonated, causing carbonic acid?  Insufficiently clean barrel – though no secondary fermentation from infection?  Later, continued to pressurise in the barrel, so looks like an infection. Binned it.</a:t>
            </a:r>
            <a:endParaRPr lang="en-GB" sz="1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American IPA, 6%-</a:t>
            </a:r>
            <a:r>
              <a:rPr lang="en-GB" sz="1400" dirty="0" err="1" smtClean="0"/>
              <a:t>ish</a:t>
            </a:r>
            <a:r>
              <a:rPr lang="en-GB" sz="1400" dirty="0" smtClean="0"/>
              <a:t>			 Beer </a:t>
            </a:r>
            <a:r>
              <a:rPr lang="en-GB" sz="1400" dirty="0" err="1" smtClean="0"/>
              <a:t>name:Bengal</a:t>
            </a:r>
            <a:r>
              <a:rPr lang="en-GB" sz="1400" dirty="0" smtClean="0"/>
              <a:t> Tiger Cub </a:t>
            </a:r>
          </a:p>
          <a:p>
            <a:r>
              <a:rPr lang="en-GB" sz="1400" dirty="0" smtClean="0"/>
              <a:t>Basis of recipe.: Previous pale ales                            Brew date: 	15</a:t>
            </a:r>
            <a:r>
              <a:rPr lang="en-GB" sz="1400" baseline="30000" dirty="0" smtClean="0"/>
              <a:t>th</a:t>
            </a:r>
            <a:r>
              <a:rPr lang="en-GB" sz="1400" dirty="0" smtClean="0"/>
              <a:t> Jan 2016	Brew volume: c 20 litres	</a:t>
            </a:r>
            <a:endParaRPr lang="en-GB" sz="1400" dirty="0"/>
          </a:p>
        </p:txBody>
      </p:sp>
      <p:sp>
        <p:nvSpPr>
          <p:cNvPr id="3" name="TextBox 2"/>
          <p:cNvSpPr txBox="1"/>
          <p:nvPr/>
        </p:nvSpPr>
        <p:spPr>
          <a:xfrm>
            <a:off x="323528" y="908720"/>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Safale</a:t>
            </a:r>
            <a:r>
              <a:rPr lang="en-GB" sz="1200" dirty="0" smtClean="0"/>
              <a:t> US 05</a:t>
            </a:r>
            <a:endParaRPr lang="en-GB" sz="1200" dirty="0"/>
          </a:p>
        </p:txBody>
      </p:sp>
      <p:graphicFrame>
        <p:nvGraphicFramePr>
          <p:cNvPr id="6" name="Table 5"/>
          <p:cNvGraphicFramePr>
            <a:graphicFrameLocks noGrp="1"/>
          </p:cNvGraphicFramePr>
          <p:nvPr/>
        </p:nvGraphicFramePr>
        <p:xfrm>
          <a:off x="323528" y="1196752"/>
          <a:ext cx="8424935" cy="149352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55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latin typeface="+mn-lt"/>
                          <a:ea typeface="+mn-ea"/>
                          <a:cs typeface="+mn-cs"/>
                        </a:rPr>
                        <a:t>Rye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0.8</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15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t>Munich</a:t>
                      </a:r>
                      <a:endParaRPr lang="en-GB"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t>0.8</a:t>
                      </a:r>
                      <a:endParaRPr lang="en-GB"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t>15</a:t>
                      </a:r>
                      <a:endParaRPr lang="en-GB"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Vienna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9</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Crystal 60 EBC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924944"/>
          <a:ext cx="8424936" cy="1848425"/>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Sorachi</a:t>
                      </a:r>
                      <a:r>
                        <a:rPr lang="en-GB" sz="900" baseline="0" dirty="0" smtClean="0">
                          <a:solidFill>
                            <a:schemeClr val="tx1"/>
                          </a:solidFill>
                        </a:rPr>
                        <a:t> Ace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30g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14.1%</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Boil 5 </a:t>
                      </a:r>
                      <a:r>
                        <a:rPr lang="en-GB" sz="900" dirty="0" err="1" smtClean="0">
                          <a:solidFill>
                            <a:schemeClr val="tx1"/>
                          </a:solidFill>
                        </a:rPr>
                        <a:t>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6.8%</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Nelson </a:t>
                      </a:r>
                      <a:r>
                        <a:rPr lang="en-GB" sz="900" dirty="0" err="1" smtClean="0">
                          <a:solidFill>
                            <a:schemeClr val="tx1"/>
                          </a:solidFill>
                        </a:rPr>
                        <a:t>Sauvin</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Ditto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Steep</a:t>
                      </a:r>
                      <a:r>
                        <a:rPr lang="en-GB" sz="900" baseline="0" dirty="0" smtClean="0">
                          <a:solidFill>
                            <a:schemeClr val="tx1"/>
                          </a:solidFill>
                        </a:rPr>
                        <a:t> 20mins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6.8%</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Motueka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 Hop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Cascade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Ditto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941168"/>
            <a:ext cx="8461084" cy="523220"/>
          </a:xfrm>
          <a:prstGeom prst="rect">
            <a:avLst/>
          </a:prstGeom>
          <a:noFill/>
          <a:ln w="19050">
            <a:solidFill>
              <a:schemeClr val="tx1"/>
            </a:solidFill>
          </a:ln>
        </p:spPr>
        <p:txBody>
          <a:bodyPr wrap="square" rtlCol="0">
            <a:spAutoFit/>
          </a:bodyPr>
          <a:lstStyle/>
          <a:p>
            <a:r>
              <a:rPr lang="en-GB" sz="1400" dirty="0" smtClean="0"/>
              <a:t>Procedure: Water 50/50 tap/ softened.  All liquor treated with </a:t>
            </a:r>
            <a:r>
              <a:rPr lang="en-GB" sz="1400" dirty="0" err="1" smtClean="0"/>
              <a:t>camden</a:t>
            </a:r>
            <a:r>
              <a:rPr lang="en-GB" sz="1400" dirty="0" smtClean="0"/>
              <a:t> tab.  Mash at 65/66 C, </a:t>
            </a:r>
            <a:r>
              <a:rPr lang="en-GB" sz="1400" dirty="0" err="1" smtClean="0"/>
              <a:t>sparge</a:t>
            </a:r>
            <a:r>
              <a:rPr lang="en-GB" sz="1400" dirty="0" smtClean="0"/>
              <a:t> at 80C.  Clean </a:t>
            </a:r>
            <a:r>
              <a:rPr lang="en-GB" sz="1400" dirty="0" err="1" smtClean="0"/>
              <a:t>sparge</a:t>
            </a:r>
            <a:r>
              <a:rPr lang="en-GB" sz="1400" dirty="0" smtClean="0"/>
              <a:t>.  25 litres to boil.  22l at 1055 </a:t>
            </a:r>
            <a:r>
              <a:rPr lang="en-GB" sz="1400" smtClean="0"/>
              <a:t>into carboy so c 5.6%.</a:t>
            </a:r>
            <a:endParaRPr lang="en-GB" sz="1400" dirty="0"/>
          </a:p>
        </p:txBody>
      </p:sp>
      <p:sp>
        <p:nvSpPr>
          <p:cNvPr id="9" name="TextBox 8"/>
          <p:cNvSpPr txBox="1"/>
          <p:nvPr/>
        </p:nvSpPr>
        <p:spPr>
          <a:xfrm>
            <a:off x="251520" y="5517232"/>
            <a:ext cx="8568952" cy="523220"/>
          </a:xfrm>
          <a:prstGeom prst="rect">
            <a:avLst/>
          </a:prstGeom>
          <a:noFill/>
          <a:ln w="19050">
            <a:solidFill>
              <a:schemeClr val="tx1"/>
            </a:solidFill>
          </a:ln>
        </p:spPr>
        <p:txBody>
          <a:bodyPr wrap="square" rtlCol="0">
            <a:spAutoFit/>
          </a:bodyPr>
          <a:lstStyle/>
          <a:p>
            <a:r>
              <a:rPr lang="en-GB" sz="1400" dirty="0" smtClean="0"/>
              <a:t>Fermentation: Clean.  Moved on 2/2/16 to clean carboy: at 1012 so 5.6%.  Lemony (the </a:t>
            </a:r>
            <a:r>
              <a:rPr lang="en-GB" sz="1400" dirty="0" err="1" smtClean="0"/>
              <a:t>Sorachi</a:t>
            </a:r>
            <a:r>
              <a:rPr lang="en-GB" sz="1400" dirty="0" smtClean="0"/>
              <a:t> Ace coming through?).  Dry hopped on 7/4/16.  Bottled on 13/4 – at 1014 (up?).  Carbonated with 55g table sugar.</a:t>
            </a:r>
          </a:p>
        </p:txBody>
      </p:sp>
      <p:sp>
        <p:nvSpPr>
          <p:cNvPr id="10" name="TextBox 9"/>
          <p:cNvSpPr txBox="1"/>
          <p:nvPr/>
        </p:nvSpPr>
        <p:spPr>
          <a:xfrm>
            <a:off x="323528" y="6093296"/>
            <a:ext cx="8461084" cy="307777"/>
          </a:xfrm>
          <a:prstGeom prst="rect">
            <a:avLst/>
          </a:prstGeom>
          <a:noFill/>
          <a:ln w="19050">
            <a:solidFill>
              <a:schemeClr val="tx1"/>
            </a:solidFill>
          </a:ln>
        </p:spPr>
        <p:txBody>
          <a:bodyPr wrap="square" rtlCol="0">
            <a:spAutoFit/>
          </a:bodyPr>
          <a:lstStyle/>
          <a:p>
            <a:r>
              <a:rPr lang="en-GB" sz="1400" dirty="0" smtClean="0"/>
              <a:t>Results:</a:t>
            </a:r>
            <a:endParaRPr lang="en-GB" sz="1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American IPA, 4%-</a:t>
            </a:r>
            <a:r>
              <a:rPr lang="en-GB" sz="1400" dirty="0" err="1" smtClean="0"/>
              <a:t>ish</a:t>
            </a:r>
            <a:r>
              <a:rPr lang="en-GB" sz="1400" dirty="0" smtClean="0"/>
              <a:t>			 Beer name: Drinking beer 10 </a:t>
            </a:r>
          </a:p>
          <a:p>
            <a:r>
              <a:rPr lang="en-GB" sz="1400" dirty="0" smtClean="0"/>
              <a:t>Basis of recipe.: Previous pale ales                            Brew date: 	16</a:t>
            </a:r>
            <a:r>
              <a:rPr lang="en-GB" sz="1400" baseline="30000" dirty="0" smtClean="0"/>
              <a:t>th</a:t>
            </a:r>
            <a:r>
              <a:rPr lang="en-GB" sz="1400" dirty="0" smtClean="0"/>
              <a:t> April2016	Brew volume: c 20 litres	</a:t>
            </a:r>
            <a:endParaRPr lang="en-GB" sz="1400" dirty="0"/>
          </a:p>
        </p:txBody>
      </p:sp>
      <p:sp>
        <p:nvSpPr>
          <p:cNvPr id="3" name="TextBox 2"/>
          <p:cNvSpPr txBox="1"/>
          <p:nvPr/>
        </p:nvSpPr>
        <p:spPr>
          <a:xfrm>
            <a:off x="323528" y="908720"/>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Safale</a:t>
            </a:r>
            <a:r>
              <a:rPr lang="en-GB" sz="1200" dirty="0" smtClean="0"/>
              <a:t> US 05</a:t>
            </a:r>
            <a:endParaRPr lang="en-GB" sz="1200" dirty="0"/>
          </a:p>
        </p:txBody>
      </p:sp>
      <p:graphicFrame>
        <p:nvGraphicFramePr>
          <p:cNvPr id="6" name="Table 5"/>
          <p:cNvGraphicFramePr>
            <a:graphicFrameLocks noGrp="1"/>
          </p:cNvGraphicFramePr>
          <p:nvPr/>
        </p:nvGraphicFramePr>
        <p:xfrm>
          <a:off x="323528" y="1196752"/>
          <a:ext cx="8424935" cy="100584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3</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80</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t>Munich</a:t>
                      </a:r>
                      <a:endParaRPr lang="en-GB"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t>0.5</a:t>
                      </a:r>
                      <a:endParaRPr lang="en-GB"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t>13</a:t>
                      </a:r>
                      <a:endParaRPr lang="en-GB"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Crystal  </a:t>
                      </a:r>
                      <a:r>
                        <a:rPr lang="en-GB" sz="1000" kern="1200" dirty="0" err="1" smtClean="0">
                          <a:solidFill>
                            <a:schemeClr val="tx1"/>
                          </a:solidFill>
                          <a:latin typeface="+mn-lt"/>
                          <a:ea typeface="+mn-ea"/>
                          <a:cs typeface="+mn-cs"/>
                        </a:rPr>
                        <a:t>Carapils</a:t>
                      </a:r>
                      <a:r>
                        <a:rPr lang="en-GB" sz="1000" kern="1200" dirty="0" smtClean="0">
                          <a:solidFill>
                            <a:schemeClr val="tx1"/>
                          </a:solidFill>
                          <a:latin typeface="+mn-lt"/>
                          <a:ea typeface="+mn-ea"/>
                          <a:cs typeface="+mn-cs"/>
                        </a:rPr>
                        <a: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276872"/>
          <a:ext cx="8424936" cy="2386627"/>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Sorachi</a:t>
                      </a:r>
                      <a:r>
                        <a:rPr lang="en-GB" sz="900" baseline="0" dirty="0" smtClean="0">
                          <a:solidFill>
                            <a:schemeClr val="tx1"/>
                          </a:solidFill>
                        </a:rPr>
                        <a:t> Ace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14.1%</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Apollo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FWH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19.5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Apollo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Steep 20 </a:t>
                      </a:r>
                      <a:r>
                        <a:rPr lang="en-GB" sz="900" dirty="0" err="1" smtClean="0">
                          <a:solidFill>
                            <a:schemeClr val="tx1"/>
                          </a:solidFill>
                        </a:rPr>
                        <a:t>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19.5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Steep</a:t>
                      </a:r>
                      <a:r>
                        <a:rPr lang="en-GB" sz="900" baseline="0" dirty="0" smtClean="0">
                          <a:solidFill>
                            <a:schemeClr val="tx1"/>
                          </a:solidFill>
                        </a:rPr>
                        <a:t> 20mins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13.4%</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Amarillo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Steep 20 </a:t>
                      </a:r>
                      <a:r>
                        <a:rPr lang="en-GB" sz="900" dirty="0" err="1" smtClean="0">
                          <a:solidFill>
                            <a:schemeClr val="tx1"/>
                          </a:solidFill>
                        </a:rPr>
                        <a:t>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Apollo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 Hop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Ditto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Amarillo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ditto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725144"/>
            <a:ext cx="8461084" cy="523220"/>
          </a:xfrm>
          <a:prstGeom prst="rect">
            <a:avLst/>
          </a:prstGeom>
          <a:noFill/>
          <a:ln w="19050">
            <a:solidFill>
              <a:schemeClr val="tx1"/>
            </a:solidFill>
          </a:ln>
        </p:spPr>
        <p:txBody>
          <a:bodyPr wrap="square" rtlCol="0">
            <a:spAutoFit/>
          </a:bodyPr>
          <a:lstStyle/>
          <a:p>
            <a:r>
              <a:rPr lang="en-GB" sz="1400" dirty="0" smtClean="0"/>
              <a:t>Procedure: Water 50/50 tap/ softened.  All liquor treated with </a:t>
            </a:r>
            <a:r>
              <a:rPr lang="en-GB" sz="1400" dirty="0" err="1" smtClean="0"/>
              <a:t>camden</a:t>
            </a:r>
            <a:r>
              <a:rPr lang="en-GB" sz="1400" dirty="0" smtClean="0"/>
              <a:t> tab.  Mash at 65/66 C, </a:t>
            </a:r>
            <a:r>
              <a:rPr lang="en-GB" sz="1400" dirty="0" err="1" smtClean="0"/>
              <a:t>sparge</a:t>
            </a:r>
            <a:r>
              <a:rPr lang="en-GB" sz="1400" dirty="0" smtClean="0"/>
              <a:t> at 75C.  </a:t>
            </a:r>
            <a:r>
              <a:rPr lang="en-GB" sz="1400" dirty="0" err="1" smtClean="0"/>
              <a:t>Sparge</a:t>
            </a:r>
            <a:r>
              <a:rPr lang="en-GB" sz="1400" dirty="0" smtClean="0"/>
              <a:t> stuck once.  25 litres to boil.  22l at 1043 into carboy so c4.5%.</a:t>
            </a:r>
            <a:endParaRPr lang="en-GB" sz="1400" dirty="0"/>
          </a:p>
        </p:txBody>
      </p:sp>
      <p:sp>
        <p:nvSpPr>
          <p:cNvPr id="9" name="TextBox 8"/>
          <p:cNvSpPr txBox="1"/>
          <p:nvPr/>
        </p:nvSpPr>
        <p:spPr>
          <a:xfrm>
            <a:off x="251520" y="5301208"/>
            <a:ext cx="8568952" cy="523220"/>
          </a:xfrm>
          <a:prstGeom prst="rect">
            <a:avLst/>
          </a:prstGeom>
          <a:noFill/>
          <a:ln w="19050">
            <a:solidFill>
              <a:schemeClr val="tx1"/>
            </a:solidFill>
          </a:ln>
        </p:spPr>
        <p:txBody>
          <a:bodyPr wrap="square" rtlCol="0">
            <a:spAutoFit/>
          </a:bodyPr>
          <a:lstStyle/>
          <a:p>
            <a:r>
              <a:rPr lang="en-GB" sz="1400" dirty="0" smtClean="0"/>
              <a:t>Fermentation: Clean.  On 12/5/16 moved to clean carboy: at 1010 so 4.3%. Nice.  Dry hopped.  Bottled on 19/5/16 – c5litres </a:t>
            </a:r>
            <a:r>
              <a:rPr lang="en-GB" sz="1400" dirty="0" err="1" smtClean="0"/>
              <a:t>kegged</a:t>
            </a:r>
            <a:r>
              <a:rPr lang="en-GB" sz="1400" smtClean="0"/>
              <a:t>.   </a:t>
            </a:r>
            <a:endParaRPr lang="en-GB" sz="1400" dirty="0" smtClean="0"/>
          </a:p>
        </p:txBody>
      </p:sp>
      <p:sp>
        <p:nvSpPr>
          <p:cNvPr id="10" name="TextBox 9"/>
          <p:cNvSpPr txBox="1"/>
          <p:nvPr/>
        </p:nvSpPr>
        <p:spPr>
          <a:xfrm>
            <a:off x="323528" y="5877272"/>
            <a:ext cx="8461084" cy="307777"/>
          </a:xfrm>
          <a:prstGeom prst="rect">
            <a:avLst/>
          </a:prstGeom>
          <a:noFill/>
          <a:ln w="19050">
            <a:solidFill>
              <a:schemeClr val="tx1"/>
            </a:solidFill>
          </a:ln>
        </p:spPr>
        <p:txBody>
          <a:bodyPr wrap="square" rtlCol="0">
            <a:spAutoFit/>
          </a:bodyPr>
          <a:lstStyle/>
          <a:p>
            <a:r>
              <a:rPr lang="en-GB" sz="1400" dirty="0" smtClean="0"/>
              <a:t>Results:</a:t>
            </a:r>
            <a:endParaRPr lang="en-GB" sz="1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Pale, easy-going, 3.8%		 Beer name: Haystack Pale Ale</a:t>
            </a:r>
          </a:p>
          <a:p>
            <a:r>
              <a:rPr lang="en-GB" sz="1400" dirty="0" smtClean="0"/>
              <a:t>Basis of recipe.: Previous pale ales                            Brew date: 	12</a:t>
            </a:r>
            <a:r>
              <a:rPr lang="en-GB" sz="1400" baseline="30000" dirty="0" smtClean="0"/>
              <a:t>th</a:t>
            </a:r>
            <a:r>
              <a:rPr lang="en-GB" sz="1400" dirty="0" smtClean="0"/>
              <a:t> May	Brew volume: c 20 litres	</a:t>
            </a:r>
            <a:endParaRPr lang="en-GB" sz="1400" dirty="0"/>
          </a:p>
        </p:txBody>
      </p:sp>
      <p:sp>
        <p:nvSpPr>
          <p:cNvPr id="3" name="TextBox 2"/>
          <p:cNvSpPr txBox="1"/>
          <p:nvPr/>
        </p:nvSpPr>
        <p:spPr>
          <a:xfrm>
            <a:off x="323528" y="908720"/>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Safale</a:t>
            </a:r>
            <a:r>
              <a:rPr lang="en-GB" sz="1200" dirty="0" smtClean="0"/>
              <a:t> US 05</a:t>
            </a:r>
            <a:endParaRPr lang="en-GB" sz="1200" dirty="0"/>
          </a:p>
        </p:txBody>
      </p:sp>
      <p:graphicFrame>
        <p:nvGraphicFramePr>
          <p:cNvPr id="6" name="Table 5"/>
          <p:cNvGraphicFramePr>
            <a:graphicFrameLocks noGrp="1"/>
          </p:cNvGraphicFramePr>
          <p:nvPr/>
        </p:nvGraphicFramePr>
        <p:xfrm>
          <a:off x="323528" y="1196752"/>
          <a:ext cx="8424935" cy="100584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77</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t>Rye</a:t>
                      </a:r>
                      <a:endParaRPr lang="en-GB"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t>0.5</a:t>
                      </a:r>
                      <a:endParaRPr lang="en-GB"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t>16</a:t>
                      </a:r>
                      <a:endParaRPr lang="en-GB"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Crystal  150EBC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8</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276872"/>
          <a:ext cx="8424936" cy="2386627"/>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Sorachi</a:t>
                      </a:r>
                      <a:r>
                        <a:rPr lang="en-GB" sz="900" baseline="0" dirty="0" smtClean="0">
                          <a:solidFill>
                            <a:schemeClr val="tx1"/>
                          </a:solidFill>
                        </a:rPr>
                        <a:t> Ace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14.1%</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Apollo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FWH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19.5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Apollo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Steep 20 </a:t>
                      </a:r>
                      <a:r>
                        <a:rPr lang="en-GB" sz="900" dirty="0" err="1" smtClean="0">
                          <a:solidFill>
                            <a:schemeClr val="tx1"/>
                          </a:solidFill>
                        </a:rPr>
                        <a:t>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19.5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Steep</a:t>
                      </a:r>
                      <a:r>
                        <a:rPr lang="en-GB" sz="900" baseline="0" dirty="0" smtClean="0">
                          <a:solidFill>
                            <a:schemeClr val="tx1"/>
                          </a:solidFill>
                        </a:rPr>
                        <a:t> 20mins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13.4%</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Amarillo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Steep 20 </a:t>
                      </a:r>
                      <a:r>
                        <a:rPr lang="en-GB" sz="900" dirty="0" err="1" smtClean="0">
                          <a:solidFill>
                            <a:schemeClr val="tx1"/>
                          </a:solidFill>
                        </a:rPr>
                        <a:t>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err="1" smtClean="0">
                          <a:solidFill>
                            <a:schemeClr val="tx1"/>
                          </a:solidFill>
                        </a:rPr>
                        <a:t>Sorachi</a:t>
                      </a:r>
                      <a:r>
                        <a:rPr lang="en-GB" sz="900" baseline="0" dirty="0" smtClean="0">
                          <a:solidFill>
                            <a:schemeClr val="tx1"/>
                          </a:solidFill>
                        </a:rPr>
                        <a:t> Ace</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 Hop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Amarillo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725144"/>
            <a:ext cx="8461084" cy="523220"/>
          </a:xfrm>
          <a:prstGeom prst="rect">
            <a:avLst/>
          </a:prstGeom>
          <a:noFill/>
          <a:ln w="19050">
            <a:solidFill>
              <a:schemeClr val="tx1"/>
            </a:solidFill>
          </a:ln>
        </p:spPr>
        <p:txBody>
          <a:bodyPr wrap="square" rtlCol="0">
            <a:spAutoFit/>
          </a:bodyPr>
          <a:lstStyle/>
          <a:p>
            <a:r>
              <a:rPr lang="en-GB" sz="1400" dirty="0" smtClean="0"/>
              <a:t>Procedure: Water 50/50 tap/ softened.  All liquor treated with </a:t>
            </a:r>
            <a:r>
              <a:rPr lang="en-GB" sz="1400" dirty="0" err="1" smtClean="0"/>
              <a:t>camden</a:t>
            </a:r>
            <a:r>
              <a:rPr lang="en-GB" sz="1400" dirty="0" smtClean="0"/>
              <a:t> tab.  Mash at 65/66 C, </a:t>
            </a:r>
            <a:r>
              <a:rPr lang="en-GB" sz="1400" dirty="0" err="1" smtClean="0"/>
              <a:t>sparge</a:t>
            </a:r>
            <a:r>
              <a:rPr lang="en-GB" sz="1400" dirty="0" smtClean="0"/>
              <a:t> at 75C.  Clean </a:t>
            </a:r>
            <a:r>
              <a:rPr lang="en-GB" sz="1400" dirty="0" err="1" smtClean="0"/>
              <a:t>Sparge</a:t>
            </a:r>
            <a:r>
              <a:rPr lang="en-GB" sz="1400" dirty="0" smtClean="0"/>
              <a:t>.  25 litres to boil.  21l at 1035 into carboy so c.3.8%.</a:t>
            </a:r>
            <a:endParaRPr lang="en-GB" sz="1400" dirty="0"/>
          </a:p>
        </p:txBody>
      </p:sp>
      <p:sp>
        <p:nvSpPr>
          <p:cNvPr id="9" name="TextBox 8"/>
          <p:cNvSpPr txBox="1"/>
          <p:nvPr/>
        </p:nvSpPr>
        <p:spPr>
          <a:xfrm>
            <a:off x="251520" y="5301208"/>
            <a:ext cx="8568952" cy="307777"/>
          </a:xfrm>
          <a:prstGeom prst="rect">
            <a:avLst/>
          </a:prstGeom>
          <a:noFill/>
          <a:ln w="19050">
            <a:solidFill>
              <a:schemeClr val="tx1"/>
            </a:solidFill>
          </a:ln>
        </p:spPr>
        <p:txBody>
          <a:bodyPr wrap="square" rtlCol="0">
            <a:spAutoFit/>
          </a:bodyPr>
          <a:lstStyle/>
          <a:p>
            <a:r>
              <a:rPr lang="en-GB" sz="1400" dirty="0" smtClean="0"/>
              <a:t>Fermentation: On 26/5 at 1008 so 3.5%.  Clear</a:t>
            </a:r>
            <a:r>
              <a:rPr lang="en-GB" sz="1400" smtClean="0"/>
              <a:t>.   </a:t>
            </a:r>
            <a:r>
              <a:rPr lang="en-GB" sz="1400" dirty="0" smtClean="0"/>
              <a:t>Dry hopped into </a:t>
            </a:r>
            <a:r>
              <a:rPr lang="en-GB" sz="1400" dirty="0" err="1" smtClean="0"/>
              <a:t>fermenter</a:t>
            </a:r>
            <a:r>
              <a:rPr lang="en-GB" sz="1400" dirty="0" smtClean="0"/>
              <a:t>.</a:t>
            </a:r>
          </a:p>
        </p:txBody>
      </p:sp>
      <p:sp>
        <p:nvSpPr>
          <p:cNvPr id="10" name="TextBox 9"/>
          <p:cNvSpPr txBox="1"/>
          <p:nvPr/>
        </p:nvSpPr>
        <p:spPr>
          <a:xfrm>
            <a:off x="323528" y="5877272"/>
            <a:ext cx="8461084" cy="307777"/>
          </a:xfrm>
          <a:prstGeom prst="rect">
            <a:avLst/>
          </a:prstGeom>
          <a:noFill/>
          <a:ln w="19050">
            <a:solidFill>
              <a:schemeClr val="tx1"/>
            </a:solidFill>
          </a:ln>
        </p:spPr>
        <p:txBody>
          <a:bodyPr wrap="square" rtlCol="0">
            <a:spAutoFit/>
          </a:bodyPr>
          <a:lstStyle/>
          <a:p>
            <a:r>
              <a:rPr lang="en-GB" sz="1400" dirty="0" smtClean="0"/>
              <a:t>Results:</a:t>
            </a:r>
            <a:endParaRPr lang="en-GB" sz="1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a:t>
            </a:r>
            <a:r>
              <a:rPr lang="en-GB" sz="1400" dirty="0" smtClean="0"/>
              <a:t>English Pale Ale with a hoppy twist</a:t>
            </a:r>
            <a:r>
              <a:rPr lang="en-GB" sz="1400" dirty="0" smtClean="0"/>
              <a:t>	 Beer name</a:t>
            </a:r>
            <a:r>
              <a:rPr lang="en-GB" sz="1400" dirty="0" smtClean="0"/>
              <a:t>:</a:t>
            </a:r>
            <a:endParaRPr lang="en-GB" sz="1400" dirty="0" smtClean="0"/>
          </a:p>
          <a:p>
            <a:r>
              <a:rPr lang="en-GB" sz="1400" dirty="0" smtClean="0"/>
              <a:t>Basis of recipe.: </a:t>
            </a:r>
            <a:r>
              <a:rPr lang="en-GB" sz="1400" dirty="0" smtClean="0"/>
              <a:t>			Brew </a:t>
            </a:r>
            <a:r>
              <a:rPr lang="en-GB" sz="1400" dirty="0" smtClean="0"/>
              <a:t>date: 	</a:t>
            </a:r>
            <a:r>
              <a:rPr lang="en-GB" sz="1400" dirty="0" smtClean="0"/>
              <a:t>2</a:t>
            </a:r>
            <a:r>
              <a:rPr lang="en-GB" sz="1400" baseline="30000" dirty="0" smtClean="0"/>
              <a:t>nd</a:t>
            </a:r>
            <a:r>
              <a:rPr lang="en-GB" sz="1400" dirty="0" smtClean="0"/>
              <a:t> Aug 2016      Brew </a:t>
            </a:r>
            <a:r>
              <a:rPr lang="en-GB" sz="1400" dirty="0" smtClean="0"/>
              <a:t>volume: c 20 litres	</a:t>
            </a:r>
            <a:endParaRPr lang="en-GB" sz="1400" dirty="0"/>
          </a:p>
        </p:txBody>
      </p:sp>
      <p:sp>
        <p:nvSpPr>
          <p:cNvPr id="3" name="TextBox 2"/>
          <p:cNvSpPr txBox="1"/>
          <p:nvPr/>
        </p:nvSpPr>
        <p:spPr>
          <a:xfrm>
            <a:off x="323528" y="908720"/>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Safale</a:t>
            </a:r>
            <a:r>
              <a:rPr lang="en-GB" sz="1200" dirty="0" smtClean="0"/>
              <a:t> US </a:t>
            </a:r>
            <a:r>
              <a:rPr lang="en-GB" sz="1200" dirty="0" smtClean="0"/>
              <a:t>04 </a:t>
            </a:r>
            <a:endParaRPr lang="en-GB" sz="1200" dirty="0"/>
          </a:p>
        </p:txBody>
      </p:sp>
      <p:graphicFrame>
        <p:nvGraphicFramePr>
          <p:cNvPr id="6" name="Table 5"/>
          <p:cNvGraphicFramePr>
            <a:graphicFrameLocks noGrp="1"/>
          </p:cNvGraphicFramePr>
          <p:nvPr/>
        </p:nvGraphicFramePr>
        <p:xfrm>
          <a:off x="323528" y="1196752"/>
          <a:ext cx="8424935" cy="76200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3.5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95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Crystal </a:t>
                      </a:r>
                      <a:r>
                        <a:rPr lang="en-GB" sz="1000" kern="1200" dirty="0" smtClean="0">
                          <a:solidFill>
                            <a:schemeClr val="tx1"/>
                          </a:solidFill>
                          <a:latin typeface="+mn-lt"/>
                          <a:ea typeface="+mn-ea"/>
                          <a:cs typeface="+mn-cs"/>
                        </a:rPr>
                        <a:t> </a:t>
                      </a:r>
                      <a:r>
                        <a:rPr lang="en-GB" sz="1000" kern="1200" dirty="0" err="1" smtClean="0">
                          <a:solidFill>
                            <a:schemeClr val="tx1"/>
                          </a:solidFill>
                          <a:latin typeface="+mn-lt"/>
                          <a:ea typeface="+mn-ea"/>
                          <a:cs typeface="+mn-cs"/>
                        </a:rPr>
                        <a:t>Caramalt</a:t>
                      </a:r>
                      <a:r>
                        <a:rPr lang="en-GB" sz="1000" kern="1200" dirty="0" smtClean="0">
                          <a:solidFill>
                            <a:schemeClr val="tx1"/>
                          </a:solidFill>
                          <a:latin typeface="+mn-lt"/>
                          <a:ea typeface="+mn-ea"/>
                          <a:cs typeface="+mn-cs"/>
                        </a:rPr>
                        <a:t>  30EBC </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276872"/>
          <a:ext cx="8424936" cy="1579324"/>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East Kent </a:t>
                      </a:r>
                      <a:r>
                        <a:rPr lang="en-GB" sz="900" dirty="0" err="1" smtClean="0">
                          <a:solidFill>
                            <a:schemeClr val="tx1"/>
                          </a:solidFill>
                        </a:rPr>
                        <a:t>Goldings</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Boil 15 </a:t>
                      </a:r>
                      <a:r>
                        <a:rPr lang="en-GB" sz="900" dirty="0" err="1" smtClean="0">
                          <a:solidFill>
                            <a:schemeClr val="tx1"/>
                          </a:solidFill>
                        </a:rPr>
                        <a:t>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Steep 20 </a:t>
                      </a:r>
                      <a:r>
                        <a:rPr lang="en-GB" sz="900" dirty="0" err="1" smtClean="0">
                          <a:solidFill>
                            <a:schemeClr val="tx1"/>
                          </a:solidFill>
                        </a:rPr>
                        <a:t>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Steep</a:t>
                      </a:r>
                      <a:r>
                        <a:rPr lang="en-GB" sz="900" baseline="0" dirty="0" smtClean="0">
                          <a:solidFill>
                            <a:schemeClr val="tx1"/>
                          </a:solidFill>
                        </a:rPr>
                        <a:t> 20mins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40</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 hop</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4365104"/>
            <a:ext cx="8461084" cy="523220"/>
          </a:xfrm>
          <a:prstGeom prst="rect">
            <a:avLst/>
          </a:prstGeom>
          <a:noFill/>
          <a:ln w="19050">
            <a:solidFill>
              <a:schemeClr val="tx1"/>
            </a:solidFill>
          </a:ln>
        </p:spPr>
        <p:txBody>
          <a:bodyPr wrap="square" rtlCol="0">
            <a:spAutoFit/>
          </a:bodyPr>
          <a:lstStyle/>
          <a:p>
            <a:r>
              <a:rPr lang="en-GB" sz="1400" dirty="0" smtClean="0"/>
              <a:t>Procedure: Water </a:t>
            </a:r>
            <a:r>
              <a:rPr lang="en-GB" sz="1400" dirty="0" smtClean="0"/>
              <a:t> 100% tap.  </a:t>
            </a:r>
            <a:r>
              <a:rPr lang="en-GB" sz="1400" dirty="0" smtClean="0"/>
              <a:t>All liquor treated with </a:t>
            </a:r>
            <a:r>
              <a:rPr lang="en-GB" sz="1400" dirty="0" err="1" smtClean="0"/>
              <a:t>camden</a:t>
            </a:r>
            <a:r>
              <a:rPr lang="en-GB" sz="1400" dirty="0" smtClean="0"/>
              <a:t> tab.  Mash at 65/66 C, </a:t>
            </a:r>
            <a:r>
              <a:rPr lang="en-GB" sz="1400" dirty="0" err="1" smtClean="0"/>
              <a:t>sparge</a:t>
            </a:r>
            <a:r>
              <a:rPr lang="en-GB" sz="1400" dirty="0" smtClean="0"/>
              <a:t> at 75C.  </a:t>
            </a:r>
            <a:r>
              <a:rPr lang="en-GB" sz="1400" dirty="0" smtClean="0"/>
              <a:t>Mash pH measured for first time: 5.8 – high.  Clean </a:t>
            </a:r>
            <a:r>
              <a:rPr lang="en-GB" sz="1400" dirty="0" err="1" smtClean="0"/>
              <a:t>Sparge</a:t>
            </a:r>
            <a:r>
              <a:rPr lang="en-GB" sz="1400" dirty="0" smtClean="0"/>
              <a:t>.  25 litres to boil.  </a:t>
            </a:r>
            <a:r>
              <a:rPr lang="en-GB" sz="1400" dirty="0" smtClean="0"/>
              <a:t>20l </a:t>
            </a:r>
            <a:r>
              <a:rPr lang="en-GB" sz="1400" dirty="0" smtClean="0"/>
              <a:t>at </a:t>
            </a:r>
            <a:r>
              <a:rPr lang="en-GB" sz="1400" dirty="0" smtClean="0"/>
              <a:t>1044 </a:t>
            </a:r>
            <a:r>
              <a:rPr lang="en-GB" sz="1400" dirty="0" smtClean="0"/>
              <a:t>into carboy so </a:t>
            </a:r>
            <a:r>
              <a:rPr lang="en-GB" sz="1400" dirty="0" smtClean="0"/>
              <a:t>c.4.4%.</a:t>
            </a:r>
            <a:endParaRPr lang="en-GB" sz="1400" dirty="0"/>
          </a:p>
        </p:txBody>
      </p:sp>
      <p:sp>
        <p:nvSpPr>
          <p:cNvPr id="9" name="TextBox 8"/>
          <p:cNvSpPr txBox="1"/>
          <p:nvPr/>
        </p:nvSpPr>
        <p:spPr>
          <a:xfrm>
            <a:off x="251520" y="5301208"/>
            <a:ext cx="8568952" cy="307777"/>
          </a:xfrm>
          <a:prstGeom prst="rect">
            <a:avLst/>
          </a:prstGeom>
          <a:noFill/>
          <a:ln w="19050">
            <a:solidFill>
              <a:schemeClr val="tx1"/>
            </a:solidFill>
          </a:ln>
        </p:spPr>
        <p:txBody>
          <a:bodyPr wrap="square" rtlCol="0">
            <a:spAutoFit/>
          </a:bodyPr>
          <a:lstStyle/>
          <a:p>
            <a:r>
              <a:rPr lang="en-GB" sz="1400" dirty="0" smtClean="0"/>
              <a:t>Fermentation</a:t>
            </a:r>
            <a:r>
              <a:rPr lang="en-GB" sz="1400" dirty="0" smtClean="0"/>
              <a:t>:</a:t>
            </a:r>
            <a:endParaRPr lang="en-GB" sz="1400" dirty="0" smtClean="0"/>
          </a:p>
        </p:txBody>
      </p:sp>
      <p:sp>
        <p:nvSpPr>
          <p:cNvPr id="10" name="TextBox 9"/>
          <p:cNvSpPr txBox="1"/>
          <p:nvPr/>
        </p:nvSpPr>
        <p:spPr>
          <a:xfrm>
            <a:off x="323528" y="5877272"/>
            <a:ext cx="8461084" cy="307777"/>
          </a:xfrm>
          <a:prstGeom prst="rect">
            <a:avLst/>
          </a:prstGeom>
          <a:noFill/>
          <a:ln w="19050">
            <a:solidFill>
              <a:schemeClr val="tx1"/>
            </a:solidFill>
          </a:ln>
        </p:spPr>
        <p:txBody>
          <a:bodyPr wrap="square" rtlCol="0">
            <a:spAutoFit/>
          </a:bodyPr>
          <a:lstStyle/>
          <a:p>
            <a:r>
              <a:rPr lang="en-GB" sz="1400" dirty="0" smtClean="0"/>
              <a:t>Results:</a:t>
            </a:r>
            <a:endParaRPr lang="en-GB" sz="1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23220"/>
          </a:xfrm>
          <a:prstGeom prst="rect">
            <a:avLst/>
          </a:prstGeom>
          <a:noFill/>
          <a:ln w="19050">
            <a:solidFill>
              <a:schemeClr val="tx1"/>
            </a:solidFill>
          </a:ln>
        </p:spPr>
        <p:txBody>
          <a:bodyPr wrap="square" rtlCol="0">
            <a:spAutoFit/>
          </a:bodyPr>
          <a:lstStyle/>
          <a:p>
            <a:r>
              <a:rPr lang="en-GB" sz="1400" dirty="0" smtClean="0"/>
              <a:t>Beer type:  </a:t>
            </a:r>
            <a:r>
              <a:rPr lang="en-GB" sz="1400" dirty="0" smtClean="0"/>
              <a:t>Hoppy Pale Ale</a:t>
            </a:r>
            <a:r>
              <a:rPr lang="en-GB" sz="1400" dirty="0" smtClean="0"/>
              <a:t>		 Beer name</a:t>
            </a:r>
            <a:r>
              <a:rPr lang="en-GB" sz="1400" dirty="0" smtClean="0"/>
              <a:t>:</a:t>
            </a:r>
            <a:endParaRPr lang="en-GB" sz="1400" dirty="0" smtClean="0"/>
          </a:p>
          <a:p>
            <a:r>
              <a:rPr lang="en-GB" sz="1400" dirty="0" smtClean="0"/>
              <a:t>Basis of recipe.: Previous pale ales  </a:t>
            </a:r>
            <a:r>
              <a:rPr lang="en-GB" sz="1400" dirty="0" smtClean="0"/>
              <a:t>+ </a:t>
            </a:r>
            <a:r>
              <a:rPr lang="en-GB" sz="1400" dirty="0" err="1" smtClean="0"/>
              <a:t>Bredog</a:t>
            </a:r>
            <a:r>
              <a:rPr lang="en-GB" sz="1400" dirty="0" smtClean="0"/>
              <a:t> Dead Pony Club.  </a:t>
            </a:r>
            <a:r>
              <a:rPr lang="en-GB" sz="1400" dirty="0" smtClean="0"/>
              <a:t>Brew </a:t>
            </a:r>
            <a:r>
              <a:rPr lang="en-GB" sz="1400" dirty="0" smtClean="0"/>
              <a:t>date: 2</a:t>
            </a:r>
            <a:r>
              <a:rPr lang="en-GB" sz="1400" baseline="30000" dirty="0" smtClean="0"/>
              <a:t>nd</a:t>
            </a:r>
            <a:r>
              <a:rPr lang="en-GB" sz="1400" dirty="0" smtClean="0"/>
              <a:t> August 2016.  Brew </a:t>
            </a:r>
            <a:r>
              <a:rPr lang="en-GB" sz="1400" dirty="0" smtClean="0"/>
              <a:t>volume: c 20 </a:t>
            </a:r>
            <a:r>
              <a:rPr lang="en-GB" sz="1400" dirty="0" smtClean="0"/>
              <a:t>l.</a:t>
            </a:r>
            <a:r>
              <a:rPr lang="en-GB" sz="1400" dirty="0" smtClean="0"/>
              <a:t>	</a:t>
            </a:r>
            <a:endParaRPr lang="en-GB" sz="1400" dirty="0"/>
          </a:p>
        </p:txBody>
      </p:sp>
      <p:sp>
        <p:nvSpPr>
          <p:cNvPr id="3" name="TextBox 2"/>
          <p:cNvSpPr txBox="1"/>
          <p:nvPr/>
        </p:nvSpPr>
        <p:spPr>
          <a:xfrm>
            <a:off x="323528" y="908720"/>
            <a:ext cx="8424936" cy="276999"/>
          </a:xfrm>
          <a:prstGeom prst="rect">
            <a:avLst/>
          </a:prstGeom>
          <a:noFill/>
          <a:ln w="19050">
            <a:solidFill>
              <a:schemeClr val="tx1"/>
            </a:solidFill>
          </a:ln>
        </p:spPr>
        <p:txBody>
          <a:bodyPr wrap="square" rtlCol="0">
            <a:spAutoFit/>
          </a:bodyPr>
          <a:lstStyle/>
          <a:p>
            <a:r>
              <a:rPr lang="en-GB" sz="1200" dirty="0" smtClean="0"/>
              <a:t>Process: Full mash.   Yeast: </a:t>
            </a:r>
            <a:r>
              <a:rPr lang="en-GB" sz="1200" dirty="0" err="1" smtClean="0"/>
              <a:t>Safale</a:t>
            </a:r>
            <a:r>
              <a:rPr lang="en-GB" sz="1200" dirty="0" smtClean="0"/>
              <a:t> US 05</a:t>
            </a:r>
            <a:endParaRPr lang="en-GB" sz="1200" dirty="0"/>
          </a:p>
        </p:txBody>
      </p:sp>
      <p:graphicFrame>
        <p:nvGraphicFramePr>
          <p:cNvPr id="6" name="Table 5"/>
          <p:cNvGraphicFramePr>
            <a:graphicFrameLocks noGrp="1"/>
          </p:cNvGraphicFramePr>
          <p:nvPr/>
        </p:nvGraphicFramePr>
        <p:xfrm>
          <a:off x="323528" y="1196752"/>
          <a:ext cx="8424935" cy="1249680"/>
        </p:xfrm>
        <a:graphic>
          <a:graphicData uri="http://schemas.openxmlformats.org/drawingml/2006/table">
            <a:tbl>
              <a:tblPr firstRow="1" bandRow="1">
                <a:tableStyleId>{5C22544A-7EE6-4342-B048-85BDC9FD1C3A}</a:tableStyleId>
              </a:tblPr>
              <a:tblGrid>
                <a:gridCol w="799446"/>
                <a:gridCol w="2152882"/>
                <a:gridCol w="921912"/>
                <a:gridCol w="950296"/>
                <a:gridCol w="3600399"/>
              </a:tblGrid>
              <a:tr h="243976">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Full</a:t>
                      </a: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mash grains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 of  Grain</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Maris Otter</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80</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t>Biscuit</a:t>
                      </a:r>
                      <a:endParaRPr lang="en-GB"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t>0.25</a:t>
                      </a:r>
                      <a:endParaRPr lang="en-GB"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t>7</a:t>
                      </a:r>
                      <a:endParaRPr lang="en-GB"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endParaRPr lang="en-GB"/>
                    </a:p>
                  </a:txBody>
                  <a:tcPr/>
                </a:tc>
                <a:tc>
                  <a:txBody>
                    <a:bodyPr/>
                    <a:lstStyle/>
                    <a:p>
                      <a:r>
                        <a:rPr lang="en-GB" sz="1000" dirty="0" smtClean="0"/>
                        <a:t>Crystal 30 EBC</a:t>
                      </a:r>
                      <a:endParaRPr lang="en-GB"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t>0.3</a:t>
                      </a:r>
                      <a:endParaRPr lang="en-GB"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t>8</a:t>
                      </a:r>
                      <a:endParaRPr lang="en-GB"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79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Crystal  150EBC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kern="1200" dirty="0" smtClean="0">
                          <a:solidFill>
                            <a:schemeClr val="tx1"/>
                          </a:solidFill>
                          <a:latin typeface="+mn-lt"/>
                          <a:ea typeface="+mn-ea"/>
                          <a:cs typeface="+mn-cs"/>
                        </a:rPr>
                        <a:t>0.2</a:t>
                      </a:r>
                      <a:endParaRPr lang="en-GB" sz="100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5</a:t>
                      </a:r>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323528" y="2761183"/>
          <a:ext cx="8424936" cy="2386627"/>
        </p:xfrm>
        <a:graphic>
          <a:graphicData uri="http://schemas.openxmlformats.org/drawingml/2006/table">
            <a:tbl>
              <a:tblPr firstRow="1" bandRow="1">
                <a:tableStyleId>{5C22544A-7EE6-4342-B048-85BDC9FD1C3A}</a:tableStyleId>
              </a:tblPr>
              <a:tblGrid>
                <a:gridCol w="792088"/>
                <a:gridCol w="1375732"/>
                <a:gridCol w="1720612"/>
                <a:gridCol w="1728192"/>
                <a:gridCol w="2808312"/>
              </a:tblGrid>
              <a:tr h="242191">
                <a:tc row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mn-lt"/>
                          <a:ea typeface="+mn-ea"/>
                          <a:cs typeface="+mn-cs"/>
                        </a:rPr>
                        <a:t>Hops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Type</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Amount</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When added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Details (% Alpha Acid)</a:t>
                      </a:r>
                      <a:endParaRPr lang="en-GB"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26233">
                <a:tc vMerge="1">
                  <a:txBody>
                    <a:bodyPr/>
                    <a:lstStyle/>
                    <a:p>
                      <a:endParaRPr lang="en-GB" sz="12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Chinook</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12</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FWH</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14.6%</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Chinook</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err="1" smtClean="0">
                          <a:solidFill>
                            <a:schemeClr val="tx1"/>
                          </a:solidFill>
                        </a:rPr>
                        <a:t>Bol</a:t>
                      </a:r>
                      <a:r>
                        <a:rPr lang="en-GB" sz="900" dirty="0" smtClean="0">
                          <a:solidFill>
                            <a:schemeClr val="tx1"/>
                          </a:solidFill>
                        </a:rPr>
                        <a:t> 15 </a:t>
                      </a:r>
                      <a:r>
                        <a:rPr lang="en-GB" sz="900" dirty="0" err="1" smtClean="0">
                          <a:solidFill>
                            <a:schemeClr val="tx1"/>
                          </a:solidFill>
                        </a:rPr>
                        <a:t>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5g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ditto</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13.4</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Steep</a:t>
                      </a:r>
                      <a:r>
                        <a:rPr lang="en-GB" sz="900" baseline="0" dirty="0" smtClean="0">
                          <a:solidFill>
                            <a:schemeClr val="tx1"/>
                          </a:solidFill>
                        </a:rPr>
                        <a:t> 20mins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13.4%</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Amarillo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10g</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Steep 20 </a:t>
                      </a:r>
                      <a:r>
                        <a:rPr lang="en-GB" sz="900" dirty="0" err="1" smtClean="0">
                          <a:solidFill>
                            <a:schemeClr val="tx1"/>
                          </a:solidFill>
                        </a:rPr>
                        <a:t>mins</a:t>
                      </a: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10.5%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Chinook</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Dry Hop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Citra</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91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Amarillo</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900" dirty="0" smtClean="0">
                          <a:solidFill>
                            <a:schemeClr val="tx1"/>
                          </a:solidFill>
                        </a:rPr>
                        <a:t>25</a:t>
                      </a:r>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dirty="0" smtClean="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9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23528" y="5209455"/>
            <a:ext cx="8461084" cy="523220"/>
          </a:xfrm>
          <a:prstGeom prst="rect">
            <a:avLst/>
          </a:prstGeom>
          <a:noFill/>
          <a:ln w="19050">
            <a:solidFill>
              <a:schemeClr val="tx1"/>
            </a:solidFill>
          </a:ln>
        </p:spPr>
        <p:txBody>
          <a:bodyPr wrap="square" rtlCol="0">
            <a:spAutoFit/>
          </a:bodyPr>
          <a:lstStyle/>
          <a:p>
            <a:r>
              <a:rPr lang="en-GB" sz="1400" dirty="0" smtClean="0"/>
              <a:t>Procedure: Water 50/50 tap/ softened.  All liquor treated with </a:t>
            </a:r>
            <a:r>
              <a:rPr lang="en-GB" sz="1400" dirty="0" err="1" smtClean="0"/>
              <a:t>camden</a:t>
            </a:r>
            <a:r>
              <a:rPr lang="en-GB" sz="1400" dirty="0" smtClean="0"/>
              <a:t> tab.  Mash at </a:t>
            </a:r>
            <a:r>
              <a:rPr lang="en-GB" sz="1400" dirty="0" smtClean="0"/>
              <a:t>62/65C</a:t>
            </a:r>
            <a:r>
              <a:rPr lang="en-GB" sz="1400" dirty="0" smtClean="0"/>
              <a:t>, </a:t>
            </a:r>
            <a:r>
              <a:rPr lang="en-GB" sz="1400" dirty="0" err="1" smtClean="0"/>
              <a:t>sparge</a:t>
            </a:r>
            <a:r>
              <a:rPr lang="en-GB" sz="1400" dirty="0" smtClean="0"/>
              <a:t> at 75C.  </a:t>
            </a:r>
            <a:r>
              <a:rPr lang="en-GB" sz="1400" dirty="0" smtClean="0"/>
              <a:t>Mash pH at 6 – added 4g baking soda to </a:t>
            </a:r>
            <a:r>
              <a:rPr lang="en-GB" sz="1400" smtClean="0"/>
              <a:t>reduce.  Clean </a:t>
            </a:r>
            <a:r>
              <a:rPr lang="en-GB" sz="1400" dirty="0" err="1" smtClean="0"/>
              <a:t>Sparge</a:t>
            </a:r>
            <a:r>
              <a:rPr lang="en-GB" sz="1400" dirty="0" smtClean="0"/>
              <a:t>.  25 litres to boil.  21l at </a:t>
            </a:r>
            <a:r>
              <a:rPr lang="en-GB" sz="1400" dirty="0" smtClean="0"/>
              <a:t>10 </a:t>
            </a:r>
            <a:r>
              <a:rPr lang="en-GB" sz="1400" dirty="0" smtClean="0"/>
              <a:t>into carboy so </a:t>
            </a:r>
            <a:r>
              <a:rPr lang="en-GB" sz="1400" dirty="0" smtClean="0"/>
              <a:t>c.%.</a:t>
            </a:r>
            <a:endParaRPr lang="en-GB" sz="1400" dirty="0"/>
          </a:p>
        </p:txBody>
      </p:sp>
      <p:sp>
        <p:nvSpPr>
          <p:cNvPr id="9" name="TextBox 8"/>
          <p:cNvSpPr txBox="1"/>
          <p:nvPr/>
        </p:nvSpPr>
        <p:spPr>
          <a:xfrm>
            <a:off x="251520" y="5785519"/>
            <a:ext cx="8568952" cy="307777"/>
          </a:xfrm>
          <a:prstGeom prst="rect">
            <a:avLst/>
          </a:prstGeom>
          <a:noFill/>
          <a:ln w="19050">
            <a:solidFill>
              <a:schemeClr val="tx1"/>
            </a:solidFill>
          </a:ln>
        </p:spPr>
        <p:txBody>
          <a:bodyPr wrap="square" rtlCol="0">
            <a:spAutoFit/>
          </a:bodyPr>
          <a:lstStyle/>
          <a:p>
            <a:r>
              <a:rPr lang="en-GB" sz="1400" dirty="0" smtClean="0"/>
              <a:t>Fermentation</a:t>
            </a:r>
            <a:r>
              <a:rPr lang="en-GB" sz="1400" dirty="0" smtClean="0"/>
              <a:t>:</a:t>
            </a:r>
            <a:endParaRPr lang="en-GB" sz="1400" dirty="0" smtClean="0"/>
          </a:p>
        </p:txBody>
      </p:sp>
      <p:sp>
        <p:nvSpPr>
          <p:cNvPr id="10" name="TextBox 9"/>
          <p:cNvSpPr txBox="1"/>
          <p:nvPr/>
        </p:nvSpPr>
        <p:spPr>
          <a:xfrm>
            <a:off x="323528" y="6361583"/>
            <a:ext cx="8461084" cy="307777"/>
          </a:xfrm>
          <a:prstGeom prst="rect">
            <a:avLst/>
          </a:prstGeom>
          <a:noFill/>
          <a:ln w="19050">
            <a:solidFill>
              <a:schemeClr val="tx1"/>
            </a:solidFill>
          </a:ln>
        </p:spPr>
        <p:txBody>
          <a:bodyPr wrap="square" rtlCol="0">
            <a:spAutoFit/>
          </a:bodyPr>
          <a:lstStyle/>
          <a:p>
            <a:r>
              <a:rPr lang="en-GB" sz="1400" dirty="0" smtClean="0"/>
              <a:t>Results:</a:t>
            </a:r>
            <a:endParaRPr lang="en-GB"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88640"/>
            <a:ext cx="9144000" cy="340263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3038" y="3717032"/>
            <a:ext cx="9085466" cy="309634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276225"/>
            <a:ext cx="9144000" cy="602921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332657"/>
            <a:ext cx="6732240" cy="240822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059831" y="2780928"/>
            <a:ext cx="5472063" cy="407707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79512" y="5805264"/>
            <a:ext cx="2524125" cy="8286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39549</TotalTime>
  <Words>12545</Words>
  <Application>Microsoft Office PowerPoint</Application>
  <PresentationFormat>On-screen Show (4:3)</PresentationFormat>
  <Paragraphs>2596</Paragraphs>
  <Slides>66</Slides>
  <Notes>1</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Beer record</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Beer recipes</dc:title>
  <dc:creator>E&amp;A's laptop</dc:creator>
  <cp:lastModifiedBy>E&amp;A's laptop</cp:lastModifiedBy>
  <cp:revision>356</cp:revision>
  <dcterms:created xsi:type="dcterms:W3CDTF">2011-11-05T11:01:56Z</dcterms:created>
  <dcterms:modified xsi:type="dcterms:W3CDTF">2016-08-02T15:31:34Z</dcterms:modified>
</cp:coreProperties>
</file>