
<file path=[Content_Types].xml><?xml version="1.0" encoding="utf-8"?>
<Types xmlns="http://schemas.openxmlformats.org/package/2006/content-types">
  <Override PartName="/_rels/.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622620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83808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3368880" y="1825560"/>
            <a:ext cx="5452920" cy="4350960"/>
          </a:xfrm>
          <a:prstGeom prst="rect">
            <a:avLst/>
          </a:prstGeom>
          <a:ln>
            <a:noFill/>
          </a:ln>
        </p:spPr>
      </p:pic>
      <p:pic>
        <p:nvPicPr>
          <p:cNvPr id="38" name="" descr=""/>
          <p:cNvPicPr/>
          <p:nvPr/>
        </p:nvPicPr>
        <p:blipFill>
          <a:blip r:embed="rId3"/>
          <a:stretch/>
        </p:blipFill>
        <p:spPr>
          <a:xfrm>
            <a:off x="3368880" y="1825560"/>
            <a:ext cx="5452920" cy="43509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5" name="PlaceHolder 2"/>
          <p:cNvSpPr>
            <a:spLocks noGrp="1"/>
          </p:cNvSpPr>
          <p:nvPr>
            <p:ph type="subTitle"/>
          </p:nvPr>
        </p:nvSpPr>
        <p:spPr>
          <a:xfrm>
            <a:off x="838080" y="1825560"/>
            <a:ext cx="10515240" cy="4350960"/>
          </a:xfrm>
          <a:prstGeom prst="rect">
            <a:avLst/>
          </a:prstGeom>
        </p:spPr>
        <p:txBody>
          <a:bodyPr lIns="0" rIns="0" tIns="0" bIns="0" anchor="ctr"/>
          <a:p>
            <a:pPr algn="ctr" rtl="1"/>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7" name="PlaceHolder 2"/>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9" name="PlaceHolder 2"/>
          <p:cNvSpPr>
            <a:spLocks noGrp="1"/>
          </p:cNvSpPr>
          <p:nvPr>
            <p:ph type="body"/>
          </p:nvPr>
        </p:nvSpPr>
        <p:spPr>
          <a:xfrm>
            <a:off x="83808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50" name="PlaceHolder 3"/>
          <p:cNvSpPr>
            <a:spLocks noGrp="1"/>
          </p:cNvSpPr>
          <p:nvPr>
            <p:ph type="body"/>
          </p:nvPr>
        </p:nvSpPr>
        <p:spPr>
          <a:xfrm>
            <a:off x="622620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838080" y="365040"/>
            <a:ext cx="10515240" cy="6144120"/>
          </a:xfrm>
          <a:prstGeom prst="rect">
            <a:avLst/>
          </a:prstGeom>
        </p:spPr>
        <p:txBody>
          <a:bodyPr lIns="0" rIns="0" tIns="0" bIns="0" anchor="ctr"/>
          <a:p>
            <a:pPr algn="ctr" rtl="1"/>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54"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55" name="PlaceHolder 3"/>
          <p:cNvSpPr>
            <a:spLocks noGrp="1"/>
          </p:cNvSpPr>
          <p:nvPr>
            <p:ph type="body"/>
          </p:nvPr>
        </p:nvSpPr>
        <p:spPr>
          <a:xfrm>
            <a:off x="83808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56" name="PlaceHolder 4"/>
          <p:cNvSpPr>
            <a:spLocks noGrp="1"/>
          </p:cNvSpPr>
          <p:nvPr>
            <p:ph type="body"/>
          </p:nvPr>
        </p:nvSpPr>
        <p:spPr>
          <a:xfrm>
            <a:off x="622620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p>
            <a:pPr algn="ctr" rtl="1"/>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83808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59"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60" name="PlaceHolder 4"/>
          <p:cNvSpPr>
            <a:spLocks noGrp="1"/>
          </p:cNvSpPr>
          <p:nvPr>
            <p:ph type="body"/>
          </p:nvPr>
        </p:nvSpPr>
        <p:spPr>
          <a:xfrm>
            <a:off x="622620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63"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64" name="PlaceHolder 4"/>
          <p:cNvSpPr>
            <a:spLocks noGrp="1"/>
          </p:cNvSpPr>
          <p:nvPr>
            <p:ph type="body"/>
          </p:nvPr>
        </p:nvSpPr>
        <p:spPr>
          <a:xfrm>
            <a:off x="838080" y="409824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6" name="PlaceHolder 2"/>
          <p:cNvSpPr>
            <a:spLocks noGrp="1"/>
          </p:cNvSpPr>
          <p:nvPr>
            <p:ph type="body"/>
          </p:nvPr>
        </p:nvSpPr>
        <p:spPr>
          <a:xfrm>
            <a:off x="838080" y="182556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67" name="PlaceHolder 3"/>
          <p:cNvSpPr>
            <a:spLocks noGrp="1"/>
          </p:cNvSpPr>
          <p:nvPr>
            <p:ph type="body"/>
          </p:nvPr>
        </p:nvSpPr>
        <p:spPr>
          <a:xfrm>
            <a:off x="838080" y="409824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9"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70"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71" name="PlaceHolder 4"/>
          <p:cNvSpPr>
            <a:spLocks noGrp="1"/>
          </p:cNvSpPr>
          <p:nvPr>
            <p:ph type="body"/>
          </p:nvPr>
        </p:nvSpPr>
        <p:spPr>
          <a:xfrm>
            <a:off x="622620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72" name="PlaceHolder 5"/>
          <p:cNvSpPr>
            <a:spLocks noGrp="1"/>
          </p:cNvSpPr>
          <p:nvPr>
            <p:ph type="body"/>
          </p:nvPr>
        </p:nvSpPr>
        <p:spPr>
          <a:xfrm>
            <a:off x="83808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74" name="PlaceHolder 2"/>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75" name="PlaceHolder 3"/>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pic>
        <p:nvPicPr>
          <p:cNvPr id="76" name="" descr=""/>
          <p:cNvPicPr/>
          <p:nvPr/>
        </p:nvPicPr>
        <p:blipFill>
          <a:blip r:embed="rId2"/>
          <a:stretch/>
        </p:blipFill>
        <p:spPr>
          <a:xfrm>
            <a:off x="3368880" y="1825560"/>
            <a:ext cx="5452920" cy="4350960"/>
          </a:xfrm>
          <a:prstGeom prst="rect">
            <a:avLst/>
          </a:prstGeom>
          <a:ln>
            <a:noFill/>
          </a:ln>
        </p:spPr>
      </p:pic>
      <p:pic>
        <p:nvPicPr>
          <p:cNvPr id="77" name="" descr=""/>
          <p:cNvPicPr/>
          <p:nvPr/>
        </p:nvPicPr>
        <p:blipFill>
          <a:blip r:embed="rId3"/>
          <a:stretch/>
        </p:blipFill>
        <p:spPr>
          <a:xfrm>
            <a:off x="3368880" y="1825560"/>
            <a:ext cx="5452920" cy="43509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p>
            <a:pPr algn="ctr" rtl="1"/>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83808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622620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100000"/>
              </a:lnSpc>
            </a:pPr>
            <a:r>
              <a:rPr b="0" lang="en-US" sz="6000" spc="-1" strike="noStrike">
                <a:solidFill>
                  <a:srgbClr val="000000"/>
                </a:solidFill>
                <a:uFill>
                  <a:solidFill>
                    <a:srgbClr val="ffffff"/>
                  </a:solidFill>
                </a:uFill>
                <a:latin typeface="Calibri Light"/>
              </a:rPr>
              <a:t>לחץ כדי לערוך סגנון כותרת של תבנית בסיס</a:t>
            </a:r>
            <a:endParaRPr b="0" lang="en-US" sz="180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9/3/16</a:t>
            </a:r>
            <a:endParaRPr b="0" lang="en-US" sz="1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p>
            <a:pPr algn="r" rtl="1"/>
            <a:endParaRPr b="0" lang="en-US"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E0873557-1B6A-4C53-8C3D-885633F99FAC}" type="slidenum">
              <a:rPr b="0" lang="en-US" sz="1200" spc="-1" strike="noStrike">
                <a:solidFill>
                  <a:srgbClr val="8b8b8b"/>
                </a:solidFill>
                <a:uFill>
                  <a:solidFill>
                    <a:srgbClr val="ffffff"/>
                  </a:solidFill>
                </a:uFill>
                <a:latin typeface="Calibri"/>
              </a:rPr>
              <a:t>&lt;number&gt;</a:t>
            </a:fld>
            <a:endParaRPr b="0" lang="en-US"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Click to edit the outline text format</a:t>
            </a:r>
            <a:endParaRPr b="0" lang="en-US" sz="28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en-US" sz="2000" spc="-1" strike="noStrike">
                <a:solidFill>
                  <a:srgbClr val="000000"/>
                </a:solidFill>
                <a:uFill>
                  <a:solidFill>
                    <a:srgbClr val="ffffff"/>
                  </a:solidFill>
                </a:uFill>
                <a:latin typeface="Calibri"/>
              </a:rPr>
              <a:t>Second Outline Level</a:t>
            </a:r>
            <a:endParaRPr b="0" lang="en-US" sz="20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Calibri"/>
              </a:rPr>
              <a:t>Third Outline Level</a:t>
            </a:r>
            <a:endParaRPr b="0" lang="en-US" sz="18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en-US" sz="1800" spc="-1" strike="noStrike">
                <a:solidFill>
                  <a:srgbClr val="000000"/>
                </a:solidFill>
                <a:uFill>
                  <a:solidFill>
                    <a:srgbClr val="ffffff"/>
                  </a:solidFill>
                </a:uFill>
                <a:latin typeface="Calibri"/>
              </a:rPr>
              <a:t>Fourth Outline Level</a:t>
            </a:r>
            <a:endParaRPr b="0" lang="en-US" sz="18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Fifth Outline Level</a:t>
            </a:r>
            <a:endParaRPr b="0" lang="en-US"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Sixth Outline Level</a:t>
            </a:r>
            <a:endParaRPr b="0" lang="en-US"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Seventh Outline Level</a:t>
            </a:r>
            <a:endParaRPr b="0" lang="en-US"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838080" y="365040"/>
            <a:ext cx="10515240" cy="1325160"/>
          </a:xfrm>
          <a:prstGeom prst="rect">
            <a:avLst/>
          </a:prstGeom>
        </p:spPr>
        <p:txBody>
          <a:bodyPr anchor="ctr"/>
          <a:p>
            <a:pPr>
              <a:lnSpc>
                <a:spcPct val="90000"/>
              </a:lnSpc>
            </a:pPr>
            <a:r>
              <a:rPr b="0" lang="en-US" sz="4400" spc="-1" strike="noStrike">
                <a:solidFill>
                  <a:srgbClr val="000000"/>
                </a:solidFill>
                <a:uFill>
                  <a:solidFill>
                    <a:srgbClr val="ffffff"/>
                  </a:solidFill>
                </a:uFill>
                <a:latin typeface="Calibri Light"/>
              </a:rPr>
              <a:t>לחץ כדי לערוך סגנון כותרת של תבנית בסיס</a:t>
            </a:r>
            <a:endParaRPr b="0" lang="en-US" sz="1800" spc="-1" strike="noStrike">
              <a:solidFill>
                <a:srgbClr val="000000"/>
              </a:solidFill>
              <a:uFill>
                <a:solidFill>
                  <a:srgbClr val="ffffff"/>
                </a:solidFill>
              </a:uFill>
              <a:latin typeface="Calibri"/>
            </a:endParaRPr>
          </a:p>
        </p:txBody>
      </p:sp>
      <p:sp>
        <p:nvSpPr>
          <p:cNvPr id="40" name="PlaceHolder 2"/>
          <p:cNvSpPr>
            <a:spLocks noGrp="1"/>
          </p:cNvSpPr>
          <p:nvPr>
            <p:ph type="body"/>
          </p:nvPr>
        </p:nvSpPr>
        <p:spPr>
          <a:xfrm>
            <a:off x="838080" y="1825560"/>
            <a:ext cx="10515240" cy="4350960"/>
          </a:xfrm>
          <a:prstGeom prst="rect">
            <a:avLst/>
          </a:prstGeom>
        </p:spPr>
        <p:txBody>
          <a:bodyPr/>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Click to edit the outline text format</a:t>
            </a:r>
            <a:endParaRPr b="0" lang="en-US" sz="28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Calibri"/>
              </a:rPr>
              <a:t>Second Outline Level</a:t>
            </a:r>
            <a:endParaRPr b="0" lang="en-US" sz="28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Third Outline Level</a:t>
            </a:r>
            <a:endParaRPr b="0" lang="en-US" sz="28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en-US" sz="2800" spc="-1" strike="noStrike">
                <a:solidFill>
                  <a:srgbClr val="000000"/>
                </a:solidFill>
                <a:uFill>
                  <a:solidFill>
                    <a:srgbClr val="ffffff"/>
                  </a:solidFill>
                </a:uFill>
                <a:latin typeface="Calibri"/>
              </a:rPr>
              <a:t>Fourth Outline Level</a:t>
            </a:r>
            <a:endParaRPr b="0" lang="en-US" sz="28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Fifth Outline Level</a:t>
            </a:r>
            <a:endParaRPr b="0" lang="en-US" sz="28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Sixth Outline Level</a:t>
            </a:r>
            <a:endParaRPr b="0" lang="en-US" sz="2800" spc="-1" strike="noStrike">
              <a:solidFill>
                <a:srgbClr val="000000"/>
              </a:solidFill>
              <a:uFill>
                <a:solidFill>
                  <a:srgbClr val="ffffff"/>
                </a:solidFill>
              </a:uFill>
              <a:latin typeface="Calibri"/>
            </a:endParaRPr>
          </a:p>
          <a:p>
            <a:pPr marL="228600" indent="-228240">
              <a:lnSpc>
                <a:spcPct val="100000"/>
              </a:lnSpc>
              <a:buClr>
                <a:srgbClr val="000000"/>
              </a:buClr>
              <a:buFont typeface="Arial"/>
              <a:buChar char="•"/>
            </a:pPr>
            <a:r>
              <a:rPr b="0" lang="en-US" sz="2800" spc="-1" strike="noStrike">
                <a:solidFill>
                  <a:srgbClr val="000000"/>
                </a:solidFill>
                <a:uFill>
                  <a:solidFill>
                    <a:srgbClr val="ffffff"/>
                  </a:solidFill>
                </a:uFill>
                <a:latin typeface="Calibri"/>
              </a:rPr>
              <a:t>Seventh Outline Level</a:t>
            </a:r>
            <a:r>
              <a:rPr b="0" lang="en-US" sz="2800" spc="-1" strike="noStrike">
                <a:solidFill>
                  <a:srgbClr val="000000"/>
                </a:solidFill>
                <a:uFill>
                  <a:solidFill>
                    <a:srgbClr val="ffffff"/>
                  </a:solidFill>
                </a:uFill>
                <a:latin typeface="Calibri"/>
              </a:rPr>
              <a:t>לחץ כדי לערוך סגנונות טקסט של תבנית בסיס</a:t>
            </a:r>
            <a:endParaRPr b="0" lang="en-US" sz="2800" spc="-1" strike="noStrike">
              <a:solidFill>
                <a:srgbClr val="000000"/>
              </a:solidFill>
              <a:uFill>
                <a:solidFill>
                  <a:srgbClr val="ffffff"/>
                </a:solidFill>
              </a:uFill>
              <a:latin typeface="Calibri"/>
            </a:endParaRPr>
          </a:p>
          <a:p>
            <a:pPr lvl="1" marL="685800" indent="-228240">
              <a:lnSpc>
                <a:spcPct val="100000"/>
              </a:lnSpc>
              <a:buClr>
                <a:srgbClr val="000000"/>
              </a:buClr>
              <a:buFont typeface="Arial"/>
              <a:buChar char="•"/>
            </a:pPr>
            <a:r>
              <a:rPr b="0" lang="en-US" sz="2400" spc="-1" strike="noStrike">
                <a:solidFill>
                  <a:srgbClr val="000000"/>
                </a:solidFill>
                <a:uFill>
                  <a:solidFill>
                    <a:srgbClr val="ffffff"/>
                  </a:solidFill>
                </a:uFill>
                <a:latin typeface="Calibri"/>
              </a:rPr>
              <a:t>רמה שנייה</a:t>
            </a:r>
            <a:endParaRPr b="0" lang="en-US" sz="28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en-US" sz="2000" spc="-1" strike="noStrike">
                <a:solidFill>
                  <a:srgbClr val="000000"/>
                </a:solidFill>
                <a:uFill>
                  <a:solidFill>
                    <a:srgbClr val="ffffff"/>
                  </a:solidFill>
                </a:uFill>
                <a:latin typeface="Calibri"/>
              </a:rPr>
              <a:t>רמה שלישית</a:t>
            </a:r>
            <a:endParaRPr b="0" lang="en-US" sz="28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en-US" sz="1800" spc="-1" strike="noStrike">
                <a:solidFill>
                  <a:srgbClr val="000000"/>
                </a:solidFill>
                <a:uFill>
                  <a:solidFill>
                    <a:srgbClr val="ffffff"/>
                  </a:solidFill>
                </a:uFill>
                <a:latin typeface="Calibri"/>
              </a:rPr>
              <a:t>רמה רביעית</a:t>
            </a:r>
            <a:endParaRPr b="0" lang="en-US" sz="28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en-US" sz="1800" spc="-1" strike="noStrike">
                <a:solidFill>
                  <a:srgbClr val="000000"/>
                </a:solidFill>
                <a:uFill>
                  <a:solidFill>
                    <a:srgbClr val="ffffff"/>
                  </a:solidFill>
                </a:uFill>
                <a:latin typeface="Calibri"/>
              </a:rPr>
              <a:t>רמה חמישית</a:t>
            </a:r>
            <a:endParaRPr b="0" lang="en-US" sz="2800" spc="-1" strike="noStrike">
              <a:solidFill>
                <a:srgbClr val="000000"/>
              </a:solidFill>
              <a:uFill>
                <a:solidFill>
                  <a:srgbClr val="ffffff"/>
                </a:solidFill>
              </a:uFill>
              <a:latin typeface="Calibri"/>
            </a:endParaRPr>
          </a:p>
        </p:txBody>
      </p:sp>
      <p:sp>
        <p:nvSpPr>
          <p:cNvPr id="41" name="PlaceHolder 3"/>
          <p:cNvSpPr>
            <a:spLocks noGrp="1"/>
          </p:cNvSpPr>
          <p:nvPr>
            <p:ph type="dt"/>
          </p:nvPr>
        </p:nvSpPr>
        <p:spPr>
          <a:xfrm>
            <a:off x="838080" y="6356520"/>
            <a:ext cx="274284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9/3/16</a:t>
            </a:r>
            <a:endParaRPr b="0" lang="en-US" sz="14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4038480" y="6356520"/>
            <a:ext cx="4114440" cy="364680"/>
          </a:xfrm>
          <a:prstGeom prst="rect">
            <a:avLst/>
          </a:prstGeom>
        </p:spPr>
        <p:txBody>
          <a:bodyPr anchor="ctr"/>
          <a:p>
            <a:pPr algn="r" rtl="1"/>
            <a:endParaRPr b="0" lang="en-US" sz="2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8610480" y="6356520"/>
            <a:ext cx="2742840" cy="364680"/>
          </a:xfrm>
          <a:prstGeom prst="rect">
            <a:avLst/>
          </a:prstGeom>
        </p:spPr>
        <p:txBody>
          <a:bodyPr anchor="ctr"/>
          <a:p>
            <a:pPr algn="r">
              <a:lnSpc>
                <a:spcPct val="100000"/>
              </a:lnSpc>
            </a:pPr>
            <a:fld id="{AE5D2B07-D712-4058-B721-6FC4C9EF2B4B}" type="slidenum">
              <a:rPr b="0" lang="en-US" sz="1200" spc="-1" strike="noStrike">
                <a:solidFill>
                  <a:srgbClr val="8b8b8b"/>
                </a:solidFill>
                <a:uFill>
                  <a:solidFill>
                    <a:srgbClr val="ffffff"/>
                  </a:solidFill>
                </a:uFill>
                <a:latin typeface="Calibri"/>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1523880" y="1122480"/>
            <a:ext cx="9143640" cy="1353600"/>
          </a:xfrm>
          <a:prstGeom prst="rect">
            <a:avLst/>
          </a:prstGeom>
          <a:noFill/>
          <a:ln>
            <a:noFill/>
          </a:ln>
        </p:spPr>
        <p:txBody>
          <a:bodyPr anchor="b"/>
          <a:p>
            <a:pPr algn="ctr">
              <a:lnSpc>
                <a:spcPct val="100000"/>
              </a:lnSpc>
            </a:pPr>
            <a:r>
              <a:rPr b="0" lang="en-US" sz="7200" spc="-1" strike="noStrike">
                <a:solidFill>
                  <a:srgbClr val="000000"/>
                </a:solidFill>
                <a:uFill>
                  <a:solidFill>
                    <a:srgbClr val="ffffff"/>
                  </a:solidFill>
                </a:uFill>
                <a:latin typeface="Calibri Light"/>
              </a:rPr>
              <a:t>אשכול, ירושלים והשטחים</a:t>
            </a:r>
            <a:endParaRPr b="0" lang="en-US" sz="1800" spc="-1" strike="noStrike">
              <a:solidFill>
                <a:srgbClr val="000000"/>
              </a:solidFill>
              <a:uFill>
                <a:solidFill>
                  <a:srgbClr val="ffffff"/>
                </a:solidFill>
              </a:uFill>
              <a:latin typeface="Calibri"/>
            </a:endParaRPr>
          </a:p>
        </p:txBody>
      </p:sp>
      <p:sp>
        <p:nvSpPr>
          <p:cNvPr id="79" name="TextShape 2"/>
          <p:cNvSpPr txBox="1"/>
          <p:nvPr/>
        </p:nvSpPr>
        <p:spPr>
          <a:xfrm>
            <a:off x="1523880" y="3602160"/>
            <a:ext cx="9143640" cy="1655280"/>
          </a:xfrm>
          <a:prstGeom prst="rect">
            <a:avLst/>
          </a:prstGeom>
          <a:noFill/>
          <a:ln>
            <a:noFill/>
          </a:ln>
        </p:spPr>
        <p:txBody>
          <a:bodyPr/>
          <a:p>
            <a:pPr algn="ctr">
              <a:lnSpc>
                <a:spcPct val="100000"/>
              </a:lnSpc>
            </a:pPr>
            <a:r>
              <a:rPr b="0" lang="en-US" sz="5400" spc="-1" strike="noStrike">
                <a:solidFill>
                  <a:srgbClr val="000000"/>
                </a:solidFill>
                <a:uFill>
                  <a:solidFill>
                    <a:srgbClr val="ffffff"/>
                  </a:solidFill>
                </a:uFill>
                <a:latin typeface="FrankRuehl"/>
                <a:cs typeface="FrankRuehl"/>
              </a:rPr>
              <a:t>"</a:t>
            </a:r>
            <a:r>
              <a:rPr b="0" lang="en-US" sz="5400" spc="-1" strike="noStrike">
                <a:solidFill>
                  <a:srgbClr val="000000"/>
                </a:solidFill>
                <a:uFill>
                  <a:solidFill>
                    <a:srgbClr val="ffffff"/>
                  </a:solidFill>
                </a:uFill>
                <a:latin typeface="FrankRuehl"/>
                <a:cs typeface="FrankRuehl"/>
              </a:rPr>
              <a:t>אינני יודע מה לעשות, אבל אני חייב לעשות משהו</a:t>
            </a:r>
            <a:r>
              <a:rPr b="0" lang="en-US" sz="5400" spc="-1" strike="noStrike">
                <a:solidFill>
                  <a:srgbClr val="000000"/>
                </a:solidFill>
                <a:uFill>
                  <a:solidFill>
                    <a:srgbClr val="ffffff"/>
                  </a:solidFill>
                </a:uFill>
                <a:latin typeface="FrankRuehl"/>
                <a:cs typeface="FrankRuehl"/>
              </a:rPr>
              <a:t>"</a:t>
            </a:r>
            <a:endParaRPr b="0" lang="en-US" sz="32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extShape 1"/>
          <p:cNvSpPr txBox="1"/>
          <p:nvPr/>
        </p:nvSpPr>
        <p:spPr>
          <a:xfrm>
            <a:off x="838080" y="365040"/>
            <a:ext cx="10515240" cy="1325160"/>
          </a:xfrm>
          <a:prstGeom prst="rect">
            <a:avLst/>
          </a:prstGeom>
          <a:noFill/>
          <a:ln>
            <a:noFill/>
          </a:ln>
        </p:spPr>
        <p:txBody>
          <a:bodyPr anchor="ctr"/>
          <a:p>
            <a:pPr algn="ctr">
              <a:lnSpc>
                <a:spcPct val="100000"/>
              </a:lnSpc>
            </a:pPr>
            <a:r>
              <a:rPr b="0" lang="en-US" sz="4400" spc="-1" strike="noStrike">
                <a:solidFill>
                  <a:srgbClr val="000000"/>
                </a:solidFill>
                <a:uFill>
                  <a:solidFill>
                    <a:srgbClr val="ffffff"/>
                  </a:solidFill>
                </a:uFill>
                <a:latin typeface="Calibri Light"/>
              </a:rPr>
              <a:t>צדקת הדרך</a:t>
            </a:r>
            <a:endParaRPr b="0" lang="en-US" sz="1800" spc="-1" strike="noStrike">
              <a:solidFill>
                <a:srgbClr val="000000"/>
              </a:solidFill>
              <a:uFill>
                <a:solidFill>
                  <a:srgbClr val="ffffff"/>
                </a:solidFill>
              </a:uFill>
              <a:latin typeface="Calibri"/>
            </a:endParaRPr>
          </a:p>
        </p:txBody>
      </p:sp>
      <p:sp>
        <p:nvSpPr>
          <p:cNvPr id="81" name="TextShape 2"/>
          <p:cNvSpPr txBox="1"/>
          <p:nvPr/>
        </p:nvSpPr>
        <p:spPr>
          <a:xfrm>
            <a:off x="838080" y="1825560"/>
            <a:ext cx="10515240" cy="4350960"/>
          </a:xfrm>
          <a:prstGeom prst="rect">
            <a:avLst/>
          </a:prstGeom>
          <a:noFill/>
          <a:ln>
            <a:noFill/>
          </a:ln>
        </p:spPr>
        <p:txBody>
          <a:bodyPr/>
          <a:p>
            <a:pPr algn="r" rtl="1">
              <a:lnSpc>
                <a:spcPct val="100000"/>
              </a:lnSpc>
            </a:pPr>
            <a:r>
              <a:rPr b="0" lang="en-US" sz="4400" spc="-1" strike="noStrike" u="sng">
                <a:solidFill>
                  <a:srgbClr val="000000"/>
                </a:solidFill>
                <a:uFill>
                  <a:solidFill>
                    <a:srgbClr val="ffffff"/>
                  </a:solidFill>
                </a:uFill>
                <a:latin typeface="Calibri"/>
              </a:rPr>
              <a:t>לוי אשכול –ראש הממשלה </a:t>
            </a:r>
            <a:r>
              <a:rPr b="0" lang="en-US" sz="4400" spc="-1" strike="noStrike" u="sng">
                <a:solidFill>
                  <a:srgbClr val="000000"/>
                </a:solidFill>
                <a:uFill>
                  <a:solidFill>
                    <a:srgbClr val="ffffff"/>
                  </a:solidFill>
                </a:uFill>
                <a:latin typeface="Calibri"/>
              </a:rPr>
              <a:t>25.9.1967</a:t>
            </a:r>
            <a:endParaRPr b="0" lang="en-US" sz="2800" spc="-1" strike="noStrike">
              <a:solidFill>
                <a:srgbClr val="000000"/>
              </a:solidFill>
              <a:uFill>
                <a:solidFill>
                  <a:srgbClr val="ffffff"/>
                </a:solidFill>
              </a:uFill>
              <a:latin typeface="Calibri"/>
            </a:endParaRPr>
          </a:p>
          <a:p>
            <a:pPr algn="r" rtl="1">
              <a:lnSpc>
                <a:spcPct val="100000"/>
              </a:lnSpc>
            </a:pPr>
            <a:r>
              <a:rPr b="0" lang="en-US" sz="4400" spc="-1" strike="noStrike">
                <a:solidFill>
                  <a:srgbClr val="000000"/>
                </a:solidFill>
                <a:uFill>
                  <a:solidFill>
                    <a:srgbClr val="ffffff"/>
                  </a:solidFill>
                </a:uFill>
                <a:latin typeface="Calibri"/>
              </a:rPr>
              <a:t>"מלחמת ששת הימים החזירה לנו את העיר העתיקה, את הכותל המערבי. זכינו וירושלים השלמה בידינו. אבל ירושלים זו צפויה לה סכנה יותר מאשר קודם."</a:t>
            </a:r>
            <a:endParaRPr b="0" lang="en-US" sz="2800" spc="-1" strike="noStrike">
              <a:solidFill>
                <a:srgbClr val="000000"/>
              </a:solidFill>
              <a:uFill>
                <a:solidFill>
                  <a:srgbClr val="ffffff"/>
                </a:solidFill>
              </a:uFill>
              <a:latin typeface="Calibri"/>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838080" y="365040"/>
            <a:ext cx="10515240" cy="523440"/>
          </a:xfrm>
          <a:prstGeom prst="rect">
            <a:avLst/>
          </a:prstGeom>
          <a:noFill/>
          <a:ln>
            <a:noFill/>
          </a:ln>
        </p:spPr>
        <p:txBody>
          <a:bodyPr anchor="ctr"/>
          <a:p>
            <a:endParaRPr b="0" lang="en-US" sz="1800" spc="-1" strike="noStrike">
              <a:solidFill>
                <a:srgbClr val="000000"/>
              </a:solidFill>
              <a:uFill>
                <a:solidFill>
                  <a:srgbClr val="ffffff"/>
                </a:solidFill>
              </a:uFill>
              <a:latin typeface="Calibri"/>
            </a:endParaRPr>
          </a:p>
        </p:txBody>
      </p:sp>
      <p:sp>
        <p:nvSpPr>
          <p:cNvPr id="83" name="TextShape 2"/>
          <p:cNvSpPr txBox="1"/>
          <p:nvPr/>
        </p:nvSpPr>
        <p:spPr>
          <a:xfrm>
            <a:off x="838080" y="1219320"/>
            <a:ext cx="10515240" cy="4957560"/>
          </a:xfrm>
          <a:prstGeom prst="rect">
            <a:avLst/>
          </a:prstGeom>
          <a:noFill/>
          <a:ln>
            <a:noFill/>
          </a:ln>
        </p:spPr>
        <p:txBody>
          <a:bodyPr/>
          <a:p>
            <a:pPr algn="r" rtl="1">
              <a:lnSpc>
                <a:spcPct val="100000"/>
              </a:lnSpc>
            </a:pPr>
            <a:r>
              <a:rPr b="0" lang="en-US" sz="5400" spc="-1" strike="noStrike">
                <a:solidFill>
                  <a:srgbClr val="000000"/>
                </a:solidFill>
                <a:uFill>
                  <a:solidFill>
                    <a:srgbClr val="ffffff"/>
                  </a:solidFill>
                </a:uFill>
                <a:latin typeface="Calibri"/>
              </a:rPr>
              <a:t>אין אנו חיים בעולם ובתקופה של מדינות רב לאומיות רצינו למצוא לעצמנו מקום תחת השמש, ולא סתם מקום אלא בארץ ישראל. להיות עם היושב על אדמתו, שאינו מיעוט אבל גם אינו שולט על אחרים</a:t>
            </a:r>
            <a:endParaRPr b="0" lang="en-US" sz="2800" spc="-1" strike="noStrike">
              <a:solidFill>
                <a:srgbClr val="000000"/>
              </a:solidFill>
              <a:uFill>
                <a:solidFill>
                  <a:srgbClr val="ffffff"/>
                </a:solidFill>
              </a:uFill>
              <a:latin typeface="Calibri"/>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p>
            <a:endParaRPr b="0" lang="en-US" sz="1800" spc="-1" strike="noStrike">
              <a:solidFill>
                <a:srgbClr val="000000"/>
              </a:solidFill>
              <a:uFill>
                <a:solidFill>
                  <a:srgbClr val="ffffff"/>
                </a:solidFill>
              </a:uFill>
              <a:latin typeface="Calibri"/>
            </a:endParaRPr>
          </a:p>
        </p:txBody>
      </p:sp>
      <p:sp>
        <p:nvSpPr>
          <p:cNvPr id="85" name="TextShape 2"/>
          <p:cNvSpPr txBox="1"/>
          <p:nvPr/>
        </p:nvSpPr>
        <p:spPr>
          <a:xfrm>
            <a:off x="838080" y="965160"/>
            <a:ext cx="10515240" cy="5211360"/>
          </a:xfrm>
          <a:prstGeom prst="rect">
            <a:avLst/>
          </a:prstGeom>
          <a:noFill/>
          <a:ln>
            <a:noFill/>
          </a:ln>
        </p:spPr>
        <p:txBody>
          <a:bodyPr/>
          <a:p>
            <a:pPr algn="r" rtl="1">
              <a:lnSpc>
                <a:spcPct val="100000"/>
              </a:lnSpc>
            </a:pPr>
            <a:r>
              <a:rPr b="0" lang="en-US" sz="5400" spc="-1" strike="noStrike">
                <a:solidFill>
                  <a:srgbClr val="000000"/>
                </a:solidFill>
                <a:uFill>
                  <a:solidFill>
                    <a:srgbClr val="ffffff"/>
                  </a:solidFill>
                </a:uFill>
                <a:latin typeface="Calibri"/>
              </a:rPr>
              <a:t>ומדכא אותם. רצינו בפיסת קרקע תחת הרגליים כדי לקיים בה את עצמאותנו ולפתח את כוחותינו התרבותיים-רוחניים והכלכליים ולהמשיך את החוט ההיסטורי העתיק של העם היהודי"</a:t>
            </a:r>
            <a:endParaRPr b="0" lang="en-US" sz="2800" spc="-1" strike="noStrike">
              <a:solidFill>
                <a:srgbClr val="000000"/>
              </a:solidFill>
              <a:uFill>
                <a:solidFill>
                  <a:srgbClr val="ffffff"/>
                </a:solidFill>
              </a:uFill>
              <a:latin typeface="Calibri"/>
            </a:endParaRPr>
          </a:p>
          <a:p>
            <a:pPr algn="r">
              <a:lnSpc>
                <a:spcPct val="100000"/>
              </a:lnSpc>
            </a:pPr>
            <a:endParaRPr b="0" lang="en-US" sz="2800" spc="-1" strike="noStrike">
              <a:solidFill>
                <a:srgbClr val="000000"/>
              </a:solidFill>
              <a:uFill>
                <a:solidFill>
                  <a:srgbClr val="ffffff"/>
                </a:solidFill>
              </a:uFill>
              <a:latin typeface="Calibri"/>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469800" y="365040"/>
            <a:ext cx="10883520" cy="1325160"/>
          </a:xfrm>
          <a:prstGeom prst="rect">
            <a:avLst/>
          </a:prstGeom>
          <a:noFill/>
          <a:ln>
            <a:noFill/>
          </a:ln>
        </p:spPr>
        <p:txBody>
          <a:bodyPr anchor="ctr"/>
          <a:p>
            <a:pPr algn="r">
              <a:lnSpc>
                <a:spcPct val="100000"/>
              </a:lnSpc>
            </a:pPr>
            <a:r>
              <a:rPr b="0" lang="en-US" sz="4400" spc="-1" strike="noStrike">
                <a:solidFill>
                  <a:srgbClr val="000000"/>
                </a:solidFill>
                <a:uFill>
                  <a:solidFill>
                    <a:srgbClr val="ffffff"/>
                  </a:solidFill>
                </a:uFill>
                <a:latin typeface="Calibri Light"/>
              </a:rPr>
              <a:t>אירוע המוני בירושלים לציון יום איחוד העיר מאי </a:t>
            </a:r>
            <a:r>
              <a:rPr b="0" lang="en-US" sz="4400" spc="-1" strike="noStrike">
                <a:solidFill>
                  <a:srgbClr val="000000"/>
                </a:solidFill>
                <a:uFill>
                  <a:solidFill>
                    <a:srgbClr val="ffffff"/>
                  </a:solidFill>
                </a:uFill>
                <a:latin typeface="Calibri Light"/>
              </a:rPr>
              <a:t>1968</a:t>
            </a:r>
            <a:endParaRPr b="0" lang="en-US" sz="1800" spc="-1" strike="noStrike">
              <a:solidFill>
                <a:srgbClr val="000000"/>
              </a:solidFill>
              <a:uFill>
                <a:solidFill>
                  <a:srgbClr val="ffffff"/>
                </a:solidFill>
              </a:uFill>
              <a:latin typeface="Calibri"/>
            </a:endParaRPr>
          </a:p>
        </p:txBody>
      </p:sp>
      <p:sp>
        <p:nvSpPr>
          <p:cNvPr id="87" name="TextShape 2"/>
          <p:cNvSpPr txBox="1"/>
          <p:nvPr/>
        </p:nvSpPr>
        <p:spPr>
          <a:xfrm>
            <a:off x="260280" y="1816200"/>
            <a:ext cx="11309040" cy="4755960"/>
          </a:xfrm>
          <a:prstGeom prst="rect">
            <a:avLst/>
          </a:prstGeom>
          <a:noFill/>
          <a:ln>
            <a:noFill/>
          </a:ln>
        </p:spPr>
        <p:txBody>
          <a:bodyPr/>
          <a:p>
            <a:pPr algn="r" rtl="1">
              <a:lnSpc>
                <a:spcPct val="100000"/>
              </a:lnSpc>
            </a:pPr>
            <a:r>
              <a:rPr b="0" lang="en-US" sz="2800" spc="-1" strike="noStrike">
                <a:solidFill>
                  <a:srgbClr val="000000"/>
                </a:solidFill>
                <a:uFill>
                  <a:solidFill>
                    <a:srgbClr val="ffffff"/>
                  </a:solidFill>
                </a:uFill>
                <a:latin typeface="Calibri"/>
              </a:rPr>
              <a:t>אשכול בפני צעירי המפדל:</a:t>
            </a:r>
            <a:endParaRPr b="0" lang="en-US" sz="2800" spc="-1" strike="noStrike">
              <a:solidFill>
                <a:srgbClr val="000000"/>
              </a:solidFill>
              <a:uFill>
                <a:solidFill>
                  <a:srgbClr val="ffffff"/>
                </a:solidFill>
              </a:uFill>
              <a:latin typeface="Calibri"/>
            </a:endParaRPr>
          </a:p>
          <a:p>
            <a:pPr algn="r" rtl="1">
              <a:lnSpc>
                <a:spcPct val="100000"/>
              </a:lnSpc>
            </a:pPr>
            <a:r>
              <a:rPr b="0" lang="en-US" sz="2800" spc="-1" strike="noStrike">
                <a:solidFill>
                  <a:srgbClr val="000000"/>
                </a:solidFill>
                <a:uFill>
                  <a:solidFill>
                    <a:srgbClr val="ffffff"/>
                  </a:solidFill>
                </a:uFill>
                <a:latin typeface="Calibri"/>
              </a:rPr>
              <a:t>"</a:t>
            </a:r>
            <a:r>
              <a:rPr b="0" lang="en-US" sz="4800" spc="-1" strike="noStrike">
                <a:solidFill>
                  <a:srgbClr val="000000"/>
                </a:solidFill>
                <a:uFill>
                  <a:solidFill>
                    <a:srgbClr val="ffffff"/>
                  </a:solidFill>
                </a:uFill>
                <a:latin typeface="Calibri"/>
              </a:rPr>
              <a:t>אני דוחה את ההצעה. ידוע לכם שראש העיר מתנגד...אינני מתנגד לישיבה חגיגית או לאסיפה. אבל תהלוכת לפידים מסביב לחומות –לא. אחרי הכל יש כאן </a:t>
            </a:r>
            <a:r>
              <a:rPr b="0" lang="en-US" sz="4800" spc="-1" strike="noStrike">
                <a:solidFill>
                  <a:srgbClr val="000000"/>
                </a:solidFill>
                <a:uFill>
                  <a:solidFill>
                    <a:srgbClr val="ffffff"/>
                  </a:solidFill>
                </a:uFill>
                <a:latin typeface="Calibri"/>
              </a:rPr>
              <a:t>70</a:t>
            </a:r>
            <a:r>
              <a:rPr b="0" lang="en-US" sz="4800" spc="-1" strike="noStrike">
                <a:solidFill>
                  <a:srgbClr val="000000"/>
                </a:solidFill>
                <a:uFill>
                  <a:solidFill>
                    <a:srgbClr val="ffffff"/>
                  </a:solidFill>
                </a:uFill>
                <a:latin typeface="Calibri"/>
              </a:rPr>
              <a:t> אלף ערבים ש"מתם מונח לפניהם". וכאן הילולה וחינגה שאיננה נגמרת. אני יודע ומאמין שיש לנו זכות – אבל טקט הוא דבר גדול"</a:t>
            </a:r>
            <a:endParaRPr b="0" lang="en-US" sz="2800" spc="-1" strike="noStrike">
              <a:solidFill>
                <a:srgbClr val="000000"/>
              </a:solidFill>
              <a:uFill>
                <a:solidFill>
                  <a:srgbClr val="ffffff"/>
                </a:solidFill>
              </a:uFill>
              <a:latin typeface="Calibri"/>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p>
            <a:pPr algn="ctr">
              <a:lnSpc>
                <a:spcPct val="100000"/>
              </a:lnSpc>
            </a:pPr>
            <a:r>
              <a:rPr b="0" lang="en-US" sz="4400" spc="-1" strike="noStrike">
                <a:solidFill>
                  <a:srgbClr val="000000"/>
                </a:solidFill>
                <a:uFill>
                  <a:solidFill>
                    <a:srgbClr val="ffffff"/>
                  </a:solidFill>
                </a:uFill>
                <a:latin typeface="Calibri Light"/>
              </a:rPr>
              <a:t>אשכול בפגישה עם אלופי צה"ל דצמבר </a:t>
            </a:r>
            <a:r>
              <a:rPr b="0" lang="en-US" sz="4400" spc="-1" strike="noStrike">
                <a:solidFill>
                  <a:srgbClr val="000000"/>
                </a:solidFill>
                <a:uFill>
                  <a:solidFill>
                    <a:srgbClr val="ffffff"/>
                  </a:solidFill>
                </a:uFill>
                <a:latin typeface="Calibri Light"/>
              </a:rPr>
              <a:t>1967</a:t>
            </a:r>
            <a:endParaRPr b="0" lang="en-US" sz="1800" spc="-1" strike="noStrike">
              <a:solidFill>
                <a:srgbClr val="000000"/>
              </a:solidFill>
              <a:uFill>
                <a:solidFill>
                  <a:srgbClr val="ffffff"/>
                </a:solidFill>
              </a:uFill>
              <a:latin typeface="Calibri"/>
            </a:endParaRPr>
          </a:p>
        </p:txBody>
      </p:sp>
      <p:sp>
        <p:nvSpPr>
          <p:cNvPr id="89" name="TextShape 2"/>
          <p:cNvSpPr txBox="1"/>
          <p:nvPr/>
        </p:nvSpPr>
        <p:spPr>
          <a:xfrm>
            <a:off x="266760" y="1384200"/>
            <a:ext cx="11404080" cy="5016240"/>
          </a:xfrm>
          <a:prstGeom prst="rect">
            <a:avLst/>
          </a:prstGeom>
          <a:noFill/>
          <a:ln>
            <a:noFill/>
          </a:ln>
        </p:spPr>
        <p:txBody>
          <a:bodyPr/>
          <a:p>
            <a:pPr algn="r" rtl="1">
              <a:lnSpc>
                <a:spcPct val="100000"/>
              </a:lnSpc>
            </a:pPr>
            <a:r>
              <a:rPr b="0" lang="en-US" sz="4800" spc="-1" strike="noStrike">
                <a:solidFill>
                  <a:srgbClr val="000000"/>
                </a:solidFill>
                <a:uFill>
                  <a:solidFill>
                    <a:srgbClr val="ffffff"/>
                  </a:solidFill>
                </a:uFill>
                <a:latin typeface="Calibri"/>
              </a:rPr>
              <a:t>הבעיה מונחת על השולחן . האם לדעת פורום זה אין כל אפשרות אחרת להבטיח לנו ביטחון ופחות ערבים ? כי הרי יכול להיות שחוסיין יאמר לנו , אחר שנגיד לו שייקח את הנפש ואת הרכוש ישאיר לנו , "מוחל טובות , " תחזיקו לכם את הערבים ועשו בהם מה שעולה על רעתכם . בזה ייגמר העניין , ובזה יישאר המצב .</a:t>
            </a:r>
            <a:r>
              <a:rPr b="0" lang="en-US" sz="2800" spc="-1" strike="noStrike">
                <a:solidFill>
                  <a:srgbClr val="000000"/>
                </a:solidFill>
                <a:uFill>
                  <a:solidFill>
                    <a:srgbClr val="ffffff"/>
                  </a:solidFill>
                </a:uFill>
                <a:latin typeface="Calibri"/>
              </a:rPr>
              <a:t> </a:t>
            </a:r>
            <a:r>
              <a:rPr b="0" lang="en-US" sz="2800" spc="-1" strike="noStrike">
                <a:solidFill>
                  <a:srgbClr val="000000"/>
                </a:solidFill>
                <a:uFill>
                  <a:solidFill>
                    <a:srgbClr val="ffffff"/>
                  </a:solidFill>
                </a:uFill>
                <a:latin typeface="Calibri"/>
              </a:rPr>
              <a:t>
</a:t>
            </a:r>
            <a:endParaRPr b="0" lang="en-US" sz="2800" spc="-1" strike="noStrike">
              <a:solidFill>
                <a:srgbClr val="000000"/>
              </a:solidFill>
              <a:uFill>
                <a:solidFill>
                  <a:srgbClr val="ffffff"/>
                </a:solidFill>
              </a:uFill>
              <a:latin typeface="Calibri"/>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anchor="ctr"/>
          <a:p>
            <a:pPr algn="ctr" rtl="1">
              <a:lnSpc>
                <a:spcPct val="100000"/>
              </a:lnSpc>
            </a:pPr>
            <a:r>
              <a:rPr b="0" lang="en-US" sz="4400" spc="-1" strike="noStrike">
                <a:solidFill>
                  <a:srgbClr val="000000"/>
                </a:solidFill>
                <a:uFill>
                  <a:solidFill>
                    <a:srgbClr val="ffffff"/>
                  </a:solidFill>
                </a:uFill>
                <a:latin typeface="Calibri Light"/>
              </a:rPr>
              <a:t>מכתב למזכיר האו"ם </a:t>
            </a:r>
            <a:r>
              <a:rPr b="0" lang="en-US" sz="4400" spc="-1" strike="noStrike">
                <a:solidFill>
                  <a:srgbClr val="000000"/>
                </a:solidFill>
                <a:uFill>
                  <a:solidFill>
                    <a:srgbClr val="ffffff"/>
                  </a:solidFill>
                </a:uFill>
                <a:latin typeface="Calibri Light"/>
              </a:rPr>
              <a:t>5</a:t>
            </a:r>
            <a:r>
              <a:rPr b="0" lang="en-US" sz="4400" spc="-1" strike="noStrike">
                <a:solidFill>
                  <a:srgbClr val="000000"/>
                </a:solidFill>
                <a:uFill>
                  <a:solidFill>
                    <a:srgbClr val="ffffff"/>
                  </a:solidFill>
                </a:uFill>
                <a:latin typeface="Calibri Light"/>
              </a:rPr>
              <a:t> למאי </a:t>
            </a:r>
            <a:r>
              <a:rPr b="0" lang="en-US" sz="4400" spc="-1" strike="noStrike">
                <a:solidFill>
                  <a:srgbClr val="000000"/>
                </a:solidFill>
                <a:uFill>
                  <a:solidFill>
                    <a:srgbClr val="ffffff"/>
                  </a:solidFill>
                </a:uFill>
                <a:latin typeface="Calibri Light"/>
              </a:rPr>
              <a:t>1968</a:t>
            </a:r>
            <a:endParaRPr b="0" lang="en-US" sz="1800" spc="-1" strike="noStrike">
              <a:solidFill>
                <a:srgbClr val="000000"/>
              </a:solidFill>
              <a:uFill>
                <a:solidFill>
                  <a:srgbClr val="ffffff"/>
                </a:solidFill>
              </a:uFill>
              <a:latin typeface="Calibri"/>
            </a:endParaRPr>
          </a:p>
        </p:txBody>
      </p:sp>
      <p:sp>
        <p:nvSpPr>
          <p:cNvPr id="91" name="TextShape 2"/>
          <p:cNvSpPr txBox="1"/>
          <p:nvPr/>
        </p:nvSpPr>
        <p:spPr>
          <a:xfrm>
            <a:off x="838080" y="1825560"/>
            <a:ext cx="10515240" cy="4350960"/>
          </a:xfrm>
          <a:prstGeom prst="rect">
            <a:avLst/>
          </a:prstGeom>
          <a:noFill/>
          <a:ln>
            <a:noFill/>
          </a:ln>
        </p:spPr>
        <p:txBody>
          <a:bodyPr/>
          <a:p>
            <a:pPr marL="228600" indent="-228240" algn="r" rtl="1">
              <a:lnSpc>
                <a:spcPct val="100000"/>
              </a:lnSpc>
              <a:buClr>
                <a:srgbClr val="000000"/>
              </a:buClr>
              <a:buFont typeface="Arial"/>
              <a:buChar char="•"/>
            </a:pPr>
            <a:r>
              <a:rPr b="0" lang="en-US" sz="2800" spc="-1" strike="noStrike">
                <a:solidFill>
                  <a:srgbClr val="000000"/>
                </a:solidFill>
                <a:uFill>
                  <a:solidFill>
                    <a:srgbClr val="ffffff"/>
                  </a:solidFill>
                </a:uFill>
                <a:latin typeface="Calibri"/>
              </a:rPr>
              <a:t>ראשית , סבלות השנה האחרונה בירושלים מבצרים את החלטתנו לפעול לסילוק מתחים ואלימות מן המזרח התיכון . הדאגה הדחופה ביותר היא חיזוק הפסקת האש על ירי הוצאתם של ארגונים טרוריסטיים אל מחוץ לחוק . ארגונים אלה מגיעים עתה מאדמת ירדן תוכים לסיוע ולעידוד מטעם ממשלת ירדן . ישראל תכבד את הפסקת האש על בסיס הדדיות כנקודת התחלה בחיפוש אחר השלום . שנית , נמשיך בהתמדה את רריפתנו אחר הסדר הסכסוך במזרח התיכון בדרכי שלום . המפתח טמון בעידוד משא ומתן , אשר בסכסוך הזה , כמו בכל האחרים , אי אפשר בלעדי זה להיחלץ ממבוי סתום . בעצם היום הזה המשכתי לעמוד בקשר עם נציגך המיוחד במאמץ לקרם הסדר מקובל בדרכי שלום , אשר הוא מטרתה המוכרזת והרצויה של מועצת הביטחון . </a:t>
            </a:r>
            <a:r>
              <a:rPr b="0" lang="en-US" sz="2800" spc="-1" strike="noStrike">
                <a:solidFill>
                  <a:srgbClr val="000000"/>
                </a:solidFill>
                <a:uFill>
                  <a:solidFill>
                    <a:srgbClr val="ffffff"/>
                  </a:solidFill>
                </a:uFill>
                <a:latin typeface="Calibri"/>
              </a:rPr>
              <a:t>
</a:t>
            </a:r>
            <a:r>
              <a:rPr b="0" lang="en-US" sz="2800" spc="-1" strike="noStrike">
                <a:solidFill>
                  <a:srgbClr val="000000"/>
                </a:solidFill>
                <a:uFill>
                  <a:solidFill>
                    <a:srgbClr val="ffffff"/>
                  </a:solidFill>
                </a:uFill>
                <a:latin typeface="Calibri"/>
              </a:rPr>
              <a:t> </a:t>
            </a:r>
            <a:endParaRPr b="0" lang="en-US" sz="2800" spc="-1" strike="noStrike">
              <a:solidFill>
                <a:srgbClr val="000000"/>
              </a:solidFill>
              <a:uFill>
                <a:solidFill>
                  <a:srgbClr val="ffffff"/>
                </a:solidFill>
              </a:uFill>
              <a:latin typeface="Calibri"/>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anchor="ctr"/>
          <a:p>
            <a:pPr algn="ctr" rtl="1">
              <a:lnSpc>
                <a:spcPct val="100000"/>
              </a:lnSpc>
            </a:pPr>
            <a:r>
              <a:rPr b="0" lang="en-US" sz="4400" spc="-1" strike="noStrike">
                <a:solidFill>
                  <a:srgbClr val="000000"/>
                </a:solidFill>
                <a:uFill>
                  <a:solidFill>
                    <a:srgbClr val="ffffff"/>
                  </a:solidFill>
                </a:uFill>
                <a:latin typeface="Calibri Light"/>
              </a:rPr>
              <a:t>מכתב למזכיר האו"ם </a:t>
            </a:r>
            <a:r>
              <a:rPr b="0" lang="en-US" sz="4400" spc="-1" strike="noStrike">
                <a:solidFill>
                  <a:srgbClr val="000000"/>
                </a:solidFill>
                <a:uFill>
                  <a:solidFill>
                    <a:srgbClr val="ffffff"/>
                  </a:solidFill>
                </a:uFill>
                <a:latin typeface="Calibri Light"/>
              </a:rPr>
              <a:t>5</a:t>
            </a:r>
            <a:r>
              <a:rPr b="0" lang="en-US" sz="4400" spc="-1" strike="noStrike">
                <a:solidFill>
                  <a:srgbClr val="000000"/>
                </a:solidFill>
                <a:uFill>
                  <a:solidFill>
                    <a:srgbClr val="ffffff"/>
                  </a:solidFill>
                </a:uFill>
                <a:latin typeface="Calibri Light"/>
              </a:rPr>
              <a:t> למאי </a:t>
            </a:r>
            <a:r>
              <a:rPr b="0" lang="en-US" sz="4400" spc="-1" strike="noStrike">
                <a:solidFill>
                  <a:srgbClr val="000000"/>
                </a:solidFill>
                <a:uFill>
                  <a:solidFill>
                    <a:srgbClr val="ffffff"/>
                  </a:solidFill>
                </a:uFill>
                <a:latin typeface="Calibri Light"/>
              </a:rPr>
              <a:t>1968</a:t>
            </a:r>
            <a:endParaRPr b="0" lang="en-US" sz="1800" spc="-1" strike="noStrike">
              <a:solidFill>
                <a:srgbClr val="000000"/>
              </a:solidFill>
              <a:uFill>
                <a:solidFill>
                  <a:srgbClr val="ffffff"/>
                </a:solidFill>
              </a:uFill>
              <a:latin typeface="Calibri"/>
            </a:endParaRPr>
          </a:p>
        </p:txBody>
      </p:sp>
      <p:sp>
        <p:nvSpPr>
          <p:cNvPr id="93" name="TextShape 2"/>
          <p:cNvSpPr txBox="1"/>
          <p:nvPr/>
        </p:nvSpPr>
        <p:spPr>
          <a:xfrm>
            <a:off x="838080" y="1825560"/>
            <a:ext cx="10515240" cy="4350960"/>
          </a:xfrm>
          <a:prstGeom prst="rect">
            <a:avLst/>
          </a:prstGeom>
          <a:noFill/>
          <a:ln>
            <a:noFill/>
          </a:ln>
        </p:spPr>
        <p:txBody>
          <a:bodyPr/>
          <a:p>
            <a:pPr marL="228600" indent="-228240" algn="r" rtl="1">
              <a:lnSpc>
                <a:spcPct val="100000"/>
              </a:lnSpc>
              <a:buClr>
                <a:srgbClr val="000000"/>
              </a:buClr>
              <a:buFont typeface="Arial"/>
              <a:buChar char="•"/>
            </a:pPr>
            <a:r>
              <a:rPr b="0" lang="en-US" sz="2800" spc="-1" strike="noStrike">
                <a:solidFill>
                  <a:srgbClr val="000000"/>
                </a:solidFill>
                <a:uFill>
                  <a:solidFill>
                    <a:srgbClr val="ffffff"/>
                  </a:solidFill>
                </a:uFill>
                <a:latin typeface="Calibri"/>
              </a:rPr>
              <a:t>ראשית , סבלות השנה האחרונה בירושלים מבצרים את החלטתנו לפעול לסילוק מתחים ואלימות מן המזרח התיכון . הדאגה הדחופה ביותר היא חיזוק הפסקת האש על ירי הוצאתם של ארגונים טרוריסטיים אל מחוץ לחוק . ארגונים אלה מגיעים עתה מאדמת ירדן תוכים לסיוע ולעידוד מטעם ממשלת ירדן . ישראל תכבד את הפסקת האש על בסיס הדדיות כנקודת התחלה בחיפוש אחר השלום . שנית , נמשיך בהתמדה את רריפתנו אחר הסדר הסכסוך במזרח התיכון בדרכי שלום . המפתח טמון בעידוד משא ומתן , אשר בסכסוך הזה , כמו בכל האחרים , אי אפשר בלעדי זה להיחלץ ממבוי סתום . בעצם היום הזה המשכתי לעמוד בקשר עם נציגך המיוחד במאמץ לקרם הסדר מקובל בדרכי שלום , אשר הוא מטרתה המוכרזת והרצויה של מועצת הביטחון . </a:t>
            </a:r>
            <a:r>
              <a:rPr b="0" lang="en-US" sz="2800" spc="-1" strike="noStrike">
                <a:solidFill>
                  <a:srgbClr val="000000"/>
                </a:solidFill>
                <a:uFill>
                  <a:solidFill>
                    <a:srgbClr val="ffffff"/>
                  </a:solidFill>
                </a:uFill>
                <a:latin typeface="Calibri"/>
              </a:rPr>
              <a:t>
</a:t>
            </a:r>
            <a:r>
              <a:rPr b="0" lang="en-US" sz="2800" spc="-1" strike="noStrike">
                <a:solidFill>
                  <a:srgbClr val="000000"/>
                </a:solidFill>
                <a:uFill>
                  <a:solidFill>
                    <a:srgbClr val="ffffff"/>
                  </a:solidFill>
                </a:uFill>
                <a:latin typeface="Calibri"/>
              </a:rPr>
              <a:t> </a:t>
            </a:r>
            <a:endParaRPr b="0" lang="en-US" sz="2800" spc="-1" strike="noStrike">
              <a:solidFill>
                <a:srgbClr val="000000"/>
              </a:solidFill>
              <a:uFill>
                <a:solidFill>
                  <a:srgbClr val="ffffff"/>
                </a:solidFill>
              </a:uFill>
              <a:latin typeface="Calibri"/>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anchor="ctr"/>
          <a:p>
            <a:pPr algn="ctr">
              <a:lnSpc>
                <a:spcPct val="100000"/>
              </a:lnSpc>
            </a:pPr>
            <a:r>
              <a:rPr b="0" lang="en-US" sz="4400" spc="-1" strike="noStrike">
                <a:solidFill>
                  <a:srgbClr val="000000"/>
                </a:solidFill>
                <a:uFill>
                  <a:solidFill>
                    <a:srgbClr val="ffffff"/>
                  </a:solidFill>
                </a:uFill>
                <a:latin typeface="Calibri Light"/>
              </a:rPr>
              <a:t>אשכול בישיבת ממשלה </a:t>
            </a:r>
            <a:r>
              <a:rPr b="0" lang="en-US" sz="4400" spc="-1" strike="noStrike">
                <a:solidFill>
                  <a:srgbClr val="000000"/>
                </a:solidFill>
                <a:uFill>
                  <a:solidFill>
                    <a:srgbClr val="ffffff"/>
                  </a:solidFill>
                </a:uFill>
                <a:latin typeface="Calibri Light"/>
              </a:rPr>
              <a:t>21.6.1968</a:t>
            </a:r>
            <a:endParaRPr b="0" lang="en-US" sz="1800" spc="-1" strike="noStrike">
              <a:solidFill>
                <a:srgbClr val="000000"/>
              </a:solidFill>
              <a:uFill>
                <a:solidFill>
                  <a:srgbClr val="ffffff"/>
                </a:solidFill>
              </a:uFill>
              <a:latin typeface="Calibri"/>
            </a:endParaRPr>
          </a:p>
        </p:txBody>
      </p:sp>
      <p:sp>
        <p:nvSpPr>
          <p:cNvPr id="95" name="TextShape 2"/>
          <p:cNvSpPr txBox="1"/>
          <p:nvPr/>
        </p:nvSpPr>
        <p:spPr>
          <a:xfrm>
            <a:off x="457200" y="1690560"/>
            <a:ext cx="10515240" cy="4350960"/>
          </a:xfrm>
          <a:prstGeom prst="rect">
            <a:avLst/>
          </a:prstGeom>
          <a:noFill/>
          <a:ln>
            <a:noFill/>
          </a:ln>
        </p:spPr>
        <p:txBody>
          <a:bodyPr/>
          <a:p>
            <a:pPr algn="r" rtl="1">
              <a:lnSpc>
                <a:spcPct val="100000"/>
              </a:lnSpc>
            </a:pPr>
            <a:r>
              <a:rPr b="0" lang="en-US" sz="4000" spc="-1" strike="noStrike">
                <a:solidFill>
                  <a:srgbClr val="000000"/>
                </a:solidFill>
                <a:uFill>
                  <a:solidFill>
                    <a:srgbClr val="ffffff"/>
                  </a:solidFill>
                </a:uFill>
                <a:latin typeface="Calibri"/>
              </a:rPr>
              <a:t>מן הדין שאחזור , כתום שנה לאחר מלחמת ששת הימים , באוזני אומות העולם והעם בישראל על עקרונות מדיניותנו , המורכבת משני יסודות : איתנות עמידה על קווי הפסקת האש כל עוד אין שלום - ונכונות מתמדת לכונן שלום איתן ויציב בגבולות מוסכמים ובטוחים שייקבעו בהסכם בינינו לבין המדינות השכנות . הואיל ומדובר בהסכם , ברור כי בדו שיח רציני על שלום לא נציע תכתיב ולא נקבל תכתיב . </a:t>
            </a:r>
            <a:r>
              <a:rPr b="0" lang="en-US" sz="4000" spc="-1" strike="noStrike">
                <a:solidFill>
                  <a:srgbClr val="000000"/>
                </a:solidFill>
                <a:uFill>
                  <a:solidFill>
                    <a:srgbClr val="ffffff"/>
                  </a:solidFill>
                </a:uFill>
                <a:latin typeface="Calibri"/>
              </a:rPr>
              <a:t>
</a:t>
            </a:r>
            <a:endParaRPr b="0" lang="en-US" sz="2800" spc="-1" strike="noStrike">
              <a:solidFill>
                <a:srgbClr val="000000"/>
              </a:solidFill>
              <a:uFill>
                <a:solidFill>
                  <a:srgbClr val="ffffff"/>
                </a:solidFill>
              </a:uFill>
              <a:latin typeface="Calibri"/>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147</TotalTime>
  <Application>LibreOffice/5.1.1.2$Linux_X86_64 LibreOffice_project/10m0$Build-2</Application>
  <Words>586</Words>
  <Paragraphs>18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2016-02-27T06:20:12Z</dcterms:created>
  <dc:creator>אלברטון</dc:creator>
  <dc:description/>
  <dc:language>he-IL</dc:language>
  <cp:lastModifiedBy>Elad Hen</cp:lastModifiedBy>
  <dcterms:modified xsi:type="dcterms:W3CDTF">2016-03-09T20:16:48Z</dcterms:modified>
  <cp:revision>11</cp:revision>
  <dc:subject/>
  <dc:title>אשכול, ירושלים והשטחים</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מותאם אישית</vt:lpwstr>
  </property>
  <property fmtid="{D5CDD505-2E9C-101B-9397-08002B2CF9AE}" pid="9" name="ScaleCrop">
    <vt:bool>0</vt:bool>
  </property>
  <property fmtid="{D5CDD505-2E9C-101B-9397-08002B2CF9AE}" pid="10" name="ShareDoc">
    <vt:bool>0</vt:bool>
  </property>
  <property fmtid="{D5CDD505-2E9C-101B-9397-08002B2CF9AE}" pid="11" name="Slides">
    <vt:i4>9</vt:i4>
  </property>
</Properties>
</file>