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p:scale>
          <a:sx n="46" d="100"/>
          <a:sy n="46" d="100"/>
        </p:scale>
        <p:origin x="-2102" y="-10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7B5A63D1-CF8F-44B6-A227-14F345106169}" type="datetimeFigureOut">
              <a:rPr lang="en-US" smtClean="0"/>
              <a:t>3/9/2016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140928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7B5A63D1-CF8F-44B6-A227-14F345106169}" type="datetimeFigureOut">
              <a:rPr lang="en-US" smtClean="0"/>
              <a:t>3/9/2016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421891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7B5A63D1-CF8F-44B6-A227-14F345106169}" type="datetimeFigureOut">
              <a:rPr lang="en-US" smtClean="0"/>
              <a:t>3/9/2016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363095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7B5A63D1-CF8F-44B6-A227-14F345106169}" type="datetimeFigureOut">
              <a:rPr lang="en-US" smtClean="0"/>
              <a:t>3/9/2016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31425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B5A63D1-CF8F-44B6-A227-14F345106169}" type="datetimeFigureOut">
              <a:rPr lang="en-US" smtClean="0"/>
              <a:t>3/9/2016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40177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7B5A63D1-CF8F-44B6-A227-14F345106169}" type="datetimeFigureOut">
              <a:rPr lang="en-US" smtClean="0"/>
              <a:t>3/9/2016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250606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7B5A63D1-CF8F-44B6-A227-14F345106169}" type="datetimeFigureOut">
              <a:rPr lang="en-US" smtClean="0"/>
              <a:t>3/9/2016</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12519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7B5A63D1-CF8F-44B6-A227-14F345106169}" type="datetimeFigureOut">
              <a:rPr lang="en-US" smtClean="0"/>
              <a:t>3/9/2016</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393013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B5A63D1-CF8F-44B6-A227-14F345106169}" type="datetimeFigureOut">
              <a:rPr lang="en-US" smtClean="0"/>
              <a:t>3/9/2016</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399899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B5A63D1-CF8F-44B6-A227-14F345106169}" type="datetimeFigureOut">
              <a:rPr lang="en-US" smtClean="0"/>
              <a:t>3/9/2016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2978561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B5A63D1-CF8F-44B6-A227-14F345106169}" type="datetimeFigureOut">
              <a:rPr lang="en-US" smtClean="0"/>
              <a:t>3/9/2016</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6CB4A0A0-44D1-494A-88BF-8BDCCDB6FB29}" type="slidenum">
              <a:rPr lang="en-US" smtClean="0"/>
              <a:t>‹#›</a:t>
            </a:fld>
            <a:endParaRPr lang="en-US"/>
          </a:p>
        </p:txBody>
      </p:sp>
    </p:spTree>
    <p:extLst>
      <p:ext uri="{BB962C8B-B14F-4D97-AF65-F5344CB8AC3E}">
        <p14:creationId xmlns:p14="http://schemas.microsoft.com/office/powerpoint/2010/main" val="39355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A63D1-CF8F-44B6-A227-14F345106169}" type="datetimeFigureOut">
              <a:rPr lang="en-US" smtClean="0"/>
              <a:t>3/9/2016</a:t>
            </a:fld>
            <a:endParaRPr lang="en-US"/>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4A0A0-44D1-494A-88BF-8BDCCDB6FB29}" type="slidenum">
              <a:rPr lang="en-US" smtClean="0"/>
              <a:t>‹#›</a:t>
            </a:fld>
            <a:endParaRPr lang="en-US"/>
          </a:p>
        </p:txBody>
      </p:sp>
    </p:spTree>
    <p:extLst>
      <p:ext uri="{BB962C8B-B14F-4D97-AF65-F5344CB8AC3E}">
        <p14:creationId xmlns:p14="http://schemas.microsoft.com/office/powerpoint/2010/main" val="134861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1354137"/>
          </a:xfrm>
        </p:spPr>
        <p:txBody>
          <a:bodyPr>
            <a:normAutofit/>
          </a:bodyPr>
          <a:lstStyle/>
          <a:p>
            <a:r>
              <a:rPr lang="he-IL" sz="7200" dirty="0" smtClean="0"/>
              <a:t>אשכול, ירושלים והשטחים</a:t>
            </a:r>
            <a:endParaRPr lang="en-US" sz="7200" dirty="0"/>
          </a:p>
        </p:txBody>
      </p:sp>
      <p:sp>
        <p:nvSpPr>
          <p:cNvPr id="3" name="כותרת משנה 2"/>
          <p:cNvSpPr>
            <a:spLocks noGrp="1"/>
          </p:cNvSpPr>
          <p:nvPr>
            <p:ph type="subTitle" idx="1"/>
          </p:nvPr>
        </p:nvSpPr>
        <p:spPr/>
        <p:txBody>
          <a:bodyPr>
            <a:normAutofit/>
          </a:bodyPr>
          <a:lstStyle/>
          <a:p>
            <a:r>
              <a:rPr lang="he-IL" sz="5400" dirty="0" smtClean="0">
                <a:latin typeface="FrankRuehl" panose="020E0503060101010101" pitchFamily="34" charset="-79"/>
                <a:cs typeface="FrankRuehl" panose="020E0503060101010101" pitchFamily="34" charset="-79"/>
              </a:rPr>
              <a:t>"אינני יודע מה לעשות, אבל אני חייב לעשות משהו"</a:t>
            </a:r>
            <a:endParaRPr lang="en-US" sz="5400" dirty="0">
              <a:latin typeface="FrankRuehl" panose="020E0503060101010101" pitchFamily="34" charset="-79"/>
              <a:cs typeface="FrankRuehl" panose="020E0503060101010101" pitchFamily="34" charset="-79"/>
            </a:endParaRPr>
          </a:p>
        </p:txBody>
      </p:sp>
    </p:spTree>
    <p:extLst>
      <p:ext uri="{BB962C8B-B14F-4D97-AF65-F5344CB8AC3E}">
        <p14:creationId xmlns:p14="http://schemas.microsoft.com/office/powerpoint/2010/main" val="201656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צדקת הדרך</a:t>
            </a:r>
            <a:endParaRPr lang="en-US" dirty="0"/>
          </a:p>
        </p:txBody>
      </p:sp>
      <p:sp>
        <p:nvSpPr>
          <p:cNvPr id="3" name="מציין מיקום תוכן 2"/>
          <p:cNvSpPr>
            <a:spLocks noGrp="1"/>
          </p:cNvSpPr>
          <p:nvPr>
            <p:ph idx="1"/>
          </p:nvPr>
        </p:nvSpPr>
        <p:spPr/>
        <p:txBody>
          <a:bodyPr>
            <a:normAutofit/>
          </a:bodyPr>
          <a:lstStyle/>
          <a:p>
            <a:pPr marL="0" indent="0" algn="r" rtl="1">
              <a:lnSpc>
                <a:spcPct val="100000"/>
              </a:lnSpc>
              <a:buNone/>
            </a:pPr>
            <a:r>
              <a:rPr lang="he-IL" sz="4400" u="sng" dirty="0"/>
              <a:t>לוי אשכול –ראש הממשלה 25.9.1967</a:t>
            </a:r>
            <a:endParaRPr lang="en-US" sz="4400" dirty="0"/>
          </a:p>
          <a:p>
            <a:pPr marL="0" indent="0" algn="r" rtl="1">
              <a:lnSpc>
                <a:spcPct val="100000"/>
              </a:lnSpc>
              <a:buNone/>
            </a:pPr>
            <a:r>
              <a:rPr lang="he-IL" sz="4400" dirty="0"/>
              <a:t>"מלחמת ששת הימים החזירה לנו את העיר העתיקה, את הכותל המערבי. זכינו וירושלים השלמה בידינו. אבל ירושלים זו צפויה לה סכנה יותר מאשר </a:t>
            </a:r>
            <a:r>
              <a:rPr lang="he-IL" sz="4400"/>
              <a:t>קודם</a:t>
            </a:r>
            <a:r>
              <a:rPr lang="he-IL" sz="4400" smtClean="0"/>
              <a:t>."</a:t>
            </a:r>
            <a:endParaRPr lang="en-US" sz="4400" dirty="0"/>
          </a:p>
        </p:txBody>
      </p:sp>
    </p:spTree>
    <p:extLst>
      <p:ext uri="{BB962C8B-B14F-4D97-AF65-F5344CB8AC3E}">
        <p14:creationId xmlns:p14="http://schemas.microsoft.com/office/powerpoint/2010/main" val="4111353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523875"/>
          </a:xfrm>
        </p:spPr>
        <p:txBody>
          <a:bodyPr>
            <a:normAutofit fontScale="90000"/>
          </a:bodyPr>
          <a:lstStyle/>
          <a:p>
            <a:endParaRPr lang="en-US" dirty="0"/>
          </a:p>
        </p:txBody>
      </p:sp>
      <p:sp>
        <p:nvSpPr>
          <p:cNvPr id="3" name="מציין מיקום תוכן 2"/>
          <p:cNvSpPr>
            <a:spLocks noGrp="1"/>
          </p:cNvSpPr>
          <p:nvPr>
            <p:ph idx="1"/>
          </p:nvPr>
        </p:nvSpPr>
        <p:spPr>
          <a:xfrm>
            <a:off x="838200" y="1219200"/>
            <a:ext cx="10515600" cy="4957763"/>
          </a:xfrm>
        </p:spPr>
        <p:txBody>
          <a:bodyPr>
            <a:normAutofit/>
          </a:bodyPr>
          <a:lstStyle/>
          <a:p>
            <a:pPr marL="0" indent="0" algn="r" rtl="1">
              <a:buNone/>
            </a:pPr>
            <a:r>
              <a:rPr lang="he-IL" sz="5400" dirty="0"/>
              <a:t>אין אנו חיים בעולם ובתקופה של מדינות רב לאומיות רצינו למצוא לעצמנו מקום תחת השמש, ולא סתם מקום אלא בארץ ישראל. להיות עם היושב על אדמתו, שאינו מיעוט אבל גם אינו שולט על </a:t>
            </a:r>
            <a:r>
              <a:rPr lang="he-IL" sz="5400" dirty="0" smtClean="0"/>
              <a:t>אחרים</a:t>
            </a:r>
            <a:endParaRPr lang="en-US" sz="5400" dirty="0"/>
          </a:p>
        </p:txBody>
      </p:sp>
    </p:spTree>
    <p:extLst>
      <p:ext uri="{BB962C8B-B14F-4D97-AF65-F5344CB8AC3E}">
        <p14:creationId xmlns:p14="http://schemas.microsoft.com/office/powerpoint/2010/main" val="374416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a:p>
        </p:txBody>
      </p:sp>
      <p:sp>
        <p:nvSpPr>
          <p:cNvPr id="3" name="מציין מיקום תוכן 2"/>
          <p:cNvSpPr>
            <a:spLocks noGrp="1"/>
          </p:cNvSpPr>
          <p:nvPr>
            <p:ph idx="1"/>
          </p:nvPr>
        </p:nvSpPr>
        <p:spPr>
          <a:xfrm>
            <a:off x="838200" y="965200"/>
            <a:ext cx="10515600" cy="5211763"/>
          </a:xfrm>
        </p:spPr>
        <p:txBody>
          <a:bodyPr/>
          <a:lstStyle/>
          <a:p>
            <a:pPr marL="0" indent="0" algn="r" rtl="1">
              <a:buNone/>
            </a:pPr>
            <a:r>
              <a:rPr lang="he-IL" sz="5400" dirty="0" smtClean="0"/>
              <a:t>ומדכא אותם. רצינו בפיסת קרקע תחת הרגליים כדי לקיים בה את עצמאותנו ולפתח את כוחותינו התרבותיים-רוחניים והכלכליים ולהמשיך את החוט ההיסטורי העתיק של העם היהודי"</a:t>
            </a:r>
            <a:endParaRPr lang="en-US" sz="5400" dirty="0" smtClean="0"/>
          </a:p>
          <a:p>
            <a:pPr algn="r"/>
            <a:endParaRPr lang="en-US" dirty="0"/>
          </a:p>
        </p:txBody>
      </p:sp>
    </p:spTree>
    <p:extLst>
      <p:ext uri="{BB962C8B-B14F-4D97-AF65-F5344CB8AC3E}">
        <p14:creationId xmlns:p14="http://schemas.microsoft.com/office/powerpoint/2010/main" val="107736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9900" y="365125"/>
            <a:ext cx="10883900" cy="1325563"/>
          </a:xfrm>
        </p:spPr>
        <p:txBody>
          <a:bodyPr/>
          <a:lstStyle/>
          <a:p>
            <a:pPr algn="r"/>
            <a:r>
              <a:rPr lang="he-IL" dirty="0" smtClean="0"/>
              <a:t>אירוע המוני בירושלים לציון יום איחוד העיר מאי 1968</a:t>
            </a:r>
            <a:endParaRPr lang="en-US" dirty="0"/>
          </a:p>
        </p:txBody>
      </p:sp>
      <p:sp>
        <p:nvSpPr>
          <p:cNvPr id="3" name="מציין מיקום תוכן 2"/>
          <p:cNvSpPr>
            <a:spLocks noGrp="1"/>
          </p:cNvSpPr>
          <p:nvPr>
            <p:ph idx="1"/>
          </p:nvPr>
        </p:nvSpPr>
        <p:spPr>
          <a:xfrm>
            <a:off x="260350" y="1816100"/>
            <a:ext cx="11309350" cy="4756151"/>
          </a:xfrm>
        </p:spPr>
        <p:txBody>
          <a:bodyPr>
            <a:normAutofit lnSpcReduction="10000"/>
          </a:bodyPr>
          <a:lstStyle/>
          <a:p>
            <a:pPr marL="0" indent="0" algn="r" rtl="1">
              <a:buNone/>
            </a:pPr>
            <a:r>
              <a:rPr lang="he-IL" dirty="0" smtClean="0"/>
              <a:t>אשכול בפני צעירי המפדל:</a:t>
            </a:r>
          </a:p>
          <a:p>
            <a:pPr marL="0" indent="0" algn="r" rtl="1">
              <a:buNone/>
            </a:pPr>
            <a:r>
              <a:rPr lang="he-IL" dirty="0" smtClean="0"/>
              <a:t>"</a:t>
            </a:r>
            <a:r>
              <a:rPr lang="he-IL" sz="4800" dirty="0" smtClean="0"/>
              <a:t>אני דוחה את ההצעה. ידוע לכם שראש העיר מתנגד...אינני מתנגד לישיבה חגיגית או לאסיפה. אבל תהלוכת לפידים מסביב לחומות –לא. אחרי </a:t>
            </a:r>
            <a:r>
              <a:rPr lang="he-IL" sz="4800" dirty="0" err="1" smtClean="0"/>
              <a:t>הכל</a:t>
            </a:r>
            <a:r>
              <a:rPr lang="he-IL" sz="4800" dirty="0" smtClean="0"/>
              <a:t> יש כאן 70 אלף ערבים ש"מתם מונח לפניהם". וכאן הילולה </a:t>
            </a:r>
            <a:r>
              <a:rPr lang="he-IL" sz="4800" dirty="0" err="1" smtClean="0"/>
              <a:t>וחינגה</a:t>
            </a:r>
            <a:r>
              <a:rPr lang="he-IL" sz="4800" dirty="0" smtClean="0"/>
              <a:t> שאיננה נגמרת. אני יודע ומאמין שיש לנו זכות – אבל טקט הוא דבר גדול"</a:t>
            </a:r>
            <a:endParaRPr lang="en-US" sz="4800" dirty="0"/>
          </a:p>
        </p:txBody>
      </p:sp>
    </p:spTree>
    <p:extLst>
      <p:ext uri="{BB962C8B-B14F-4D97-AF65-F5344CB8AC3E}">
        <p14:creationId xmlns:p14="http://schemas.microsoft.com/office/powerpoint/2010/main" val="377666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אשכול בפגישה עם אלופי צה"ל דצמבר 1967</a:t>
            </a:r>
            <a:endParaRPr lang="en-US" dirty="0"/>
          </a:p>
        </p:txBody>
      </p:sp>
      <p:sp>
        <p:nvSpPr>
          <p:cNvPr id="3" name="מציין מיקום תוכן 2"/>
          <p:cNvSpPr>
            <a:spLocks noGrp="1"/>
          </p:cNvSpPr>
          <p:nvPr>
            <p:ph idx="1"/>
          </p:nvPr>
        </p:nvSpPr>
        <p:spPr>
          <a:xfrm>
            <a:off x="266700" y="1384300"/>
            <a:ext cx="11404600" cy="5016500"/>
          </a:xfrm>
        </p:spPr>
        <p:txBody>
          <a:bodyPr>
            <a:normAutofit lnSpcReduction="10000"/>
          </a:bodyPr>
          <a:lstStyle/>
          <a:p>
            <a:pPr marL="0" indent="0" algn="r" rtl="1">
              <a:buNone/>
            </a:pPr>
            <a:r>
              <a:rPr lang="he-IL" sz="4800" dirty="0"/>
              <a:t>הבעיה מונחת על השולחן . האם לדעת פורום זה אין כל אפשרות אחרת להבטיח לנו ביטחון ופחות ערבים ? כי הרי יכול להיות שחוסיין יאמר לנו , אחר שנגיד לו שייקח את הנפש ואת הרכוש ישאיר לנו , "מוחל טובות , " תחזיקו לכם את הערבים ועשו בהם מה שעולה על רעתכם . בזה ייגמר העניין , ובזה יישאר המצב .</a:t>
            </a:r>
            <a:r>
              <a:rPr lang="he-IL" dirty="0"/>
              <a:t> </a:t>
            </a:r>
            <a:r>
              <a:rPr lang="he-IL" dirty="0" smtClean="0"/>
              <a:t/>
            </a:r>
            <a:br>
              <a:rPr lang="he-IL" dirty="0" smtClean="0"/>
            </a:br>
            <a:endParaRPr lang="en-US" dirty="0"/>
          </a:p>
        </p:txBody>
      </p:sp>
    </p:spTree>
    <p:extLst>
      <p:ext uri="{BB962C8B-B14F-4D97-AF65-F5344CB8AC3E}">
        <p14:creationId xmlns:p14="http://schemas.microsoft.com/office/powerpoint/2010/main" val="13924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1"/>
            <a:r>
              <a:rPr lang="he-IL" dirty="0" smtClean="0"/>
              <a:t>מכתב למזכיר האו"ם 5 למאי 1968</a:t>
            </a:r>
            <a:endParaRPr lang="en-US" dirty="0"/>
          </a:p>
        </p:txBody>
      </p:sp>
      <p:sp>
        <p:nvSpPr>
          <p:cNvPr id="3" name="מציין מיקום תוכן 2"/>
          <p:cNvSpPr>
            <a:spLocks noGrp="1"/>
          </p:cNvSpPr>
          <p:nvPr>
            <p:ph idx="1"/>
          </p:nvPr>
        </p:nvSpPr>
        <p:spPr/>
        <p:txBody>
          <a:bodyPr>
            <a:normAutofit lnSpcReduction="10000"/>
          </a:bodyPr>
          <a:lstStyle/>
          <a:p>
            <a:pPr algn="r" rtl="1"/>
            <a:r>
              <a:rPr lang="he-IL" dirty="0"/>
              <a:t>ראשית , סבלות השנה האחרונה בירושלים מבצרים את החלטתנו לפעול לסילוק מתחים ואלימות מן המזרח התיכון . הדאגה הדחופה ביותר היא חיזוק הפסקת האש על ירי הוצאתם של ארגונים טרוריסטיים אל מחוץ לחוק . ארגונים אלה מגיעים עתה מאדמת ירדן תוכים לסיוע ולעידוד מטעם ממשלת ירדן . ישראל תכבד את הפסקת האש על בסיס הדדיות כנקודת התחלה בחיפוש אחר השלום . שנית , נמשיך בהתמדה את </a:t>
            </a:r>
            <a:r>
              <a:rPr lang="he-IL" dirty="0" err="1"/>
              <a:t>רריפתנו</a:t>
            </a:r>
            <a:r>
              <a:rPr lang="he-IL" dirty="0"/>
              <a:t> אחר הסדר הסכסוך במזרח התיכון בדרכי שלום . המפתח טמון בעידוד משא ומתן , אשר בסכסוך הזה , כמו בכל האחרים , אי אפשר בלעדי זה להיחלץ ממבוי סתום . בעצם היום הזה המשכתי לעמוד בקשר עם נציגך המיוחד במאמץ לקרם הסדר מקובל בדרכי שלום , אשר הוא מטרתה המוכרזת והרצויה של מועצת הביטחון . </a:t>
            </a:r>
            <a:r>
              <a:rPr lang="he-IL" dirty="0" smtClean="0"/>
              <a:t/>
            </a:r>
            <a:br>
              <a:rPr lang="he-IL" dirty="0" smtClean="0"/>
            </a:br>
            <a:endParaRPr lang="en-US" dirty="0"/>
          </a:p>
        </p:txBody>
      </p:sp>
    </p:spTree>
    <p:extLst>
      <p:ext uri="{BB962C8B-B14F-4D97-AF65-F5344CB8AC3E}">
        <p14:creationId xmlns:p14="http://schemas.microsoft.com/office/powerpoint/2010/main" val="73865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1"/>
            <a:r>
              <a:rPr lang="he-IL" dirty="0" smtClean="0"/>
              <a:t>מכתב למזכיר האו"ם 5 למאי 1968</a:t>
            </a:r>
            <a:endParaRPr lang="en-US" dirty="0"/>
          </a:p>
        </p:txBody>
      </p:sp>
      <p:sp>
        <p:nvSpPr>
          <p:cNvPr id="3" name="מציין מיקום תוכן 2"/>
          <p:cNvSpPr>
            <a:spLocks noGrp="1"/>
          </p:cNvSpPr>
          <p:nvPr>
            <p:ph idx="1"/>
          </p:nvPr>
        </p:nvSpPr>
        <p:spPr/>
        <p:txBody>
          <a:bodyPr>
            <a:normAutofit lnSpcReduction="10000"/>
          </a:bodyPr>
          <a:lstStyle/>
          <a:p>
            <a:pPr algn="r" rtl="1"/>
            <a:r>
              <a:rPr lang="he-IL" dirty="0"/>
              <a:t>ראשית , סבלות השנה האחרונה בירושלים מבצרים את החלטתנו לפעול לסילוק מתחים ואלימות מן המזרח התיכון . הדאגה הדחופה ביותר היא חיזוק הפסקת האש על ירי הוצאתם של ארגונים טרוריסטיים אל מחוץ לחוק . ארגונים אלה מגיעים עתה מאדמת ירדן תוכים לסיוע ולעידוד מטעם ממשלת ירדן . ישראל תכבד את הפסקת האש על בסיס הדדיות כנקודת התחלה בחיפוש אחר השלום . שנית , נמשיך בהתמדה את </a:t>
            </a:r>
            <a:r>
              <a:rPr lang="he-IL" dirty="0" err="1"/>
              <a:t>רריפתנו</a:t>
            </a:r>
            <a:r>
              <a:rPr lang="he-IL" dirty="0"/>
              <a:t> אחר הסדר הסכסוך במזרח התיכון בדרכי שלום . המפתח טמון בעידוד משא ומתן , אשר בסכסוך הזה , כמו בכל האחרים , אי אפשר בלעדי זה להיחלץ ממבוי סתום . בעצם היום הזה המשכתי לעמוד בקשר עם נציגך המיוחד במאמץ לקרם הסדר מקובל בדרכי שלום , אשר הוא מטרתה המוכרזת והרצויה של מועצת הביטחון . </a:t>
            </a:r>
            <a:r>
              <a:rPr lang="he-IL" dirty="0" smtClean="0"/>
              <a:t/>
            </a:r>
            <a:br>
              <a:rPr lang="he-IL" dirty="0" smtClean="0"/>
            </a:br>
            <a:endParaRPr lang="en-US" dirty="0"/>
          </a:p>
        </p:txBody>
      </p:sp>
    </p:spTree>
    <p:extLst>
      <p:ext uri="{BB962C8B-B14F-4D97-AF65-F5344CB8AC3E}">
        <p14:creationId xmlns:p14="http://schemas.microsoft.com/office/powerpoint/2010/main" val="422784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אשכול </a:t>
            </a:r>
            <a:r>
              <a:rPr lang="he-IL" smtClean="0"/>
              <a:t>בישיבת ממשלה 21.6.1968</a:t>
            </a:r>
            <a:endParaRPr lang="en-US" dirty="0"/>
          </a:p>
        </p:txBody>
      </p:sp>
      <p:sp>
        <p:nvSpPr>
          <p:cNvPr id="3" name="מציין מיקום תוכן 2"/>
          <p:cNvSpPr>
            <a:spLocks noGrp="1"/>
          </p:cNvSpPr>
          <p:nvPr>
            <p:ph idx="1"/>
          </p:nvPr>
        </p:nvSpPr>
        <p:spPr>
          <a:xfrm>
            <a:off x="457200" y="1690688"/>
            <a:ext cx="10515600" cy="4351338"/>
          </a:xfrm>
        </p:spPr>
        <p:txBody>
          <a:bodyPr>
            <a:noAutofit/>
          </a:bodyPr>
          <a:lstStyle/>
          <a:p>
            <a:pPr marL="0" indent="0" algn="r" rtl="1">
              <a:buNone/>
            </a:pPr>
            <a:r>
              <a:rPr lang="he-IL" sz="4000" dirty="0"/>
              <a:t>מן הדין שאחזור , כתום שנה לאחר מלחמת ששת הימים , באוזני אומות העולם והעם בישראל על עקרונות מדיניותנו , המורכבת משני יסודות : איתנות עמידה על קווי הפסקת האש כל עוד אין שלום - ונכונות מתמדת לכונן שלום איתן ויציב בגבולות מוסכמים ובטוחים שייקבעו בהסכם בינינו לבין המדינות השכנות . הואיל ומדובר בהסכם , ברור כי בדו שיח רציני על שלום לא נציע תכתיב ולא נקבל תכתיב . </a:t>
            </a:r>
            <a:r>
              <a:rPr lang="he-IL" sz="4000" dirty="0" smtClean="0"/>
              <a:t/>
            </a:r>
            <a:br>
              <a:rPr lang="he-IL" sz="4000" dirty="0" smtClean="0"/>
            </a:br>
            <a:endParaRPr lang="en-US" sz="4000" dirty="0"/>
          </a:p>
        </p:txBody>
      </p:sp>
    </p:spTree>
    <p:extLst>
      <p:ext uri="{BB962C8B-B14F-4D97-AF65-F5344CB8AC3E}">
        <p14:creationId xmlns:p14="http://schemas.microsoft.com/office/powerpoint/2010/main" val="400552251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586</Words>
  <Application>Microsoft Office PowerPoint</Application>
  <PresentationFormat>מותאם אישית</PresentationFormat>
  <Paragraphs>18</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ערכת נושא Office</vt:lpstr>
      <vt:lpstr>אשכול, ירושלים והשטחים</vt:lpstr>
      <vt:lpstr>צדקת הדרך</vt:lpstr>
      <vt:lpstr>מצגת של PowerPoint</vt:lpstr>
      <vt:lpstr>מצגת של PowerPoint</vt:lpstr>
      <vt:lpstr>אירוע המוני בירושלים לציון יום איחוד העיר מאי 1968</vt:lpstr>
      <vt:lpstr>אשכול בפגישה עם אלופי צה"ל דצמבר 1967</vt:lpstr>
      <vt:lpstr>מכתב למזכיר האו"ם 5 למאי 1968</vt:lpstr>
      <vt:lpstr>מכתב למזכיר האו"ם 5 למאי 1968</vt:lpstr>
      <vt:lpstr>אשכול בישיבת ממשלה 21.6.1968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אשכול, ירושלים והשטחים</dc:title>
  <dc:creator>אלברטון</dc:creator>
  <cp:lastModifiedBy>Owner</cp:lastModifiedBy>
  <cp:revision>9</cp:revision>
  <dcterms:created xsi:type="dcterms:W3CDTF">2016-02-27T06:20:12Z</dcterms:created>
  <dcterms:modified xsi:type="dcterms:W3CDTF">2016-03-09T18:10:55Z</dcterms:modified>
</cp:coreProperties>
</file>