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5.jpeg" ContentType="image/jpeg"/>
  <Override PartName="/ppt/media/image8.png" ContentType="image/png"/>
  <Override PartName="/ppt/media/image10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35468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135468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135468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135468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283640" y="396432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746712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360">
            <a:noFill/>
          </a:ln>
          <a:effectLst>
            <a:outerShdw algn="ctr" blurRad="50800" dir="16200000" dist="4445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360">
            <a:noFill/>
          </a:ln>
          <a:effectLst>
            <a:outerShdw algn="ctr" blurRad="50800" dir="10800000" dist="5080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360">
            <a:noFill/>
          </a:ln>
          <a:effectLst>
            <a:outerShdw algn="ctr" blurRad="50800" dir="16200000" dist="4445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6105600" y="0"/>
            <a:ext cx="3038040" cy="6857640"/>
          </a:xfrm>
          <a:custGeom>
            <a:avLst/>
            <a:gdLst/>
            <a:ah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360">
            <a:noFill/>
          </a:ln>
          <a:effectLst>
            <a:outerShdw algn="ctr" blurRad="50800" dir="10800000" dist="5080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29120" y="3337560"/>
            <a:ext cx="6479640" cy="2300760"/>
          </a:xfrm>
          <a:prstGeom prst="rect">
            <a:avLst/>
          </a:prstGeom>
        </p:spPr>
        <p:txBody>
          <a:bodyPr lIns="45720" rIns="45720" tIns="45000" bIns="45000"/>
          <a:p>
            <a:pPr algn="r">
              <a:lnSpc>
                <a:spcPct val="100000"/>
              </a:lnSpc>
            </a:pPr>
            <a:r>
              <a:rPr b="1" lang="fr-FR" sz="4600" spc="-1" strike="noStrike" cap="all">
                <a:solidFill>
                  <a:srgbClr val="a1d4e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Cliquez pour modifier le style du titre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ubTitle"/>
          </p:nvPr>
        </p:nvSpPr>
        <p:spPr>
          <a:xfrm>
            <a:off x="433080" y="1544760"/>
            <a:ext cx="6479640" cy="1752120"/>
          </a:xfrm>
          <a:prstGeom prst="rect">
            <a:avLst/>
          </a:prstGeom>
        </p:spPr>
        <p:txBody>
          <a:bodyPr lIns="90000" rIns="45720" tIns="0" bIns="0" anchor="b"/>
          <a:p>
            <a:pPr algn="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style des sous-titres du masque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0" anchor="b"/>
          <a:p>
            <a:pPr>
              <a:lnSpc>
                <a:spcPct val="100000"/>
              </a:lnSpc>
            </a:pPr>
            <a:r>
              <a:rPr lang="fr-FR" sz="1000" spc="-1" strike="noStrike">
                <a:solidFill>
                  <a:srgbClr val="9c9b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02/12/2015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0" rIns="0" tIns="45000" bIns="0" anchor="b"/>
          <a:p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D09CC365-9DC2-417B-B936-ED8A6C41CD6B}" type="slidenum">
              <a:rPr lang="fr-FR" sz="1000" spc="-1" strike="noStrike">
                <a:solidFill>
                  <a:srgbClr val="9c9b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000" spc="-1">
                <a:latin typeface="Arial"/>
              </a:rPr>
              <a:t>Cliquez pour éditer le format du plan de texte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400" spc="-1">
                <a:latin typeface="Arial"/>
              </a:rPr>
              <a:t>Second niveau de plan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Troisième niveau de plan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000" spc="-1">
                <a:latin typeface="Arial"/>
              </a:rPr>
              <a:t>Quatrième niveau de plan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Cinquième niveau de plan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Sixième niveau de plan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3b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4752000"/>
            <a:ext cx="9143640" cy="2112480"/>
          </a:xfrm>
          <a:custGeom>
            <a:avLst/>
            <a:gdLst/>
            <a:ah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360">
            <a:noFill/>
          </a:ln>
          <a:effectLst>
            <a:outerShdw algn="ctr" blurRad="50800" dir="16200000" dist="4445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7315200" y="0"/>
            <a:ext cx="1828440" cy="6857640"/>
          </a:xfrm>
          <a:custGeom>
            <a:avLst/>
            <a:gdLst/>
            <a:ah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360">
            <a:noFill/>
          </a:ln>
          <a:effectLst>
            <a:outerShdw algn="ctr" blurRad="50800" dir="10800000" dist="5080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45720" rIns="45720" tIns="45000" bIns="45000" anchor="ctr"/>
          <a:p>
            <a:pPr>
              <a:lnSpc>
                <a:spcPct val="100000"/>
              </a:lnSpc>
            </a:pPr>
            <a:r>
              <a:rPr lang="fr-FR" sz="4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Cliquez pour modifier le style du titre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/>
          </a:p>
          <a:p>
            <a:pPr marL="420480" indent="-383760">
              <a:lnSpc>
                <a:spcPct val="100000"/>
              </a:lnSpc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planCliquez pour modifier les styles du texte du masque</a:t>
            </a:r>
            <a:endParaRPr/>
          </a:p>
          <a:p>
            <a:pPr lvl="1" marL="722520" indent="-273960">
              <a:lnSpc>
                <a:spcPct val="100000"/>
              </a:lnSpc>
              <a:buClr>
                <a:srgbClr val="6ea0b0"/>
              </a:buClr>
              <a:buSzPct val="90000"/>
              <a:buFont typeface="Wingdings 2" charset="2"/>
              <a:buChar char="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/>
          </a:p>
          <a:p>
            <a:pPr lvl="2" marL="1005840" indent="-255600">
              <a:lnSpc>
                <a:spcPct val="100000"/>
              </a:lnSpc>
              <a:buClr>
                <a:srgbClr val="ccaf0a"/>
              </a:buClr>
              <a:buSzPct val="85000"/>
              <a:buFont typeface="Arial"/>
              <a:buChar char="○"/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/>
          </a:p>
          <a:p>
            <a:pPr lvl="3" marL="1280160" indent="-237240">
              <a:lnSpc>
                <a:spcPct val="100000"/>
              </a:lnSpc>
              <a:buClr>
                <a:srgbClr val="8d89a4"/>
              </a:buClr>
              <a:buSzPct val="90000"/>
              <a:buFont typeface="Wingdings 2" charset="2"/>
              <a:buChar char="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/>
          </a:p>
          <a:p>
            <a:pPr lvl="4" marL="1490400" indent="-182520">
              <a:lnSpc>
                <a:spcPct val="100000"/>
              </a:lnSpc>
              <a:buClr>
                <a:srgbClr val="748560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dt"/>
          </p:nvPr>
        </p:nvSpPr>
        <p:spPr>
          <a:xfrm>
            <a:off x="457200" y="6422040"/>
            <a:ext cx="2133360" cy="364680"/>
          </a:xfrm>
          <a:prstGeom prst="rect">
            <a:avLst/>
          </a:prstGeom>
        </p:spPr>
        <p:txBody>
          <a:bodyPr lIns="90000" rIns="90000" tIns="45000" bIns="0" anchor="b"/>
          <a:p>
            <a:pPr>
              <a:lnSpc>
                <a:spcPct val="100000"/>
              </a:lnSpc>
            </a:pPr>
            <a:r>
              <a:rPr lang="fr-FR" sz="1000" spc="-1" strike="noStrike">
                <a:solidFill>
                  <a:srgbClr val="9c9b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02/12/2015</a:t>
            </a:r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ftr"/>
          </p:nvPr>
        </p:nvSpPr>
        <p:spPr>
          <a:xfrm>
            <a:off x="3124080" y="6422040"/>
            <a:ext cx="2895120" cy="364680"/>
          </a:xfrm>
          <a:prstGeom prst="rect">
            <a:avLst/>
          </a:prstGeom>
        </p:spPr>
        <p:txBody>
          <a:bodyPr lIns="0" rIns="0" tIns="45000" bIns="0" anchor="b"/>
          <a:p>
            <a:endParaRPr/>
          </a:p>
        </p:txBody>
      </p:sp>
      <p:sp>
        <p:nvSpPr>
          <p:cNvPr id="50" name="PlaceHolder 7"/>
          <p:cNvSpPr>
            <a:spLocks noGrp="1"/>
          </p:cNvSpPr>
          <p:nvPr>
            <p:ph type="sldNum"/>
          </p:nvPr>
        </p:nvSpPr>
        <p:spPr>
          <a:xfrm>
            <a:off x="8153280" y="642204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44A56D12-6BB1-4B66-8637-A4FDA7C01329}" type="slidenum">
              <a:rPr lang="fr-FR" sz="1000" spc="-1" strike="noStrike">
                <a:solidFill>
                  <a:srgbClr val="9c9b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0" y="1268640"/>
            <a:ext cx="9143640" cy="1079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/>
          <a:p>
            <a:pPr algn="ctr">
              <a:lnSpc>
                <a:spcPct val="100000"/>
              </a:lnSpc>
            </a:pPr>
            <a:r>
              <a:rPr b="1" lang="fr-FR" sz="4000" spc="-1" strike="noStrike" cap="all">
                <a:solidFill>
                  <a:srgbClr val="a1d4e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promenade thermale rd 27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0" y="6093360"/>
            <a:ext cx="9143640" cy="764280"/>
          </a:xfrm>
          <a:prstGeom prst="rect">
            <a:avLst/>
          </a:prstGeom>
          <a:noFill/>
          <a:ln>
            <a:noFill/>
          </a:ln>
        </p:spPr>
        <p:txBody>
          <a:bodyPr lIns="90000" rIns="45720" tIns="0" bIns="0" anchor="b"/>
          <a:p>
            <a:pPr algn="r">
              <a:lnSpc>
                <a:spcPct val="100000"/>
              </a:lnSpc>
            </a:pPr>
            <a:r>
              <a:rPr lang="fr-FR" sz="20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Présentation des études Avant-Projet – Septembre 2013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87" name="CustomShape 3"/>
          <p:cNvSpPr/>
          <p:nvPr/>
        </p:nvSpPr>
        <p:spPr>
          <a:xfrm>
            <a:off x="1619640" y="764640"/>
            <a:ext cx="7524000" cy="6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45720" tIns="0" bIns="0" anchor="b"/>
          <a:p>
            <a:pPr algn="r">
              <a:lnSpc>
                <a:spcPct val="100000"/>
              </a:lnSpc>
            </a:pPr>
            <a:r>
              <a:rPr b="1" lang="fr-FR" sz="27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de communes Sauer-Pechelbronn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88" name="Image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497600" cy="980280"/>
          </a:xfrm>
          <a:prstGeom prst="rect">
            <a:avLst/>
          </a:prstGeom>
          <a:ln>
            <a:noFill/>
          </a:ln>
        </p:spPr>
      </p:pic>
      <p:pic>
        <p:nvPicPr>
          <p:cNvPr id="89" name="Image 5" descr=""/>
          <p:cNvPicPr/>
          <p:nvPr/>
        </p:nvPicPr>
        <p:blipFill>
          <a:blip r:embed="rId2"/>
          <a:stretch/>
        </p:blipFill>
        <p:spPr>
          <a:xfrm>
            <a:off x="1907640" y="2133000"/>
            <a:ext cx="5112360" cy="383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4" descr=""/>
          <p:cNvPicPr/>
          <p:nvPr/>
        </p:nvPicPr>
        <p:blipFill>
          <a:blip r:embed="rId1"/>
          <a:stretch/>
        </p:blipFill>
        <p:spPr>
          <a:xfrm>
            <a:off x="0" y="0"/>
            <a:ext cx="4848120" cy="6857640"/>
          </a:xfrm>
          <a:prstGeom prst="rect">
            <a:avLst/>
          </a:prstGeom>
          <a:ln>
            <a:noFill/>
          </a:ln>
        </p:spPr>
      </p:pic>
      <p:pic>
        <p:nvPicPr>
          <p:cNvPr id="91" name="Image 5" descr=""/>
          <p:cNvPicPr/>
          <p:nvPr/>
        </p:nvPicPr>
        <p:blipFill>
          <a:blip r:embed="rId2"/>
          <a:stretch/>
        </p:blipFill>
        <p:spPr>
          <a:xfrm>
            <a:off x="4295520" y="0"/>
            <a:ext cx="484812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860000" y="0"/>
            <a:ext cx="4283640" cy="6857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 algn="ctr">
              <a:lnSpc>
                <a:spcPct val="100000"/>
              </a:lnSpc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Longueur du tracé : 800 ml</a:t>
            </a: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Dénivelée du tracé : 6 ml</a:t>
            </a: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Pente moyenne &lt;1%</a:t>
            </a:r>
            <a:endParaRPr/>
          </a:p>
        </p:txBody>
      </p:sp>
      <p:pic>
        <p:nvPicPr>
          <p:cNvPr id="93" name="Image 5" descr=""/>
          <p:cNvPicPr/>
          <p:nvPr/>
        </p:nvPicPr>
        <p:blipFill>
          <a:blip r:embed="rId1"/>
          <a:stretch/>
        </p:blipFill>
        <p:spPr>
          <a:xfrm>
            <a:off x="0" y="0"/>
            <a:ext cx="4848120" cy="685764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5004000" y="692640"/>
            <a:ext cx="3960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Promenade thermale = aménagement partagé piétons/cyclistes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 3" descr=""/>
          <p:cNvPicPr/>
          <p:nvPr/>
        </p:nvPicPr>
        <p:blipFill>
          <a:blip r:embed="rId1"/>
          <a:stretch/>
        </p:blipFill>
        <p:spPr>
          <a:xfrm>
            <a:off x="1043640" y="0"/>
            <a:ext cx="6888240" cy="498600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0" y="5013000"/>
            <a:ext cx="9143640" cy="184464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 anchor="ctr"/>
          <a:p>
            <a:pPr algn="ctr">
              <a:lnSpc>
                <a:spcPct val="100000"/>
              </a:lnSpc>
            </a:pP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Reprise des couches de roulement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Purges localisées et reprises des bordures endommagées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Mise en place d’un drainage longitudinal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Remplacement des luminaires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9143640" cy="5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45720" tIns="0" bIns="0" anchor="b"/>
          <a:p>
            <a:pPr algn="ctr">
              <a:lnSpc>
                <a:spcPct val="100000"/>
              </a:lnSpc>
            </a:pPr>
            <a:r>
              <a:rPr b="1" lang="fr-FR" sz="2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Planification de l’opération – étapes clés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0" y="692640"/>
            <a:ext cx="9143640" cy="6165000"/>
          </a:xfrm>
          <a:prstGeom prst="rect">
            <a:avLst/>
          </a:prstGeom>
          <a:noFill/>
          <a:ln>
            <a:noFill/>
          </a:ln>
        </p:spPr>
        <p:txBody>
          <a:bodyPr lIns="45720" rIns="45720" tIns="45000" bIns="45000"/>
          <a:p>
            <a:pPr>
              <a:lnSpc>
                <a:spcPct val="100000"/>
              </a:lnSpc>
            </a:pP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Validation des études d’avant projet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Septembre 2013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Etablissement du dossier Projet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Octobre 2013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Consultation des entreprises de travaux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Décembre 2013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Ouverture des plis / notification des marchés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Janvier 2014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Exécution des travaux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Mars/Avril 2014</a:t>
            </a:r>
            <a:r>
              <a:rPr b="1" lang="fr-FR" sz="1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9143640" cy="5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45720" tIns="0" bIns="0" anchor="b"/>
          <a:p>
            <a:pPr algn="ctr">
              <a:lnSpc>
                <a:spcPct val="100000"/>
              </a:lnSpc>
            </a:pPr>
            <a:r>
              <a:rPr b="1" lang="fr-FR" sz="2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Estimation des travaux</a:t>
            </a:r>
            <a:endParaRPr/>
          </a:p>
        </p:txBody>
      </p:sp>
      <p:graphicFrame>
        <p:nvGraphicFramePr>
          <p:cNvPr id="100" name="Table 2"/>
          <p:cNvGraphicFramePr/>
          <p:nvPr/>
        </p:nvGraphicFramePr>
        <p:xfrm>
          <a:off x="107640" y="1124640"/>
          <a:ext cx="8928720" cy="4536000"/>
        </p:xfrm>
        <a:graphic>
          <a:graphicData uri="http://schemas.openxmlformats.org/drawingml/2006/table">
            <a:tbl>
              <a:tblPr/>
              <a:tblGrid>
                <a:gridCol w="4451400"/>
                <a:gridCol w="1956960"/>
                <a:gridCol w="1224000"/>
                <a:gridCol w="1296360"/>
              </a:tblGrid>
              <a:tr h="53100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CHAPITRES DE TRAVAUX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COUTS DES TRAVAUX HT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TVA (19.60%)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COUTS DES TRAVAUX TTC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</a:tr>
              <a:tr h="4392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Travaux préparatoires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10 000.00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1 960.00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11 960.00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</a:tr>
              <a:tr h="4392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Terrassements généraux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28 000.00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5 488.00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33 488.00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</a:tr>
              <a:tr h="4392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Assainissement pluvial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25 000.00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4 900.00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29 900.00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</a:tr>
              <a:tr h="4392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Pose de bordures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6 000.00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1 176.00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7 176.00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</a:tr>
              <a:tr h="4392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Couche de roulement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35 000.00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6 860.00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41 860.00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</a:tr>
              <a:tr h="4392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Signalisation V+H et mobilier urbain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18 000.00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3 528.00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21 528.00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</a:tr>
              <a:tr h="4392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Remplacement des luminaires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35 000.00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6 860.00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41 860.00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</a:tr>
              <a:tr h="43920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Imprévus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3 000.00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588.00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3 588.00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</a:tr>
              <a:tr h="49428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24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TOTAL OPERATION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160 000.00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31 360.00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191 360.00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0" y="0"/>
            <a:ext cx="9143640" cy="5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45720" tIns="0" bIns="0" anchor="b"/>
          <a:p>
            <a:pPr algn="ctr">
              <a:lnSpc>
                <a:spcPct val="100000"/>
              </a:lnSpc>
            </a:pPr>
            <a:r>
              <a:rPr b="1" lang="fr-FR" sz="2800" spc="-1" strike="noStrike" cap="sm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 de financement</a:t>
            </a:r>
            <a:endParaRPr/>
          </a:p>
        </p:txBody>
      </p:sp>
      <p:graphicFrame>
        <p:nvGraphicFramePr>
          <p:cNvPr id="102" name="Table 2"/>
          <p:cNvGraphicFramePr/>
          <p:nvPr/>
        </p:nvGraphicFramePr>
        <p:xfrm>
          <a:off x="179640" y="1124640"/>
          <a:ext cx="8820000" cy="2314440"/>
        </p:xfrm>
        <a:graphic>
          <a:graphicData uri="http://schemas.openxmlformats.org/drawingml/2006/table">
            <a:tbl>
              <a:tblPr/>
              <a:tblGrid>
                <a:gridCol w="5148000"/>
                <a:gridCol w="3672360"/>
              </a:tblGrid>
              <a:tr h="469800"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CHAPITRES DE TRAVAUX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8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COUTS DES TRAVAUX HT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</a:tr>
              <a:tr h="38844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Travaux 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160 000.00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</a:tr>
              <a:tr h="38844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Maitrise d’œuvre   2,80 %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4 480.00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beff1"/>
                    </a:solidFill>
                  </a:tcPr>
                </a:tc>
              </a:tr>
              <a:tr h="38844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24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TOTAL OPERATION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Eurostile"/>
                          <a:ea typeface="Times New Roman"/>
                        </a:rPr>
                        <a:t>164 480.00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</a:tr>
              <a:tr h="68004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Times New Roman"/>
                        </a:rPr>
                        <a:t>Subventions escomptées : CG67 contrat de territoire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r-FR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Times New Roman"/>
                        </a:rPr>
                        <a:t>En cours de négociation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194</TotalTime>
  <Application>LibreOffice/5.0.3.2$Windows_x86 LibreOffice_project/e5f16313668ac592c1bfb310f4390624e3dbfb75</Application>
  <Paragraphs>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2012-04-04T05:23:16Z</dcterms:created>
  <dc:creator>Fabrice</dc:creator>
  <dc:language>fr-FR</dc:language>
  <cp:lastModifiedBy>Anne Glock</cp:lastModifiedBy>
  <dcterms:modified xsi:type="dcterms:W3CDTF">2015-11-05T09:36:23Z</dcterms:modified>
  <cp:revision>31</cp:revision>
  <dc:title>Aménagement d’UNE ZONE D’ACTIVITéS à HOERDT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