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2" r:id="rId3"/>
    <p:sldId id="263" r:id="rId4"/>
    <p:sldId id="266" r:id="rId5"/>
    <p:sldId id="265" r:id="rId6"/>
    <p:sldId id="264" r:id="rId7"/>
    <p:sldId id="267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94710-8E2F-4A3A-A271-A508584BAE4F}" type="datetimeFigureOut">
              <a:rPr lang="fr-FR" smtClean="0"/>
              <a:pPr/>
              <a:t>05/11/2015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2068-E828-4C65-A7D3-790838C42BF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94710-8E2F-4A3A-A271-A508584BAE4F}" type="datetimeFigureOut">
              <a:rPr lang="fr-FR" smtClean="0"/>
              <a:pPr/>
              <a:t>05/11/2015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2068-E828-4C65-A7D3-790838C42BF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94710-8E2F-4A3A-A271-A508584BAE4F}" type="datetimeFigureOut">
              <a:rPr lang="fr-FR" smtClean="0"/>
              <a:pPr/>
              <a:t>05/11/2015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2068-E828-4C65-A7D3-790838C42BF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94710-8E2F-4A3A-A271-A508584BAE4F}" type="datetimeFigureOut">
              <a:rPr lang="fr-FR" smtClean="0"/>
              <a:pPr/>
              <a:t>05/11/2015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2068-E828-4C65-A7D3-790838C42BF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94710-8E2F-4A3A-A271-A508584BAE4F}" type="datetimeFigureOut">
              <a:rPr lang="fr-FR" smtClean="0"/>
              <a:pPr/>
              <a:t>05/11/2015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2068-E828-4C65-A7D3-790838C42BF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94710-8E2F-4A3A-A271-A508584BAE4F}" type="datetimeFigureOut">
              <a:rPr lang="fr-FR" smtClean="0"/>
              <a:pPr/>
              <a:t>05/11/2015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2068-E828-4C65-A7D3-790838C42BF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94710-8E2F-4A3A-A271-A508584BAE4F}" type="datetimeFigureOut">
              <a:rPr lang="fr-FR" smtClean="0"/>
              <a:pPr/>
              <a:t>05/11/2015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2068-E828-4C65-A7D3-790838C42BF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94710-8E2F-4A3A-A271-A508584BAE4F}" type="datetimeFigureOut">
              <a:rPr lang="fr-FR" smtClean="0"/>
              <a:pPr/>
              <a:t>05/11/2015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3F2068-E828-4C65-A7D3-790838C42BF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94710-8E2F-4A3A-A271-A508584BAE4F}" type="datetimeFigureOut">
              <a:rPr lang="fr-FR" smtClean="0"/>
              <a:pPr/>
              <a:t>05/11/2015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2068-E828-4C65-A7D3-790838C42BF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94710-8E2F-4A3A-A271-A508584BAE4F}" type="datetimeFigureOut">
              <a:rPr lang="fr-FR" smtClean="0"/>
              <a:pPr/>
              <a:t>05/11/2015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83F2068-E828-4C65-A7D3-790838C42BF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BE94710-8E2F-4A3A-A271-A508584BAE4F}" type="datetimeFigureOut">
              <a:rPr lang="fr-FR" smtClean="0"/>
              <a:pPr/>
              <a:t>05/11/2015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2068-E828-4C65-A7D3-790838C42BF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BE94710-8E2F-4A3A-A271-A508584BAE4F}" type="datetimeFigureOut">
              <a:rPr lang="fr-FR" smtClean="0"/>
              <a:pPr/>
              <a:t>05/11/2015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83F2068-E828-4C65-A7D3-790838C42BF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268760"/>
            <a:ext cx="9144000" cy="1080120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>
                <a:latin typeface="+mn-lt"/>
              </a:rPr>
              <a:t>promenade thermale rd 27</a:t>
            </a:r>
            <a:endParaRPr lang="fr-FR" sz="4000" dirty="0">
              <a:latin typeface="+mn-lt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6093296"/>
            <a:ext cx="9144000" cy="764704"/>
          </a:xfrm>
        </p:spPr>
        <p:txBody>
          <a:bodyPr/>
          <a:lstStyle/>
          <a:p>
            <a:r>
              <a:rPr lang="fr-FR" cap="small" dirty="0" smtClean="0"/>
              <a:t>Présentation des études Avant-Projet – Septembre 2013</a:t>
            </a:r>
          </a:p>
          <a:p>
            <a:endParaRPr lang="fr-FR" dirty="0"/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1619672" y="764704"/>
            <a:ext cx="7524328" cy="692696"/>
          </a:xfrm>
          <a:prstGeom prst="rect">
            <a:avLst/>
          </a:prstGeom>
        </p:spPr>
        <p:txBody>
          <a:bodyPr vert="horz" tIns="0" rIns="45720" bIns="0" anchor="b">
            <a:normAutofit fontScale="92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fr-FR" sz="27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Communauté de communes</a:t>
            </a:r>
            <a:r>
              <a:rPr kumimoji="0" lang="fr-FR" sz="2700" b="1" i="0" u="none" strike="noStrike" kern="1200" cap="sm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Sauer-Pechelbronn</a:t>
            </a:r>
            <a:endParaRPr kumimoji="0" lang="fr-FR" sz="2700" b="1" i="0" u="none" strike="noStrike" kern="120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Image 4" descr="logo CCS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1498073" cy="980728"/>
          </a:xfrm>
          <a:prstGeom prst="rect">
            <a:avLst/>
          </a:prstGeom>
        </p:spPr>
      </p:pic>
      <p:pic>
        <p:nvPicPr>
          <p:cNvPr id="6" name="Image 5" descr="photo présent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2132856"/>
            <a:ext cx="5112568" cy="38344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TC08-photo du tracé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48301" cy="6858000"/>
          </a:xfrm>
          <a:prstGeom prst="rect">
            <a:avLst/>
          </a:prstGeom>
        </p:spPr>
      </p:pic>
      <p:pic>
        <p:nvPicPr>
          <p:cNvPr id="6" name="Image 5" descr="TC08-plan du tracé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95699" y="0"/>
            <a:ext cx="48483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860032" y="0"/>
            <a:ext cx="4283968" cy="6858000"/>
          </a:xfrm>
        </p:spPr>
        <p:txBody>
          <a:bodyPr>
            <a:normAutofit/>
          </a:bodyPr>
          <a:lstStyle/>
          <a:p>
            <a:pPr algn="ctr"/>
            <a:r>
              <a:rPr lang="fr-FR" sz="1800" dirty="0" smtClean="0">
                <a:latin typeface="+mn-lt"/>
              </a:rPr>
              <a:t>Longueur du tracé : 800 ml</a:t>
            </a:r>
            <a:br>
              <a:rPr lang="fr-FR" sz="1800" dirty="0" smtClean="0">
                <a:latin typeface="+mn-lt"/>
              </a:rPr>
            </a:br>
            <a:r>
              <a:rPr lang="fr-FR" sz="1800" dirty="0" smtClean="0">
                <a:latin typeface="+mn-lt"/>
              </a:rPr>
              <a:t/>
            </a:r>
            <a:br>
              <a:rPr lang="fr-FR" sz="1800" dirty="0" smtClean="0">
                <a:latin typeface="+mn-lt"/>
              </a:rPr>
            </a:br>
            <a:r>
              <a:rPr lang="fr-FR" sz="1800" dirty="0" smtClean="0">
                <a:latin typeface="+mn-lt"/>
              </a:rPr>
              <a:t>Dénivelée du tracé : 6 ml</a:t>
            </a:r>
            <a:br>
              <a:rPr lang="fr-FR" sz="1800" dirty="0" smtClean="0">
                <a:latin typeface="+mn-lt"/>
              </a:rPr>
            </a:br>
            <a:r>
              <a:rPr lang="fr-FR" sz="1800" dirty="0" smtClean="0">
                <a:latin typeface="+mn-lt"/>
              </a:rPr>
              <a:t/>
            </a:r>
            <a:br>
              <a:rPr lang="fr-FR" sz="1800" dirty="0" smtClean="0">
                <a:latin typeface="+mn-lt"/>
              </a:rPr>
            </a:br>
            <a:r>
              <a:rPr lang="fr-FR" sz="1800" dirty="0" smtClean="0">
                <a:latin typeface="+mn-lt"/>
              </a:rPr>
              <a:t>Pente moyenne &lt;1%</a:t>
            </a:r>
            <a:endParaRPr lang="fr-FR" sz="1800" dirty="0">
              <a:latin typeface="+mn-lt"/>
            </a:endParaRPr>
          </a:p>
        </p:txBody>
      </p:sp>
      <p:pic>
        <p:nvPicPr>
          <p:cNvPr id="6" name="Image 5" descr="TC08-Profil en lo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48301" cy="6858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004049" y="692696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Promenade thermale = aménagement partagé piétons/cyclistes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54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oupe piste cyclable TC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0"/>
            <a:ext cx="6888480" cy="4986528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5013176"/>
            <a:ext cx="9144000" cy="1844824"/>
          </a:xfrm>
        </p:spPr>
        <p:txBody>
          <a:bodyPr>
            <a:normAutofit/>
          </a:bodyPr>
          <a:lstStyle/>
          <a:p>
            <a:pPr algn="ctr"/>
            <a:r>
              <a:rPr lang="fr-FR" sz="1800" b="1" cap="small" dirty="0" smtClean="0">
                <a:latin typeface="+mn-lt"/>
              </a:rPr>
              <a:t>Reprise des couches de roulement</a:t>
            </a:r>
            <a:br>
              <a:rPr lang="fr-FR" sz="1800" b="1" cap="small" dirty="0" smtClean="0">
                <a:latin typeface="+mn-lt"/>
              </a:rPr>
            </a:br>
            <a:r>
              <a:rPr lang="fr-FR" sz="1800" b="1" cap="small" dirty="0" smtClean="0">
                <a:latin typeface="+mn-lt"/>
              </a:rPr>
              <a:t>Purges localisées et reprises des bordures endommagées</a:t>
            </a:r>
            <a:br>
              <a:rPr lang="fr-FR" sz="1800" b="1" cap="small" dirty="0" smtClean="0">
                <a:latin typeface="+mn-lt"/>
              </a:rPr>
            </a:br>
            <a:r>
              <a:rPr lang="fr-FR" sz="1800" b="1" cap="small" dirty="0" smtClean="0">
                <a:latin typeface="+mn-lt"/>
              </a:rPr>
              <a:t>Mise en place d’un drainage longitudinal</a:t>
            </a:r>
            <a:br>
              <a:rPr lang="fr-FR" sz="1800" b="1" cap="small" dirty="0" smtClean="0">
                <a:latin typeface="+mn-lt"/>
              </a:rPr>
            </a:br>
            <a:r>
              <a:rPr lang="fr-FR" sz="1800" b="1" cap="small" dirty="0" smtClean="0">
                <a:latin typeface="+mn-lt"/>
              </a:rPr>
              <a:t>Remplacement des luminaires</a:t>
            </a:r>
            <a:endParaRPr lang="fr-FR" sz="1800" b="1" cap="small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 txBox="1">
            <a:spLocks/>
          </p:cNvSpPr>
          <p:nvPr/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vert="horz" tIns="0" rIns="4572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fr-FR" sz="2800" b="1" cap="small" dirty="0" smtClean="0"/>
              <a:t>Planification de l’opération – étapes clés</a:t>
            </a:r>
            <a:endParaRPr kumimoji="0" lang="fr-FR" sz="2800" b="1" i="0" strike="noStrike" kern="1200" cap="small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6165304"/>
          </a:xfrm>
        </p:spPr>
        <p:txBody>
          <a:bodyPr anchor="t" anchorCtr="0">
            <a:normAutofit/>
          </a:bodyPr>
          <a:lstStyle/>
          <a:p>
            <a:r>
              <a:rPr lang="fr-FR" sz="1800" b="1" cap="small" dirty="0" smtClean="0">
                <a:latin typeface="+mn-lt"/>
              </a:rPr>
              <a:t/>
            </a:r>
            <a:br>
              <a:rPr lang="fr-FR" sz="1800" b="1" cap="small" dirty="0" smtClean="0">
                <a:latin typeface="+mn-lt"/>
              </a:rPr>
            </a:br>
            <a:r>
              <a:rPr lang="fr-FR" sz="1800" b="1" cap="small" dirty="0" smtClean="0">
                <a:latin typeface="+mn-lt"/>
              </a:rPr>
              <a:t>Validation des études d’avant projet			Septembre 2013</a:t>
            </a:r>
            <a:br>
              <a:rPr lang="fr-FR" sz="1800" b="1" cap="small" dirty="0" smtClean="0">
                <a:latin typeface="+mn-lt"/>
              </a:rPr>
            </a:br>
            <a:r>
              <a:rPr lang="fr-FR" sz="1800" b="1" cap="small" dirty="0" smtClean="0">
                <a:latin typeface="+mn-lt"/>
              </a:rPr>
              <a:t/>
            </a:r>
            <a:br>
              <a:rPr lang="fr-FR" sz="1800" b="1" cap="small" dirty="0" smtClean="0">
                <a:latin typeface="+mn-lt"/>
              </a:rPr>
            </a:br>
            <a:r>
              <a:rPr lang="fr-FR" sz="1800" b="1" cap="small" dirty="0" smtClean="0">
                <a:latin typeface="+mn-lt"/>
              </a:rPr>
              <a:t>Etablissement du dossier Projet				Octobre 2013</a:t>
            </a:r>
            <a:br>
              <a:rPr lang="fr-FR" sz="1800" b="1" cap="small" dirty="0" smtClean="0">
                <a:latin typeface="+mn-lt"/>
              </a:rPr>
            </a:br>
            <a:r>
              <a:rPr lang="fr-FR" sz="1800" b="1" cap="small" dirty="0" smtClean="0">
                <a:latin typeface="+mn-lt"/>
              </a:rPr>
              <a:t/>
            </a:r>
            <a:br>
              <a:rPr lang="fr-FR" sz="1800" b="1" cap="small" dirty="0" smtClean="0">
                <a:latin typeface="+mn-lt"/>
              </a:rPr>
            </a:br>
            <a:r>
              <a:rPr lang="fr-FR" sz="1800" b="1" cap="small" dirty="0" smtClean="0">
                <a:latin typeface="+mn-lt"/>
              </a:rPr>
              <a:t>Consultation des entreprises de travaux			Décembre 2013</a:t>
            </a:r>
            <a:br>
              <a:rPr lang="fr-FR" sz="1800" b="1" cap="small" dirty="0" smtClean="0">
                <a:latin typeface="+mn-lt"/>
              </a:rPr>
            </a:br>
            <a:r>
              <a:rPr lang="fr-FR" sz="1800" b="1" cap="small" dirty="0" smtClean="0">
                <a:latin typeface="+mn-lt"/>
              </a:rPr>
              <a:t/>
            </a:r>
            <a:br>
              <a:rPr lang="fr-FR" sz="1800" b="1" cap="small" dirty="0" smtClean="0">
                <a:latin typeface="+mn-lt"/>
              </a:rPr>
            </a:br>
            <a:r>
              <a:rPr lang="fr-FR" sz="1800" b="1" cap="small" dirty="0" smtClean="0">
                <a:latin typeface="+mn-lt"/>
              </a:rPr>
              <a:t>Ouverture des plis / notification des marchés		Janvier 2014</a:t>
            </a:r>
            <a:br>
              <a:rPr lang="fr-FR" sz="1800" b="1" cap="small" dirty="0" smtClean="0">
                <a:latin typeface="+mn-lt"/>
              </a:rPr>
            </a:br>
            <a:r>
              <a:rPr lang="fr-FR" sz="1800" b="1" cap="small" dirty="0" smtClean="0">
                <a:latin typeface="+mn-lt"/>
              </a:rPr>
              <a:t/>
            </a:r>
            <a:br>
              <a:rPr lang="fr-FR" sz="1800" b="1" cap="small" dirty="0" smtClean="0">
                <a:latin typeface="+mn-lt"/>
              </a:rPr>
            </a:br>
            <a:r>
              <a:rPr lang="fr-FR" sz="1800" b="1" cap="small" dirty="0" smtClean="0">
                <a:latin typeface="+mn-lt"/>
              </a:rPr>
              <a:t>Exécution des travaux					Mars/Avril 2014</a:t>
            </a:r>
            <a:br>
              <a:rPr lang="fr-FR" sz="1800" b="1" cap="small" dirty="0" smtClean="0">
                <a:latin typeface="+mn-lt"/>
              </a:rPr>
            </a:br>
            <a:endParaRPr lang="fr-FR" sz="1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2"/>
          <p:cNvSpPr txBox="1">
            <a:spLocks/>
          </p:cNvSpPr>
          <p:nvPr/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vert="horz" tIns="0" rIns="4572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fr-FR" sz="2800" b="1" i="0" strike="noStrike" kern="1200" cap="sm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Estimation des travaux</a:t>
            </a:r>
            <a:endParaRPr kumimoji="0" lang="fr-FR" sz="2800" b="1" i="0" strike="noStrike" kern="1200" cap="small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151295"/>
              </p:ext>
            </p:extLst>
          </p:nvPr>
        </p:nvGraphicFramePr>
        <p:xfrm>
          <a:off x="107505" y="1124747"/>
          <a:ext cx="8928990" cy="4639023"/>
        </p:xfrm>
        <a:graphic>
          <a:graphicData uri="http://schemas.openxmlformats.org/drawingml/2006/table">
            <a:tbl>
              <a:tblPr/>
              <a:tblGrid>
                <a:gridCol w="4451473"/>
                <a:gridCol w="1957238"/>
                <a:gridCol w="1224136"/>
                <a:gridCol w="1296143"/>
              </a:tblGrid>
              <a:tr h="537557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600"/>
                        </a:spcAft>
                      </a:pPr>
                      <a:r>
                        <a:rPr lang="fr-FR" sz="1800" b="1" u="sng" dirty="0">
                          <a:solidFill>
                            <a:srgbClr val="FFFFFF"/>
                          </a:solidFill>
                          <a:latin typeface="Eurostile"/>
                          <a:ea typeface="Times New Roman"/>
                          <a:cs typeface="Times New Roman"/>
                        </a:rPr>
                        <a:t>CHAPITRES DE TRAVAUX</a:t>
                      </a:r>
                      <a:endParaRPr lang="fr-FR" sz="2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37" marR="685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600"/>
                        </a:spcAft>
                      </a:pPr>
                      <a:r>
                        <a:rPr lang="fr-FR" sz="1400" b="1" u="sng" dirty="0">
                          <a:solidFill>
                            <a:srgbClr val="FFFFFF"/>
                          </a:solidFill>
                          <a:latin typeface="Eurostile"/>
                          <a:ea typeface="Times New Roman"/>
                          <a:cs typeface="Times New Roman"/>
                        </a:rPr>
                        <a:t>COUTS DES TRAVAUX HT</a:t>
                      </a:r>
                      <a:endParaRPr lang="fr-FR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37" marR="685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600"/>
                        </a:spcAft>
                      </a:pPr>
                      <a:r>
                        <a:rPr lang="fr-FR" sz="1400" b="1" u="sng" dirty="0">
                          <a:solidFill>
                            <a:srgbClr val="FFFFFF"/>
                          </a:solidFill>
                          <a:latin typeface="Eurostile"/>
                          <a:ea typeface="Times New Roman"/>
                          <a:cs typeface="Times New Roman"/>
                        </a:rPr>
                        <a:t>TVA (19.60%)</a:t>
                      </a:r>
                      <a:endParaRPr lang="fr-FR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37" marR="685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600"/>
                        </a:spcAft>
                      </a:pPr>
                      <a:r>
                        <a:rPr lang="fr-FR" sz="1400" b="1" u="sng" dirty="0">
                          <a:solidFill>
                            <a:srgbClr val="FFFFFF"/>
                          </a:solidFill>
                          <a:latin typeface="Eurostile"/>
                          <a:ea typeface="Times New Roman"/>
                          <a:cs typeface="Times New Roman"/>
                        </a:rPr>
                        <a:t>COUTS DES TRAVAUX TTC</a:t>
                      </a:r>
                      <a:endParaRPr lang="fr-FR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37" marR="685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444327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Eurostile"/>
                          <a:ea typeface="Times New Roman"/>
                          <a:cs typeface="Times New Roman"/>
                        </a:rPr>
                        <a:t>Travaux préparatoires</a:t>
                      </a:r>
                      <a:endParaRPr lang="fr-FR" sz="2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37" marR="685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Eurostile"/>
                          <a:ea typeface="Times New Roman"/>
                          <a:cs typeface="Times New Roman"/>
                        </a:rPr>
                        <a:t>10 000.00</a:t>
                      </a:r>
                      <a:endParaRPr lang="fr-FR" sz="2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37" marR="685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fr-FR" sz="1400">
                          <a:latin typeface="Eurostile"/>
                          <a:ea typeface="Times New Roman"/>
                          <a:cs typeface="Times New Roman"/>
                        </a:rPr>
                        <a:t>1 960.00</a:t>
                      </a:r>
                      <a:endParaRPr lang="fr-FR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37" marR="68537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Eurostile"/>
                          <a:ea typeface="Times New Roman"/>
                          <a:cs typeface="Times New Roman"/>
                        </a:rPr>
                        <a:t>11 960.00</a:t>
                      </a:r>
                      <a:endParaRPr lang="fr-FR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37" marR="685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44327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fr-FR" sz="1800">
                          <a:latin typeface="Eurostile"/>
                          <a:ea typeface="Times New Roman"/>
                          <a:cs typeface="Times New Roman"/>
                        </a:rPr>
                        <a:t>Terrassements généraux</a:t>
                      </a:r>
                      <a:endParaRPr lang="fr-FR" sz="2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37" marR="685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Eurostile"/>
                          <a:ea typeface="Times New Roman"/>
                          <a:cs typeface="Times New Roman"/>
                        </a:rPr>
                        <a:t>28 000.00</a:t>
                      </a:r>
                      <a:endParaRPr lang="fr-FR" sz="2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37" marR="685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fr-FR" sz="1400">
                          <a:latin typeface="Eurostile"/>
                          <a:ea typeface="Times New Roman"/>
                          <a:cs typeface="Times New Roman"/>
                        </a:rPr>
                        <a:t>5 488.00</a:t>
                      </a:r>
                      <a:endParaRPr lang="fr-FR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37" marR="685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Eurostile"/>
                          <a:ea typeface="Times New Roman"/>
                          <a:cs typeface="Times New Roman"/>
                        </a:rPr>
                        <a:t>33 488.00</a:t>
                      </a:r>
                      <a:endParaRPr lang="fr-FR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37" marR="685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4327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Eurostile"/>
                          <a:ea typeface="Times New Roman"/>
                          <a:cs typeface="Times New Roman"/>
                        </a:rPr>
                        <a:t>Assainissement pluvial</a:t>
                      </a:r>
                      <a:endParaRPr lang="fr-FR" sz="2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37" marR="685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Eurostile"/>
                          <a:ea typeface="Times New Roman"/>
                          <a:cs typeface="Times New Roman"/>
                        </a:rPr>
                        <a:t>25 000.00</a:t>
                      </a:r>
                      <a:endParaRPr lang="fr-FR" sz="2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37" marR="685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fr-FR" sz="1400">
                          <a:latin typeface="Eurostile"/>
                          <a:ea typeface="Times New Roman"/>
                          <a:cs typeface="Times New Roman"/>
                        </a:rPr>
                        <a:t>4 900.00</a:t>
                      </a:r>
                      <a:endParaRPr lang="fr-FR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37" marR="685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Eurostile"/>
                          <a:ea typeface="Times New Roman"/>
                          <a:cs typeface="Times New Roman"/>
                        </a:rPr>
                        <a:t>29 900.00</a:t>
                      </a:r>
                      <a:endParaRPr lang="fr-FR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37" marR="685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4327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Eurostile"/>
                          <a:ea typeface="Times New Roman"/>
                          <a:cs typeface="Times New Roman"/>
                        </a:rPr>
                        <a:t>Pose de bordures</a:t>
                      </a:r>
                      <a:endParaRPr lang="fr-FR" sz="2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37" marR="685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Eurostile"/>
                          <a:ea typeface="Times New Roman"/>
                          <a:cs typeface="Times New Roman"/>
                        </a:rPr>
                        <a:t>6 000.00</a:t>
                      </a:r>
                      <a:endParaRPr lang="fr-FR" sz="2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37" marR="685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fr-FR" sz="1400">
                          <a:latin typeface="Eurostile"/>
                          <a:ea typeface="Times New Roman"/>
                          <a:cs typeface="Times New Roman"/>
                        </a:rPr>
                        <a:t>1 176.00</a:t>
                      </a:r>
                      <a:endParaRPr lang="fr-FR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37" marR="685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Eurostile"/>
                          <a:ea typeface="Times New Roman"/>
                          <a:cs typeface="Times New Roman"/>
                        </a:rPr>
                        <a:t>7 176.00</a:t>
                      </a:r>
                      <a:endParaRPr lang="fr-FR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37" marR="685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4327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fr-FR" sz="1800">
                          <a:latin typeface="Eurostile"/>
                          <a:ea typeface="Times New Roman"/>
                          <a:cs typeface="Times New Roman"/>
                        </a:rPr>
                        <a:t>Couche de roulement</a:t>
                      </a:r>
                      <a:endParaRPr lang="fr-FR" sz="2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37" marR="685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Eurostile"/>
                          <a:ea typeface="Times New Roman"/>
                          <a:cs typeface="Times New Roman"/>
                        </a:rPr>
                        <a:t>35 000.00</a:t>
                      </a:r>
                      <a:endParaRPr lang="fr-FR" sz="2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37" marR="685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fr-FR" sz="1400">
                          <a:latin typeface="Eurostile"/>
                          <a:ea typeface="Times New Roman"/>
                          <a:cs typeface="Times New Roman"/>
                        </a:rPr>
                        <a:t>6 860.00</a:t>
                      </a:r>
                      <a:endParaRPr lang="fr-FR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37" marR="685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Eurostile"/>
                          <a:ea typeface="Times New Roman"/>
                          <a:cs typeface="Times New Roman"/>
                        </a:rPr>
                        <a:t>41 860.00</a:t>
                      </a:r>
                      <a:endParaRPr lang="fr-FR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37" marR="685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4327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Eurostile"/>
                          <a:ea typeface="Times New Roman"/>
                          <a:cs typeface="Times New Roman"/>
                        </a:rPr>
                        <a:t>Signalisation V+H et mobilier urbain</a:t>
                      </a:r>
                      <a:endParaRPr lang="fr-FR" sz="2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37" marR="685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Eurostile"/>
                          <a:ea typeface="Times New Roman"/>
                          <a:cs typeface="Times New Roman"/>
                        </a:rPr>
                        <a:t>18 000.00</a:t>
                      </a:r>
                      <a:endParaRPr lang="fr-FR" sz="2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37" marR="685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fr-FR" sz="1400">
                          <a:latin typeface="Eurostile"/>
                          <a:ea typeface="Times New Roman"/>
                          <a:cs typeface="Times New Roman"/>
                        </a:rPr>
                        <a:t>3 528.00</a:t>
                      </a:r>
                      <a:endParaRPr lang="fr-FR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37" marR="685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Eurostile"/>
                          <a:ea typeface="Times New Roman"/>
                          <a:cs typeface="Times New Roman"/>
                        </a:rPr>
                        <a:t>21 528.00</a:t>
                      </a:r>
                      <a:endParaRPr lang="fr-FR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37" marR="685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4327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Eurostile"/>
                          <a:ea typeface="Times New Roman"/>
                          <a:cs typeface="Times New Roman"/>
                        </a:rPr>
                        <a:t>Remplacement des luminaires</a:t>
                      </a:r>
                      <a:endParaRPr lang="fr-FR" sz="2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37" marR="685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Eurostile"/>
                          <a:ea typeface="Times New Roman"/>
                          <a:cs typeface="Times New Roman"/>
                        </a:rPr>
                        <a:t>35 000.00</a:t>
                      </a:r>
                      <a:endParaRPr lang="fr-FR" sz="2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37" marR="685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fr-FR" sz="1400">
                          <a:latin typeface="Eurostile"/>
                          <a:ea typeface="Times New Roman"/>
                          <a:cs typeface="Times New Roman"/>
                        </a:rPr>
                        <a:t>6 860.00</a:t>
                      </a:r>
                      <a:endParaRPr lang="fr-FR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37" marR="685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Eurostile"/>
                          <a:ea typeface="Times New Roman"/>
                          <a:cs typeface="Times New Roman"/>
                        </a:rPr>
                        <a:t>41 860.00</a:t>
                      </a:r>
                      <a:endParaRPr lang="fr-FR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37" marR="685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4327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fr-FR" sz="1800">
                          <a:latin typeface="Eurostile"/>
                          <a:ea typeface="Times New Roman"/>
                          <a:cs typeface="Times New Roman"/>
                        </a:rPr>
                        <a:t>Imprévus</a:t>
                      </a:r>
                      <a:endParaRPr lang="fr-FR" sz="2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37" marR="685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Eurostile"/>
                          <a:ea typeface="Times New Roman"/>
                          <a:cs typeface="Times New Roman"/>
                        </a:rPr>
                        <a:t>3 000.00</a:t>
                      </a:r>
                      <a:endParaRPr lang="fr-FR" sz="2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37" marR="685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fr-FR" sz="1400">
                          <a:latin typeface="Eurostile"/>
                          <a:ea typeface="Times New Roman"/>
                          <a:cs typeface="Times New Roman"/>
                        </a:rPr>
                        <a:t>588.00</a:t>
                      </a:r>
                      <a:endParaRPr lang="fr-FR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37" marR="685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Eurostile"/>
                          <a:ea typeface="Times New Roman"/>
                          <a:cs typeface="Times New Roman"/>
                        </a:rPr>
                        <a:t>3 588.00</a:t>
                      </a:r>
                      <a:endParaRPr lang="fr-FR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37" marR="685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327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fr-FR" sz="2400" b="1" u="sng" dirty="0">
                          <a:solidFill>
                            <a:srgbClr val="FFFFFF"/>
                          </a:solidFill>
                          <a:latin typeface="Eurostile"/>
                          <a:ea typeface="Times New Roman"/>
                          <a:cs typeface="Times New Roman"/>
                        </a:rPr>
                        <a:t>TOTAL OPERATION</a:t>
                      </a:r>
                      <a:endParaRPr lang="fr-FR" sz="2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37" marR="685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FFFFFF"/>
                          </a:solidFill>
                          <a:latin typeface="Eurostile"/>
                          <a:ea typeface="Times New Roman"/>
                          <a:cs typeface="Times New Roman"/>
                        </a:rPr>
                        <a:t>160 000.00</a:t>
                      </a:r>
                      <a:endParaRPr lang="fr-FR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37" marR="685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fr-FR" sz="1800" b="1">
                          <a:solidFill>
                            <a:srgbClr val="FFFFFF"/>
                          </a:solidFill>
                          <a:latin typeface="Eurostile"/>
                          <a:ea typeface="Times New Roman"/>
                          <a:cs typeface="Times New Roman"/>
                        </a:rPr>
                        <a:t>31 360.00</a:t>
                      </a:r>
                      <a:endParaRPr lang="fr-FR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37" marR="685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FFFFFF"/>
                          </a:solidFill>
                          <a:latin typeface="Eurostile"/>
                          <a:ea typeface="Times New Roman"/>
                          <a:cs typeface="Times New Roman"/>
                        </a:rPr>
                        <a:t>191 360.00</a:t>
                      </a:r>
                      <a:endParaRPr lang="fr-FR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37" marR="685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2"/>
          <p:cNvSpPr txBox="1">
            <a:spLocks/>
          </p:cNvSpPr>
          <p:nvPr/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vert="horz" tIns="0" rIns="4572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fr-FR" sz="2800" b="1" cap="small" dirty="0" smtClean="0"/>
              <a:t>Plan de financement</a:t>
            </a:r>
            <a:endParaRPr kumimoji="0" lang="fr-FR" sz="2800" b="1" i="0" strike="noStrike" kern="1200" cap="small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834468"/>
              </p:ext>
            </p:extLst>
          </p:nvPr>
        </p:nvGraphicFramePr>
        <p:xfrm>
          <a:off x="179512" y="1124747"/>
          <a:ext cx="8820473" cy="2602058"/>
        </p:xfrm>
        <a:graphic>
          <a:graphicData uri="http://schemas.openxmlformats.org/drawingml/2006/table">
            <a:tbl>
              <a:tblPr/>
              <a:tblGrid>
                <a:gridCol w="5148064"/>
                <a:gridCol w="3672409"/>
              </a:tblGrid>
              <a:tr h="537557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600"/>
                        </a:spcAft>
                      </a:pPr>
                      <a:r>
                        <a:rPr lang="fr-FR" sz="1800" b="1" u="sng" dirty="0">
                          <a:solidFill>
                            <a:srgbClr val="FFFFFF"/>
                          </a:solidFill>
                          <a:latin typeface="Eurostile"/>
                          <a:ea typeface="Times New Roman"/>
                          <a:cs typeface="Times New Roman"/>
                        </a:rPr>
                        <a:t>CHAPITRES DE TRAVAUX</a:t>
                      </a:r>
                      <a:endParaRPr lang="fr-FR" sz="2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37" marR="685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600"/>
                        </a:spcAft>
                      </a:pPr>
                      <a:r>
                        <a:rPr lang="fr-FR" sz="1800" b="1" u="sng">
                          <a:solidFill>
                            <a:srgbClr val="FFFFFF"/>
                          </a:solidFill>
                          <a:latin typeface="Eurostile"/>
                          <a:ea typeface="Times New Roman"/>
                          <a:cs typeface="Times New Roman"/>
                        </a:rPr>
                        <a:t>COUTS DES TRAVAUX HT</a:t>
                      </a:r>
                      <a:endParaRPr lang="fr-FR" sz="2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37" marR="685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444327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Eurostile"/>
                          <a:ea typeface="Times New Roman"/>
                          <a:cs typeface="Times New Roman"/>
                        </a:rPr>
                        <a:t>Travaux </a:t>
                      </a:r>
                      <a:endParaRPr lang="fr-FR" sz="2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37" marR="685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latin typeface="Eurostile"/>
                          <a:ea typeface="Times New Roman"/>
                          <a:cs typeface="Times New Roman"/>
                        </a:rPr>
                        <a:t>160</a:t>
                      </a:r>
                      <a:r>
                        <a:rPr lang="fr-FR" sz="1800" dirty="0">
                          <a:latin typeface="Eurostile"/>
                          <a:ea typeface="Times New Roman"/>
                          <a:cs typeface="Times New Roman"/>
                        </a:rPr>
                        <a:t> 000.00</a:t>
                      </a:r>
                      <a:endParaRPr lang="fr-FR" sz="2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37" marR="685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44327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latin typeface="Eurostile"/>
                          <a:ea typeface="Times New Roman"/>
                          <a:cs typeface="Times New Roman"/>
                        </a:rPr>
                        <a:t>Maitrise d’œuvre</a:t>
                      </a:r>
                      <a:r>
                        <a:rPr lang="fr-FR" sz="1800" baseline="0" dirty="0" smtClean="0">
                          <a:latin typeface="Eurostile"/>
                          <a:ea typeface="Times New Roman"/>
                          <a:cs typeface="Times New Roman"/>
                        </a:rPr>
                        <a:t>   2,80 %</a:t>
                      </a:r>
                      <a:endParaRPr lang="fr-FR" sz="2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37" marR="685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latin typeface="Eurostile"/>
                          <a:ea typeface="Times New Roman"/>
                          <a:cs typeface="Times New Roman"/>
                        </a:rPr>
                        <a:t>4 480.00</a:t>
                      </a:r>
                      <a:endParaRPr lang="fr-FR" sz="2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37" marR="685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4327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fr-FR" sz="2400" b="1" u="sng" dirty="0">
                          <a:solidFill>
                            <a:srgbClr val="FFFFFF"/>
                          </a:solidFill>
                          <a:latin typeface="Eurostile"/>
                          <a:ea typeface="Times New Roman"/>
                          <a:cs typeface="Times New Roman"/>
                        </a:rPr>
                        <a:t>TOTAL OPERATION</a:t>
                      </a:r>
                      <a:endParaRPr lang="fr-FR" sz="2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37" marR="685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fr-FR" sz="2400" b="1" dirty="0" smtClean="0">
                          <a:solidFill>
                            <a:srgbClr val="FFFFFF"/>
                          </a:solidFill>
                          <a:latin typeface="Eurostile"/>
                          <a:ea typeface="Times New Roman"/>
                          <a:cs typeface="Times New Roman"/>
                        </a:rPr>
                        <a:t>164</a:t>
                      </a:r>
                      <a:r>
                        <a:rPr lang="fr-FR" sz="2400" b="1" dirty="0">
                          <a:solidFill>
                            <a:srgbClr val="FFFFFF"/>
                          </a:solidFill>
                          <a:latin typeface="Eurostile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fr-FR" sz="2400" b="1" dirty="0" smtClean="0">
                          <a:solidFill>
                            <a:srgbClr val="FFFFFF"/>
                          </a:solidFill>
                          <a:latin typeface="Eurostile"/>
                          <a:ea typeface="Times New Roman"/>
                          <a:cs typeface="Times New Roman"/>
                        </a:rPr>
                        <a:t>480.00</a:t>
                      </a:r>
                      <a:endParaRPr lang="fr-FR" sz="2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37" marR="685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</a:tr>
              <a:tr h="444327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fr-FR" sz="2400" dirty="0" smtClean="0">
                          <a:latin typeface="Arial"/>
                          <a:ea typeface="Times New Roman"/>
                          <a:cs typeface="Times New Roman"/>
                        </a:rPr>
                        <a:t>Subventions</a:t>
                      </a:r>
                      <a:r>
                        <a:rPr lang="fr-FR" sz="24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escomptées : CG67 contrat de territoire</a:t>
                      </a:r>
                      <a:endParaRPr lang="fr-FR" sz="2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37" marR="6853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fr-FR" sz="2400" dirty="0" smtClean="0">
                          <a:latin typeface="Arial"/>
                          <a:ea typeface="Times New Roman"/>
                          <a:cs typeface="Times New Roman"/>
                        </a:rPr>
                        <a:t>En cours de négociation</a:t>
                      </a:r>
                      <a:endParaRPr lang="fr-FR" sz="2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37" marR="685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793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que">
  <a:themeElements>
    <a:clrScheme name="Technique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que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qu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194</TotalTime>
  <Words>138</Words>
  <Application>Microsoft Office PowerPoint</Application>
  <PresentationFormat>Affichage à l'écran (4:3)</PresentationFormat>
  <Paragraphs>60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Technique</vt:lpstr>
      <vt:lpstr>promenade thermale rd 27</vt:lpstr>
      <vt:lpstr>Présentation PowerPoint</vt:lpstr>
      <vt:lpstr>Longueur du tracé : 800 ml  Dénivelée du tracé : 6 ml  Pente moyenne &lt;1%</vt:lpstr>
      <vt:lpstr>Reprise des couches de roulement Purges localisées et reprises des bordures endommagées Mise en place d’un drainage longitudinal Remplacement des luminaires</vt:lpstr>
      <vt:lpstr> Validation des études d’avant projet   Septembre 2013  Etablissement du dossier Projet    Octobre 2013  Consultation des entreprises de travaux   Décembre 2013  Ouverture des plis / notification des marchés  Janvier 2014  Exécution des travaux     Mars/Avril 2014 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Aménagement d’UNE ZONE D’ACTIVITéS à HOERDT</dc:title>
  <dc:creator>Fabrice</dc:creator>
  <cp:lastModifiedBy>Anne Glock</cp:lastModifiedBy>
  <cp:revision>31</cp:revision>
  <dcterms:created xsi:type="dcterms:W3CDTF">2012-04-04T05:23:16Z</dcterms:created>
  <dcterms:modified xsi:type="dcterms:W3CDTF">2015-11-05T09:36:23Z</dcterms:modified>
</cp:coreProperties>
</file>