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9.png" ContentType="image/png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11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10.png" ContentType="image/png"/>
  <Override PartName="/ppt/media/image18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jpeg" ContentType="image/jpeg"/>
  <Override PartName="/ppt/media/image16.png" ContentType="image/png"/>
  <Override PartName="/ppt/media/image17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GB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GB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GB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GB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GB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 descr=""/>
          <p:cNvPicPr/>
          <p:nvPr/>
        </p:nvPicPr>
        <p:blipFill>
          <a:blip r:embed="rId1"/>
          <a:stretch/>
        </p:blipFill>
        <p:spPr>
          <a:xfrm>
            <a:off x="251640" y="260640"/>
            <a:ext cx="8496000" cy="568764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3780000" y="1052640"/>
            <a:ext cx="2591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Fire Fire!</a:t>
            </a:r>
            <a:endParaRPr/>
          </a:p>
        </p:txBody>
      </p:sp>
      <p:pic>
        <p:nvPicPr>
          <p:cNvPr id="74" name="Picture 4" descr=""/>
          <p:cNvPicPr/>
          <p:nvPr/>
        </p:nvPicPr>
        <p:blipFill>
          <a:blip r:embed="rId2"/>
          <a:stretch/>
        </p:blipFill>
        <p:spPr>
          <a:xfrm>
            <a:off x="6615360" y="4653000"/>
            <a:ext cx="2527560" cy="220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000" cy="5687640"/>
          </a:xfrm>
          <a:prstGeom prst="rect">
            <a:avLst/>
          </a:prstGeom>
          <a:ln>
            <a:noFill/>
          </a:ln>
        </p:spPr>
      </p:pic>
      <p:sp>
        <p:nvSpPr>
          <p:cNvPr id="76" name="CustomShape 1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Levels of difficulty: 3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Quiz 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Procedures manuals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Call outs prompting action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Digital certification of health and safety training after finishing game levels and quiz.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6336000" y="2088000"/>
            <a:ext cx="1943280" cy="1510920"/>
          </a:xfrm>
          <a:prstGeom prst="wedgeRoundRectCallout">
            <a:avLst>
              <a:gd name="adj1" fmla="val -96076"/>
              <a:gd name="adj2" fmla="val 42343"/>
              <a:gd name="adj3" fmla="val 16667"/>
            </a:avLst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800" spc="-1" strike="noStrike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Go out in an orderly fashion!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1800" spc="-1" strike="noStrike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See you at assembly point!</a:t>
            </a:r>
            <a:endParaRPr/>
          </a:p>
        </p:txBody>
      </p:sp>
      <p:sp>
        <p:nvSpPr>
          <p:cNvPr id="78" name="CustomShape 3"/>
          <p:cNvSpPr/>
          <p:nvPr/>
        </p:nvSpPr>
        <p:spPr>
          <a:xfrm>
            <a:off x="457200" y="227880"/>
            <a:ext cx="8228520" cy="123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Fire Fire!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000" cy="568764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Story boards for scenarios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Scoring points but no negative marking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Three levels to simplify learning of procedures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227880"/>
            <a:ext cx="8228520" cy="123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Fire Fire!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48240" y="9720"/>
            <a:ext cx="6143400" cy="488592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72000" y="5048280"/>
            <a:ext cx="6191640" cy="13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Video at 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https://www.youtube.com/watch?v=fkQdmsgyHLo</a:t>
            </a:r>
            <a:endParaRPr/>
          </a:p>
          <a:p>
            <a:r>
              <a:rPr b="1"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WARNING: 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Content may be explicit, and, is intended for gamification and health and safety training purposes.  Parental guidance and </a:t>
            </a:r>
            <a:r>
              <a:rPr lang="en-GB" sz="1800" spc="-1" strike="noStrike" u="sng">
                <a:uFill>
                  <a:solidFill>
                    <a:srgbClr val="ffffff"/>
                  </a:solidFill>
                </a:uFill>
                <a:latin typeface="Arial"/>
              </a:rPr>
              <a:t>consent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is asked for prior to exposing minors to the training, however, health and safety procedures remain a </a:t>
            </a:r>
            <a:r>
              <a:rPr b="1"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priority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in case of a </a:t>
            </a:r>
            <a:r>
              <a:rPr lang="en-GB" sz="1800" spc="-1" strike="noStrike" u="sng">
                <a:uFill>
                  <a:solidFill>
                    <a:srgbClr val="ffffff"/>
                  </a:solidFill>
                </a:uFill>
                <a:latin typeface="Arial"/>
              </a:rPr>
              <a:t>real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emergency.</a:t>
            </a:r>
            <a:endParaRPr/>
          </a:p>
        </p:txBody>
      </p:sp>
      <p:pic>
        <p:nvPicPr>
          <p:cNvPr id="84" name="Picture 4" descr=""/>
          <p:cNvPicPr/>
          <p:nvPr/>
        </p:nvPicPr>
        <p:blipFill>
          <a:blip r:embed="rId2"/>
          <a:stretch/>
        </p:blipFill>
        <p:spPr>
          <a:xfrm>
            <a:off x="6616080" y="27720"/>
            <a:ext cx="2527560" cy="220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25560" y="-10080"/>
            <a:ext cx="5446080" cy="468972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36720" y="4983120"/>
            <a:ext cx="6407640" cy="36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Video at 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https://www.youtube.com/watch?v=GYoUWKhKQdI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</p:txBody>
      </p:sp>
      <p:pic>
        <p:nvPicPr>
          <p:cNvPr id="87" name="Picture 4" descr=""/>
          <p:cNvPicPr/>
          <p:nvPr/>
        </p:nvPicPr>
        <p:blipFill>
          <a:blip r:embed="rId2"/>
          <a:stretch/>
        </p:blipFill>
        <p:spPr>
          <a:xfrm>
            <a:off x="6624000" y="0"/>
            <a:ext cx="2527560" cy="220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43200" y="6480"/>
            <a:ext cx="6076440" cy="5105160"/>
          </a:xfrm>
          <a:prstGeom prst="rect">
            <a:avLst/>
          </a:prstGeom>
          <a:ln>
            <a:noFill/>
          </a:ln>
        </p:spPr>
      </p:pic>
      <p:pic>
        <p:nvPicPr>
          <p:cNvPr id="89" name="Picture 4" descr=""/>
          <p:cNvPicPr/>
          <p:nvPr/>
        </p:nvPicPr>
        <p:blipFill>
          <a:blip r:embed="rId2"/>
          <a:stretch/>
        </p:blipFill>
        <p:spPr>
          <a:xfrm>
            <a:off x="6624000" y="360"/>
            <a:ext cx="2527560" cy="220392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66600" y="5328000"/>
            <a:ext cx="61970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Video at 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https://www.youtube.com/watch?v=WJ14hgHzES8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12680" y="226440"/>
            <a:ext cx="8933760" cy="6409440"/>
          </a:xfrm>
          <a:prstGeom prst="rect">
            <a:avLst/>
          </a:prstGeom>
          <a:ln>
            <a:noFill/>
          </a:ln>
        </p:spPr>
      </p:pic>
      <p:pic>
        <p:nvPicPr>
          <p:cNvPr id="92" name="Picture 4" descr=""/>
          <p:cNvPicPr/>
          <p:nvPr/>
        </p:nvPicPr>
        <p:blipFill>
          <a:blip r:embed="rId2"/>
          <a:stretch/>
        </p:blipFill>
        <p:spPr>
          <a:xfrm rot="52800">
            <a:off x="73800" y="5148360"/>
            <a:ext cx="1857600" cy="161964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432000" y="2520000"/>
            <a:ext cx="2231640" cy="264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In case of fire, remain calm and go out in an orderly fashion to a safe location, preferably an assembly point.</a:t>
            </a:r>
            <a:endParaRPr/>
          </a:p>
          <a:p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Call 112 and ask  fire brigade to put out the fire.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2592000" y="5832000"/>
            <a:ext cx="3815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http://www.um.edu.mt/campusmap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0000" y="2376000"/>
            <a:ext cx="8279640" cy="409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Service providers </a:t>
            </a:r>
            <a:endParaRPr/>
          </a:p>
          <a:p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Training in first aid 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St. John Ambulance - http://www.stjohnambulancemalta.com/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National Fire Protection Association, UK – 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http://www.nfpa.org/safety-information/for-consumers/fire-and-safety-equipment.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Hands-on training for general maintenance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http://etc.gov.mt/Category/3/6/Training-Trainees.aspx. </a:t>
            </a:r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City and Guilds – http://www.cityandguilds.com/. </a:t>
            </a:r>
            <a:endParaRPr/>
          </a:p>
          <a:p>
            <a:endParaRPr/>
          </a:p>
          <a:p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Emergency number in Malta </a:t>
            </a:r>
            <a:r>
              <a:rPr b="1"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112</a:t>
            </a:r>
            <a:r>
              <a:rPr lang="en-GB" sz="1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endParaRPr/>
          </a:p>
        </p:txBody>
      </p:sp>
      <p:pic>
        <p:nvPicPr>
          <p:cNvPr id="96" name="Picture 4" descr=""/>
          <p:cNvPicPr/>
          <p:nvPr/>
        </p:nvPicPr>
        <p:blipFill>
          <a:blip r:embed="rId1"/>
          <a:stretch/>
        </p:blipFill>
        <p:spPr>
          <a:xfrm>
            <a:off x="6624000" y="720"/>
            <a:ext cx="2527560" cy="220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3" descr=""/>
          <p:cNvPicPr/>
          <p:nvPr/>
        </p:nvPicPr>
        <p:blipFill>
          <a:blip r:embed="rId1"/>
          <a:stretch/>
        </p:blipFill>
        <p:spPr>
          <a:xfrm>
            <a:off x="251640" y="332640"/>
            <a:ext cx="8496000" cy="5687640"/>
          </a:xfrm>
          <a:prstGeom prst="rect">
            <a:avLst/>
          </a:prstGeom>
          <a:ln>
            <a:noFill/>
          </a:ln>
        </p:spPr>
      </p:pic>
      <p:sp>
        <p:nvSpPr>
          <p:cNvPr id="9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References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251640" y="1628640"/>
            <a:ext cx="8290080" cy="146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References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YouTube.com, social network.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OHSA, Malta, available online at http://ohsa.org.mt/. 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Steve Krug, Don’t Make Me Think (2</a:t>
            </a:r>
            <a:r>
              <a:rPr lang="en-GB" sz="1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nd</a:t>
            </a: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Edition)</a:t>
            </a:r>
            <a:endParaRPr/>
          </a:p>
          <a:p>
            <a:pPr marL="343080" indent="-342000">
              <a:lnSpc>
                <a:spcPct val="100000"/>
              </a:lnSpc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ISBN-13: 978-0-321-34475-5, available on </a:t>
            </a:r>
            <a:r>
              <a:rPr i="1"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Creative Edge</a:t>
            </a: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Jenny Preece et. al, Human Computer Interaction, published by Addison-Wesley.</a:t>
            </a:r>
            <a:endParaRPr/>
          </a:p>
          <a:p>
            <a:pPr marL="343080" indent="-342000">
              <a:lnSpc>
                <a:spcPct val="100000"/>
              </a:lnSpc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ISBN 0-201-62769-8.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Matthew MacDonald, HTML5 – The Missing Manual, published by O’Reilly</a:t>
            </a:r>
            <a:endParaRPr/>
          </a:p>
          <a:p>
            <a:pPr marL="343080" indent="-342000">
              <a:lnSpc>
                <a:spcPct val="100000"/>
              </a:lnSpc>
            </a:pPr>
            <a:r>
              <a:rPr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ISBN 978-1-449-30239-9.</a:t>
            </a:r>
            <a:endParaRPr/>
          </a:p>
          <a:p>
            <a:pPr marL="343080" indent="-342000">
              <a:lnSpc>
                <a:spcPct val="100000"/>
              </a:lnSpc>
            </a:pPr>
            <a:endParaRPr/>
          </a:p>
        </p:txBody>
      </p:sp>
      <p:sp>
        <p:nvSpPr>
          <p:cNvPr id="100" name="CustomShape 3"/>
          <p:cNvSpPr/>
          <p:nvPr/>
        </p:nvSpPr>
        <p:spPr>
          <a:xfrm>
            <a:off x="2988000" y="764640"/>
            <a:ext cx="2591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Fire Fire!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Application>LibreOffice/5.0.2.2$Windows_x86 LibreOffice_project/37b43f919e4de5eeaca9b9755ed688758a8251fe</Application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2015-11-13T17:56:25Z</dcterms:created>
  <dc:creator>Jon Camilleri</dc:creator>
  <dc:language>en-GB</dc:language>
  <dcterms:modified xsi:type="dcterms:W3CDTF">2015-11-15T15:13:01Z</dcterms:modified>
  <cp:revision>25</cp:revision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